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8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</p:sldMasterIdLst>
  <p:notesMasterIdLst>
    <p:notesMasterId r:id="rId8"/>
  </p:notesMasterIdLst>
  <p:sldIdLst>
    <p:sldId id="259" r:id="rId9"/>
    <p:sldId id="262" r:id="rId10"/>
    <p:sldId id="265" r:id="rId11"/>
    <p:sldId id="268" r:id="rId12"/>
    <p:sldId id="271" r:id="rId13"/>
    <p:sldId id="274" r:id="rId14"/>
    <p:sldId id="277" r:id="rId15"/>
    <p:sldId id="280" r:id="rId16"/>
    <p:sldId id="283" r:id="rId17"/>
    <p:sldId id="286" r:id="rId18"/>
    <p:sldId id="289" r:id="rId19"/>
    <p:sldId id="292" r:id="rId20"/>
    <p:sldId id="295" r:id="rId21"/>
    <p:sldId id="298" r:id="rId22"/>
    <p:sldId id="301" r:id="rId23"/>
    <p:sldId id="304" r:id="rId24"/>
    <p:sldId id="307" r:id="rId25"/>
    <p:sldId id="310" r:id="rId26"/>
    <p:sldId id="313" r:id="rId27"/>
    <p:sldId id="316" r:id="rId28"/>
    <p:sldId id="319" r:id="rId29"/>
    <p:sldId id="322" r:id="rId30"/>
    <p:sldId id="325" r:id="rId31"/>
    <p:sldId id="328" r:id="rId32"/>
    <p:sldId id="331" r:id="rId33"/>
  </p:sldIdLst>
  <p:sldSz cx="9144000" cy="5143500"/>
  <p:notesSz cx="6858000" cy="9144000"/>
  <p:embeddedFontLst>
    <p:embeddedFont>
      <p:font typeface="Calibri" panose="020F0502020204030204" pitchFamily="2" charset="0"/>
      <p:regular r:id="rId35"/>
      <p:bold r:id="rId36"/>
      <p:italic r:id="rId37"/>
      <p:boldItalic r:id="rId38"/>
    </p:embeddedFont>
    <p:embeddedFont>
      <p:font typeface="Century Gothic" panose="020B0502020202020204" pitchFamily="2" charset="0"/>
      <p:regular r:id="rId39"/>
      <p:bold r:id="rId40"/>
      <p:italic r:id="rId41"/>
      <p:boldItalic r:id="rId42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2.xml" /><Relationship Id="rId11" Type="http://schemas.openxmlformats.org/officeDocument/2006/relationships/slide" Target="slides/slide3.xml" /><Relationship Id="rId12" Type="http://schemas.openxmlformats.org/officeDocument/2006/relationships/slide" Target="slides/slide4.xml" /><Relationship Id="rId13" Type="http://schemas.openxmlformats.org/officeDocument/2006/relationships/slide" Target="slides/slide5.xml" /><Relationship Id="rId14" Type="http://schemas.openxmlformats.org/officeDocument/2006/relationships/slide" Target="slides/slide6.xml" /><Relationship Id="rId15" Type="http://schemas.openxmlformats.org/officeDocument/2006/relationships/slide" Target="slides/slide7.xml" /><Relationship Id="rId16" Type="http://schemas.openxmlformats.org/officeDocument/2006/relationships/slide" Target="slides/slide8.xml" /><Relationship Id="rId17" Type="http://schemas.openxmlformats.org/officeDocument/2006/relationships/slide" Target="slides/slide9.xml" /><Relationship Id="rId18" Type="http://schemas.openxmlformats.org/officeDocument/2006/relationships/slide" Target="slides/slide10.xml" /><Relationship Id="rId19" Type="http://schemas.openxmlformats.org/officeDocument/2006/relationships/slide" Target="slides/slide11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2.xml" /><Relationship Id="rId21" Type="http://schemas.openxmlformats.org/officeDocument/2006/relationships/slide" Target="slides/slide13.xml" /><Relationship Id="rId22" Type="http://schemas.openxmlformats.org/officeDocument/2006/relationships/slide" Target="slides/slide14.xml" /><Relationship Id="rId23" Type="http://schemas.openxmlformats.org/officeDocument/2006/relationships/slide" Target="slides/slide15.xml" /><Relationship Id="rId24" Type="http://schemas.openxmlformats.org/officeDocument/2006/relationships/slide" Target="slides/slide16.xml" /><Relationship Id="rId25" Type="http://schemas.openxmlformats.org/officeDocument/2006/relationships/slide" Target="slides/slide17.xml" /><Relationship Id="rId26" Type="http://schemas.openxmlformats.org/officeDocument/2006/relationships/slide" Target="slides/slide18.xml" /><Relationship Id="rId27" Type="http://schemas.openxmlformats.org/officeDocument/2006/relationships/slide" Target="slides/slide19.xml" /><Relationship Id="rId28" Type="http://schemas.openxmlformats.org/officeDocument/2006/relationships/slide" Target="slides/slide20.xml" /><Relationship Id="rId29" Type="http://schemas.openxmlformats.org/officeDocument/2006/relationships/slide" Target="slides/slide21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2.xml" /><Relationship Id="rId31" Type="http://schemas.openxmlformats.org/officeDocument/2006/relationships/slide" Target="slides/slide23.xml" /><Relationship Id="rId32" Type="http://schemas.openxmlformats.org/officeDocument/2006/relationships/slide" Target="slides/slide24.xml" /><Relationship Id="rId33" Type="http://schemas.openxmlformats.org/officeDocument/2006/relationships/slide" Target="slides/slide25.xml" /><Relationship Id="rId34" Type="http://schemas.openxmlformats.org/officeDocument/2006/relationships/tags" Target="tags/tag1.xml" /><Relationship Id="rId35" Type="http://schemas.openxmlformats.org/officeDocument/2006/relationships/font" Target="fonts/font1.fntdata" /><Relationship Id="rId36" Type="http://schemas.openxmlformats.org/officeDocument/2006/relationships/font" Target="fonts/font2.fntdata" /><Relationship Id="rId37" Type="http://schemas.openxmlformats.org/officeDocument/2006/relationships/font" Target="fonts/font3.fntdata" /><Relationship Id="rId38" Type="http://schemas.openxmlformats.org/officeDocument/2006/relationships/font" Target="fonts/font4.fntdata" /><Relationship Id="rId39" Type="http://schemas.openxmlformats.org/officeDocument/2006/relationships/font" Target="fonts/font5.fntdata" /><Relationship Id="rId4" Type="http://schemas.openxmlformats.org/officeDocument/2006/relationships/slideMaster" Target="slideMasters/slideMaster4.xml" /><Relationship Id="rId40" Type="http://schemas.openxmlformats.org/officeDocument/2006/relationships/font" Target="fonts/font6.fntdata" /><Relationship Id="rId41" Type="http://schemas.openxmlformats.org/officeDocument/2006/relationships/font" Target="fonts/font7.fntdata" /><Relationship Id="rId42" Type="http://schemas.openxmlformats.org/officeDocument/2006/relationships/font" Target="fonts/font8.fntdata" /><Relationship Id="rId43" Type="http://schemas.openxmlformats.org/officeDocument/2006/relationships/presProps" Target="presProps.xml" /><Relationship Id="rId44" Type="http://schemas.openxmlformats.org/officeDocument/2006/relationships/viewProps" Target="viewProps.xml" /><Relationship Id="rId45" Type="http://schemas.openxmlformats.org/officeDocument/2006/relationships/theme" Target="theme/theme1.xml" /><Relationship Id="rId46" Type="http://schemas.openxmlformats.org/officeDocument/2006/relationships/tableStyles" Target="tableStyles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notesMaster" Target="notesMasters/notesMaster1.xml" /><Relationship Id="rId9" Type="http://schemas.openxmlformats.org/officeDocument/2006/relationships/slide" Target="slides/slid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8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849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6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9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62"/>
        <p:cNvGrpSpPr/>
        <p:nvPr/>
      </p:nvGrpSpPr>
      <p:grpSpPr>
        <a:xfrm>
          <a:off x="0" y="0"/>
          <a:ext cx="0" cy="0"/>
        </a:xfrm>
      </p:grpSpPr>
      <p:sp>
        <p:nvSpPr>
          <p:cNvPr id="163" name="Google Shape;16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7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849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6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97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83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94"/>
        <p:cNvGrpSpPr/>
        <p:nvPr/>
      </p:nvGrpSpPr>
      <p:grpSpPr>
        <a:xfrm>
          <a:off x="0" y="0"/>
          <a:ext cx="0" cy="0"/>
        </a:xfrm>
      </p:grpSpPr>
      <p:sp>
        <p:nvSpPr>
          <p:cNvPr id="95" name="Google Shape;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52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893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755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230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59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5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62"/>
        <p:cNvGrpSpPr/>
        <p:nvPr/>
      </p:nvGrpSpPr>
      <p:grpSpPr>
        <a:xfrm>
          <a:off x="0" y="0"/>
          <a:ext cx="0" cy="0"/>
        </a:xfrm>
      </p:grpSpPr>
      <p:sp>
        <p:nvSpPr>
          <p:cNvPr id="163" name="Google Shape;16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7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14"/>
        <p:cNvGrpSpPr/>
        <p:nvPr/>
      </p:nvGrpSpPr>
      <p:grpSpPr>
        <a:xfrm>
          <a:off x="0" y="0"/>
          <a: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84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3"/>
        <p:cNvGrpSpPr/>
        <p:nvPr/>
      </p:nvGrpSpPr>
      <p:grpSpPr>
        <a:xfrm>
          <a:off x="0" y="0"/>
          <a:ext cx="0" cy="0"/>
        </a:xfrm>
      </p:grpSpPr>
      <p:sp>
        <p:nvSpPr>
          <p:cNvPr id="124" name="Google Shape;1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6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59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43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29"/>
        <p:cNvGrpSpPr/>
        <p:nvPr/>
      </p:nvGrpSpPr>
      <p:grpSpPr>
        <a:xfrm>
          <a:off x="0" y="0"/>
          <a: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162"/>
        <p:cNvGrpSpPr/>
        <p:nvPr/>
      </p:nvGrpSpPr>
      <p:grpSpPr>
        <a:xfrm>
          <a:off x="0" y="0"/>
          <a:ext cx="0" cy="0"/>
        </a:xfrm>
      </p:grpSpPr>
      <p:sp>
        <p:nvSpPr>
          <p:cNvPr id="163" name="Google Shape;16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7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 showMasterPhAnim="0">
  <p:cSld name="">
    <p:spTree>
      <p:nvGrpSpPr>
        <p:cNvPr id="1" name="Shape 75"/>
        <p:cNvGrpSpPr/>
        <p:nvPr/>
      </p:nvGrpSpPr>
      <p:grpSpPr>
        <a:xfrm>
          <a:off x="0" y="0"/>
          <a: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DBE791-45AA-4050-A889-28222E7315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BAF5DE-EBDC-4F68-8AC6-930C3C4DA8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4BB33A-5866-47AE-ADD0-D5DCC35823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598AEC-564A-4586-A716-6925F704BB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50F3CD-5017-4E01-B658-AED098EE87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1D2ADD-000E-442E-AD70-4885B85B2B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2DDCAA1-ABB1-4CBD-8722-8F4D28CB81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7FA2A1E-2818-4A86-AA3F-2DB43BD17B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48EA84F-8033-49F0-B85B-F081BCC528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C42C790-82C8-43D9-A671-EFEE2A62CA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6F4E962-69A9-48E9-8464-D05226C49E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png" /><Relationship Id="rId3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.png" /><Relationship Id="rId3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1.png" /><Relationship Id="rId3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1.png" /><Relationship Id="rId3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.png" /><Relationship Id="rId3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.png" /><Relationship Id="rId3" Type="http://schemas.openxmlformats.org/officeDocument/2006/relationships/theme" Target="../theme/theme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pic>
        <p:nvPicPr>
          <p:cNvPr id="6" name="Google Shape;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pic>
        <p:nvPicPr>
          <p:cNvPr id="6" name="Google Shape;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pic>
        <p:nvPicPr>
          <p:cNvPr id="6" name="Google Shape;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pic>
        <p:nvPicPr>
          <p:cNvPr id="6" name="Google Shape;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pic>
        <p:nvPicPr>
          <p:cNvPr id="6" name="Google Shape;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</a:xfrm>
      </p:grpSpPr>
      <p:pic>
        <p:nvPicPr>
          <p:cNvPr id="6" name="Google Shape;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hyperlink" Target="https://discord.com/invite/gFKWUdTkaj" TargetMode="External" /><Relationship Id="rId6" Type="http://schemas.openxmlformats.org/officeDocument/2006/relationships/image" Target="../media/image11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15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1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1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19.xml" /><Relationship Id="rId3" Type="http://schemas.openxmlformats.org/officeDocument/2006/relationships/hyperlink" Target="https://org07de2ee3.crm2.dynamics.com/main.aspx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1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4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hyperlink" Target="https://discord.com/invite/gFKWUdTkaj" TargetMode="External" /><Relationship Id="rId6" Type="http://schemas.openxmlformats.org/officeDocument/2006/relationships/image" Target="../media/image1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s://visualstudio.microsoft.com/pt-br/downloads/" TargetMode="Externa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8" Type="http://schemas.openxmlformats.org/officeDocument/2006/relationships/image" Target="../media/image9.png" /><Relationship Id="rId9" Type="http://schemas.openxmlformats.org/officeDocument/2006/relationships/image" Target="../media/image10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hyperlink" Target="https://discord.com/invite/gFKWUdTkaj" TargetMode="External" /><Relationship Id="rId6" Type="http://schemas.openxmlformats.org/officeDocument/2006/relationships/image" Target="../media/image11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78"/>
        <p:cNvGrpSpPr/>
        <p:nvPr/>
      </p:nvGrpSpPr>
      <p:grpSpPr>
        <a:xfrm>
          <a:off x="0" y="0"/>
          <a: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 idx="4294967295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smtClea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err="1" smtClea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17"/>
        <p:cNvGrpSpPr/>
        <p:nvPr/>
      </p:nvGrpSpPr>
      <p:grpSpPr>
        <a:xfrm>
          <a:off x="0" y="0"/>
          <a:ext cx="0" cy="0"/>
        </a:xfrm>
      </p:grpSpPr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758511" y="3223150"/>
            <a:ext cx="5094234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2400"/>
            </a:pPr>
            <a:r>
              <a:rPr lang="en-US" sz="240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</a:rPr>
              <a:t>Visual Studio / Preparação ambiente SDK</a:t>
            </a:r>
            <a:endParaRPr sz="1400" b="1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1632900" y="1198167"/>
            <a:ext cx="6494519" cy="82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>
                <a:solidFill>
                  <a:schemeClr val="bg1"/>
                </a:solidFill>
              </a:rPr>
              <a:t>Preparando o ambiente para desenvolvimento SDK (Extenção do MS Dynamics 365</a:t>
            </a:r>
            <a:r>
              <a:rPr lang="pt-BR" sz="2400" smtClean="0">
                <a:solidFill>
                  <a:schemeClr val="bg1"/>
                </a:solidFill>
              </a:rPr>
              <a:t>)</a:t>
            </a:r>
            <a:endParaRPr lang="pt-B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5192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26"/>
        <p:cNvGrpSpPr/>
        <p:nvPr/>
      </p:nvGrpSpPr>
      <p:grpSpPr>
        <a:xfrm>
          <a:off x="0" y="0"/>
          <a:ext cx="0" cy="0"/>
        </a:xfrm>
      </p:grpSpPr>
      <p:sp>
        <p:nvSpPr>
          <p:cNvPr id="127" name="Google Shape;127;p18"/>
          <p:cNvSpPr txBox="1"/>
          <p:nvPr/>
        </p:nvSpPr>
        <p:spPr>
          <a:xfrm>
            <a:off x="1047349" y="1733954"/>
            <a:ext cx="6928476" cy="11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/>
              <a:t>Entender o conjunto de extensão SDK do Microsoft Dynamics 365 CE para o Visual Studio.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066871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61481" y="493329"/>
            <a:ext cx="7926834" cy="109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olidFill>
                  <a:schemeClr val="tx1"/>
                </a:solidFill>
              </a:rPr>
              <a:t>SDK (Extenção do MS Dynamics 365)</a:t>
            </a:r>
            <a:endParaRPr lang="pt-BR" sz="4000">
              <a:solidFill>
                <a:schemeClr val="tx1"/>
              </a:solidFill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61481" y="1965433"/>
            <a:ext cx="7668119" cy="240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Para desenvolver códigos no Visual Studio utilizando as classes e os recursos do MS Dynamics 365 é necessário a instalação de pacotes de extensão/referências através do Nuget.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visualstudio.microsoft.com/wp-content/uploads/2022/04/vsmac-prod-icon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9656" y="408767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10973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97057" y="862720"/>
            <a:ext cx="7410300" cy="57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smtClean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982569" y="2024707"/>
            <a:ext cx="2208099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algn="just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Demonstração.</a:t>
            </a:r>
            <a:endParaRPr lang="pt-BR" sz="24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47182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65"/>
        <p:cNvGrpSpPr/>
        <p:nvPr/>
      </p:nvGrpSpPr>
      <p:grpSpPr>
        <a:xfrm>
          <a:off x="0" y="0"/>
          <a:ext cx="0" cy="0"/>
        </a:xfrm>
      </p:grpSpPr>
      <p:pic>
        <p:nvPicPr>
          <p:cNvPr id="166" name="Google Shape;166;g10180a8d9a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0180a8d9a1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smtClea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online (Discord</a:t>
            </a:r>
            <a:r>
              <a:rPr lang="en-US" sz="2400" b="0" i="0" u="sng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400" b="0" i="0" u="sng" strike="noStrike" cap="none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157010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78"/>
        <p:cNvGrpSpPr/>
        <p:nvPr/>
      </p:nvGrpSpPr>
      <p:grpSpPr>
        <a:xfrm>
          <a:off x="0" y="0"/>
          <a: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 idx="4294967295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smtClea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err="1" smtClea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17"/>
        <p:cNvGrpSpPr/>
        <p:nvPr/>
      </p:nvGrpSpPr>
      <p:grpSpPr>
        <a:xfrm>
          <a:off x="0" y="0"/>
          <a:ext cx="0" cy="0"/>
        </a:xfrm>
      </p:grpSpPr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219200" y="3254681"/>
            <a:ext cx="5094234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2400"/>
            </a:pPr>
            <a:r>
              <a:rPr lang="en-US" sz="240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</a:rPr>
              <a:t>Visual Studio / Preparação ambiente SDK</a:t>
            </a:r>
            <a:endParaRPr sz="1400" b="1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1219200" y="784759"/>
            <a:ext cx="6908219" cy="826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>
                <a:solidFill>
                  <a:schemeClr val="bg1"/>
                </a:solidFill>
              </a:rPr>
              <a:t>Criando o primeiro código utilizando C# com SDK</a:t>
            </a:r>
          </a:p>
          <a:p>
            <a:endParaRPr lang="pt-B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5192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26"/>
        <p:cNvGrpSpPr/>
        <p:nvPr/>
      </p:nvGrpSpPr>
      <p:grpSpPr>
        <a:xfrm>
          <a:off x="0" y="0"/>
          <a:ext cx="0" cy="0"/>
        </a:xfrm>
      </p:grpSpPr>
      <p:sp>
        <p:nvSpPr>
          <p:cNvPr id="127" name="Google Shape;127;p18"/>
          <p:cNvSpPr txBox="1"/>
          <p:nvPr/>
        </p:nvSpPr>
        <p:spPr>
          <a:xfrm>
            <a:off x="1047349" y="1733954"/>
            <a:ext cx="6928476" cy="11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/>
              <a:t>Entender a utilização das classe e métodos do SDK com C# no Visual Studio.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066871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61481" y="493329"/>
            <a:ext cx="7926834" cy="124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olidFill>
                  <a:schemeClr val="tx1"/>
                </a:solidFill>
              </a:rPr>
              <a:t>Criando o primeiro código utilizando C# com </a:t>
            </a:r>
            <a:r>
              <a:rPr lang="pt-BR" sz="4000" smtClean="0">
                <a:solidFill>
                  <a:schemeClr val="tx1"/>
                </a:solidFill>
              </a:rPr>
              <a:t>SDK</a:t>
            </a:r>
            <a:endParaRPr lang="pt-BR" sz="4000">
              <a:solidFill>
                <a:schemeClr val="tx1"/>
              </a:solidFill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61481" y="1965433"/>
            <a:ext cx="7668119" cy="240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Com os pacotes do SDK do MS Dynamics 365 instalados é possível criarmos código em C# utilizando as classes de extensão para que possamos interagir com o Dataverse, criação, leitura, alteração e exclusão de registros.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910973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6"/>
          <p:cNvSpPr txBox="1"/>
          <p:nvPr/>
        </p:nvSpPr>
        <p:spPr>
          <a:xfrm>
            <a:off x="840826" y="325821"/>
            <a:ext cx="7668119" cy="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Exemplo de código para conexão com o Dataverse.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40826" y="945932"/>
            <a:ext cx="790985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err="1">
                <a:solidFill>
                  <a:srgbClr val="002060"/>
                </a:solidFill>
              </a:rPr>
              <a:t>internal class </a:t>
            </a:r>
            <a:r>
              <a:rPr lang="pt-BR" sz="1100" err="1" smtClean="0">
                <a:solidFill>
                  <a:srgbClr val="002060"/>
                </a:solidFill>
              </a:rPr>
              <a:t>Conexao </a:t>
            </a:r>
            <a:r>
              <a:rPr lang="pt-BR" sz="1100" smtClean="0">
                <a:solidFill>
                  <a:srgbClr val="FF0000"/>
                </a:solidFill>
              </a:rPr>
              <a:t>// nome da classe definida pelo usuário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{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private static CrmServiceClient crmServiceClientTrinamento</a:t>
            </a:r>
            <a:r>
              <a:rPr lang="pt-BR" sz="1100" smtClean="0">
                <a:solidFill>
                  <a:srgbClr val="002060"/>
                </a:solidFill>
              </a:rPr>
              <a:t>; </a:t>
            </a:r>
            <a:r>
              <a:rPr lang="pt-BR" sz="1100" smtClean="0">
                <a:solidFill>
                  <a:srgbClr val="FF0000"/>
                </a:solidFill>
              </a:rPr>
              <a:t>// variável do tipo CrmServiceCliente</a:t>
            </a:r>
            <a:endParaRPr lang="pt-BR" sz="1100">
              <a:solidFill>
                <a:srgbClr val="FF0000"/>
              </a:solidFill>
            </a:endParaRPr>
          </a:p>
          <a:p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public CrmServiceClient ObterConexao</a:t>
            </a:r>
            <a:r>
              <a:rPr lang="pt-BR" sz="1100" smtClean="0">
                <a:solidFill>
                  <a:srgbClr val="002060"/>
                </a:solidFill>
              </a:rPr>
              <a:t>() </a:t>
            </a:r>
            <a:r>
              <a:rPr lang="pt-BR" sz="1100" smtClean="0">
                <a:solidFill>
                  <a:srgbClr val="FF0000"/>
                </a:solidFill>
              </a:rPr>
              <a:t>// método que devolve uma CrmServiceCliente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</a:t>
            </a:r>
            <a:r>
              <a:rPr lang="pt-BR" sz="1100" smtClean="0">
                <a:solidFill>
                  <a:srgbClr val="002060"/>
                </a:solidFill>
              </a:rPr>
              <a:t>{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            </a:t>
            </a:r>
            <a:r>
              <a:rPr lang="pt-BR" sz="1100">
                <a:solidFill>
                  <a:srgbClr val="FF0000"/>
                </a:solidFill>
              </a:rPr>
              <a:t>// variável contendo a ConnectionString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var connectionStringCRM = @"AuthType=OAuth;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Username = userdyn365@treindio.onmicrosoft.com;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Password = Pass@word99; SkipDiscovery = True;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AppId = 51f81489-12ee-4a9e-aaae-a2591f45987d;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RedirectUri = app://58145B91-0C36-4500-8554-080854F2AC97;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Url = </a:t>
            </a:r>
            <a:r>
              <a:rPr lang="pt-BR" sz="1100">
                <a:solidFill>
                  <a:srgbClr val="002060"/>
                </a:solidFill>
                <a:hlinkClick r:id="rId3"/>
              </a:rPr>
              <a:t>https://org07de2ee3.crm2.dynamics.com/main.aspx</a:t>
            </a:r>
            <a:r>
              <a:rPr lang="pt-BR" sz="1100" smtClean="0">
                <a:solidFill>
                  <a:srgbClr val="002060"/>
                </a:solidFill>
              </a:rPr>
              <a:t>;"; </a:t>
            </a:r>
            <a:endParaRPr lang="pt-BR" sz="1100">
              <a:solidFill>
                <a:srgbClr val="FF0000"/>
              </a:solidFill>
            </a:endParaRPr>
          </a:p>
          <a:p>
            <a:endParaRPr lang="pt-BR" sz="1100">
              <a:solidFill>
                <a:srgbClr val="002060"/>
              </a:solidFill>
            </a:endParaRPr>
          </a:p>
          <a:p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if (crmServiceClientTrinamento == null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 smtClean="0">
                <a:solidFill>
                  <a:srgbClr val="FF0000"/>
                </a:solidFill>
              </a:rPr>
              <a:t>// verifica se a variável crmServiceClientTrinamento está vazia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{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System.Net.ServicePointManager.SecurityProtocol = SecurityProtocolType.Tls12</a:t>
            </a:r>
            <a:r>
              <a:rPr lang="pt-BR" sz="1100" smtClean="0">
                <a:solidFill>
                  <a:srgbClr val="002060"/>
                </a:solidFill>
              </a:rPr>
              <a:t>; </a:t>
            </a:r>
            <a:r>
              <a:rPr lang="pt-BR" sz="1100" smtClean="0">
                <a:solidFill>
                  <a:srgbClr val="FF0000"/>
                </a:solidFill>
              </a:rPr>
              <a:t>// define o protocolo segurança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    crmServiceClientTrinamento = new CrmServiceClient(connectionStringCRM</a:t>
            </a:r>
            <a:r>
              <a:rPr lang="pt-BR" sz="1100" smtClean="0">
                <a:solidFill>
                  <a:srgbClr val="002060"/>
                </a:solidFill>
              </a:rPr>
              <a:t>); </a:t>
            </a:r>
            <a:r>
              <a:rPr lang="pt-BR" sz="1100" smtClean="0">
                <a:solidFill>
                  <a:srgbClr val="FF0000"/>
                </a:solidFill>
              </a:rPr>
              <a:t>// executa a conexão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}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return crmServiceClientTrinamento</a:t>
            </a:r>
            <a:r>
              <a:rPr lang="pt-BR" sz="1100" smtClean="0">
                <a:solidFill>
                  <a:srgbClr val="002060"/>
                </a:solidFill>
              </a:rPr>
              <a:t>; </a:t>
            </a:r>
            <a:r>
              <a:rPr lang="pt-BR" sz="1100" smtClean="0">
                <a:solidFill>
                  <a:srgbClr val="FF0000"/>
                </a:solidFill>
              </a:rPr>
              <a:t>// retorna a conexão para o método chamador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}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}</a:t>
            </a:r>
            <a:endParaRPr lang="pt-BR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67337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97"/>
        <p:cNvGrpSpPr/>
        <p:nvPr/>
      </p:nvGrpSpPr>
      <p:grpSpPr>
        <a:xfrm>
          <a:off x="0" y="0"/>
          <a:ext cx="0" cy="0"/>
        </a:xfrm>
      </p:grpSpPr>
      <p:sp>
        <p:nvSpPr>
          <p:cNvPr id="9" name="Google Shape;98;p17"/>
          <p:cNvSpPr txBox="1"/>
          <p:nvPr/>
        </p:nvSpPr>
        <p:spPr>
          <a:xfrm>
            <a:off x="562310" y="598298"/>
            <a:ext cx="8326227" cy="110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15000"/>
              </a:lnSpc>
              <a:buSzPts val="3200"/>
            </a:pPr>
            <a:r>
              <a:rPr lang="en-US" sz="4000" b="1" i="0" u="none" strike="noStrike" cap="none" err="1" smtClean="0">
                <a:solidFill>
                  <a:srgbClr val="EA4E6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 10 – </a:t>
            </a:r>
            <a:r>
              <a:rPr lang="pt-BR" sz="4000">
                <a:latin typeface="Century Gothic" panose="020b0502020202020204" pitchFamily="34" charset="0"/>
              </a:rPr>
              <a:t>Visual Studio / Preparação ambiente SDK</a:t>
            </a:r>
            <a:endParaRPr sz="4000" b="0" i="0" u="none" strike="noStrike" cap="none">
              <a:solidFill>
                <a:srgbClr val="EA4E6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761507" y="2372740"/>
            <a:ext cx="5927835" cy="388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mtClean="0">
                <a:solidFill>
                  <a:schemeClr val="tx1"/>
                </a:solidFill>
              </a:rPr>
              <a:t>1. </a:t>
            </a:r>
            <a:r>
              <a:rPr lang="pt-BR">
                <a:solidFill>
                  <a:schemeClr val="tx1"/>
                </a:solidFill>
              </a:rPr>
              <a:t>Conhecendo o Visual Studio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61507" y="3001270"/>
            <a:ext cx="5927835" cy="6509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mtClean="0">
                <a:solidFill>
                  <a:schemeClr val="tx1"/>
                </a:solidFill>
              </a:rPr>
              <a:t>2. </a:t>
            </a:r>
            <a:r>
              <a:rPr lang="pt-BR">
                <a:solidFill>
                  <a:schemeClr val="tx1"/>
                </a:solidFill>
              </a:rPr>
              <a:t>Preparando o ambiente para desenvolvimento SDK (Extenção do MS Dynamics 365)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761507" y="3891880"/>
            <a:ext cx="5927835" cy="388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pt-BR" smtClean="0">
                <a:solidFill>
                  <a:schemeClr val="tx1"/>
                </a:solidFill>
              </a:rPr>
              <a:t>3. </a:t>
            </a:r>
            <a:r>
              <a:rPr lang="pt-BR">
                <a:solidFill>
                  <a:schemeClr val="tx1"/>
                </a:solidFill>
              </a:rPr>
              <a:t>Criando o primeiro código utilizando C# com SDK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1221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6"/>
          <p:cNvSpPr txBox="1"/>
          <p:nvPr/>
        </p:nvSpPr>
        <p:spPr>
          <a:xfrm>
            <a:off x="840826" y="325821"/>
            <a:ext cx="7668119" cy="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Exemplo de código para leitura de registros.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40825" y="777767"/>
            <a:ext cx="766811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err="1" smtClean="0">
                <a:solidFill>
                  <a:srgbClr val="002060"/>
                </a:solidFill>
              </a:rPr>
              <a:t>static </a:t>
            </a:r>
            <a:r>
              <a:rPr lang="pt-BR" sz="1100" err="1">
                <a:solidFill>
                  <a:srgbClr val="002060"/>
                </a:solidFill>
              </a:rPr>
              <a:t>void FetchXML(CrmServiceClient crmService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 smtClean="0">
                <a:solidFill>
                  <a:srgbClr val="FF0000"/>
                </a:solidFill>
              </a:rPr>
              <a:t>// recebe como parâmetro a conexão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{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string query = @"&lt;fetch version='1.0' output-format='xml-platform' mapping='logical' distinct='false'&gt;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&lt;entity name='account'&gt;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  &lt;attribute name='name' /&gt;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  &lt;attribute name='telephone1' /&gt;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  &lt;attribute name='accountid' /&gt;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  &lt;attribute name='emailaddress1' /&gt;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  &lt;order attribute='name' descending='false' /&gt;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  &lt;/entity&gt;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        &lt;/fetch</a:t>
            </a:r>
            <a:r>
              <a:rPr lang="pt-BR" sz="1100" smtClean="0">
                <a:solidFill>
                  <a:srgbClr val="002060"/>
                </a:solidFill>
              </a:rPr>
              <a:t>&gt;"; </a:t>
            </a:r>
            <a:r>
              <a:rPr lang="pt-BR" sz="1100" smtClean="0">
                <a:solidFill>
                  <a:srgbClr val="FF0000"/>
                </a:solidFill>
              </a:rPr>
              <a:t>// declara variável do tipo String contendo o FechXML da consulta</a:t>
            </a:r>
            <a:endParaRPr lang="pt-BR" sz="1100">
              <a:solidFill>
                <a:srgbClr val="FF0000"/>
              </a:solidFill>
            </a:endParaRPr>
          </a:p>
          <a:p>
            <a:endParaRPr lang="pt-BR" sz="1100" smtClean="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  </a:t>
            </a:r>
            <a:r>
              <a:rPr lang="pt-BR" sz="1100" err="1">
                <a:solidFill>
                  <a:srgbClr val="002060"/>
                </a:solidFill>
              </a:rPr>
              <a:t>EntityCollection colecao = crmService.RetrieveMultiple(new FetchExpression(query</a:t>
            </a:r>
            <a:r>
              <a:rPr lang="pt-BR" sz="1100" smtClean="0">
                <a:solidFill>
                  <a:srgbClr val="002060"/>
                </a:solidFill>
              </a:rPr>
              <a:t>));</a:t>
            </a:r>
            <a:r>
              <a:rPr lang="pt-BR" sz="1100" smtClean="0">
                <a:solidFill>
                  <a:srgbClr val="FF0000"/>
                </a:solidFill>
              </a:rPr>
              <a:t> // declara variável do tipo 	            EntityCollection e executa o método RetrieveMultiple enviando como parâmetro a variável query</a:t>
            </a:r>
          </a:p>
          <a:p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foreach (var item in colecao.Entities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 smtClean="0">
                <a:solidFill>
                  <a:srgbClr val="FF0000"/>
                </a:solidFill>
              </a:rPr>
              <a:t>// para cada entidade (registro)  armazenará na variável item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{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Console.WriteLine(item["name</a:t>
            </a:r>
            <a:r>
              <a:rPr lang="pt-BR" sz="1100" smtClean="0">
                <a:solidFill>
                  <a:srgbClr val="002060"/>
                </a:solidFill>
              </a:rPr>
              <a:t>"]); </a:t>
            </a:r>
            <a:r>
              <a:rPr lang="pt-BR" sz="1100" smtClean="0">
                <a:solidFill>
                  <a:srgbClr val="FF0000"/>
                </a:solidFill>
              </a:rPr>
              <a:t>// exibe o atributo name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    if (item.Attributes.Contains("telephone1</a:t>
            </a:r>
            <a:r>
              <a:rPr lang="pt-BR" sz="1100" smtClean="0">
                <a:solidFill>
                  <a:srgbClr val="002060"/>
                </a:solidFill>
              </a:rPr>
              <a:t>")) </a:t>
            </a:r>
            <a:r>
              <a:rPr lang="pt-BR" sz="1100" smtClean="0">
                <a:solidFill>
                  <a:srgbClr val="FF0000"/>
                </a:solidFill>
              </a:rPr>
              <a:t>// verifica se retornou o atributo telephone1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    {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        Console.WriteLine(item["telephone1</a:t>
            </a:r>
            <a:r>
              <a:rPr lang="pt-BR" sz="1100" smtClean="0">
                <a:solidFill>
                  <a:srgbClr val="002060"/>
                </a:solidFill>
              </a:rPr>
              <a:t>"]); </a:t>
            </a:r>
            <a:r>
              <a:rPr lang="pt-BR" sz="1100" smtClean="0">
                <a:solidFill>
                  <a:srgbClr val="FF0000"/>
                </a:solidFill>
              </a:rPr>
              <a:t>// exibe o atributo telephone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    }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}</a:t>
            </a:r>
          </a:p>
          <a:p>
            <a:r>
              <a:rPr lang="pt-BR" sz="1100">
                <a:solidFill>
                  <a:srgbClr val="002060"/>
                </a:solidFill>
              </a:rPr>
              <a:t>            </a:t>
            </a:r>
            <a:r>
              <a:rPr lang="pt-BR" sz="1100" err="1" smtClean="0">
                <a:solidFill>
                  <a:srgbClr val="002060"/>
                </a:solidFill>
              </a:rPr>
              <a:t>Console.ReadKey(); </a:t>
            </a:r>
            <a:r>
              <a:rPr lang="pt-BR" sz="1100" smtClean="0">
                <a:solidFill>
                  <a:srgbClr val="FF0000"/>
                </a:solidFill>
              </a:rPr>
              <a:t>// aguarda o usuário pressionar qualquer tecla para continuar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}</a:t>
            </a:r>
            <a:endParaRPr lang="pt-BR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73046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6"/>
          <p:cNvSpPr txBox="1"/>
          <p:nvPr/>
        </p:nvSpPr>
        <p:spPr>
          <a:xfrm>
            <a:off x="840828" y="378372"/>
            <a:ext cx="7668119" cy="5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Exemplo de código para criação de registros.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85452" y="1072859"/>
            <a:ext cx="744354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err="1">
                <a:solidFill>
                  <a:srgbClr val="002060"/>
                </a:solidFill>
              </a:rPr>
              <a:t>static void Create(CrmServiceClient crmService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>
                <a:solidFill>
                  <a:srgbClr val="FF0000"/>
                </a:solidFill>
              </a:rPr>
              <a:t>// recebe como parâmetro a conexão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{	</a:t>
            </a:r>
          </a:p>
          <a:p>
            <a:r>
              <a:rPr lang="pt-BR" sz="1100">
                <a:solidFill>
                  <a:srgbClr val="002060"/>
                </a:solidFill>
              </a:rPr>
              <a:t> </a:t>
            </a:r>
            <a:r>
              <a:rPr lang="pt-BR" sz="1100" smtClean="0">
                <a:solidFill>
                  <a:srgbClr val="002060"/>
                </a:solidFill>
              </a:rPr>
              <a:t>         Guid </a:t>
            </a:r>
            <a:r>
              <a:rPr lang="pt-BR" sz="1100" err="1">
                <a:solidFill>
                  <a:srgbClr val="002060"/>
                </a:solidFill>
              </a:rPr>
              <a:t>newRecord = new Guid</a:t>
            </a:r>
            <a:r>
              <a:rPr lang="pt-BR" sz="1100" smtClean="0">
                <a:solidFill>
                  <a:srgbClr val="002060"/>
                </a:solidFill>
              </a:rPr>
              <a:t>(); </a:t>
            </a:r>
            <a:r>
              <a:rPr lang="pt-BR" sz="1100" smtClean="0">
                <a:solidFill>
                  <a:srgbClr val="FF0000"/>
                </a:solidFill>
              </a:rPr>
              <a:t>// declara variável do tipo Guid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Entity </a:t>
            </a:r>
            <a:r>
              <a:rPr lang="pt-BR" sz="1100" err="1">
                <a:solidFill>
                  <a:srgbClr val="002060"/>
                </a:solidFill>
              </a:rPr>
              <a:t>newEntity = new Entity("account</a:t>
            </a:r>
            <a:r>
              <a:rPr lang="pt-BR" sz="1100" smtClean="0">
                <a:solidFill>
                  <a:srgbClr val="002060"/>
                </a:solidFill>
              </a:rPr>
              <a:t>"); </a:t>
            </a:r>
            <a:r>
              <a:rPr lang="pt-BR" sz="1100" smtClean="0">
                <a:solidFill>
                  <a:srgbClr val="FF0000"/>
                </a:solidFill>
              </a:rPr>
              <a:t>// declara variável do Entity a partir da entidade Account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newEntity.Attributes.Add</a:t>
            </a:r>
            <a:r>
              <a:rPr lang="pt-BR" sz="1100">
                <a:solidFill>
                  <a:srgbClr val="002060"/>
                </a:solidFill>
              </a:rPr>
              <a:t>("name", "Conta Criada em Treinamento - " + </a:t>
            </a:r>
            <a:r>
              <a:rPr lang="pt-BR" sz="1100" err="1" smtClean="0">
                <a:solidFill>
                  <a:srgbClr val="002060"/>
                </a:solidFill>
              </a:rPr>
              <a:t>DateTime.Now.ToString()); </a:t>
            </a:r>
            <a:r>
              <a:rPr lang="pt-BR" sz="1100" smtClean="0">
                <a:solidFill>
                  <a:srgbClr val="FF0000"/>
                </a:solidFill>
              </a:rPr>
              <a:t>// nome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newEntity.Attributes.Add</a:t>
            </a:r>
            <a:r>
              <a:rPr lang="pt-BR" sz="1100">
                <a:solidFill>
                  <a:srgbClr val="002060"/>
                </a:solidFill>
              </a:rPr>
              <a:t>("telephone1", "11985326471</a:t>
            </a:r>
            <a:r>
              <a:rPr lang="pt-BR" sz="1100" smtClean="0">
                <a:solidFill>
                  <a:srgbClr val="002060"/>
                </a:solidFill>
              </a:rPr>
              <a:t>"); </a:t>
            </a:r>
            <a:r>
              <a:rPr lang="pt-BR" sz="1100" smtClean="0">
                <a:solidFill>
                  <a:srgbClr val="FF0000"/>
                </a:solidFill>
              </a:rPr>
              <a:t>// telefone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newEntity.Attributes.Add</a:t>
            </a:r>
            <a:r>
              <a:rPr lang="pt-BR" sz="1100">
                <a:solidFill>
                  <a:srgbClr val="002060"/>
                </a:solidFill>
              </a:rPr>
              <a:t>("emailaddress1", "contato@provedor.com</a:t>
            </a:r>
            <a:r>
              <a:rPr lang="pt-BR" sz="1100" smtClean="0">
                <a:solidFill>
                  <a:srgbClr val="002060"/>
                </a:solidFill>
              </a:rPr>
              <a:t>"); </a:t>
            </a:r>
            <a:r>
              <a:rPr lang="pt-BR" sz="1100" smtClean="0">
                <a:solidFill>
                  <a:srgbClr val="FF0000"/>
                </a:solidFill>
              </a:rPr>
              <a:t>// e-mail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          newRecord </a:t>
            </a:r>
            <a:r>
              <a:rPr lang="pt-BR" sz="1100">
                <a:solidFill>
                  <a:srgbClr val="002060"/>
                </a:solidFill>
              </a:rPr>
              <a:t>= crmService.Create(newEntity</a:t>
            </a:r>
            <a:r>
              <a:rPr lang="pt-BR" sz="1100" smtClean="0">
                <a:solidFill>
                  <a:srgbClr val="002060"/>
                </a:solidFill>
              </a:rPr>
              <a:t>); </a:t>
            </a:r>
            <a:r>
              <a:rPr lang="pt-BR" sz="1100" smtClean="0">
                <a:solidFill>
                  <a:srgbClr val="FF0000"/>
                </a:solidFill>
              </a:rPr>
              <a:t>// executa o método Create e armazena na variável newRecord o             	                                                              Guid retornado do novo registro no Dataverse.</a:t>
            </a:r>
            <a:endParaRPr lang="pt-BR" sz="1100">
              <a:solidFill>
                <a:srgbClr val="FF0000"/>
              </a:solidFill>
            </a:endParaRPr>
          </a:p>
          <a:p>
            <a:endParaRPr lang="pt-BR" sz="1100" smtClean="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</a:t>
            </a:r>
            <a:r>
              <a:rPr lang="pt-BR" sz="1100" smtClean="0">
                <a:solidFill>
                  <a:srgbClr val="002060"/>
                </a:solidFill>
              </a:rPr>
              <a:t>         if </a:t>
            </a:r>
            <a:r>
              <a:rPr lang="pt-BR" sz="1100">
                <a:solidFill>
                  <a:srgbClr val="002060"/>
                </a:solidFill>
              </a:rPr>
              <a:t>(newRecord != Guid.Empty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 smtClean="0">
                <a:solidFill>
                  <a:srgbClr val="FF0000"/>
                </a:solidFill>
              </a:rPr>
              <a:t>// verificar se a variável newRecord contém um Guid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{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</a:t>
            </a:r>
            <a:r>
              <a:rPr lang="pt-BR" sz="1100">
                <a:solidFill>
                  <a:srgbClr val="002060"/>
                </a:solidFill>
              </a:rPr>
              <a:t>	Console.WriteLine("Id do Registro criado : " + newRecord</a:t>
            </a:r>
            <a:r>
              <a:rPr lang="pt-BR" sz="1100" smtClean="0">
                <a:solidFill>
                  <a:srgbClr val="002060"/>
                </a:solidFill>
              </a:rPr>
              <a:t>); </a:t>
            </a:r>
            <a:r>
              <a:rPr lang="pt-BR" sz="1100" smtClean="0">
                <a:solidFill>
                  <a:srgbClr val="FF0000"/>
                </a:solidFill>
              </a:rPr>
              <a:t>// exibe informação no console do usuário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}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else </a:t>
            </a:r>
            <a:r>
              <a:rPr lang="pt-BR" sz="1100" smtClean="0">
                <a:solidFill>
                  <a:srgbClr val="FF0000"/>
                </a:solidFill>
              </a:rPr>
              <a:t>// caso contrário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{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	Console.WriteLine("newRecord não criado</a:t>
            </a:r>
            <a:r>
              <a:rPr lang="pt-BR" sz="1100" smtClean="0">
                <a:solidFill>
                  <a:srgbClr val="002060"/>
                </a:solidFill>
              </a:rPr>
              <a:t>!"); </a:t>
            </a:r>
            <a:r>
              <a:rPr lang="pt-BR" sz="1100" smtClean="0">
                <a:solidFill>
                  <a:srgbClr val="FF0000"/>
                </a:solidFill>
              </a:rPr>
              <a:t>// exibe informação que não foi criado o registro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}</a:t>
            </a:r>
            <a:r>
              <a:rPr lang="pt-BR" sz="1100">
                <a:solidFill>
                  <a:srgbClr val="002060"/>
                </a:solidFill>
              </a:rPr>
              <a:t>	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         </a:t>
            </a:r>
            <a:r>
              <a:rPr lang="pt-BR" sz="1100" err="1">
                <a:solidFill>
                  <a:srgbClr val="002060"/>
                </a:solidFill>
              </a:rPr>
              <a:t>Console.ReadKey(); </a:t>
            </a:r>
            <a:r>
              <a:rPr lang="pt-BR" sz="1100">
                <a:solidFill>
                  <a:srgbClr val="FF0000"/>
                </a:solidFill>
              </a:rPr>
              <a:t>// aguarda o usuário pressionar qualquer tecla para continuar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04574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6"/>
          <p:cNvSpPr txBox="1"/>
          <p:nvPr/>
        </p:nvSpPr>
        <p:spPr>
          <a:xfrm>
            <a:off x="840828" y="378372"/>
            <a:ext cx="7668119" cy="5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Exemplo de código para alteração de registros.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53116" y="1440721"/>
            <a:ext cx="744354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err="1">
                <a:solidFill>
                  <a:srgbClr val="002060"/>
                </a:solidFill>
              </a:rPr>
              <a:t>static void UpdateEntity(CrmServiceClient </a:t>
            </a:r>
            <a:r>
              <a:rPr lang="pt-BR" sz="1100" err="1" smtClean="0">
                <a:solidFill>
                  <a:srgbClr val="002060"/>
                </a:solidFill>
              </a:rPr>
              <a:t>crmService, Guid guidAccount) </a:t>
            </a:r>
            <a:r>
              <a:rPr lang="pt-BR" sz="1100">
                <a:solidFill>
                  <a:srgbClr val="FF0000"/>
                </a:solidFill>
              </a:rPr>
              <a:t>// recebe como parâmetro a </a:t>
            </a:r>
            <a:r>
              <a:rPr lang="pt-BR" sz="1100" smtClean="0">
                <a:solidFill>
                  <a:srgbClr val="FF0000"/>
                </a:solidFill>
              </a:rPr>
              <a:t>conexão e o 					Guid do registro a ser alterado</a:t>
            </a:r>
            <a:endParaRPr lang="pt-BR" sz="1100">
              <a:solidFill>
                <a:srgbClr val="002060"/>
              </a:solidFill>
            </a:endParaRPr>
          </a:p>
          <a:p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{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Entity upEntity = new Entity("account", guidAccount</a:t>
            </a:r>
            <a:r>
              <a:rPr lang="pt-BR" sz="1100" smtClean="0">
                <a:solidFill>
                  <a:srgbClr val="002060"/>
                </a:solidFill>
              </a:rPr>
              <a:t>)); </a:t>
            </a:r>
            <a:r>
              <a:rPr lang="pt-BR" sz="1100">
                <a:solidFill>
                  <a:srgbClr val="FF0000"/>
                </a:solidFill>
              </a:rPr>
              <a:t>// declara variável do Entity a partir da entidade </a:t>
            </a:r>
            <a:r>
              <a:rPr lang="pt-BR" sz="1100" err="1" smtClean="0">
                <a:solidFill>
                  <a:srgbClr val="FF0000"/>
                </a:solidFill>
              </a:rPr>
              <a:t>Account 				contendo o registro referente ao Guid informado</a:t>
            </a:r>
          </a:p>
          <a:p>
            <a:endParaRPr lang="pt-BR" sz="1100">
              <a:solidFill>
                <a:srgbClr val="FF000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  </a:t>
            </a:r>
            <a:r>
              <a:rPr lang="pt-BR" sz="1100" err="1">
                <a:solidFill>
                  <a:srgbClr val="002060"/>
                </a:solidFill>
              </a:rPr>
              <a:t>upEntity["name"] = "Luis Prado Update</a:t>
            </a:r>
            <a:r>
              <a:rPr lang="pt-BR" sz="1100" smtClean="0">
                <a:solidFill>
                  <a:srgbClr val="002060"/>
                </a:solidFill>
              </a:rPr>
              <a:t>"; </a:t>
            </a:r>
            <a:r>
              <a:rPr lang="pt-BR" sz="1100" smtClean="0">
                <a:solidFill>
                  <a:srgbClr val="FF0000"/>
                </a:solidFill>
              </a:rPr>
              <a:t>// atributo name com novo conteúdo</a:t>
            </a:r>
          </a:p>
          <a:p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upEntity["telephone1"] = "11978526941</a:t>
            </a:r>
            <a:r>
              <a:rPr lang="pt-BR" sz="1100" smtClean="0">
                <a:solidFill>
                  <a:srgbClr val="002060"/>
                </a:solidFill>
              </a:rPr>
              <a:t>"; </a:t>
            </a:r>
            <a:r>
              <a:rPr lang="pt-BR" sz="1100" smtClean="0">
                <a:solidFill>
                  <a:srgbClr val="FF0000"/>
                </a:solidFill>
              </a:rPr>
              <a:t>// atributo </a:t>
            </a:r>
            <a:r>
              <a:rPr lang="pt-BR" sz="1100">
                <a:solidFill>
                  <a:srgbClr val="FF0000"/>
                </a:solidFill>
              </a:rPr>
              <a:t>telephone1</a:t>
            </a:r>
            <a:r>
              <a:rPr lang="pt-BR" sz="1100" smtClean="0">
                <a:solidFill>
                  <a:srgbClr val="FF0000"/>
                </a:solidFill>
              </a:rPr>
              <a:t> com novo conteúdo</a:t>
            </a:r>
          </a:p>
          <a:p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upEntity["emailaddress1"] = "contato@meuprovedor.com</a:t>
            </a:r>
            <a:r>
              <a:rPr lang="pt-BR" sz="1100" smtClean="0">
                <a:solidFill>
                  <a:srgbClr val="002060"/>
                </a:solidFill>
              </a:rPr>
              <a:t>"; </a:t>
            </a:r>
            <a:r>
              <a:rPr lang="pt-BR" sz="1100" smtClean="0">
                <a:solidFill>
                  <a:srgbClr val="FF0000"/>
                </a:solidFill>
              </a:rPr>
              <a:t>// atributo </a:t>
            </a:r>
            <a:r>
              <a:rPr lang="pt-BR" sz="1100">
                <a:solidFill>
                  <a:srgbClr val="FF0000"/>
                </a:solidFill>
              </a:rPr>
              <a:t>emailaddress1</a:t>
            </a:r>
            <a:r>
              <a:rPr lang="pt-BR" sz="1100" smtClean="0">
                <a:solidFill>
                  <a:srgbClr val="FF0000"/>
                </a:solidFill>
              </a:rPr>
              <a:t> com novo conteúdo</a:t>
            </a:r>
          </a:p>
          <a:p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crmService.Update(upEntity</a:t>
            </a:r>
            <a:r>
              <a:rPr lang="pt-BR" sz="1100" smtClean="0">
                <a:solidFill>
                  <a:srgbClr val="002060"/>
                </a:solidFill>
              </a:rPr>
              <a:t>); </a:t>
            </a:r>
            <a:r>
              <a:rPr lang="pt-BR" sz="1100" smtClean="0">
                <a:solidFill>
                  <a:srgbClr val="FF0000"/>
                </a:solidFill>
              </a:rPr>
              <a:t>// executa o método Update a partir da conexão estabelecida</a:t>
            </a:r>
            <a:r>
              <a:rPr lang="pt-BR" sz="1100" smtClean="0">
                <a:solidFill>
                  <a:srgbClr val="002060"/>
                </a:solidFill>
              </a:rPr>
              <a:t> 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}</a:t>
            </a:r>
            <a:endParaRPr lang="pt-BR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38334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4" name="Google Shape;134;p6"/>
          <p:cNvSpPr txBox="1"/>
          <p:nvPr/>
        </p:nvSpPr>
        <p:spPr>
          <a:xfrm>
            <a:off x="840828" y="378372"/>
            <a:ext cx="7668119" cy="5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>
                <a:solidFill>
                  <a:schemeClr val="tx1"/>
                </a:solidFill>
                <a:latin typeface="+mn-lt"/>
                <a:ea typeface="Calibri"/>
              </a:rPr>
              <a:t>Exemplo de código para exclusão de registros.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53116" y="1440721"/>
            <a:ext cx="744354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err="1">
                <a:solidFill>
                  <a:srgbClr val="002060"/>
                </a:solidFill>
              </a:rPr>
              <a:t>static void DeleteEntity(CrmServiceClient crmService, Guid guidAccount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>
                <a:solidFill>
                  <a:srgbClr val="FF0000"/>
                </a:solidFill>
              </a:rPr>
              <a:t>// recebe como parâmetro a conexão e o 					Guid do registro a ser alterado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{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  </a:t>
            </a:r>
            <a:r>
              <a:rPr lang="pt-BR" sz="1100" smtClean="0">
                <a:solidFill>
                  <a:srgbClr val="FF0000"/>
                </a:solidFill>
              </a:rPr>
              <a:t>// variável que recebe o conteúdo da entidade account referente ao Guid recebido como parâmetro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            </a:t>
            </a:r>
            <a:r>
              <a:rPr lang="pt-BR" sz="1100">
                <a:solidFill>
                  <a:srgbClr val="002060"/>
                </a:solidFill>
              </a:rPr>
              <a:t>var entityDelete = crmService.Retrieve("account", guidAccount, new ColumnSet("name</a:t>
            </a:r>
            <a:r>
              <a:rPr lang="pt-BR" sz="1100" smtClean="0">
                <a:solidFill>
                  <a:srgbClr val="002060"/>
                </a:solidFill>
              </a:rPr>
              <a:t>"));</a:t>
            </a:r>
          </a:p>
          <a:p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if (entityDelete.Attributes.Count &gt; 0</a:t>
            </a:r>
            <a:r>
              <a:rPr lang="pt-BR" sz="1100" smtClean="0">
                <a:solidFill>
                  <a:srgbClr val="002060"/>
                </a:solidFill>
              </a:rPr>
              <a:t>) </a:t>
            </a:r>
            <a:r>
              <a:rPr lang="pt-BR" sz="1100" smtClean="0">
                <a:solidFill>
                  <a:srgbClr val="FF0000"/>
                </a:solidFill>
              </a:rPr>
              <a:t>// verifica se contém attributos</a:t>
            </a:r>
            <a:endParaRPr lang="pt-BR" sz="1100">
              <a:solidFill>
                <a:srgbClr val="FF000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</a:t>
            </a:r>
            <a:r>
              <a:rPr lang="pt-BR" sz="1100" smtClean="0">
                <a:solidFill>
                  <a:srgbClr val="002060"/>
                </a:solidFill>
              </a:rPr>
              <a:t>{                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        crmService.Delete("account", guidAccount</a:t>
            </a:r>
            <a:r>
              <a:rPr lang="pt-BR" sz="1100" smtClean="0">
                <a:solidFill>
                  <a:srgbClr val="002060"/>
                </a:solidFill>
              </a:rPr>
              <a:t>); </a:t>
            </a:r>
            <a:r>
              <a:rPr lang="pt-BR" sz="1100">
                <a:solidFill>
                  <a:srgbClr val="FF0000"/>
                </a:solidFill>
              </a:rPr>
              <a:t>// executa o método </a:t>
            </a:r>
            <a:r>
              <a:rPr lang="pt-BR" sz="1100" smtClean="0">
                <a:solidFill>
                  <a:srgbClr val="FF0000"/>
                </a:solidFill>
              </a:rPr>
              <a:t>Delete </a:t>
            </a:r>
            <a:r>
              <a:rPr lang="pt-BR" sz="1100">
                <a:solidFill>
                  <a:srgbClr val="FF0000"/>
                </a:solidFill>
              </a:rPr>
              <a:t>a partir da conexão estabelecida</a:t>
            </a:r>
            <a:r>
              <a:rPr lang="pt-BR" sz="1100">
                <a:solidFill>
                  <a:srgbClr val="002060"/>
                </a:solidFill>
              </a:rPr>
              <a:t> 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                    </a:t>
            </a:r>
          </a:p>
          <a:p>
            <a:r>
              <a:rPr lang="pt-BR" sz="1100" smtClean="0">
                <a:solidFill>
                  <a:srgbClr val="002060"/>
                </a:solidFill>
              </a:rPr>
              <a:t>                    Console.WriteLine</a:t>
            </a:r>
            <a:r>
              <a:rPr lang="pt-BR" sz="1100">
                <a:solidFill>
                  <a:srgbClr val="002060"/>
                </a:solidFill>
              </a:rPr>
              <a:t>("Conta excluída</a:t>
            </a:r>
            <a:r>
              <a:rPr lang="pt-BR" sz="1100" smtClean="0">
                <a:solidFill>
                  <a:srgbClr val="002060"/>
                </a:solidFill>
              </a:rPr>
              <a:t>!"); </a:t>
            </a:r>
            <a:r>
              <a:rPr lang="pt-BR" sz="1100">
                <a:solidFill>
                  <a:srgbClr val="FF0000"/>
                </a:solidFill>
              </a:rPr>
              <a:t>// exibe informação </a:t>
            </a:r>
            <a:r>
              <a:rPr lang="pt-BR" sz="1100" smtClean="0">
                <a:solidFill>
                  <a:srgbClr val="FF0000"/>
                </a:solidFill>
              </a:rPr>
              <a:t>na console que a conta foi excluída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                    </a:t>
            </a:r>
          </a:p>
          <a:p>
            <a:r>
              <a:rPr lang="pt-BR" sz="1100">
                <a:solidFill>
                  <a:srgbClr val="002060"/>
                </a:solidFill>
              </a:rPr>
              <a:t> </a:t>
            </a:r>
            <a:r>
              <a:rPr lang="pt-BR" sz="1100" smtClean="0">
                <a:solidFill>
                  <a:srgbClr val="002060"/>
                </a:solidFill>
              </a:rPr>
              <a:t>                   Console.ReadKey(); </a:t>
            </a:r>
            <a:r>
              <a:rPr lang="pt-BR" sz="1100">
                <a:solidFill>
                  <a:srgbClr val="FF0000"/>
                </a:solidFill>
              </a:rPr>
              <a:t>// aguarda o usuário pressionar qualquer tecla para continuar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>
                <a:solidFill>
                  <a:srgbClr val="002060"/>
                </a:solidFill>
              </a:rPr>
              <a:t>            </a:t>
            </a:r>
            <a:r>
              <a:rPr lang="pt-BR" sz="1100" smtClean="0">
                <a:solidFill>
                  <a:srgbClr val="002060"/>
                </a:solidFill>
              </a:rPr>
              <a:t>}</a:t>
            </a:r>
            <a:endParaRPr lang="pt-BR" sz="1100">
              <a:solidFill>
                <a:srgbClr val="002060"/>
              </a:solidFill>
            </a:endParaRPr>
          </a:p>
          <a:p>
            <a:r>
              <a:rPr lang="pt-BR" sz="1100" smtClean="0">
                <a:solidFill>
                  <a:srgbClr val="002060"/>
                </a:solidFill>
              </a:rPr>
              <a:t>}</a:t>
            </a:r>
            <a:endParaRPr lang="pt-BR" sz="11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19557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97057" y="862720"/>
            <a:ext cx="7410300" cy="57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smtClean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982569" y="2024707"/>
            <a:ext cx="2208099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algn="just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Demonstração.</a:t>
            </a:r>
            <a:endParaRPr lang="pt-BR" sz="24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47182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65"/>
        <p:cNvGrpSpPr/>
        <p:nvPr/>
      </p:nvGrpSpPr>
      <p:grpSpPr>
        <a:xfrm>
          <a:off x="0" y="0"/>
          <a:ext cx="0" cy="0"/>
        </a:xfrm>
      </p:grpSpPr>
      <p:pic>
        <p:nvPicPr>
          <p:cNvPr id="166" name="Google Shape;166;g10180a8d9a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0180a8d9a1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smtClea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</a:t>
            </a:r>
            <a:r>
              <a:rPr lang="en-US" sz="2400" b="0" i="0" u="sng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)</a:t>
            </a:r>
            <a:endParaRPr lang="en-US" sz="2400" b="0" i="0" u="sng" strike="noStrike" cap="none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157010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17"/>
        <p:cNvGrpSpPr/>
        <p:nvPr/>
      </p:nvGrpSpPr>
      <p:grpSpPr>
        <a:xfrm>
          <a:off x="0" y="0"/>
          <a:ext cx="0" cy="0"/>
        </a:xfrm>
      </p:grpSpPr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758511" y="3223150"/>
            <a:ext cx="5094234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SzPts val="2400"/>
            </a:pPr>
            <a:r>
              <a:rPr lang="en-US" sz="240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</a:rPr>
              <a:t>Visual Studio / Preparação ambiente SDK</a:t>
            </a:r>
            <a:endParaRPr sz="1400" b="1" i="0" u="none" strike="noStrike" cap="none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1632899" y="1698575"/>
            <a:ext cx="6494519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>
                <a:solidFill>
                  <a:schemeClr val="bg1"/>
                </a:solidFill>
              </a:rPr>
              <a:t>Conhecendo o Visual Studio</a:t>
            </a:r>
          </a:p>
          <a:p>
            <a:endParaRPr lang="pt-B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5192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26"/>
        <p:cNvGrpSpPr/>
        <p:nvPr/>
      </p:nvGrpSpPr>
      <p:grpSpPr>
        <a:xfrm>
          <a:off x="0" y="0"/>
          <a:ext cx="0" cy="0"/>
        </a:xfrm>
      </p:grpSpPr>
      <p:sp>
        <p:nvSpPr>
          <p:cNvPr id="127" name="Google Shape;127;p18"/>
          <p:cNvSpPr txBox="1"/>
          <p:nvPr/>
        </p:nvSpPr>
        <p:spPr>
          <a:xfrm>
            <a:off x="1047349" y="1733954"/>
            <a:ext cx="6928476" cy="11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smtClean="0"/>
              <a:t>Conhecer o Ambiente de Desenvolvimento Integrado (IDE) Microsoft Visual Studio.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https://visualstudio.microsoft.com/wp-content/uploads/2022/04/vsmac-prod-icon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0661" y="3174780"/>
            <a:ext cx="1579201" cy="17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668719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61481" y="493329"/>
            <a:ext cx="7926834" cy="51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smtClean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61481" y="1166419"/>
            <a:ext cx="7054475" cy="320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0" indent="-285750" algn="just"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>
                <a:latin typeface="+mn-lt"/>
              </a:rPr>
              <a:t>O Visual Studio permite que você conclua todo o ciclo de desenvolvimento em um único lugar. Por exemplo, você pode editar, depurar, testar, controlar a versão e implantar na nuvem</a:t>
            </a:r>
            <a:r>
              <a:rPr lang="pt-BR" sz="2400" smtClean="0">
                <a:solidFill>
                  <a:schemeClr val="tx1"/>
                </a:solidFill>
                <a:latin typeface="+mn-lt"/>
              </a:rPr>
              <a:t>. Possui uma grande diversidade de recursos e linguagens dentre elas o C# (C-Sharp), linguagem base para extensão do MS Dynamics 365 CE.</a:t>
            </a:r>
            <a:endParaRPr lang="pt-BR" sz="240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visualstudio.microsoft.com/wp-content/uploads/2022/04/vsmac-prod-icon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9656" y="408767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10973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61481" y="493329"/>
            <a:ext cx="7926834" cy="51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smtClean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34;p6"/>
          <p:cNvSpPr txBox="1"/>
          <p:nvPr/>
        </p:nvSpPr>
        <p:spPr>
          <a:xfrm>
            <a:off x="586546" y="1533003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algn="just">
              <a:buClr>
                <a:srgbClr val="073763"/>
              </a:buClr>
              <a:buSzPts val="2400"/>
            </a:pPr>
            <a:endParaRPr lang="pt-BR" sz="24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  <a:p>
            <a:pPr marL="76200" lvl="0" algn="just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pt-BR" sz="2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://visualstudio.microsoft.com/pt-br/downloads</a:t>
            </a:r>
            <a:r>
              <a:rPr lang="pt-BR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pt-BR" sz="240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 lvl="0" algn="just">
              <a:buClr>
                <a:srgbClr val="073763"/>
              </a:buClr>
              <a:buSzPts val="2400"/>
            </a:pPr>
            <a:endParaRPr lang="pt-BR" sz="24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34;p6"/>
          <p:cNvSpPr txBox="1"/>
          <p:nvPr/>
        </p:nvSpPr>
        <p:spPr>
          <a:xfrm>
            <a:off x="586546" y="1147853"/>
            <a:ext cx="6906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algn="just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Endereço para download do Visual Studio:</a:t>
            </a:r>
            <a:endParaRPr lang="pt-BR" sz="24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47" y="2087414"/>
            <a:ext cx="4243905" cy="16332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543" y="2087414"/>
            <a:ext cx="3256195" cy="82395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542" y="2918526"/>
            <a:ext cx="3256195" cy="80213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542" y="4529618"/>
            <a:ext cx="3019425" cy="228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542" y="3879289"/>
            <a:ext cx="1819275" cy="2857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542" y="4237791"/>
            <a:ext cx="4572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2385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32"/>
        <p:cNvGrpSpPr/>
        <p:nvPr/>
      </p:nvGrpSpPr>
      <p:grpSpPr>
        <a:xfrm>
          <a:off x="0" y="0"/>
          <a:ext cx="0" cy="0"/>
        </a:xfrm>
      </p:grpSpPr>
      <p:sp>
        <p:nvSpPr>
          <p:cNvPr id="133" name="Google Shape;133;p6"/>
          <p:cNvSpPr txBox="1"/>
          <p:nvPr/>
        </p:nvSpPr>
        <p:spPr>
          <a:xfrm>
            <a:off x="597057" y="862720"/>
            <a:ext cx="7410300" cy="57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smtClean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prática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982569" y="2024707"/>
            <a:ext cx="2208099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0" algn="just">
              <a:buClr>
                <a:srgbClr val="073763"/>
              </a:buClr>
              <a:buSzPts val="2400"/>
            </a:pPr>
            <a:r>
              <a:rPr lang="pt-BR" sz="24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Demonstração.</a:t>
            </a:r>
            <a:endParaRPr lang="pt-BR" sz="24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47182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165"/>
        <p:cNvGrpSpPr/>
        <p:nvPr/>
      </p:nvGrpSpPr>
      <p:grpSpPr>
        <a:xfrm>
          <a:off x="0" y="0"/>
          <a:ext cx="0" cy="0"/>
        </a:xfrm>
      </p:grpSpPr>
      <p:pic>
        <p:nvPicPr>
          <p:cNvPr id="166" name="Google Shape;166;g10180a8d9a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0180a8d9a1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smtClea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online (Discord</a:t>
            </a:r>
            <a:r>
              <a:rPr lang="en-US" sz="2400" b="0" i="0" u="sng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)</a:t>
            </a:r>
            <a:endParaRPr lang="en-US" sz="2400" b="0" i="0" u="sng" strike="noStrike" cap="none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157010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Shape 78"/>
        <p:cNvGrpSpPr/>
        <p:nvPr/>
      </p:nvGrpSpPr>
      <p:grpSpPr>
        <a:xfrm>
          <a:off x="0" y="0"/>
          <a: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 idx="4294967295"/>
          </p:nvPr>
        </p:nvSpPr>
        <p:spPr>
          <a:xfrm>
            <a:off x="1402149" y="3297017"/>
            <a:ext cx="30423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smtClea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Luis Antonio do Prado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402149" y="3556217"/>
            <a:ext cx="2045243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err="1" smtClea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</a:t>
            </a:r>
            <a:endParaRPr sz="1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para o MS Dynamics 365 CE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3.0.1017"/>
  <p:tag name="AS_RELEASE_DATE" val="2022.08.14"/>
  <p:tag name="AS_TITLE" val="Aspose.Slides for .NET5"/>
  <p:tag name="AS_VERSION" val="22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136</Paragraphs>
  <Slides>25</Slides>
  <Notes>25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0">
      <vt:lpstr>Arimo</vt:lpstr>
      <vt:lpstr>Arial</vt:lpstr>
      <vt:lpstr>Calibri</vt:lpstr>
      <vt:lpstr>Century Gothic</vt:lpstr>
      <vt:lpstr>Office Theme</vt:lpstr>
      <vt:lpstr>Luis Antonio do Prado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Luis Antonio do Prado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Luis Antonio do Prado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2022-10-06T19:01:32.376</cp:lastPrinted>
  <dcterms:created xsi:type="dcterms:W3CDTF">2022-10-06T19:01:32Z</dcterms:created>
  <dcterms:modified xsi:type="dcterms:W3CDTF">2022-10-06T19:01:38Z</dcterms:modified>
</cp:coreProperties>
</file>