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Lst>
  <p:sldIdLst>
    <p:sldId id="256" r:id="rId3"/>
    <p:sldId id="257" r:id="rId4"/>
    <p:sldId id="258" r:id="rId5"/>
    <p:sldId id="259" r:id="rId6"/>
    <p:sldId id="277" r:id="rId7"/>
    <p:sldId id="260" r:id="rId8"/>
    <p:sldId id="261" r:id="rId9"/>
    <p:sldId id="262" r:id="rId10"/>
    <p:sldId id="264" r:id="rId11"/>
    <p:sldId id="263" r:id="rId12"/>
    <p:sldId id="271" r:id="rId13"/>
    <p:sldId id="267" r:id="rId14"/>
    <p:sldId id="268" r:id="rId15"/>
    <p:sldId id="272" r:id="rId16"/>
    <p:sldId id="278" r:id="rId17"/>
    <p:sldId id="279" r:id="rId18"/>
    <p:sldId id="280" r:id="rId19"/>
    <p:sldId id="273" r:id="rId20"/>
    <p:sldId id="274" r:id="rId21"/>
    <p:sldId id="275" r:id="rId22"/>
    <p:sldId id="276" r:id="rId23"/>
  </p:sldIdLst>
  <p:sldSz cx="12192000"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96" autoAdjust="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33" name="PlaceHolder 2"/>
          <p:cNvSpPr>
            <a:spLocks noGrp="1"/>
          </p:cNvSpPr>
          <p:nvPr>
            <p:ph/>
          </p:nvPr>
        </p:nvSpPr>
        <p:spPr>
          <a:xfrm>
            <a:off x="1103400" y="205308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4" name="PlaceHolder 3"/>
          <p:cNvSpPr>
            <a:spLocks noGrp="1"/>
          </p:cNvSpPr>
          <p:nvPr>
            <p:ph/>
          </p:nvPr>
        </p:nvSpPr>
        <p:spPr>
          <a:xfrm>
            <a:off x="1103400" y="424440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36"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7"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8" name="PlaceHolder 4"/>
          <p:cNvSpPr>
            <a:spLocks noGrp="1"/>
          </p:cNvSpPr>
          <p:nvPr>
            <p:ph/>
          </p:nvPr>
        </p:nvSpPr>
        <p:spPr>
          <a:xfrm>
            <a:off x="110340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9" name="PlaceHolder 5"/>
          <p:cNvSpPr>
            <a:spLocks noGrp="1"/>
          </p:cNvSpPr>
          <p:nvPr>
            <p:ph/>
          </p:nvPr>
        </p:nvSpPr>
        <p:spPr>
          <a:xfrm>
            <a:off x="568764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41" name="PlaceHolder 2"/>
          <p:cNvSpPr>
            <a:spLocks noGrp="1"/>
          </p:cNvSpPr>
          <p:nvPr>
            <p:ph/>
          </p:nvPr>
        </p:nvSpPr>
        <p:spPr>
          <a:xfrm>
            <a:off x="110340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42" name="PlaceHolder 3"/>
          <p:cNvSpPr>
            <a:spLocks noGrp="1"/>
          </p:cNvSpPr>
          <p:nvPr>
            <p:ph/>
          </p:nvPr>
        </p:nvSpPr>
        <p:spPr>
          <a:xfrm>
            <a:off x="412812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43" name="PlaceHolder 4"/>
          <p:cNvSpPr>
            <a:spLocks noGrp="1"/>
          </p:cNvSpPr>
          <p:nvPr>
            <p:ph/>
          </p:nvPr>
        </p:nvSpPr>
        <p:spPr>
          <a:xfrm>
            <a:off x="715284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44" name="PlaceHolder 5"/>
          <p:cNvSpPr>
            <a:spLocks noGrp="1"/>
          </p:cNvSpPr>
          <p:nvPr>
            <p:ph/>
          </p:nvPr>
        </p:nvSpPr>
        <p:spPr>
          <a:xfrm>
            <a:off x="110340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45" name="PlaceHolder 6"/>
          <p:cNvSpPr>
            <a:spLocks noGrp="1"/>
          </p:cNvSpPr>
          <p:nvPr>
            <p:ph/>
          </p:nvPr>
        </p:nvSpPr>
        <p:spPr>
          <a:xfrm>
            <a:off x="412812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46" name="PlaceHolder 7"/>
          <p:cNvSpPr>
            <a:spLocks noGrp="1"/>
          </p:cNvSpPr>
          <p:nvPr>
            <p:ph/>
          </p:nvPr>
        </p:nvSpPr>
        <p:spPr>
          <a:xfrm>
            <a:off x="715284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59" name="PlaceHolder 2"/>
          <p:cNvSpPr>
            <a:spLocks noGrp="1"/>
          </p:cNvSpPr>
          <p:nvPr>
            <p:ph type="subTitle"/>
          </p:nvPr>
        </p:nvSpPr>
        <p:spPr>
          <a:xfrm>
            <a:off x="1103400" y="2053080"/>
            <a:ext cx="8946360" cy="4195080"/>
          </a:xfrm>
          <a:prstGeom prst="rect">
            <a:avLst/>
          </a:prstGeom>
          <a:noFill/>
          <a:ln w="0">
            <a:noFill/>
          </a:ln>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61" name="PlaceHolder 2"/>
          <p:cNvSpPr>
            <a:spLocks noGrp="1"/>
          </p:cNvSpPr>
          <p:nvPr>
            <p:ph/>
          </p:nvPr>
        </p:nvSpPr>
        <p:spPr>
          <a:xfrm>
            <a:off x="1103400" y="2053080"/>
            <a:ext cx="894636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63" name="PlaceHolder 2"/>
          <p:cNvSpPr>
            <a:spLocks noGrp="1"/>
          </p:cNvSpPr>
          <p:nvPr>
            <p:ph/>
          </p:nvPr>
        </p:nvSpPr>
        <p:spPr>
          <a:xfrm>
            <a:off x="110340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64" name="PlaceHolder 3"/>
          <p:cNvSpPr>
            <a:spLocks noGrp="1"/>
          </p:cNvSpPr>
          <p:nvPr>
            <p:ph/>
          </p:nvPr>
        </p:nvSpPr>
        <p:spPr>
          <a:xfrm>
            <a:off x="568764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46200" y="452880"/>
            <a:ext cx="9404280" cy="6491160"/>
          </a:xfrm>
          <a:prstGeom prst="rect">
            <a:avLst/>
          </a:prstGeom>
          <a:noFill/>
          <a:ln w="0">
            <a:noFill/>
          </a:ln>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68"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69" name="PlaceHolder 3"/>
          <p:cNvSpPr>
            <a:spLocks noGrp="1"/>
          </p:cNvSpPr>
          <p:nvPr>
            <p:ph/>
          </p:nvPr>
        </p:nvSpPr>
        <p:spPr>
          <a:xfrm>
            <a:off x="568764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70" name="PlaceHolder 4"/>
          <p:cNvSpPr>
            <a:spLocks noGrp="1"/>
          </p:cNvSpPr>
          <p:nvPr>
            <p:ph/>
          </p:nvPr>
        </p:nvSpPr>
        <p:spPr>
          <a:xfrm>
            <a:off x="110340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12" name="PlaceHolder 2"/>
          <p:cNvSpPr>
            <a:spLocks noGrp="1"/>
          </p:cNvSpPr>
          <p:nvPr>
            <p:ph type="subTitle"/>
          </p:nvPr>
        </p:nvSpPr>
        <p:spPr>
          <a:xfrm>
            <a:off x="1103400" y="2053080"/>
            <a:ext cx="8946360" cy="4195080"/>
          </a:xfrm>
          <a:prstGeom prst="rect">
            <a:avLst/>
          </a:prstGeom>
          <a:noFill/>
          <a:ln w="0">
            <a:noFill/>
          </a:ln>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72" name="PlaceHolder 2"/>
          <p:cNvSpPr>
            <a:spLocks noGrp="1"/>
          </p:cNvSpPr>
          <p:nvPr>
            <p:ph/>
          </p:nvPr>
        </p:nvSpPr>
        <p:spPr>
          <a:xfrm>
            <a:off x="110340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73"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74" name="PlaceHolder 4"/>
          <p:cNvSpPr>
            <a:spLocks noGrp="1"/>
          </p:cNvSpPr>
          <p:nvPr>
            <p:ph/>
          </p:nvPr>
        </p:nvSpPr>
        <p:spPr>
          <a:xfrm>
            <a:off x="568764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76"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77"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78" name="PlaceHolder 4"/>
          <p:cNvSpPr>
            <a:spLocks noGrp="1"/>
          </p:cNvSpPr>
          <p:nvPr>
            <p:ph/>
          </p:nvPr>
        </p:nvSpPr>
        <p:spPr>
          <a:xfrm>
            <a:off x="1103400" y="424440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80" name="PlaceHolder 2"/>
          <p:cNvSpPr>
            <a:spLocks noGrp="1"/>
          </p:cNvSpPr>
          <p:nvPr>
            <p:ph/>
          </p:nvPr>
        </p:nvSpPr>
        <p:spPr>
          <a:xfrm>
            <a:off x="1103400" y="205308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81" name="PlaceHolder 3"/>
          <p:cNvSpPr>
            <a:spLocks noGrp="1"/>
          </p:cNvSpPr>
          <p:nvPr>
            <p:ph/>
          </p:nvPr>
        </p:nvSpPr>
        <p:spPr>
          <a:xfrm>
            <a:off x="1103400" y="424440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83"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84"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85" name="PlaceHolder 4"/>
          <p:cNvSpPr>
            <a:spLocks noGrp="1"/>
          </p:cNvSpPr>
          <p:nvPr>
            <p:ph/>
          </p:nvPr>
        </p:nvSpPr>
        <p:spPr>
          <a:xfrm>
            <a:off x="110340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86" name="PlaceHolder 5"/>
          <p:cNvSpPr>
            <a:spLocks noGrp="1"/>
          </p:cNvSpPr>
          <p:nvPr>
            <p:ph/>
          </p:nvPr>
        </p:nvSpPr>
        <p:spPr>
          <a:xfrm>
            <a:off x="568764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88" name="PlaceHolder 2"/>
          <p:cNvSpPr>
            <a:spLocks noGrp="1"/>
          </p:cNvSpPr>
          <p:nvPr>
            <p:ph/>
          </p:nvPr>
        </p:nvSpPr>
        <p:spPr>
          <a:xfrm>
            <a:off x="110340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89" name="PlaceHolder 3"/>
          <p:cNvSpPr>
            <a:spLocks noGrp="1"/>
          </p:cNvSpPr>
          <p:nvPr>
            <p:ph/>
          </p:nvPr>
        </p:nvSpPr>
        <p:spPr>
          <a:xfrm>
            <a:off x="412812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90" name="PlaceHolder 4"/>
          <p:cNvSpPr>
            <a:spLocks noGrp="1"/>
          </p:cNvSpPr>
          <p:nvPr>
            <p:ph/>
          </p:nvPr>
        </p:nvSpPr>
        <p:spPr>
          <a:xfrm>
            <a:off x="7152840" y="205308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91" name="PlaceHolder 5"/>
          <p:cNvSpPr>
            <a:spLocks noGrp="1"/>
          </p:cNvSpPr>
          <p:nvPr>
            <p:ph/>
          </p:nvPr>
        </p:nvSpPr>
        <p:spPr>
          <a:xfrm>
            <a:off x="110340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92" name="PlaceHolder 6"/>
          <p:cNvSpPr>
            <a:spLocks noGrp="1"/>
          </p:cNvSpPr>
          <p:nvPr>
            <p:ph/>
          </p:nvPr>
        </p:nvSpPr>
        <p:spPr>
          <a:xfrm>
            <a:off x="412812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93" name="PlaceHolder 7"/>
          <p:cNvSpPr>
            <a:spLocks noGrp="1"/>
          </p:cNvSpPr>
          <p:nvPr>
            <p:ph/>
          </p:nvPr>
        </p:nvSpPr>
        <p:spPr>
          <a:xfrm>
            <a:off x="7152840" y="4244400"/>
            <a:ext cx="2880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14" name="PlaceHolder 2"/>
          <p:cNvSpPr>
            <a:spLocks noGrp="1"/>
          </p:cNvSpPr>
          <p:nvPr>
            <p:ph/>
          </p:nvPr>
        </p:nvSpPr>
        <p:spPr>
          <a:xfrm>
            <a:off x="1103400" y="2053080"/>
            <a:ext cx="894636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16" name="PlaceHolder 2"/>
          <p:cNvSpPr>
            <a:spLocks noGrp="1"/>
          </p:cNvSpPr>
          <p:nvPr>
            <p:ph/>
          </p:nvPr>
        </p:nvSpPr>
        <p:spPr>
          <a:xfrm>
            <a:off x="110340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17" name="PlaceHolder 3"/>
          <p:cNvSpPr>
            <a:spLocks noGrp="1"/>
          </p:cNvSpPr>
          <p:nvPr>
            <p:ph/>
          </p:nvPr>
        </p:nvSpPr>
        <p:spPr>
          <a:xfrm>
            <a:off x="568764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160"/>
          </a:xfrm>
          <a:prstGeom prst="rect">
            <a:avLst/>
          </a:prstGeom>
          <a:noFill/>
          <a:ln w="0">
            <a:noFill/>
          </a:ln>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21"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22" name="PlaceHolder 3"/>
          <p:cNvSpPr>
            <a:spLocks noGrp="1"/>
          </p:cNvSpPr>
          <p:nvPr>
            <p:ph/>
          </p:nvPr>
        </p:nvSpPr>
        <p:spPr>
          <a:xfrm>
            <a:off x="568764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23" name="PlaceHolder 4"/>
          <p:cNvSpPr>
            <a:spLocks noGrp="1"/>
          </p:cNvSpPr>
          <p:nvPr>
            <p:ph/>
          </p:nvPr>
        </p:nvSpPr>
        <p:spPr>
          <a:xfrm>
            <a:off x="110340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25" name="PlaceHolder 2"/>
          <p:cNvSpPr>
            <a:spLocks noGrp="1"/>
          </p:cNvSpPr>
          <p:nvPr>
            <p:ph/>
          </p:nvPr>
        </p:nvSpPr>
        <p:spPr>
          <a:xfrm>
            <a:off x="1103400" y="2053080"/>
            <a:ext cx="4365720" cy="41950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26"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27" name="PlaceHolder 4"/>
          <p:cNvSpPr>
            <a:spLocks noGrp="1"/>
          </p:cNvSpPr>
          <p:nvPr>
            <p:ph/>
          </p:nvPr>
        </p:nvSpPr>
        <p:spPr>
          <a:xfrm>
            <a:off x="5687640" y="424440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040"/>
          </a:xfrm>
          <a:prstGeom prst="rect">
            <a:avLst/>
          </a:prstGeom>
          <a:noFill/>
          <a:ln w="0">
            <a:noFill/>
          </a:ln>
        </p:spPr>
        <p:txBody>
          <a:bodyPr lIns="0" tIns="0" rIns="0" bIns="0" anchor="ctr">
            <a:noAutofit/>
          </a:bodyPr>
          <a:lstStyle/>
          <a:p>
            <a:endParaRPr lang="pt-BR" sz="1800" b="0" strike="noStrike" spc="-1">
              <a:solidFill>
                <a:srgbClr val="FFFFFF"/>
              </a:solidFill>
              <a:latin typeface="Century Gothic"/>
            </a:endParaRPr>
          </a:p>
        </p:txBody>
      </p:sp>
      <p:sp>
        <p:nvSpPr>
          <p:cNvPr id="29" name="PlaceHolder 2"/>
          <p:cNvSpPr>
            <a:spLocks noGrp="1"/>
          </p:cNvSpPr>
          <p:nvPr>
            <p:ph/>
          </p:nvPr>
        </p:nvSpPr>
        <p:spPr>
          <a:xfrm>
            <a:off x="110340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0" name="PlaceHolder 3"/>
          <p:cNvSpPr>
            <a:spLocks noGrp="1"/>
          </p:cNvSpPr>
          <p:nvPr>
            <p:ph/>
          </p:nvPr>
        </p:nvSpPr>
        <p:spPr>
          <a:xfrm>
            <a:off x="5687640" y="2053080"/>
            <a:ext cx="436572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
        <p:nvSpPr>
          <p:cNvPr id="31" name="PlaceHolder 4"/>
          <p:cNvSpPr>
            <a:spLocks noGrp="1"/>
          </p:cNvSpPr>
          <p:nvPr>
            <p:ph/>
          </p:nvPr>
        </p:nvSpPr>
        <p:spPr>
          <a:xfrm>
            <a:off x="1103400" y="4244400"/>
            <a:ext cx="8946360" cy="2000880"/>
          </a:xfrm>
          <a:prstGeom prst="rect">
            <a:avLst/>
          </a:prstGeom>
          <a:noFill/>
          <a:ln w="0">
            <a:noFill/>
          </a:ln>
        </p:spPr>
        <p:txBody>
          <a:bodyPr lIns="0" tIns="0" rIns="0" bIns="0" anchor="t">
            <a:normAutofit/>
          </a:bodyPr>
          <a:lstStyle/>
          <a:p>
            <a:endParaRPr lang="pt-BR" sz="2000" b="0" strike="noStrike"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w="0">
            <a:noFill/>
          </a:ln>
        </p:spPr>
      </p:pic>
      <p:pic>
        <p:nvPicPr>
          <p:cNvPr id="12" name="Picture 6"/>
          <p:cNvPicPr/>
          <p:nvPr/>
        </p:nvPicPr>
        <p:blipFill>
          <a:blip r:embed="rId16"/>
          <a:srcRect l="35647"/>
          <a:stretch/>
        </p:blipFill>
        <p:spPr>
          <a:xfrm>
            <a:off x="0" y="2892240"/>
            <a:ext cx="1522080" cy="2365200"/>
          </a:xfrm>
          <a:prstGeom prst="rect">
            <a:avLst/>
          </a:prstGeom>
          <a:ln w="0">
            <a:noFill/>
          </a:ln>
        </p:spPr>
      </p:pic>
      <p:sp>
        <p:nvSpPr>
          <p:cNvPr id="2" name="Oval 15"/>
          <p:cNvSpPr/>
          <p:nvPr/>
        </p:nvSpPr>
        <p:spPr>
          <a:xfrm>
            <a:off x="8609040" y="1676520"/>
            <a:ext cx="2819160" cy="2819160"/>
          </a:xfrm>
          <a:prstGeom prst="ellipse">
            <a:avLst/>
          </a:prstGeom>
          <a:gradFill rotWithShape="0">
            <a:gsLst>
              <a:gs pos="0">
                <a:srgbClr val="7AC4F0">
                  <a:alpha val="7058"/>
                </a:srgbClr>
              </a:gs>
              <a:gs pos="100000">
                <a:srgbClr val="7AC4F0">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w="0">
            <a:noFill/>
          </a:ln>
        </p:spPr>
      </p:pic>
      <p:pic>
        <p:nvPicPr>
          <p:cNvPr id="4" name="Picture 9"/>
          <p:cNvPicPr/>
          <p:nvPr/>
        </p:nvPicPr>
        <p:blipFill>
          <a:blip r:embed="rId18"/>
          <a:srcRect b="23333"/>
          <a:stretch/>
        </p:blipFill>
        <p:spPr>
          <a:xfrm>
            <a:off x="8609040" y="6095880"/>
            <a:ext cx="993240" cy="761760"/>
          </a:xfrm>
          <a:prstGeom prst="rect">
            <a:avLst/>
          </a:prstGeom>
          <a:ln w="0">
            <a:noFill/>
          </a:ln>
        </p:spPr>
      </p:pic>
      <p:sp>
        <p:nvSpPr>
          <p:cNvPr id="5"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1"/>
          <p:cNvSpPr>
            <a:spLocks noGrp="1"/>
          </p:cNvSpPr>
          <p:nvPr>
            <p:ph type="title"/>
          </p:nvPr>
        </p:nvSpPr>
        <p:spPr>
          <a:xfrm>
            <a:off x="1154880" y="1447920"/>
            <a:ext cx="8825400" cy="3329280"/>
          </a:xfrm>
          <a:prstGeom prst="rect">
            <a:avLst/>
          </a:prstGeom>
          <a:noFill/>
          <a:ln w="0">
            <a:noFill/>
          </a:ln>
        </p:spPr>
        <p:txBody>
          <a:bodyPr anchor="b">
            <a:noAutofit/>
          </a:bodyPr>
          <a:lstStyle/>
          <a:p>
            <a:pPr>
              <a:lnSpc>
                <a:spcPct val="100000"/>
              </a:lnSpc>
            </a:pPr>
            <a:r>
              <a:rPr lang="pt-BR" sz="7200" b="0" strike="noStrike" spc="-1">
                <a:solidFill>
                  <a:srgbClr val="EBEBEB"/>
                </a:solidFill>
                <a:latin typeface="Century Gothic"/>
              </a:rPr>
              <a:t>Clique para editar o título mestre</a:t>
            </a:r>
            <a:endParaRPr lang="pt-BR" sz="7200" b="0" strike="noStrike" spc="-1">
              <a:solidFill>
                <a:srgbClr val="FFFFFF"/>
              </a:solidFill>
              <a:latin typeface="Century Gothic"/>
            </a:endParaRPr>
          </a:p>
        </p:txBody>
      </p:sp>
      <p:sp>
        <p:nvSpPr>
          <p:cNvPr id="7" name="PlaceHolder 2"/>
          <p:cNvSpPr>
            <a:spLocks noGrp="1"/>
          </p:cNvSpPr>
          <p:nvPr>
            <p:ph type="dt"/>
          </p:nvPr>
        </p:nvSpPr>
        <p:spPr>
          <a:xfrm rot="5400000">
            <a:off x="10155600" y="1790640"/>
            <a:ext cx="990360" cy="304560"/>
          </a:xfrm>
          <a:prstGeom prst="rect">
            <a:avLst/>
          </a:prstGeom>
          <a:noFill/>
          <a:ln w="0">
            <a:noFill/>
          </a:ln>
        </p:spPr>
        <p:txBody>
          <a:bodyPr anchor="t">
            <a:noAutofit/>
          </a:bodyPr>
          <a:lstStyle/>
          <a:p>
            <a:pPr>
              <a:lnSpc>
                <a:spcPct val="100000"/>
              </a:lnSpc>
            </a:pPr>
            <a:fld id="{2FFEBF35-67F2-4D48-ADA6-5960C1600CA0}" type="datetime">
              <a:rPr lang="pt-BR" sz="1100" b="0" strike="noStrike" spc="-1">
                <a:solidFill>
                  <a:srgbClr val="FFFFFF">
                    <a:alpha val="60000"/>
                  </a:srgbClr>
                </a:solidFill>
                <a:latin typeface="Century Gothic"/>
              </a:rPr>
              <a:t>20/07/2022</a:t>
            </a:fld>
            <a:endParaRPr lang="pt-BR" sz="1100" b="0" strike="noStrike" spc="-1">
              <a:latin typeface="Times New Roman"/>
            </a:endParaRPr>
          </a:p>
        </p:txBody>
      </p:sp>
      <p:sp>
        <p:nvSpPr>
          <p:cNvPr id="8" name="PlaceHolder 3"/>
          <p:cNvSpPr>
            <a:spLocks noGrp="1"/>
          </p:cNvSpPr>
          <p:nvPr>
            <p:ph type="ftr"/>
          </p:nvPr>
        </p:nvSpPr>
        <p:spPr>
          <a:xfrm rot="5400000">
            <a:off x="8951760" y="3225240"/>
            <a:ext cx="3859560" cy="304560"/>
          </a:xfrm>
          <a:prstGeom prst="rect">
            <a:avLst/>
          </a:prstGeom>
          <a:noFill/>
          <a:ln w="0">
            <a:noFill/>
          </a:ln>
        </p:spPr>
        <p:txBody>
          <a:bodyPr anchor="b">
            <a:noAutofit/>
          </a:bodyPr>
          <a:lstStyle/>
          <a:p>
            <a:endParaRPr lang="pt-BR" sz="2400" b="0" strike="noStrike" spc="-1">
              <a:latin typeface="Times New Roman"/>
            </a:endParaRPr>
          </a:p>
        </p:txBody>
      </p:sp>
      <p:sp>
        <p:nvSpPr>
          <p:cNvPr id="9" name="PlaceHolder 4"/>
          <p:cNvSpPr>
            <a:spLocks noGrp="1"/>
          </p:cNvSpPr>
          <p:nvPr>
            <p:ph type="sldNum"/>
          </p:nvPr>
        </p:nvSpPr>
        <p:spPr>
          <a:xfrm>
            <a:off x="10352520" y="295560"/>
            <a:ext cx="837720" cy="767160"/>
          </a:xfrm>
          <a:prstGeom prst="rect">
            <a:avLst/>
          </a:prstGeom>
          <a:noFill/>
          <a:ln w="0">
            <a:noFill/>
          </a:ln>
        </p:spPr>
        <p:txBody>
          <a:bodyPr anchor="b">
            <a:noAutofit/>
          </a:bodyPr>
          <a:lstStyle/>
          <a:p>
            <a:pPr algn="ctr">
              <a:lnSpc>
                <a:spcPct val="100000"/>
              </a:lnSpc>
            </a:pPr>
            <a:fld id="{42C99178-2C65-4C44-BC9F-91DFA79BD8EE}" type="slidenum">
              <a:rPr lang="pt-BR" sz="2800" b="0" strike="noStrike" spc="-1">
                <a:solidFill>
                  <a:srgbClr val="FFFFFF"/>
                </a:solidFill>
                <a:latin typeface="Century Gothic"/>
              </a:rPr>
              <a:t>‹nº›</a:t>
            </a:fld>
            <a:endParaRPr lang="pt-BR" sz="2800" b="0" strike="noStrike" spc="-1">
              <a:latin typeface="Times New Roman"/>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2000" b="0" strike="noStrike" spc="-1">
                <a:solidFill>
                  <a:srgbClr val="FFFFFF"/>
                </a:solidFill>
                <a:latin typeface="Century Gothic"/>
              </a:rPr>
              <a:t>Clique para editar o formato do texto da estrutura de tópicos</a:t>
            </a:r>
          </a:p>
          <a:p>
            <a:pPr marL="864000" lvl="1" indent="-324000">
              <a:spcBef>
                <a:spcPts val="1134"/>
              </a:spcBef>
              <a:buClr>
                <a:srgbClr val="000000"/>
              </a:buClr>
              <a:buSzPct val="75000"/>
              <a:buFont typeface="Symbol" charset="2"/>
              <a:buChar char=""/>
            </a:pPr>
            <a:r>
              <a:rPr lang="pt-BR" sz="1600" b="0" strike="noStrike" spc="-1">
                <a:solidFill>
                  <a:srgbClr val="FFFFFF"/>
                </a:solidFill>
                <a:latin typeface="Century Gothic"/>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FFFFFF"/>
                </a:solidFill>
                <a:latin typeface="Century Gothic"/>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FFFFFF"/>
                </a:solidFill>
                <a:latin typeface="Century Gothic"/>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FFFFFF"/>
                </a:solidFill>
                <a:latin typeface="Century Gothic"/>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FFFFFF"/>
                </a:solidFill>
                <a:latin typeface="Century Gothic"/>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FFFFFF"/>
                </a:solidFill>
                <a:latin typeface="Century Gothic"/>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7" name="Picture 7"/>
          <p:cNvPicPr/>
          <p:nvPr/>
        </p:nvPicPr>
        <p:blipFill>
          <a:blip r:embed="rId15"/>
          <a:srcRect l="3610"/>
          <a:stretch/>
        </p:blipFill>
        <p:spPr>
          <a:xfrm>
            <a:off x="0" y="2669760"/>
            <a:ext cx="4036680" cy="4187880"/>
          </a:xfrm>
          <a:prstGeom prst="rect">
            <a:avLst/>
          </a:prstGeom>
          <a:ln w="0">
            <a:noFill/>
          </a:ln>
        </p:spPr>
      </p:pic>
      <p:pic>
        <p:nvPicPr>
          <p:cNvPr id="48" name="Picture 6"/>
          <p:cNvPicPr/>
          <p:nvPr/>
        </p:nvPicPr>
        <p:blipFill>
          <a:blip r:embed="rId16"/>
          <a:srcRect l="35647"/>
          <a:stretch/>
        </p:blipFill>
        <p:spPr>
          <a:xfrm>
            <a:off x="0" y="2892240"/>
            <a:ext cx="1522080" cy="2365200"/>
          </a:xfrm>
          <a:prstGeom prst="rect">
            <a:avLst/>
          </a:prstGeom>
          <a:ln w="0">
            <a:noFill/>
          </a:ln>
        </p:spPr>
      </p:pic>
      <p:sp>
        <p:nvSpPr>
          <p:cNvPr id="49" name="Oval 15"/>
          <p:cNvSpPr/>
          <p:nvPr/>
        </p:nvSpPr>
        <p:spPr>
          <a:xfrm>
            <a:off x="8609040" y="1676520"/>
            <a:ext cx="2819160" cy="2819160"/>
          </a:xfrm>
          <a:prstGeom prst="ellipse">
            <a:avLst/>
          </a:prstGeom>
          <a:gradFill rotWithShape="0">
            <a:gsLst>
              <a:gs pos="0">
                <a:srgbClr val="7AC4F0">
                  <a:alpha val="7058"/>
                </a:srgbClr>
              </a:gs>
              <a:gs pos="100000">
                <a:srgbClr val="7AC4F0">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50" name="Picture 8"/>
          <p:cNvPicPr/>
          <p:nvPr/>
        </p:nvPicPr>
        <p:blipFill>
          <a:blip r:embed="rId17"/>
          <a:srcRect t="28812"/>
          <a:stretch/>
        </p:blipFill>
        <p:spPr>
          <a:xfrm>
            <a:off x="7999560" y="0"/>
            <a:ext cx="1603080" cy="1141200"/>
          </a:xfrm>
          <a:prstGeom prst="rect">
            <a:avLst/>
          </a:prstGeom>
          <a:ln w="0">
            <a:noFill/>
          </a:ln>
        </p:spPr>
      </p:pic>
      <p:pic>
        <p:nvPicPr>
          <p:cNvPr id="51" name="Picture 9"/>
          <p:cNvPicPr/>
          <p:nvPr/>
        </p:nvPicPr>
        <p:blipFill>
          <a:blip r:embed="rId18"/>
          <a:srcRect b="23333"/>
          <a:stretch/>
        </p:blipFill>
        <p:spPr>
          <a:xfrm>
            <a:off x="8609040" y="6095880"/>
            <a:ext cx="993240" cy="761760"/>
          </a:xfrm>
          <a:prstGeom prst="rect">
            <a:avLst/>
          </a:prstGeom>
          <a:ln w="0">
            <a:noFill/>
          </a:ln>
        </p:spPr>
      </p:pic>
      <p:sp>
        <p:nvSpPr>
          <p:cNvPr id="52"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PlaceHolder 1"/>
          <p:cNvSpPr>
            <a:spLocks noGrp="1"/>
          </p:cNvSpPr>
          <p:nvPr>
            <p:ph type="title"/>
          </p:nvPr>
        </p:nvSpPr>
        <p:spPr>
          <a:xfrm>
            <a:off x="646200" y="452880"/>
            <a:ext cx="9404280" cy="1400040"/>
          </a:xfrm>
          <a:prstGeom prst="rect">
            <a:avLst/>
          </a:prstGeom>
          <a:noFill/>
          <a:ln w="0">
            <a:noFill/>
          </a:ln>
        </p:spPr>
        <p:txBody>
          <a:bodyPr anchor="t">
            <a:noAutofit/>
          </a:bodyPr>
          <a:lstStyle/>
          <a:p>
            <a:pPr>
              <a:lnSpc>
                <a:spcPct val="100000"/>
              </a:lnSpc>
            </a:pPr>
            <a:r>
              <a:rPr lang="pt-BR" sz="4200" b="0" strike="noStrike" spc="-1">
                <a:solidFill>
                  <a:srgbClr val="EBEBEB"/>
                </a:solidFill>
                <a:latin typeface="Century Gothic"/>
              </a:rPr>
              <a:t>Clique para editar o título mestre</a:t>
            </a:r>
            <a:endParaRPr lang="pt-BR" sz="4200" b="0" strike="noStrike" spc="-1">
              <a:solidFill>
                <a:srgbClr val="FFFFFF"/>
              </a:solidFill>
              <a:latin typeface="Century Gothic"/>
            </a:endParaRPr>
          </a:p>
        </p:txBody>
      </p:sp>
      <p:sp>
        <p:nvSpPr>
          <p:cNvPr id="54" name="PlaceHolder 2"/>
          <p:cNvSpPr>
            <a:spLocks noGrp="1"/>
          </p:cNvSpPr>
          <p:nvPr>
            <p:ph type="body"/>
          </p:nvPr>
        </p:nvSpPr>
        <p:spPr>
          <a:xfrm>
            <a:off x="1103400" y="2053080"/>
            <a:ext cx="8946360" cy="4195080"/>
          </a:xfrm>
          <a:prstGeom prst="rect">
            <a:avLst/>
          </a:prstGeom>
          <a:noFill/>
          <a:ln w="0">
            <a:noFill/>
          </a:ln>
        </p:spPr>
        <p:txBody>
          <a:bodyPr anchor="t">
            <a:noAutofit/>
          </a:bodyPr>
          <a:lstStyle/>
          <a:p>
            <a:pPr marL="343080" indent="-343080">
              <a:lnSpc>
                <a:spcPct val="100000"/>
              </a:lnSpc>
              <a:spcBef>
                <a:spcPts val="1001"/>
              </a:spcBef>
              <a:buClr>
                <a:srgbClr val="ACD433"/>
              </a:buClr>
              <a:buSzPct val="80000"/>
              <a:buFont typeface="Wingdings 3" charset="2"/>
              <a:buChar char=""/>
            </a:pPr>
            <a:r>
              <a:rPr lang="pt-BR" sz="2000" b="0" strike="noStrike" spc="-1">
                <a:solidFill>
                  <a:srgbClr val="FFFFFF"/>
                </a:solidFill>
                <a:latin typeface="Century Gothic"/>
              </a:rPr>
              <a:t>Clique para editar o texto mestre</a:t>
            </a:r>
          </a:p>
          <a:p>
            <a:pPr marL="743040" lvl="1" indent="-285840">
              <a:lnSpc>
                <a:spcPct val="100000"/>
              </a:lnSpc>
              <a:spcBef>
                <a:spcPts val="1001"/>
              </a:spcBef>
              <a:buClr>
                <a:srgbClr val="ACD433"/>
              </a:buClr>
              <a:buSzPct val="80000"/>
              <a:buFont typeface="Wingdings 3" charset="2"/>
              <a:buChar char=""/>
            </a:pPr>
            <a:r>
              <a:rPr lang="pt-BR" sz="1800" b="0" strike="noStrike" spc="-1">
                <a:solidFill>
                  <a:srgbClr val="FFFFFF"/>
                </a:solidFill>
                <a:latin typeface="Century Gothic"/>
              </a:rPr>
              <a:t>Segundo nível</a:t>
            </a:r>
          </a:p>
          <a:p>
            <a:pPr marL="1143000" lvl="2" indent="-228600">
              <a:lnSpc>
                <a:spcPct val="100000"/>
              </a:lnSpc>
              <a:spcBef>
                <a:spcPts val="1001"/>
              </a:spcBef>
              <a:buClr>
                <a:srgbClr val="ACD433"/>
              </a:buClr>
              <a:buSzPct val="80000"/>
              <a:buFont typeface="Wingdings 3" charset="2"/>
              <a:buChar char=""/>
            </a:pPr>
            <a:r>
              <a:rPr lang="pt-BR" sz="1600" b="0" strike="noStrike" spc="-1">
                <a:solidFill>
                  <a:srgbClr val="FFFFFF"/>
                </a:solidFill>
                <a:latin typeface="Century Gothic"/>
              </a:rPr>
              <a:t>Terceiro nível</a:t>
            </a:r>
          </a:p>
          <a:p>
            <a:pPr marL="1600200" lvl="3" indent="-228600">
              <a:lnSpc>
                <a:spcPct val="100000"/>
              </a:lnSpc>
              <a:spcBef>
                <a:spcPts val="1001"/>
              </a:spcBef>
              <a:buClr>
                <a:srgbClr val="ACD433"/>
              </a:buClr>
              <a:buSzPct val="80000"/>
              <a:buFont typeface="Wingdings 3" charset="2"/>
              <a:buChar char=""/>
            </a:pPr>
            <a:r>
              <a:rPr lang="pt-BR" sz="1400" b="0" strike="noStrike" spc="-1">
                <a:solidFill>
                  <a:srgbClr val="FFFFFF"/>
                </a:solidFill>
                <a:latin typeface="Century Gothic"/>
              </a:rPr>
              <a:t>Quarto nível</a:t>
            </a:r>
          </a:p>
          <a:p>
            <a:pPr marL="2057400" lvl="4" indent="-228600">
              <a:lnSpc>
                <a:spcPct val="100000"/>
              </a:lnSpc>
              <a:spcBef>
                <a:spcPts val="1001"/>
              </a:spcBef>
              <a:buClr>
                <a:srgbClr val="ACD433"/>
              </a:buClr>
              <a:buSzPct val="80000"/>
              <a:buFont typeface="Wingdings 3" charset="2"/>
              <a:buChar char=""/>
            </a:pPr>
            <a:r>
              <a:rPr lang="pt-BR" sz="1400" b="0" strike="noStrike" spc="-1">
                <a:solidFill>
                  <a:srgbClr val="FFFFFF"/>
                </a:solidFill>
                <a:latin typeface="Century Gothic"/>
              </a:rPr>
              <a:t>Quinto nível</a:t>
            </a:r>
          </a:p>
        </p:txBody>
      </p:sp>
      <p:sp>
        <p:nvSpPr>
          <p:cNvPr id="55" name="PlaceHolder 3"/>
          <p:cNvSpPr>
            <a:spLocks noGrp="1"/>
          </p:cNvSpPr>
          <p:nvPr>
            <p:ph type="dt"/>
          </p:nvPr>
        </p:nvSpPr>
        <p:spPr>
          <a:xfrm rot="5400000">
            <a:off x="10155600" y="1790640"/>
            <a:ext cx="990360" cy="304560"/>
          </a:xfrm>
          <a:prstGeom prst="rect">
            <a:avLst/>
          </a:prstGeom>
          <a:noFill/>
          <a:ln w="0">
            <a:noFill/>
          </a:ln>
        </p:spPr>
        <p:txBody>
          <a:bodyPr anchor="t">
            <a:noAutofit/>
          </a:bodyPr>
          <a:lstStyle/>
          <a:p>
            <a:pPr>
              <a:lnSpc>
                <a:spcPct val="100000"/>
              </a:lnSpc>
            </a:pPr>
            <a:fld id="{C14D1A1A-BF94-470B-AC93-60F916EA3C71}" type="datetime">
              <a:rPr lang="pt-BR" sz="1100" b="0" strike="noStrike" spc="-1">
                <a:solidFill>
                  <a:srgbClr val="FFFFFF">
                    <a:alpha val="60000"/>
                  </a:srgbClr>
                </a:solidFill>
                <a:latin typeface="Century Gothic"/>
              </a:rPr>
              <a:t>20/07/2022</a:t>
            </a:fld>
            <a:endParaRPr lang="pt-BR" sz="1100" b="0" strike="noStrike" spc="-1">
              <a:latin typeface="Times New Roman"/>
            </a:endParaRPr>
          </a:p>
        </p:txBody>
      </p:sp>
      <p:sp>
        <p:nvSpPr>
          <p:cNvPr id="56" name="PlaceHolder 4"/>
          <p:cNvSpPr>
            <a:spLocks noGrp="1"/>
          </p:cNvSpPr>
          <p:nvPr>
            <p:ph type="ftr"/>
          </p:nvPr>
        </p:nvSpPr>
        <p:spPr>
          <a:xfrm rot="5400000">
            <a:off x="8951760" y="3225240"/>
            <a:ext cx="3859560" cy="304560"/>
          </a:xfrm>
          <a:prstGeom prst="rect">
            <a:avLst/>
          </a:prstGeom>
          <a:noFill/>
          <a:ln w="0">
            <a:noFill/>
          </a:ln>
        </p:spPr>
        <p:txBody>
          <a:bodyPr anchor="b">
            <a:noAutofit/>
          </a:bodyPr>
          <a:lstStyle/>
          <a:p>
            <a:endParaRPr lang="pt-BR" sz="2400" b="0" strike="noStrike" spc="-1">
              <a:latin typeface="Times New Roman"/>
            </a:endParaRPr>
          </a:p>
        </p:txBody>
      </p:sp>
      <p:sp>
        <p:nvSpPr>
          <p:cNvPr id="57" name="PlaceHolder 5"/>
          <p:cNvSpPr>
            <a:spLocks noGrp="1"/>
          </p:cNvSpPr>
          <p:nvPr>
            <p:ph type="sldNum"/>
          </p:nvPr>
        </p:nvSpPr>
        <p:spPr>
          <a:xfrm>
            <a:off x="10352520" y="295560"/>
            <a:ext cx="837720" cy="767160"/>
          </a:xfrm>
          <a:prstGeom prst="rect">
            <a:avLst/>
          </a:prstGeom>
          <a:noFill/>
          <a:ln w="0">
            <a:noFill/>
          </a:ln>
        </p:spPr>
        <p:txBody>
          <a:bodyPr anchor="b">
            <a:noAutofit/>
          </a:bodyPr>
          <a:lstStyle/>
          <a:p>
            <a:pPr algn="ctr">
              <a:lnSpc>
                <a:spcPct val="100000"/>
              </a:lnSpc>
            </a:pPr>
            <a:fld id="{B854D511-D8F7-423E-A9BC-1B78D61897F0}" type="slidenum">
              <a:rPr lang="pt-BR" sz="2800" b="0" strike="noStrike" spc="-1">
                <a:solidFill>
                  <a:srgbClr val="FFFFFF"/>
                </a:solidFill>
                <a:latin typeface="Century Gothic"/>
              </a:rPr>
              <a:t>‹nº›</a:t>
            </a:fld>
            <a:endParaRPr lang="pt-BR"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794600" y="630720"/>
            <a:ext cx="8825400" cy="3869280"/>
          </a:xfrm>
          <a:prstGeom prst="rect">
            <a:avLst/>
          </a:prstGeom>
          <a:noFill/>
          <a:ln w="0">
            <a:noFill/>
          </a:ln>
        </p:spPr>
        <p:txBody>
          <a:bodyPr anchor="b">
            <a:noAutofit/>
          </a:bodyPr>
          <a:lstStyle/>
          <a:p>
            <a:pPr algn="ctr">
              <a:lnSpc>
                <a:spcPct val="100000"/>
              </a:lnSpc>
            </a:pPr>
            <a:r>
              <a:rPr lang="pt-BR" sz="8000" b="0" strike="noStrike" spc="-1">
                <a:solidFill>
                  <a:srgbClr val="EBEBEB"/>
                </a:solidFill>
                <a:latin typeface="Arial Black"/>
              </a:rPr>
              <a:t>xTI</a:t>
            </a:r>
            <a:r>
              <a:t/>
            </a:r>
            <a:br/>
            <a:r>
              <a:rPr lang="pt-BR" sz="8000" b="0" strike="noStrike" spc="-1">
                <a:solidFill>
                  <a:srgbClr val="EBEBEB"/>
                </a:solidFill>
                <a:latin typeface="Arial Black"/>
              </a:rPr>
              <a:t>Company</a:t>
            </a:r>
            <a:endParaRPr lang="pt-BR" sz="8000" b="0" strike="noStrike" spc="-1">
              <a:solidFill>
                <a:srgbClr val="FFFFFF"/>
              </a:solidFill>
              <a:latin typeface="Arial Black"/>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63484" y="1405719"/>
            <a:ext cx="9404280" cy="4230805"/>
          </a:xfrm>
          <a:prstGeom prst="rect">
            <a:avLst/>
          </a:prstGeom>
          <a:noFill/>
          <a:ln w="0">
            <a:noFill/>
          </a:ln>
        </p:spPr>
        <p:txBody>
          <a:bodyPr anchor="t">
            <a:noAutofit/>
          </a:bodyPr>
          <a:lstStyle/>
          <a:p>
            <a:pPr>
              <a:lnSpc>
                <a:spcPct val="100000"/>
              </a:lnSpc>
            </a:pPr>
            <a:r>
              <a:rPr lang="pt-BR" sz="2400" b="0" strike="noStrike" spc="-1" dirty="0" smtClean="0">
                <a:solidFill>
                  <a:srgbClr val="EBEBEB"/>
                </a:solidFill>
                <a:latin typeface="Arial"/>
                <a:ea typeface="Microsoft YaHei"/>
              </a:rPr>
              <a:t/>
            </a:r>
            <a:br>
              <a:rPr lang="pt-BR" sz="2400" b="0" strike="noStrike" spc="-1" dirty="0" smtClean="0">
                <a:solidFill>
                  <a:srgbClr val="EBEBEB"/>
                </a:solidFill>
                <a:latin typeface="Arial"/>
                <a:ea typeface="Microsoft YaHei"/>
              </a:rPr>
            </a:br>
            <a:r>
              <a:rPr lang="pt-BR" sz="2400" b="0" strike="noStrike" spc="-1" dirty="0" smtClean="0">
                <a:solidFill>
                  <a:srgbClr val="EBEBEB"/>
                </a:solidFill>
                <a:latin typeface="Arial"/>
                <a:ea typeface="Microsoft YaHei"/>
              </a:rPr>
              <a:t>Servidores</a:t>
            </a:r>
            <a:r>
              <a:rPr lang="pt-BR" sz="2400" b="0" strike="noStrike" spc="-1" dirty="0">
                <a:solidFill>
                  <a:srgbClr val="EBEBEB"/>
                </a:solidFill>
                <a:latin typeface="Arial"/>
                <a:ea typeface="Microsoft YaHei"/>
              </a:rPr>
              <a:t>: (3)Servidor Torre </a:t>
            </a:r>
            <a:r>
              <a:rPr lang="pt-BR" sz="2400" b="0" strike="noStrike" spc="-1" dirty="0" err="1">
                <a:solidFill>
                  <a:srgbClr val="EBEBEB"/>
                </a:solidFill>
                <a:latin typeface="Arial"/>
                <a:ea typeface="Microsoft YaHei"/>
              </a:rPr>
              <a:t>PowerEdge</a:t>
            </a:r>
            <a:r>
              <a:rPr lang="pt-BR" sz="2400" b="0" strike="noStrike" spc="-1" dirty="0">
                <a:solidFill>
                  <a:srgbClr val="EBEBEB"/>
                </a:solidFill>
                <a:latin typeface="Arial"/>
                <a:ea typeface="Microsoft YaHei"/>
              </a:rPr>
              <a:t> T550 com Windows Server</a:t>
            </a:r>
            <a:r>
              <a:rPr lang="pt-BR" sz="2400" spc="-1" dirty="0">
                <a:solidFill>
                  <a:srgbClr val="EBEBEB"/>
                </a:solidFill>
                <a:ea typeface="Microsoft YaHei"/>
              </a:rPr>
              <a:t>® </a:t>
            </a:r>
            <a:r>
              <a:rPr lang="pt-BR" sz="2400" spc="-1" dirty="0" smtClean="0">
                <a:solidFill>
                  <a:srgbClr val="EBEBEB"/>
                </a:solidFill>
                <a:ea typeface="Microsoft YaHei"/>
              </a:rPr>
              <a:t/>
            </a:r>
            <a:br>
              <a:rPr lang="pt-BR" sz="2400" spc="-1" dirty="0" smtClean="0">
                <a:solidFill>
                  <a:srgbClr val="EBEBEB"/>
                </a:solidFill>
                <a:ea typeface="Microsoft YaHei"/>
              </a:rPr>
            </a:br>
            <a:r>
              <a:rPr lang="pt-BR" sz="2400" spc="-1" dirty="0" smtClean="0">
                <a:solidFill>
                  <a:srgbClr val="EBEBEB"/>
                </a:solidFill>
                <a:ea typeface="Microsoft YaHei"/>
              </a:rPr>
              <a:t>encurtador.com.br/</a:t>
            </a:r>
            <a:r>
              <a:rPr lang="pt-BR" sz="2400" spc="-1" dirty="0" err="1" smtClean="0">
                <a:solidFill>
                  <a:srgbClr val="EBEBEB"/>
                </a:solidFill>
                <a:ea typeface="Microsoft YaHei"/>
              </a:rPr>
              <a:t>cdeqW</a:t>
            </a:r>
            <a:r>
              <a:rPr lang="pt-BR" sz="2400" spc="-1" dirty="0">
                <a:solidFill>
                  <a:srgbClr val="EBEBEB"/>
                </a:solidFill>
                <a:ea typeface="Microsoft YaHei"/>
              </a:rPr>
              <a:t/>
            </a:r>
            <a:br>
              <a:rPr lang="pt-BR" sz="2400" spc="-1" dirty="0">
                <a:solidFill>
                  <a:srgbClr val="EBEBEB"/>
                </a:solidFill>
                <a:ea typeface="Microsoft YaHei"/>
              </a:rPr>
            </a:br>
            <a:r>
              <a:rPr dirty="0"/>
              <a:t/>
            </a:r>
            <a:br>
              <a:rPr dirty="0"/>
            </a:br>
            <a:r>
              <a:rPr dirty="0"/>
              <a:t/>
            </a:r>
            <a:br>
              <a:rPr dirty="0"/>
            </a:br>
            <a:r>
              <a:rPr lang="pt-BR" sz="2400" b="0" strike="noStrike" spc="-1" dirty="0">
                <a:solidFill>
                  <a:srgbClr val="FFFFFF"/>
                </a:solidFill>
                <a:latin typeface="Arial"/>
                <a:ea typeface="Microsoft YaHei"/>
              </a:rPr>
              <a:t>Switch Usados: 3 Switch Cisco 48 </a:t>
            </a:r>
            <a:r>
              <a:rPr lang="pt-BR" sz="2400" b="0" strike="noStrike" spc="-1" dirty="0" smtClean="0">
                <a:solidFill>
                  <a:srgbClr val="FFFFFF"/>
                </a:solidFill>
                <a:latin typeface="Arial"/>
                <a:ea typeface="Microsoft YaHei"/>
              </a:rPr>
              <a:t>Portas</a:t>
            </a:r>
            <a:br>
              <a:rPr lang="pt-BR" sz="2400" b="0" strike="noStrike" spc="-1" dirty="0" smtClean="0">
                <a:solidFill>
                  <a:srgbClr val="FFFFFF"/>
                </a:solidFill>
                <a:latin typeface="Arial"/>
                <a:ea typeface="Microsoft YaHei"/>
              </a:rPr>
            </a:br>
            <a:r>
              <a:rPr dirty="0"/>
              <a:t/>
            </a:r>
            <a:br>
              <a:rPr dirty="0"/>
            </a:br>
            <a:r>
              <a:rPr dirty="0"/>
              <a:t/>
            </a:r>
            <a:br>
              <a:rPr dirty="0"/>
            </a:br>
            <a:r>
              <a:rPr dirty="0"/>
              <a:t/>
            </a:r>
            <a:br>
              <a:rPr dirty="0"/>
            </a:br>
            <a:endParaRPr lang="pt-BR" sz="2400" b="0" strike="noStrike" spc="-1" dirty="0">
              <a:solidFill>
                <a:srgbClr val="FFFFFF"/>
              </a:solidFill>
              <a:latin typeface="Arial"/>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2" y="1514902"/>
            <a:ext cx="4967784" cy="4288395"/>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37" y="764275"/>
            <a:ext cx="5083223" cy="5371750"/>
          </a:xfrm>
          <a:prstGeom prst="rect">
            <a:avLst/>
          </a:prstGeom>
        </p:spPr>
      </p:pic>
    </p:spTree>
    <p:extLst>
      <p:ext uri="{BB962C8B-B14F-4D97-AF65-F5344CB8AC3E}">
        <p14:creationId xmlns:p14="http://schemas.microsoft.com/office/powerpoint/2010/main" val="94109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436729" y="477670"/>
            <a:ext cx="10172590" cy="4596781"/>
          </a:xfrm>
        </p:spPr>
        <p:txBody>
          <a:bodyPr/>
          <a:lstStyle/>
          <a:p>
            <a:pPr lvl="1"/>
            <a:r>
              <a:rPr lang="pt-BR" sz="2800" b="1" dirty="0">
                <a:solidFill>
                  <a:schemeClr val="bg1"/>
                </a:solidFill>
              </a:rPr>
              <a:t>Tipos de Adaptador de Rede</a:t>
            </a:r>
          </a:p>
          <a:p>
            <a:r>
              <a:rPr lang="pt-BR" sz="2800" b="1" dirty="0" err="1">
                <a:solidFill>
                  <a:schemeClr val="bg1"/>
                </a:solidFill>
              </a:rPr>
              <a:t>Adapatador</a:t>
            </a:r>
            <a:r>
              <a:rPr lang="pt-BR" sz="2800" dirty="0">
                <a:solidFill>
                  <a:schemeClr val="bg1"/>
                </a:solidFill>
              </a:rPr>
              <a:t> é um dispositivo de hardware ou componente de software que converte dados transmitidos de uma forma de apresentação para outra</a:t>
            </a:r>
          </a:p>
          <a:p>
            <a:r>
              <a:rPr lang="pt-BR" sz="2800" b="1" dirty="0">
                <a:solidFill>
                  <a:schemeClr val="bg1"/>
                </a:solidFill>
              </a:rPr>
              <a:t>Wireless</a:t>
            </a:r>
            <a:r>
              <a:rPr lang="pt-BR" sz="2800" dirty="0">
                <a:solidFill>
                  <a:schemeClr val="bg1"/>
                </a:solidFill>
              </a:rPr>
              <a:t>: O equipamento estabelece e compartilha a conexão à web com todos estes dispositivos sem fio que citamos por meio de uma rede Wi-Fi, oferecendo mobilidade para navegar na internet. Assim, mesmo longe do modem, você se mantém online. </a:t>
            </a:r>
          </a:p>
          <a:p>
            <a:r>
              <a:rPr lang="pt-BR" sz="2800" dirty="0">
                <a:solidFill>
                  <a:schemeClr val="bg1"/>
                </a:solidFill>
              </a:rPr>
              <a:t>Adaptador USB Wireless N 300Mbps, TP-Link, </a:t>
            </a:r>
            <a:r>
              <a:rPr lang="pt-BR" sz="2800" dirty="0" smtClean="0">
                <a:solidFill>
                  <a:schemeClr val="bg1"/>
                </a:solidFill>
              </a:rPr>
              <a:t>TL-WN821N</a:t>
            </a:r>
          </a:p>
          <a:p>
            <a:endParaRPr lang="pt-BR" sz="2800" dirty="0" smtClean="0"/>
          </a:p>
          <a:p>
            <a:endParaRPr lang="pt-BR" sz="2800" dirty="0"/>
          </a:p>
          <a:p>
            <a:pPr marL="0" indent="0">
              <a:buNone/>
            </a:pPr>
            <a:endParaRPr lang="pt-BR" sz="2800" dirty="0"/>
          </a:p>
        </p:txBody>
      </p:sp>
    </p:spTree>
    <p:extLst>
      <p:ext uri="{BB962C8B-B14F-4D97-AF65-F5344CB8AC3E}">
        <p14:creationId xmlns:p14="http://schemas.microsoft.com/office/powerpoint/2010/main" val="31022966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p:txBody>
          <a:bodyPr/>
          <a:lstStyle/>
          <a:p>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 y="95534"/>
            <a:ext cx="11805314" cy="6537278"/>
          </a:xfrm>
          <a:prstGeom prst="rect">
            <a:avLst/>
          </a:prstGeom>
        </p:spPr>
      </p:pic>
    </p:spTree>
    <p:extLst>
      <p:ext uri="{BB962C8B-B14F-4D97-AF65-F5344CB8AC3E}">
        <p14:creationId xmlns:p14="http://schemas.microsoft.com/office/powerpoint/2010/main" val="12483887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440" y="138982"/>
            <a:ext cx="9404280" cy="1400040"/>
          </a:xfrm>
        </p:spPr>
        <p:txBody>
          <a:bodyPr/>
          <a:lstStyle/>
          <a:p>
            <a:r>
              <a:rPr lang="pt-BR" dirty="0" smtClean="0">
                <a:solidFill>
                  <a:schemeClr val="bg1"/>
                </a:solidFill>
                <a:latin typeface="+mn-lt"/>
              </a:rPr>
              <a:t>Classificação da rede e Tipo</a:t>
            </a:r>
            <a:endParaRPr lang="pt-BR" dirty="0">
              <a:solidFill>
                <a:schemeClr val="bg1"/>
              </a:solidFill>
              <a:latin typeface="+mn-lt"/>
            </a:endParaRPr>
          </a:p>
        </p:txBody>
      </p:sp>
      <p:sp>
        <p:nvSpPr>
          <p:cNvPr id="3" name="Subtítulo 2"/>
          <p:cNvSpPr>
            <a:spLocks noGrp="1"/>
          </p:cNvSpPr>
          <p:nvPr>
            <p:ph type="subTitle"/>
          </p:nvPr>
        </p:nvSpPr>
        <p:spPr>
          <a:xfrm>
            <a:off x="612080" y="1678676"/>
            <a:ext cx="8946360" cy="4460303"/>
          </a:xfrm>
        </p:spPr>
        <p:txBody>
          <a:bodyPr/>
          <a:lstStyle/>
          <a:p>
            <a:r>
              <a:rPr lang="pt-BR" b="1" dirty="0" smtClean="0">
                <a:solidFill>
                  <a:schemeClr val="bg1"/>
                </a:solidFill>
              </a:rPr>
              <a:t>WLAN – Rede Local Sem Fio</a:t>
            </a:r>
            <a:endParaRPr lang="pt-BR" dirty="0" smtClean="0">
              <a:solidFill>
                <a:schemeClr val="bg1"/>
              </a:solidFill>
            </a:endParaRPr>
          </a:p>
          <a:p>
            <a:r>
              <a:rPr lang="pt-BR" sz="2400" dirty="0" smtClean="0">
                <a:solidFill>
                  <a:schemeClr val="bg1"/>
                </a:solidFill>
              </a:rPr>
              <a:t>Para quem quer acabar com os cabos, a WLAN, ou Rede Local Sem Fio, pode ser uma opção. Esse tipo de rede conecta-se à internet e é bastante usado tanto em ambientes residenciais quanto em empresas e em lugares públicos.</a:t>
            </a:r>
          </a:p>
          <a:p>
            <a:r>
              <a:rPr lang="pt-BR" sz="2400" b="1" dirty="0">
                <a:solidFill>
                  <a:schemeClr val="bg1"/>
                </a:solidFill>
              </a:rPr>
              <a:t>Topologia Estrela</a:t>
            </a:r>
            <a:endParaRPr lang="pt-BR" sz="2400" dirty="0">
              <a:solidFill>
                <a:schemeClr val="bg1"/>
              </a:solidFill>
            </a:endParaRPr>
          </a:p>
          <a:p>
            <a:r>
              <a:rPr lang="pt-BR" sz="2400" dirty="0">
                <a:solidFill>
                  <a:schemeClr val="bg1"/>
                </a:solidFill>
              </a:rPr>
              <a:t>É o tipo de configuração mais comum. A rede é organizada de forma que os nós sejam conectados a um hub central, que atua como um servidor. O hub gerencia a transmissão de dados pela rede. Ou seja, qualquer dado enviado pela rede viaja pelo hub central antes de terminar em seu destino</a:t>
            </a:r>
          </a:p>
          <a:p>
            <a:endParaRPr lang="pt-BR" dirty="0" smtClean="0"/>
          </a:p>
          <a:p>
            <a:pPr marL="0" indent="0">
              <a:buNone/>
            </a:pPr>
            <a:endParaRPr lang="pt-BR" dirty="0"/>
          </a:p>
        </p:txBody>
      </p:sp>
    </p:spTree>
    <p:extLst>
      <p:ext uri="{BB962C8B-B14F-4D97-AF65-F5344CB8AC3E}">
        <p14:creationId xmlns:p14="http://schemas.microsoft.com/office/powerpoint/2010/main" val="40630761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0" y="0"/>
            <a:ext cx="12192000" cy="6646460"/>
          </a:xfrm>
        </p:spPr>
        <p:txBody>
          <a:bodyPr/>
          <a:lstStyle/>
          <a:p>
            <a:r>
              <a:rPr lang="pt-BR" sz="2000" b="1" dirty="0">
                <a:solidFill>
                  <a:schemeClr val="bg1"/>
                </a:solidFill>
              </a:rPr>
              <a:t>LAN – Rede Local</a:t>
            </a:r>
            <a:endParaRPr lang="pt-BR" sz="2000" dirty="0">
              <a:solidFill>
                <a:schemeClr val="bg1"/>
              </a:solidFill>
            </a:endParaRPr>
          </a:p>
          <a:p>
            <a:r>
              <a:rPr lang="pt-BR" sz="2000" dirty="0">
                <a:solidFill>
                  <a:schemeClr val="bg1"/>
                </a:solidFill>
              </a:rPr>
              <a:t>As chamadas Local Área Networks, ou Redes Locais, interligam computadores presentes dentro de um mesmo espaço físico. Isso pode acontecer dentro de uma empresa, de uma escola ou dentro da sua própria casa, sendo possível a troca de informações e recursos entre os dispositivos </a:t>
            </a:r>
            <a:r>
              <a:rPr lang="pt-BR" sz="2000" dirty="0" smtClean="0">
                <a:solidFill>
                  <a:schemeClr val="bg1"/>
                </a:solidFill>
              </a:rPr>
              <a:t>participantes</a:t>
            </a:r>
            <a:r>
              <a:rPr lang="pt-BR" sz="2000" dirty="0">
                <a:solidFill>
                  <a:schemeClr val="bg1"/>
                </a:solidFill>
              </a:rPr>
              <a:t>.</a:t>
            </a:r>
            <a:endParaRPr lang="pt-BR" sz="2000" dirty="0">
              <a:solidFill>
                <a:schemeClr val="bg1"/>
              </a:solidFill>
            </a:endParaRPr>
          </a:p>
          <a:p>
            <a:r>
              <a:rPr lang="pt-BR" sz="2000" b="1" dirty="0">
                <a:solidFill>
                  <a:schemeClr val="bg1"/>
                </a:solidFill>
              </a:rPr>
              <a:t>MAN – Rede Metropolitana</a:t>
            </a:r>
            <a:endParaRPr lang="pt-BR" sz="2000" dirty="0">
              <a:solidFill>
                <a:schemeClr val="bg1"/>
              </a:solidFill>
            </a:endParaRPr>
          </a:p>
          <a:p>
            <a:r>
              <a:rPr lang="pt-BR" sz="1800" dirty="0">
                <a:solidFill>
                  <a:schemeClr val="bg1"/>
                </a:solidFill>
              </a:rPr>
              <a:t>Imaginemos, por exemplo, que uma empresa possui dois escritórios em uma mesma cidade e deseja que os computadores permaneçam interligados. Para isso existe a </a:t>
            </a:r>
            <a:r>
              <a:rPr lang="pt-BR" sz="1800" dirty="0" err="1">
                <a:solidFill>
                  <a:schemeClr val="bg1"/>
                </a:solidFill>
              </a:rPr>
              <a:t>Metropolitan</a:t>
            </a:r>
            <a:r>
              <a:rPr lang="pt-BR" sz="1800" dirty="0">
                <a:solidFill>
                  <a:schemeClr val="bg1"/>
                </a:solidFill>
              </a:rPr>
              <a:t> </a:t>
            </a:r>
            <a:r>
              <a:rPr lang="pt-BR" sz="1800" dirty="0" err="1">
                <a:solidFill>
                  <a:schemeClr val="bg1"/>
                </a:solidFill>
              </a:rPr>
              <a:t>Area</a:t>
            </a:r>
            <a:r>
              <a:rPr lang="pt-BR" sz="1800" dirty="0">
                <a:solidFill>
                  <a:schemeClr val="bg1"/>
                </a:solidFill>
              </a:rPr>
              <a:t> Network, ou Rede Metropolitana, que conecta diversas Redes Locais dentro de algumas dezenas de quilômetros</a:t>
            </a:r>
            <a:r>
              <a:rPr lang="pt-BR" sz="1800" dirty="0" smtClean="0">
                <a:solidFill>
                  <a:schemeClr val="bg1"/>
                </a:solidFill>
              </a:rPr>
              <a:t>.</a:t>
            </a:r>
            <a:endParaRPr lang="pt-BR" sz="1800" dirty="0">
              <a:solidFill>
                <a:schemeClr val="bg1"/>
              </a:solidFill>
            </a:endParaRPr>
          </a:p>
          <a:p>
            <a:r>
              <a:rPr lang="pt-BR" sz="1800" b="1" dirty="0">
                <a:solidFill>
                  <a:schemeClr val="bg1"/>
                </a:solidFill>
              </a:rPr>
              <a:t>WAN – Rede de Longa Distância</a:t>
            </a:r>
            <a:endParaRPr lang="pt-BR" sz="1800" dirty="0">
              <a:solidFill>
                <a:schemeClr val="bg1"/>
              </a:solidFill>
            </a:endParaRPr>
          </a:p>
          <a:p>
            <a:r>
              <a:rPr lang="pt-BR" sz="1800" dirty="0">
                <a:solidFill>
                  <a:schemeClr val="bg1"/>
                </a:solidFill>
              </a:rPr>
              <a:t>A </a:t>
            </a:r>
            <a:r>
              <a:rPr lang="pt-BR" sz="1800" dirty="0" err="1">
                <a:solidFill>
                  <a:schemeClr val="bg1"/>
                </a:solidFill>
              </a:rPr>
              <a:t>Wide</a:t>
            </a:r>
            <a:r>
              <a:rPr lang="pt-BR" sz="1800" dirty="0">
                <a:solidFill>
                  <a:schemeClr val="bg1"/>
                </a:solidFill>
              </a:rPr>
              <a:t> </a:t>
            </a:r>
            <a:r>
              <a:rPr lang="pt-BR" sz="1800" dirty="0" err="1">
                <a:solidFill>
                  <a:schemeClr val="bg1"/>
                </a:solidFill>
              </a:rPr>
              <a:t>Area</a:t>
            </a:r>
            <a:r>
              <a:rPr lang="pt-BR" sz="1800" dirty="0">
                <a:solidFill>
                  <a:schemeClr val="bg1"/>
                </a:solidFill>
              </a:rPr>
              <a:t> Network, ou Rede de Longa Distância, vai um pouco além da MAN e consegue abranger uma área maior, como um país ou até mesmo um continente</a:t>
            </a:r>
            <a:r>
              <a:rPr lang="pt-BR" sz="1800" dirty="0" smtClean="0">
                <a:solidFill>
                  <a:schemeClr val="bg1"/>
                </a:solidFill>
              </a:rPr>
              <a:t>.</a:t>
            </a:r>
          </a:p>
          <a:p>
            <a:endParaRPr lang="pt-BR" sz="2000" dirty="0">
              <a:solidFill>
                <a:schemeClr val="bg1"/>
              </a:solidFill>
            </a:endParaRPr>
          </a:p>
          <a:p>
            <a:endParaRPr lang="pt-BR" sz="2000" dirty="0"/>
          </a:p>
        </p:txBody>
      </p:sp>
    </p:spTree>
    <p:extLst>
      <p:ext uri="{BB962C8B-B14F-4D97-AF65-F5344CB8AC3E}">
        <p14:creationId xmlns:p14="http://schemas.microsoft.com/office/powerpoint/2010/main" val="33022090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0" y="750627"/>
            <a:ext cx="12282984" cy="5909480"/>
          </a:xfrm>
        </p:spPr>
        <p:txBody>
          <a:bodyPr/>
          <a:lstStyle/>
          <a:p>
            <a:r>
              <a:rPr lang="pt-BR" sz="2400" b="1" dirty="0">
                <a:solidFill>
                  <a:schemeClr val="bg1"/>
                </a:solidFill>
              </a:rPr>
              <a:t>WMAN – Rede Metropolitana Sem Fio</a:t>
            </a:r>
            <a:endParaRPr lang="pt-BR" sz="2400" dirty="0">
              <a:solidFill>
                <a:schemeClr val="bg1"/>
              </a:solidFill>
            </a:endParaRPr>
          </a:p>
          <a:p>
            <a:r>
              <a:rPr lang="pt-BR" sz="2400" dirty="0">
                <a:solidFill>
                  <a:schemeClr val="bg1"/>
                </a:solidFill>
              </a:rPr>
              <a:t>Esta é a versão sem fio da MAN, com um alcance de dezenas de quilômetros, sendo possível conectar redes de escritórios de uma mesma empresa ou de campus de universidades</a:t>
            </a:r>
            <a:r>
              <a:rPr lang="pt-BR" sz="2400" dirty="0" smtClean="0">
                <a:solidFill>
                  <a:schemeClr val="bg1"/>
                </a:solidFill>
              </a:rPr>
              <a:t>.</a:t>
            </a:r>
            <a:endParaRPr lang="pt-BR" sz="2400" dirty="0">
              <a:solidFill>
                <a:schemeClr val="bg1"/>
              </a:solidFill>
            </a:endParaRPr>
          </a:p>
          <a:p>
            <a:r>
              <a:rPr lang="pt-BR" sz="2400" b="1" dirty="0">
                <a:solidFill>
                  <a:schemeClr val="bg1"/>
                </a:solidFill>
              </a:rPr>
              <a:t> WWAN – Rede de Longa Distância Sem Fio</a:t>
            </a:r>
            <a:endParaRPr lang="pt-BR" sz="2400" dirty="0">
              <a:solidFill>
                <a:schemeClr val="bg1"/>
              </a:solidFill>
            </a:endParaRPr>
          </a:p>
          <a:p>
            <a:r>
              <a:rPr lang="pt-BR" sz="2400" dirty="0">
                <a:solidFill>
                  <a:schemeClr val="bg1"/>
                </a:solidFill>
              </a:rPr>
              <a:t>Com um alcance ainda maior, a WWAN, ou Rede de Longa Distância Sem Fio, alcança diversas partes do mundo. Justamente por isso, a WWAN está mais sujeita a ruídos</a:t>
            </a:r>
            <a:r>
              <a:rPr lang="pt-BR" sz="2400" dirty="0" smtClean="0">
                <a:solidFill>
                  <a:schemeClr val="bg1"/>
                </a:solidFill>
              </a:rPr>
              <a:t>.</a:t>
            </a:r>
            <a:endParaRPr lang="pt-BR" sz="2400" dirty="0">
              <a:solidFill>
                <a:schemeClr val="bg1"/>
              </a:solidFill>
            </a:endParaRPr>
          </a:p>
          <a:p>
            <a:r>
              <a:rPr lang="pt-BR" sz="2400" b="1" dirty="0">
                <a:solidFill>
                  <a:schemeClr val="bg1"/>
                </a:solidFill>
              </a:rPr>
              <a:t>SAN – Rede de Área de Armazenamento</a:t>
            </a:r>
            <a:endParaRPr lang="pt-BR" sz="2400" dirty="0">
              <a:solidFill>
                <a:schemeClr val="bg1"/>
              </a:solidFill>
            </a:endParaRPr>
          </a:p>
          <a:p>
            <a:r>
              <a:rPr lang="pt-BR" sz="2400" dirty="0">
                <a:solidFill>
                  <a:schemeClr val="bg1"/>
                </a:solidFill>
              </a:rPr>
              <a:t>A SAN, ou Redes de Área de Armazenamento, são utilizadas para fazer a comunicação de um servidor e outros computadores, ficando restritas a isso</a:t>
            </a:r>
            <a:r>
              <a:rPr lang="pt-BR" sz="2400" dirty="0" smtClean="0">
                <a:solidFill>
                  <a:schemeClr val="bg1"/>
                </a:solidFill>
              </a:rPr>
              <a:t>.</a:t>
            </a:r>
            <a:endParaRPr lang="pt-BR" sz="2400" dirty="0">
              <a:solidFill>
                <a:schemeClr val="bg1"/>
              </a:solidFill>
            </a:endParaRPr>
          </a:p>
          <a:p>
            <a:r>
              <a:rPr lang="pt-BR" sz="2400" b="1" dirty="0">
                <a:solidFill>
                  <a:schemeClr val="bg1"/>
                </a:solidFill>
              </a:rPr>
              <a:t> PAN – Rede de Área Pessoal</a:t>
            </a:r>
            <a:endParaRPr lang="pt-BR" sz="2400" dirty="0">
              <a:solidFill>
                <a:schemeClr val="bg1"/>
              </a:solidFill>
            </a:endParaRPr>
          </a:p>
          <a:p>
            <a:r>
              <a:rPr lang="pt-BR" sz="2400" dirty="0">
                <a:solidFill>
                  <a:schemeClr val="bg1"/>
                </a:solidFill>
              </a:rPr>
              <a:t>As redes do tipo PAN, ou Redes de Área Pessoal, são usadas para que dispositivos se comuniquem dentro de uma distância bastante limitada. Um exemplo disso são as redes Bluetooth e UWB.</a:t>
            </a:r>
          </a:p>
          <a:p>
            <a:endParaRPr lang="pt-BR" dirty="0"/>
          </a:p>
        </p:txBody>
      </p:sp>
    </p:spTree>
    <p:extLst>
      <p:ext uri="{BB962C8B-B14F-4D97-AF65-F5344CB8AC3E}">
        <p14:creationId xmlns:p14="http://schemas.microsoft.com/office/powerpoint/2010/main" val="2913348181"/>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0" y="-1"/>
            <a:ext cx="12192000" cy="6858001"/>
          </a:xfrm>
        </p:spPr>
        <p:txBody>
          <a:bodyPr/>
          <a:lstStyle/>
          <a:p>
            <a:r>
              <a:rPr lang="pt-BR" sz="1800" b="1" dirty="0">
                <a:solidFill>
                  <a:schemeClr val="bg1"/>
                </a:solidFill>
              </a:rPr>
              <a:t>Topologia barramento</a:t>
            </a:r>
            <a:endParaRPr lang="pt-BR" sz="1800" dirty="0">
              <a:solidFill>
                <a:schemeClr val="bg1"/>
              </a:solidFill>
            </a:endParaRPr>
          </a:p>
          <a:p>
            <a:r>
              <a:rPr lang="pt-BR" sz="1800" dirty="0">
                <a:solidFill>
                  <a:schemeClr val="bg1"/>
                </a:solidFill>
              </a:rPr>
              <a:t>Também chamada de topologia de </a:t>
            </a:r>
            <a:r>
              <a:rPr lang="pt-BR" sz="1800" dirty="0" err="1">
                <a:solidFill>
                  <a:schemeClr val="bg1"/>
                </a:solidFill>
              </a:rPr>
              <a:t>backbone</a:t>
            </a:r>
            <a:r>
              <a:rPr lang="pt-BR" sz="1800" dirty="0">
                <a:solidFill>
                  <a:schemeClr val="bg1"/>
                </a:solidFill>
              </a:rPr>
              <a:t>, bus ou linha, orienta os dispositivos ao longo de um único cabo que vai de uma extremidade da rede à outra. Os dados fluirão ao longo do cabo conforme ele se desloca até seu destino.</a:t>
            </a:r>
          </a:p>
          <a:p>
            <a:r>
              <a:rPr lang="pt-BR" sz="1800" b="1" dirty="0">
                <a:solidFill>
                  <a:schemeClr val="bg1"/>
                </a:solidFill>
              </a:rPr>
              <a:t>Topologia Anel</a:t>
            </a:r>
            <a:endParaRPr lang="pt-BR" sz="1800" dirty="0">
              <a:solidFill>
                <a:schemeClr val="bg1"/>
              </a:solidFill>
            </a:endParaRPr>
          </a:p>
          <a:p>
            <a:r>
              <a:rPr lang="pt-BR" sz="1800" dirty="0">
                <a:solidFill>
                  <a:schemeClr val="bg1"/>
                </a:solidFill>
              </a:rPr>
              <a:t>Os nós são configurados em um padrão circular. Os dados viajam por cada dispositivo à medida que percorrem o anel. Em uma grande rede, repetidores podem ser necessários para evitar a perda de pacotes durante a transmissão. As topologias em anel podem ser configuradas como anel único (</a:t>
            </a:r>
            <a:r>
              <a:rPr lang="pt-BR" sz="1800" dirty="0" err="1">
                <a:solidFill>
                  <a:schemeClr val="bg1"/>
                </a:solidFill>
              </a:rPr>
              <a:t>half</a:t>
            </a:r>
            <a:r>
              <a:rPr lang="pt-BR" sz="1800" dirty="0">
                <a:solidFill>
                  <a:schemeClr val="bg1"/>
                </a:solidFill>
              </a:rPr>
              <a:t>-duplex) ou anel duplo (</a:t>
            </a:r>
            <a:r>
              <a:rPr lang="pt-BR" sz="1800" dirty="0" err="1">
                <a:solidFill>
                  <a:schemeClr val="bg1"/>
                </a:solidFill>
              </a:rPr>
              <a:t>full</a:t>
            </a:r>
            <a:r>
              <a:rPr lang="pt-BR" sz="1800" dirty="0">
                <a:solidFill>
                  <a:schemeClr val="bg1"/>
                </a:solidFill>
              </a:rPr>
              <a:t>-duplex) para permitir que o tráfego flua em ambas as direções simultaneamente</a:t>
            </a:r>
            <a:r>
              <a:rPr lang="pt-BR" sz="1800" dirty="0" smtClean="0">
                <a:solidFill>
                  <a:schemeClr val="bg1"/>
                </a:solidFill>
              </a:rPr>
              <a:t>.</a:t>
            </a:r>
            <a:endParaRPr lang="pt-BR" sz="1800" dirty="0">
              <a:solidFill>
                <a:schemeClr val="bg1"/>
              </a:solidFill>
            </a:endParaRPr>
          </a:p>
          <a:p>
            <a:r>
              <a:rPr lang="pt-BR" sz="1800" b="1" dirty="0">
                <a:solidFill>
                  <a:schemeClr val="bg1"/>
                </a:solidFill>
              </a:rPr>
              <a:t>Topologia Arvore</a:t>
            </a:r>
            <a:endParaRPr lang="pt-BR" sz="1800" dirty="0">
              <a:solidFill>
                <a:schemeClr val="bg1"/>
              </a:solidFill>
            </a:endParaRPr>
          </a:p>
          <a:p>
            <a:r>
              <a:rPr lang="pt-BR" sz="1800" dirty="0">
                <a:solidFill>
                  <a:schemeClr val="bg1"/>
                </a:solidFill>
              </a:rPr>
              <a:t>Um nó central conecta hubs secundários. Esses hubs têm uma relação pai-filho com os dispositivos. O eixo central é como o tronco da árvore. Onde as ramificações se conectam estão os hubs secundários ou nós de controle e, em seguida, os dispositivos </a:t>
            </a:r>
            <a:r>
              <a:rPr lang="pt-BR" sz="1800" dirty="0" smtClean="0">
                <a:solidFill>
                  <a:schemeClr val="bg1"/>
                </a:solidFill>
              </a:rPr>
              <a:t>conectados</a:t>
            </a:r>
            <a:endParaRPr lang="pt-BR" sz="1800" dirty="0">
              <a:solidFill>
                <a:schemeClr val="bg1"/>
              </a:solidFill>
            </a:endParaRPr>
          </a:p>
          <a:p>
            <a:r>
              <a:rPr lang="pt-BR" sz="1800" b="1" dirty="0">
                <a:solidFill>
                  <a:schemeClr val="bg1"/>
                </a:solidFill>
              </a:rPr>
              <a:t>Topologia Malha(</a:t>
            </a:r>
            <a:r>
              <a:rPr lang="pt-BR" sz="1800" b="1" dirty="0" err="1">
                <a:solidFill>
                  <a:schemeClr val="bg1"/>
                </a:solidFill>
              </a:rPr>
              <a:t>mesh</a:t>
            </a:r>
            <a:r>
              <a:rPr lang="pt-BR" sz="1800" b="1" dirty="0">
                <a:solidFill>
                  <a:schemeClr val="bg1"/>
                </a:solidFill>
              </a:rPr>
              <a:t>)</a:t>
            </a:r>
            <a:endParaRPr lang="pt-BR" sz="1800" dirty="0">
              <a:solidFill>
                <a:schemeClr val="bg1"/>
              </a:solidFill>
            </a:endParaRPr>
          </a:p>
          <a:p>
            <a:r>
              <a:rPr lang="pt-BR" sz="1800" dirty="0">
                <a:solidFill>
                  <a:schemeClr val="bg1"/>
                </a:solidFill>
              </a:rPr>
              <a:t>Os nós são interconectados. Os modos </a:t>
            </a:r>
            <a:r>
              <a:rPr lang="pt-BR" sz="1800" dirty="0" err="1">
                <a:solidFill>
                  <a:schemeClr val="bg1"/>
                </a:solidFill>
              </a:rPr>
              <a:t>full-mesh</a:t>
            </a:r>
            <a:r>
              <a:rPr lang="pt-BR" sz="1800" dirty="0">
                <a:solidFill>
                  <a:schemeClr val="bg1"/>
                </a:solidFill>
              </a:rPr>
              <a:t> conectam todos os dispositivos na rede diretamente. Em uma topologia de malha parcial, a maioria dos dispositivos se conecta diretamente. Isso oferece vários caminhos para entrega de dados. Os dados são entregues pela distância mais curta disponível para transmissão</a:t>
            </a:r>
            <a:r>
              <a:rPr lang="pt-BR" sz="1800" dirty="0" smtClean="0">
                <a:solidFill>
                  <a:schemeClr val="bg1"/>
                </a:solidFill>
              </a:rPr>
              <a:t>.</a:t>
            </a:r>
            <a:endParaRPr lang="pt-BR" sz="1800" dirty="0">
              <a:solidFill>
                <a:schemeClr val="bg1"/>
              </a:solidFill>
            </a:endParaRPr>
          </a:p>
          <a:p>
            <a:r>
              <a:rPr lang="pt-BR" sz="1800" b="1" dirty="0" smtClean="0">
                <a:solidFill>
                  <a:schemeClr val="bg1"/>
                </a:solidFill>
              </a:rPr>
              <a:t>Topologia Hibrida</a:t>
            </a:r>
            <a:endParaRPr lang="pt-BR" sz="1800" dirty="0" smtClean="0">
              <a:solidFill>
                <a:schemeClr val="bg1"/>
              </a:solidFill>
            </a:endParaRPr>
          </a:p>
          <a:p>
            <a:r>
              <a:rPr lang="pt-BR" sz="1800" dirty="0" smtClean="0">
                <a:solidFill>
                  <a:schemeClr val="bg1"/>
                </a:solidFill>
              </a:rPr>
              <a:t>Usa várias estruturas de topologia. Isso é mais comum em grandes empresas em que cada departamento pode ter um tipo de topologia, como estrela ou linha, com o hub do departamento se conectando a um hub central.</a:t>
            </a:r>
          </a:p>
          <a:p>
            <a:endParaRPr lang="pt-BR" dirty="0"/>
          </a:p>
        </p:txBody>
      </p:sp>
    </p:spTree>
    <p:extLst>
      <p:ext uri="{BB962C8B-B14F-4D97-AF65-F5344CB8AC3E}">
        <p14:creationId xmlns:p14="http://schemas.microsoft.com/office/powerpoint/2010/main" val="184920701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7933" y="1130712"/>
            <a:ext cx="10504741" cy="1400040"/>
          </a:xfrm>
        </p:spPr>
        <p:txBody>
          <a:bodyPr/>
          <a:lstStyle/>
          <a:p>
            <a:pPr lvl="1" algn="l"/>
            <a:r>
              <a:rPr lang="pt-BR" sz="2800" b="1" dirty="0">
                <a:solidFill>
                  <a:schemeClr val="bg1"/>
                </a:solidFill>
                <a:latin typeface="+mj-lt"/>
              </a:rPr>
              <a:t>Transmissão de dados.</a:t>
            </a:r>
            <a:br>
              <a:rPr lang="pt-BR" sz="2800" b="1" dirty="0">
                <a:solidFill>
                  <a:schemeClr val="bg1"/>
                </a:solidFill>
                <a:latin typeface="+mj-lt"/>
              </a:rPr>
            </a:br>
            <a:r>
              <a:rPr lang="pt-BR" sz="2800" dirty="0">
                <a:solidFill>
                  <a:schemeClr val="bg1"/>
                </a:solidFill>
                <a:latin typeface="+mj-lt"/>
              </a:rPr>
              <a:t>Os sinais elétricos são tensões que variam ao longo do tempo, sendo que algumas delas são úteis, pois transmitem alguns tipos de dados, como os que trafegam nas redes de computadores. Essas tensões podem ser classificadas como sinais analógicos e digitais.</a:t>
            </a:r>
            <a:r>
              <a:rPr lang="pt-BR" sz="2800" dirty="0">
                <a:latin typeface="+mj-lt"/>
              </a:rPr>
              <a:t/>
            </a:r>
            <a:br>
              <a:rPr lang="pt-BR" sz="2800" dirty="0">
                <a:latin typeface="+mj-lt"/>
              </a:rPr>
            </a:br>
            <a:endParaRPr lang="pt-BR" sz="2800" dirty="0">
              <a:latin typeface="+mj-lt"/>
            </a:endParaRPr>
          </a:p>
        </p:txBody>
      </p:sp>
      <p:sp>
        <p:nvSpPr>
          <p:cNvPr id="3" name="Subtítulo 2"/>
          <p:cNvSpPr>
            <a:spLocks noGrp="1"/>
          </p:cNvSpPr>
          <p:nvPr>
            <p:ph type="subTitle"/>
          </p:nvPr>
        </p:nvSpPr>
        <p:spPr>
          <a:xfrm>
            <a:off x="150125" y="2547822"/>
            <a:ext cx="11859904" cy="4310178"/>
          </a:xfrm>
        </p:spPr>
        <p:txBody>
          <a:bodyPr/>
          <a:lstStyle/>
          <a:p>
            <a:pPr marL="0" indent="0" algn="just">
              <a:buNone/>
            </a:pPr>
            <a:r>
              <a:rPr lang="pt-BR" sz="2800" b="1" dirty="0" err="1">
                <a:solidFill>
                  <a:schemeClr val="bg1"/>
                </a:solidFill>
              </a:rPr>
              <a:t>Full</a:t>
            </a:r>
            <a:r>
              <a:rPr lang="pt-BR" sz="2800" b="1" dirty="0">
                <a:solidFill>
                  <a:schemeClr val="bg1"/>
                </a:solidFill>
              </a:rPr>
              <a:t>-duplex</a:t>
            </a:r>
            <a:r>
              <a:rPr lang="pt-BR" sz="2800" dirty="0">
                <a:solidFill>
                  <a:schemeClr val="bg1"/>
                </a:solidFill>
              </a:rPr>
              <a:t>: A comunicação é possível em ambas as direções simultaneamente. </a:t>
            </a:r>
            <a:endParaRPr lang="pt-BR" sz="2800" dirty="0" smtClean="0">
              <a:solidFill>
                <a:schemeClr val="bg1"/>
              </a:solidFill>
            </a:endParaRPr>
          </a:p>
          <a:p>
            <a:pPr marL="0" indent="0" algn="just">
              <a:buNone/>
            </a:pPr>
            <a:r>
              <a:rPr lang="pt-BR" sz="2800" b="1" dirty="0" smtClean="0">
                <a:solidFill>
                  <a:schemeClr val="bg1"/>
                </a:solidFill>
              </a:rPr>
              <a:t>Fibra óptica : </a:t>
            </a:r>
            <a:r>
              <a:rPr lang="pt-BR" sz="2800" dirty="0" smtClean="0">
                <a:solidFill>
                  <a:schemeClr val="bg1"/>
                </a:solidFill>
              </a:rPr>
              <a:t>Quanto </a:t>
            </a:r>
            <a:r>
              <a:rPr lang="pt-BR" sz="2800" dirty="0">
                <a:solidFill>
                  <a:schemeClr val="bg1"/>
                </a:solidFill>
              </a:rPr>
              <a:t>à melhor tecnologia para transmitir dados, está no cabeamento óptico. Isto porque os cabos de fibras ópticas possuem desempenho superior com alta velocidade, qualidade de </a:t>
            </a:r>
            <a:r>
              <a:rPr lang="pt-BR" sz="4000" dirty="0">
                <a:solidFill>
                  <a:schemeClr val="bg1"/>
                </a:solidFill>
              </a:rPr>
              <a:t>sinal e estabilidade nas conexões.</a:t>
            </a:r>
            <a:endParaRPr lang="pt-BR" sz="4000" dirty="0" smtClean="0">
              <a:solidFill>
                <a:schemeClr val="bg1"/>
              </a:solidFill>
            </a:endParaRPr>
          </a:p>
          <a:p>
            <a:pPr marL="0" indent="0">
              <a:buNone/>
            </a:pPr>
            <a:endParaRPr lang="pt-BR" sz="4000" dirty="0"/>
          </a:p>
        </p:txBody>
      </p:sp>
    </p:spTree>
    <p:extLst>
      <p:ext uri="{BB962C8B-B14F-4D97-AF65-F5344CB8AC3E}">
        <p14:creationId xmlns:p14="http://schemas.microsoft.com/office/powerpoint/2010/main" val="40425990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192" y="-736979"/>
            <a:ext cx="9404280" cy="1852920"/>
          </a:xfrm>
        </p:spPr>
        <p:txBody>
          <a:bodyPr/>
          <a:lstStyle/>
          <a:p>
            <a:pPr algn="ctr"/>
            <a:r>
              <a:rPr lang="pt-BR" sz="2400" dirty="0" smtClean="0">
                <a:solidFill>
                  <a:schemeClr val="bg1"/>
                </a:solidFill>
              </a:rPr>
              <a:t>Tipos de Cabos</a:t>
            </a:r>
            <a:endParaRPr lang="pt-BR" sz="2400" dirty="0">
              <a:solidFill>
                <a:schemeClr val="bg1"/>
              </a:solidFill>
            </a:endParaRPr>
          </a:p>
        </p:txBody>
      </p:sp>
      <p:sp>
        <p:nvSpPr>
          <p:cNvPr id="3" name="Subtítulo 2"/>
          <p:cNvSpPr>
            <a:spLocks noGrp="1"/>
          </p:cNvSpPr>
          <p:nvPr>
            <p:ph type="subTitle"/>
          </p:nvPr>
        </p:nvSpPr>
        <p:spPr>
          <a:xfrm>
            <a:off x="0" y="614150"/>
            <a:ext cx="12192000" cy="6489510"/>
          </a:xfrm>
        </p:spPr>
        <p:txBody>
          <a:bodyPr/>
          <a:lstStyle/>
          <a:p>
            <a:r>
              <a:rPr lang="pt-BR" sz="2000" dirty="0">
                <a:solidFill>
                  <a:schemeClr val="bg1"/>
                </a:solidFill>
              </a:rPr>
              <a:t>O cabo coaxial é usado para transportar sinais de televisão e também ligar equipamentos de vídeo. Os cabos também podem ser usados para transportar sinais de rádios, conectar receptores, transmissores e antenas. Esse tipo de cabo já foi utilizado para ligar computadores me redes locais (LANS), porém, foi trocado para o par trançado. Usado para transmite de voz, vídeo e dados, oferece proteção de dados. Problema de queda com mau contato em qualquer ponto de rede.</a:t>
            </a:r>
          </a:p>
          <a:p>
            <a:r>
              <a:rPr lang="pt-BR" sz="2000" b="1" dirty="0">
                <a:solidFill>
                  <a:schemeClr val="bg1"/>
                </a:solidFill>
              </a:rPr>
              <a:t>Cabo Coaxial Fino</a:t>
            </a:r>
            <a:r>
              <a:rPr lang="pt-BR" sz="2000" dirty="0">
                <a:solidFill>
                  <a:schemeClr val="bg1"/>
                </a:solidFill>
              </a:rPr>
              <a:t>: 10 base 2, núcleo de cobre solido, transporta sinal até 185 metros antes de sofre atenuação, cabo cerca de 0,63 cm de espessura, fácil de manipular e para todos os tipos de rede.</a:t>
            </a:r>
          </a:p>
          <a:p>
            <a:r>
              <a:rPr lang="pt-BR" sz="2000" b="1" dirty="0">
                <a:solidFill>
                  <a:schemeClr val="bg1"/>
                </a:solidFill>
              </a:rPr>
              <a:t>Cabo Coaxial Grosso</a:t>
            </a:r>
            <a:r>
              <a:rPr lang="pt-BR" sz="2000" dirty="0">
                <a:solidFill>
                  <a:schemeClr val="bg1"/>
                </a:solidFill>
              </a:rPr>
              <a:t>: cabo rígido, tem cerca de 1,25 de diâmetro, chamado de ethernet por padrão, transporta sinal por 500 metros, mais usado em </a:t>
            </a:r>
            <a:r>
              <a:rPr lang="pt-BR" sz="2000" dirty="0" err="1">
                <a:solidFill>
                  <a:schemeClr val="bg1"/>
                </a:solidFill>
              </a:rPr>
              <a:t>backbone</a:t>
            </a:r>
            <a:r>
              <a:rPr lang="pt-BR" sz="2000" dirty="0">
                <a:solidFill>
                  <a:schemeClr val="bg1"/>
                </a:solidFill>
              </a:rPr>
              <a:t>.</a:t>
            </a:r>
          </a:p>
          <a:p>
            <a:r>
              <a:rPr lang="pt-BR" sz="2000" b="1" dirty="0">
                <a:solidFill>
                  <a:schemeClr val="bg1"/>
                </a:solidFill>
              </a:rPr>
              <a:t>Par Traçado: </a:t>
            </a:r>
            <a:r>
              <a:rPr lang="pt-BR" sz="2000" dirty="0">
                <a:solidFill>
                  <a:schemeClr val="bg1"/>
                </a:solidFill>
              </a:rPr>
              <a:t>em sua forma mais simples, o cabo de par trançado é constituído por dois filamentos isolados de cobre torcidos. Há dois tipos de cabos de par trançado: par trançado não-blindado e o par trançado blindado.</a:t>
            </a:r>
          </a:p>
          <a:p>
            <a:r>
              <a:rPr lang="pt-BR" sz="2000" b="1" dirty="0">
                <a:solidFill>
                  <a:schemeClr val="bg1"/>
                </a:solidFill>
              </a:rPr>
              <a:t>Par Trançado Blindado:  </a:t>
            </a:r>
            <a:r>
              <a:rPr lang="pt-BR" sz="2000" dirty="0">
                <a:solidFill>
                  <a:schemeClr val="bg1"/>
                </a:solidFill>
              </a:rPr>
              <a:t>é constituído por dois filamentos isolados de cobre torcido, utiliza a especificação 10 </a:t>
            </a:r>
            <a:r>
              <a:rPr lang="pt-BR" sz="2000" dirty="0" err="1">
                <a:solidFill>
                  <a:schemeClr val="bg1"/>
                </a:solidFill>
              </a:rPr>
              <a:t>baseT</a:t>
            </a:r>
            <a:r>
              <a:rPr lang="pt-BR" sz="2000" dirty="0">
                <a:solidFill>
                  <a:schemeClr val="bg1"/>
                </a:solidFill>
              </a:rPr>
              <a:t> é o tipo mais popular, comprimento máximo é 100 metros, utiliza uma proteção de cobre entrelaçada de maior qualidade e mais </a:t>
            </a:r>
            <a:r>
              <a:rPr lang="pt-BR" sz="2000" dirty="0" err="1" smtClean="0">
                <a:solidFill>
                  <a:schemeClr val="bg1"/>
                </a:solidFill>
              </a:rPr>
              <a:t>protetora.O</a:t>
            </a:r>
            <a:r>
              <a:rPr lang="pt-BR" sz="2000" dirty="0" smtClean="0">
                <a:solidFill>
                  <a:schemeClr val="bg1"/>
                </a:solidFill>
              </a:rPr>
              <a:t> </a:t>
            </a:r>
            <a:r>
              <a:rPr lang="pt-BR" sz="2000" dirty="0">
                <a:solidFill>
                  <a:schemeClr val="bg1"/>
                </a:solidFill>
              </a:rPr>
              <a:t>cabo de par trançado blindado possui uma malha de cobre trançada ao longo de todo o seu corpo e seus fios de cobre trançados são também blindados individualmente. Já o cabo sem blindagem, chamado de UTP, não possui utilização de alumínio em forma de folhas ou malhas para isolar a interferência eletromagnética.</a:t>
            </a:r>
          </a:p>
          <a:p>
            <a:r>
              <a:rPr lang="pt-BR" sz="2000" b="1" dirty="0">
                <a:solidFill>
                  <a:schemeClr val="bg1"/>
                </a:solidFill>
              </a:rPr>
              <a:t>Cabo não blindado UTP:</a:t>
            </a:r>
            <a:r>
              <a:rPr lang="pt-BR" sz="2000" dirty="0">
                <a:solidFill>
                  <a:schemeClr val="bg1"/>
                </a:solidFill>
              </a:rPr>
              <a:t> O UTP que utiliza a especificação 10baseT é o tipo mais popular de cabo de par trançado e é sem dúvida o mais popular cabeamento de LAN. O comprimento máximo de segmento de cabo é de cerca de 100 metros.</a:t>
            </a:r>
          </a:p>
          <a:p>
            <a:endParaRPr lang="pt-BR" sz="2000" dirty="0"/>
          </a:p>
        </p:txBody>
      </p:sp>
    </p:spTree>
    <p:extLst>
      <p:ext uri="{BB962C8B-B14F-4D97-AF65-F5344CB8AC3E}">
        <p14:creationId xmlns:p14="http://schemas.microsoft.com/office/powerpoint/2010/main" val="9972337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52920"/>
            <a:ext cx="10980000" cy="5887080"/>
          </a:xfrm>
          <a:prstGeom prst="rect">
            <a:avLst/>
          </a:prstGeom>
          <a:noFill/>
          <a:ln w="0">
            <a:noFill/>
          </a:ln>
        </p:spPr>
        <p:txBody>
          <a:bodyPr lIns="0" tIns="0" rIns="0" bIns="0" anchor="ctr">
            <a:noAutofit/>
          </a:bodyPr>
          <a:lstStyle/>
          <a:p>
            <a:pPr algn="just"/>
            <a:r>
              <a:rPr lang="pt-BR" sz="3600" b="0" strike="noStrike" spc="-1" dirty="0">
                <a:solidFill>
                  <a:srgbClr val="FFFFFF"/>
                </a:solidFill>
                <a:latin typeface="Arial"/>
              </a:rPr>
              <a:t>Problema</a:t>
            </a:r>
            <a:r>
              <a:rPr dirty="0"/>
              <a:t/>
            </a:r>
            <a:br>
              <a:rPr dirty="0"/>
            </a:br>
            <a:r>
              <a:rPr lang="pt-BR" sz="3600" b="0" strike="noStrike" spc="-1" dirty="0">
                <a:solidFill>
                  <a:srgbClr val="FFFFFF"/>
                </a:solidFill>
                <a:latin typeface="Arial"/>
              </a:rPr>
              <a:t>Satisfação dos Clientes e funcionários . Uma empresa depende dos seus colaboradores, os funcionários representam a imagem de uma empresa, se tem uma coisa que pode prejudicar os lucros e a produtividade da empresa são funcionários insatisfeitos. A alta </a:t>
            </a:r>
            <a:r>
              <a:rPr lang="pt-BR" sz="3600" b="0" strike="noStrike" spc="-1" dirty="0" smtClean="0">
                <a:solidFill>
                  <a:srgbClr val="FFFFFF"/>
                </a:solidFill>
                <a:latin typeface="Arial"/>
              </a:rPr>
              <a:t>acomodação </a:t>
            </a:r>
            <a:r>
              <a:rPr lang="pt-BR" sz="3600" b="0" strike="noStrike" spc="-1" dirty="0">
                <a:solidFill>
                  <a:srgbClr val="FFFFFF"/>
                </a:solidFill>
                <a:latin typeface="Arial"/>
              </a:rPr>
              <a:t>dos </a:t>
            </a:r>
            <a:r>
              <a:rPr lang="pt-BR" sz="3600" b="0" strike="noStrike" spc="-1" dirty="0" smtClean="0">
                <a:solidFill>
                  <a:srgbClr val="FFFFFF"/>
                </a:solidFill>
                <a:latin typeface="Arial"/>
              </a:rPr>
              <a:t>funcionários atrapalh</a:t>
            </a:r>
            <a:r>
              <a:rPr lang="pt-BR" sz="3600" spc="-1" dirty="0" smtClean="0">
                <a:solidFill>
                  <a:srgbClr val="FFFFFF"/>
                </a:solidFill>
                <a:latin typeface="Arial"/>
              </a:rPr>
              <a:t>a desenvolvimento da empresa</a:t>
            </a:r>
            <a:r>
              <a:rPr lang="pt-BR" sz="3600" b="0" strike="noStrike" spc="-1" dirty="0" smtClean="0">
                <a:solidFill>
                  <a:srgbClr val="FFFFFF"/>
                </a:solidFill>
                <a:latin typeface="Arial"/>
              </a:rPr>
              <a:t>.</a:t>
            </a:r>
            <a:r>
              <a:rPr dirty="0"/>
              <a:t/>
            </a:r>
            <a:br>
              <a:rPr dirty="0"/>
            </a:br>
            <a:r>
              <a:rPr lang="pt-BR" sz="3600" b="0" strike="noStrike" spc="-1" dirty="0">
                <a:solidFill>
                  <a:srgbClr val="FFFFFF"/>
                </a:solidFill>
                <a:latin typeface="Arial"/>
              </a:rPr>
              <a:t>Melhorar </a:t>
            </a:r>
            <a:r>
              <a:rPr lang="pt-BR" sz="3600" b="0" strike="noStrike" spc="-1" dirty="0" smtClean="0">
                <a:solidFill>
                  <a:srgbClr val="FFFFFF"/>
                </a:solidFill>
                <a:latin typeface="Arial"/>
              </a:rPr>
              <a:t>a </a:t>
            </a:r>
            <a:r>
              <a:rPr lang="pt-BR" sz="3600" b="0" strike="noStrike" spc="-1" dirty="0">
                <a:solidFill>
                  <a:srgbClr val="FFFFFF"/>
                </a:solidFill>
                <a:latin typeface="Arial"/>
              </a:rPr>
              <a:t>funcionalidade Com um Treinamento Totalmente planejado e elaborado pelos Administradores.</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1832" y="-243156"/>
            <a:ext cx="9404280" cy="1400040"/>
          </a:xfrm>
        </p:spPr>
        <p:txBody>
          <a:bodyPr/>
          <a:lstStyle/>
          <a:p>
            <a:pPr algn="ctr"/>
            <a:r>
              <a:rPr lang="pt-BR" sz="3600" dirty="0" smtClean="0">
                <a:solidFill>
                  <a:schemeClr val="bg1"/>
                </a:solidFill>
              </a:rPr>
              <a:t>Tipos de Servidor</a:t>
            </a:r>
            <a:endParaRPr lang="pt-BR" sz="3600" dirty="0">
              <a:solidFill>
                <a:schemeClr val="bg1"/>
              </a:solidFill>
            </a:endParaRPr>
          </a:p>
        </p:txBody>
      </p:sp>
      <p:sp>
        <p:nvSpPr>
          <p:cNvPr id="3" name="Subtítulo 2"/>
          <p:cNvSpPr>
            <a:spLocks noGrp="1"/>
          </p:cNvSpPr>
          <p:nvPr>
            <p:ph type="subTitle"/>
          </p:nvPr>
        </p:nvSpPr>
        <p:spPr>
          <a:xfrm>
            <a:off x="0" y="2053080"/>
            <a:ext cx="12192000" cy="3760866"/>
          </a:xfrm>
        </p:spPr>
        <p:txBody>
          <a:bodyPr/>
          <a:lstStyle/>
          <a:p>
            <a:r>
              <a:rPr lang="pt-BR" sz="2100" b="1" dirty="0" smtClean="0">
                <a:solidFill>
                  <a:schemeClr val="bg1"/>
                </a:solidFill>
              </a:rPr>
              <a:t>Servidor </a:t>
            </a:r>
            <a:r>
              <a:rPr lang="pt-BR" sz="2100" b="1" dirty="0">
                <a:solidFill>
                  <a:schemeClr val="bg1"/>
                </a:solidFill>
              </a:rPr>
              <a:t>não dedicado: </a:t>
            </a:r>
            <a:r>
              <a:rPr lang="pt-BR" sz="2100" dirty="0">
                <a:solidFill>
                  <a:schemeClr val="bg1"/>
                </a:solidFill>
              </a:rPr>
              <a:t>uma </a:t>
            </a:r>
            <a:r>
              <a:rPr lang="pt-BR" sz="2100" dirty="0" smtClean="0">
                <a:solidFill>
                  <a:schemeClr val="bg1"/>
                </a:solidFill>
              </a:rPr>
              <a:t>performance </a:t>
            </a:r>
            <a:r>
              <a:rPr lang="pt-BR" sz="2100" dirty="0">
                <a:solidFill>
                  <a:schemeClr val="bg1"/>
                </a:solidFill>
              </a:rPr>
              <a:t>menor que os de dedicados, compartilha seus recursos com mais clientes.</a:t>
            </a:r>
          </a:p>
          <a:p>
            <a:r>
              <a:rPr lang="pt-BR" sz="2100" b="1" dirty="0">
                <a:solidFill>
                  <a:schemeClr val="bg1"/>
                </a:solidFill>
              </a:rPr>
              <a:t>Servidor Dedicado</a:t>
            </a:r>
            <a:r>
              <a:rPr lang="pt-BR" sz="2100" dirty="0">
                <a:solidFill>
                  <a:schemeClr val="bg1"/>
                </a:solidFill>
              </a:rPr>
              <a:t>: é um computador configurado para processar dados, permite acessa os arquivos ou permitir execução de softwares, Utilizamos 3 servidores, Do modelo </a:t>
            </a:r>
            <a:r>
              <a:rPr lang="pt-BR" sz="2100" dirty="0" err="1">
                <a:solidFill>
                  <a:schemeClr val="bg1"/>
                </a:solidFill>
              </a:rPr>
              <a:t>TorrePowerEdge</a:t>
            </a:r>
            <a:r>
              <a:rPr lang="pt-BR" sz="2100" dirty="0">
                <a:solidFill>
                  <a:schemeClr val="bg1"/>
                </a:solidFill>
              </a:rPr>
              <a:t> T550.</a:t>
            </a:r>
          </a:p>
          <a:p>
            <a:r>
              <a:rPr lang="pt-BR" sz="2100" b="1" dirty="0">
                <a:solidFill>
                  <a:schemeClr val="bg1"/>
                </a:solidFill>
              </a:rPr>
              <a:t>Servidor  de Computação</a:t>
            </a:r>
            <a:r>
              <a:rPr lang="pt-BR" sz="2100" dirty="0">
                <a:solidFill>
                  <a:schemeClr val="bg1"/>
                </a:solidFill>
              </a:rPr>
              <a:t>: Assumir trabalhos que requerem alta velocidade e cálculos complexos.</a:t>
            </a:r>
          </a:p>
          <a:p>
            <a:r>
              <a:rPr lang="pt-BR" sz="2100" b="1" dirty="0">
                <a:solidFill>
                  <a:schemeClr val="bg1"/>
                </a:solidFill>
              </a:rPr>
              <a:t>Servidor de Firewall</a:t>
            </a:r>
            <a:r>
              <a:rPr lang="pt-BR" sz="2100" dirty="0">
                <a:solidFill>
                  <a:schemeClr val="bg1"/>
                </a:solidFill>
              </a:rPr>
              <a:t>: Aplicar uma pratica de segurança a um determinado ponto de rede.</a:t>
            </a:r>
          </a:p>
          <a:p>
            <a:r>
              <a:rPr lang="pt-BR" sz="2100" b="1" dirty="0">
                <a:solidFill>
                  <a:schemeClr val="bg1"/>
                </a:solidFill>
              </a:rPr>
              <a:t>Servidor de banco de dados</a:t>
            </a:r>
            <a:r>
              <a:rPr lang="pt-BR" sz="2100" dirty="0">
                <a:solidFill>
                  <a:schemeClr val="bg1"/>
                </a:solidFill>
              </a:rPr>
              <a:t>: possui e manipula informações contidas em um banco de dados.</a:t>
            </a:r>
          </a:p>
          <a:p>
            <a:r>
              <a:rPr lang="pt-BR" sz="2100" b="1" dirty="0">
                <a:solidFill>
                  <a:schemeClr val="bg1"/>
                </a:solidFill>
              </a:rPr>
              <a:t>Servidor de comunicação</a:t>
            </a:r>
            <a:r>
              <a:rPr lang="pt-BR" sz="2100" dirty="0">
                <a:solidFill>
                  <a:schemeClr val="bg1"/>
                </a:solidFill>
              </a:rPr>
              <a:t>: conecta uma rede a outra.</a:t>
            </a:r>
          </a:p>
          <a:p>
            <a:r>
              <a:rPr lang="pt-BR" sz="2100" b="1" dirty="0">
                <a:solidFill>
                  <a:schemeClr val="bg1"/>
                </a:solidFill>
              </a:rPr>
              <a:t>Servidor de Aplicativo</a:t>
            </a:r>
            <a:r>
              <a:rPr lang="pt-BR" sz="2100" dirty="0">
                <a:solidFill>
                  <a:schemeClr val="bg1"/>
                </a:solidFill>
              </a:rPr>
              <a:t>: Resgata, um cliente excluído.</a:t>
            </a:r>
          </a:p>
          <a:p>
            <a:r>
              <a:rPr lang="pt-BR" sz="2100" dirty="0">
                <a:solidFill>
                  <a:schemeClr val="bg1"/>
                </a:solidFill>
              </a:rPr>
              <a:t>Servidor de rede: encarregado de monitoramento do trafego do desempenho de uma estação de rede.</a:t>
            </a:r>
          </a:p>
          <a:p>
            <a:r>
              <a:rPr lang="pt-BR" sz="2100" b="1" dirty="0">
                <a:solidFill>
                  <a:schemeClr val="bg1"/>
                </a:solidFill>
              </a:rPr>
              <a:t>Servidor Gateway</a:t>
            </a:r>
            <a:r>
              <a:rPr lang="pt-BR" sz="2100" dirty="0">
                <a:solidFill>
                  <a:schemeClr val="bg1"/>
                </a:solidFill>
              </a:rPr>
              <a:t>: são estações da rede que oferecem serviços de comunicação.</a:t>
            </a:r>
          </a:p>
          <a:p>
            <a:r>
              <a:rPr lang="pt-BR" sz="2100" b="1" dirty="0">
                <a:solidFill>
                  <a:schemeClr val="bg1"/>
                </a:solidFill>
              </a:rPr>
              <a:t>Servidor de Proxy:</a:t>
            </a:r>
            <a:r>
              <a:rPr lang="pt-BR" sz="2100" dirty="0">
                <a:solidFill>
                  <a:schemeClr val="bg1"/>
                </a:solidFill>
              </a:rPr>
              <a:t> Cache de armazenamento páginas da internet, recém visitados.</a:t>
            </a:r>
          </a:p>
          <a:p>
            <a:r>
              <a:rPr lang="pt-BR" sz="2100" b="1" dirty="0">
                <a:solidFill>
                  <a:schemeClr val="bg1"/>
                </a:solidFill>
              </a:rPr>
              <a:t>Servidor DHCP</a:t>
            </a:r>
            <a:r>
              <a:rPr lang="pt-BR" sz="2100" dirty="0">
                <a:solidFill>
                  <a:schemeClr val="bg1"/>
                </a:solidFill>
              </a:rPr>
              <a:t>: responde as soluções dos computadores clientes por endereços </a:t>
            </a:r>
            <a:r>
              <a:rPr lang="pt-BR" sz="2100" dirty="0" err="1">
                <a:solidFill>
                  <a:schemeClr val="bg1"/>
                </a:solidFill>
              </a:rPr>
              <a:t>Ip</a:t>
            </a:r>
            <a:r>
              <a:rPr lang="pt-BR" sz="2100" dirty="0">
                <a:solidFill>
                  <a:schemeClr val="bg1"/>
                </a:solidFill>
              </a:rPr>
              <a:t> em nova rede.</a:t>
            </a:r>
          </a:p>
          <a:p>
            <a:r>
              <a:rPr lang="pt-BR" sz="2100" b="1" dirty="0">
                <a:solidFill>
                  <a:schemeClr val="bg1"/>
                </a:solidFill>
              </a:rPr>
              <a:t>Servidor de e-mail</a:t>
            </a:r>
            <a:r>
              <a:rPr lang="pt-BR" sz="2100" dirty="0">
                <a:solidFill>
                  <a:schemeClr val="bg1"/>
                </a:solidFill>
              </a:rPr>
              <a:t>: responsável pelo armazenamento, envio e recebimento de mensagens. </a:t>
            </a:r>
          </a:p>
          <a:p>
            <a:r>
              <a:rPr lang="pt-BR" sz="2100" b="1" dirty="0">
                <a:solidFill>
                  <a:schemeClr val="bg1"/>
                </a:solidFill>
              </a:rPr>
              <a:t>Servidor de DNS: </a:t>
            </a:r>
            <a:r>
              <a:rPr lang="pt-BR" sz="2100" dirty="0">
                <a:solidFill>
                  <a:schemeClr val="bg1"/>
                </a:solidFill>
              </a:rPr>
              <a:t>Responsável pela conversão de endereço.</a:t>
            </a:r>
          </a:p>
          <a:p>
            <a:r>
              <a:rPr lang="pt-BR" sz="2100" b="1" dirty="0">
                <a:solidFill>
                  <a:schemeClr val="bg1"/>
                </a:solidFill>
              </a:rPr>
              <a:t>Servidor de imagens: </a:t>
            </a:r>
            <a:r>
              <a:rPr lang="pt-BR" sz="2100" dirty="0">
                <a:solidFill>
                  <a:schemeClr val="bg1"/>
                </a:solidFill>
              </a:rPr>
              <a:t>armazena imagens digitais.</a:t>
            </a:r>
          </a:p>
          <a:p>
            <a:r>
              <a:rPr lang="pt-BR" sz="2100" b="1" dirty="0">
                <a:solidFill>
                  <a:schemeClr val="bg1"/>
                </a:solidFill>
              </a:rPr>
              <a:t>Servidor FTP: </a:t>
            </a:r>
            <a:r>
              <a:rPr lang="pt-BR" sz="2100" dirty="0">
                <a:solidFill>
                  <a:schemeClr val="bg1"/>
                </a:solidFill>
              </a:rPr>
              <a:t>armazena arquivos para dar acesso a eles pela internet.</a:t>
            </a:r>
          </a:p>
          <a:p>
            <a:r>
              <a:rPr lang="pt-BR" sz="2100" b="1" dirty="0">
                <a:solidFill>
                  <a:schemeClr val="bg1"/>
                </a:solidFill>
              </a:rPr>
              <a:t>Servidor webmail:</a:t>
            </a:r>
            <a:r>
              <a:rPr lang="pt-BR" sz="2100" dirty="0">
                <a:solidFill>
                  <a:schemeClr val="bg1"/>
                </a:solidFill>
              </a:rPr>
              <a:t> Servidor para criar </a:t>
            </a:r>
            <a:r>
              <a:rPr lang="pt-BR" sz="2100" dirty="0" err="1">
                <a:solidFill>
                  <a:schemeClr val="bg1"/>
                </a:solidFill>
              </a:rPr>
              <a:t>email</a:t>
            </a:r>
            <a:r>
              <a:rPr lang="pt-BR" sz="2100" dirty="0">
                <a:solidFill>
                  <a:schemeClr val="bg1"/>
                </a:solidFill>
              </a:rPr>
              <a:t> na web.</a:t>
            </a:r>
          </a:p>
          <a:p>
            <a:r>
              <a:rPr lang="pt-BR" sz="2100" b="1" dirty="0">
                <a:solidFill>
                  <a:schemeClr val="bg1"/>
                </a:solidFill>
              </a:rPr>
              <a:t>Servidor de arquivos</a:t>
            </a:r>
            <a:r>
              <a:rPr lang="pt-BR" sz="2100" dirty="0">
                <a:solidFill>
                  <a:schemeClr val="bg1"/>
                </a:solidFill>
              </a:rPr>
              <a:t>: armazenamento de dados que necessitam ser compartilhados.</a:t>
            </a:r>
          </a:p>
          <a:p>
            <a:r>
              <a:rPr lang="pt-BR" sz="2100" b="1" dirty="0">
                <a:solidFill>
                  <a:schemeClr val="bg1"/>
                </a:solidFill>
              </a:rPr>
              <a:t>Servidor de computação</a:t>
            </a:r>
            <a:r>
              <a:rPr lang="pt-BR" sz="2100" dirty="0">
                <a:solidFill>
                  <a:schemeClr val="bg1"/>
                </a:solidFill>
              </a:rPr>
              <a:t>: assumir trabalhos que requerem alta velocidade e cálculos complexos.</a:t>
            </a:r>
          </a:p>
          <a:p>
            <a:endParaRPr lang="pt-BR" sz="2100" dirty="0"/>
          </a:p>
        </p:txBody>
      </p:sp>
    </p:spTree>
    <p:extLst>
      <p:ext uri="{BB962C8B-B14F-4D97-AF65-F5344CB8AC3E}">
        <p14:creationId xmlns:p14="http://schemas.microsoft.com/office/powerpoint/2010/main" val="8100890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069" y="-409434"/>
            <a:ext cx="12574137" cy="1400040"/>
          </a:xfrm>
        </p:spPr>
        <p:txBody>
          <a:bodyPr/>
          <a:lstStyle/>
          <a:p>
            <a:pPr algn="ctr"/>
            <a:r>
              <a:rPr lang="pt-BR" sz="4800" dirty="0" smtClean="0">
                <a:solidFill>
                  <a:schemeClr val="bg1"/>
                </a:solidFill>
              </a:rPr>
              <a:t>Tipos </a:t>
            </a:r>
            <a:r>
              <a:rPr lang="pt-BR" sz="3600" dirty="0" smtClean="0">
                <a:solidFill>
                  <a:schemeClr val="bg1"/>
                </a:solidFill>
              </a:rPr>
              <a:t>de Protocolo de comunicação</a:t>
            </a:r>
            <a:endParaRPr lang="pt-BR" sz="3600" dirty="0">
              <a:solidFill>
                <a:schemeClr val="bg1"/>
              </a:solidFill>
            </a:endParaRPr>
          </a:p>
        </p:txBody>
      </p:sp>
      <p:sp>
        <p:nvSpPr>
          <p:cNvPr id="3" name="Subtítulo 2"/>
          <p:cNvSpPr>
            <a:spLocks noGrp="1"/>
          </p:cNvSpPr>
          <p:nvPr>
            <p:ph type="subTitle"/>
          </p:nvPr>
        </p:nvSpPr>
        <p:spPr>
          <a:xfrm>
            <a:off x="191068" y="1105469"/>
            <a:ext cx="12192000" cy="5752531"/>
          </a:xfrm>
        </p:spPr>
        <p:txBody>
          <a:bodyPr/>
          <a:lstStyle/>
          <a:p>
            <a:r>
              <a:rPr lang="pt-BR" sz="3200" b="1" u="sng" dirty="0">
                <a:solidFill>
                  <a:schemeClr val="bg1"/>
                </a:solidFill>
                <a:latin typeface="+mn-lt"/>
              </a:rPr>
              <a:t>IPV4</a:t>
            </a:r>
            <a:r>
              <a:rPr lang="pt-BR" sz="3200" dirty="0">
                <a:solidFill>
                  <a:schemeClr val="bg1"/>
                </a:solidFill>
                <a:latin typeface="+mn-lt"/>
              </a:rPr>
              <a:t>: O Protocolo de Internet versão 4 é a quarta versão do Protocolo de Internet. Ele é um dos principais protocolos de padrões baseados em métodos de interconexão de redes na Internet, e foi a primeira versão implementada para a produção da ARPANET</a:t>
            </a:r>
          </a:p>
          <a:p>
            <a:r>
              <a:rPr lang="pt-BR" sz="3200" b="1" dirty="0">
                <a:solidFill>
                  <a:schemeClr val="bg1"/>
                </a:solidFill>
                <a:latin typeface="+mn-lt"/>
              </a:rPr>
              <a:t>IPV6</a:t>
            </a:r>
            <a:r>
              <a:rPr lang="pt-BR" sz="3200" dirty="0">
                <a:solidFill>
                  <a:schemeClr val="bg1"/>
                </a:solidFill>
                <a:latin typeface="+mn-lt"/>
              </a:rPr>
              <a:t>: é versão mais recente da internet protocolo mais conhecido como </a:t>
            </a:r>
            <a:r>
              <a:rPr lang="pt-BR" sz="3200" dirty="0" err="1">
                <a:solidFill>
                  <a:schemeClr val="bg1"/>
                </a:solidFill>
                <a:latin typeface="+mn-lt"/>
              </a:rPr>
              <a:t>Ip</a:t>
            </a:r>
            <a:r>
              <a:rPr lang="pt-BR" sz="3200" dirty="0">
                <a:solidFill>
                  <a:schemeClr val="bg1"/>
                </a:solidFill>
                <a:latin typeface="+mn-lt"/>
              </a:rPr>
              <a:t>. Esse é o padrão usado para comunicação ligados a internet. </a:t>
            </a:r>
          </a:p>
          <a:p>
            <a:r>
              <a:rPr lang="pt-BR" sz="3200" b="1" dirty="0">
                <a:solidFill>
                  <a:schemeClr val="bg1"/>
                </a:solidFill>
                <a:latin typeface="+mn-lt"/>
              </a:rPr>
              <a:t>DNS </a:t>
            </a:r>
            <a:r>
              <a:rPr lang="pt-BR" sz="3200" dirty="0">
                <a:solidFill>
                  <a:schemeClr val="bg1"/>
                </a:solidFill>
                <a:latin typeface="+mn-lt"/>
              </a:rPr>
              <a:t>é uma tecnologia que funciona como uma lista de endereços da internet. Eles são responsáveis por localizar e decodificar para endereço de IP.DNS Primários e secundários utilizamos diversos, para parte mais “publica”, da empresa padrão do </a:t>
            </a:r>
            <a:r>
              <a:rPr lang="pt-BR" sz="3200" dirty="0" err="1">
                <a:solidFill>
                  <a:schemeClr val="bg1"/>
                </a:solidFill>
                <a:latin typeface="+mn-lt"/>
              </a:rPr>
              <a:t>google</a:t>
            </a:r>
            <a:r>
              <a:rPr lang="pt-BR" sz="3200" dirty="0">
                <a:solidFill>
                  <a:schemeClr val="bg1"/>
                </a:solidFill>
                <a:latin typeface="+mn-lt"/>
              </a:rPr>
              <a:t>, é o DNS </a:t>
            </a:r>
            <a:r>
              <a:rPr lang="pt-BR" sz="3200" dirty="0" err="1">
                <a:solidFill>
                  <a:schemeClr val="bg1"/>
                </a:solidFill>
                <a:latin typeface="+mn-lt"/>
              </a:rPr>
              <a:t>Cloudflare</a:t>
            </a:r>
            <a:r>
              <a:rPr lang="pt-BR" sz="3200" dirty="0">
                <a:solidFill>
                  <a:schemeClr val="bg1"/>
                </a:solidFill>
                <a:latin typeface="+mn-lt"/>
              </a:rPr>
              <a:t> o 1.1.1.1 como mais rápido. Para outras partes Como diretoria e Ti, usamos o Quad9.</a:t>
            </a:r>
          </a:p>
          <a:p>
            <a:endParaRPr lang="pt-BR" sz="3200" dirty="0">
              <a:solidFill>
                <a:schemeClr val="bg1"/>
              </a:solidFill>
              <a:latin typeface="+mn-lt"/>
            </a:endParaRPr>
          </a:p>
        </p:txBody>
      </p:sp>
    </p:spTree>
    <p:extLst>
      <p:ext uri="{BB962C8B-B14F-4D97-AF65-F5344CB8AC3E}">
        <p14:creationId xmlns:p14="http://schemas.microsoft.com/office/powerpoint/2010/main" val="2904405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p:nvPr>
        </p:nvSpPr>
        <p:spPr>
          <a:xfrm>
            <a:off x="1103400" y="296280"/>
            <a:ext cx="8946360" cy="5951880"/>
          </a:xfrm>
          <a:prstGeom prst="rect">
            <a:avLst/>
          </a:prstGeom>
          <a:noFill/>
          <a:ln w="0">
            <a:noFill/>
          </a:ln>
        </p:spPr>
        <p:txBody>
          <a:bodyPr anchor="t">
            <a:normAutofit/>
          </a:bodyPr>
          <a:lstStyle/>
          <a:p>
            <a:pPr algn="ctr">
              <a:lnSpc>
                <a:spcPct val="100000"/>
              </a:lnSpc>
              <a:spcBef>
                <a:spcPts val="1001"/>
              </a:spcBef>
              <a:tabLst>
                <a:tab pos="0" algn="l"/>
              </a:tabLst>
            </a:pPr>
            <a:r>
              <a:rPr lang="pt-BR" sz="2000" b="0" strike="noStrike" spc="-1">
                <a:solidFill>
                  <a:srgbClr val="FFFFFF"/>
                </a:solidFill>
                <a:latin typeface="Arial Black"/>
              </a:rPr>
              <a:t>Empresa Contratada</a:t>
            </a:r>
            <a:endParaRPr lang="pt-BR" sz="2000" b="0" strike="noStrike" spc="-1">
              <a:solidFill>
                <a:srgbClr val="FFFFFF"/>
              </a:solidFill>
              <a:latin typeface="Century Gothic"/>
            </a:endParaRPr>
          </a:p>
          <a:p>
            <a:pPr algn="ctr">
              <a:lnSpc>
                <a:spcPct val="100000"/>
              </a:lnSpc>
              <a:spcBef>
                <a:spcPts val="1001"/>
              </a:spcBef>
              <a:tabLst>
                <a:tab pos="0" algn="l"/>
              </a:tabLst>
            </a:pPr>
            <a:r>
              <a:rPr lang="pt-BR" sz="2000" b="1" strike="noStrike" spc="-1">
                <a:solidFill>
                  <a:srgbClr val="FFFFFF"/>
                </a:solidFill>
                <a:latin typeface="Arial"/>
              </a:rPr>
              <a:t>Serviço de </a:t>
            </a:r>
            <a:r>
              <a:rPr lang="pt-BR" sz="2000" b="0" strike="noStrike" spc="-1">
                <a:solidFill>
                  <a:srgbClr val="FFFFFF"/>
                </a:solidFill>
                <a:latin typeface="Arial"/>
              </a:rPr>
              <a:t>Firewall</a:t>
            </a:r>
            <a:r>
              <a:rPr lang="pt-BR" sz="2000" b="1" strike="noStrike" spc="-1">
                <a:solidFill>
                  <a:srgbClr val="FFFFFF"/>
                </a:solidFill>
                <a:latin typeface="Arial"/>
              </a:rPr>
              <a:t>: </a:t>
            </a:r>
            <a:r>
              <a:rPr lang="pt-BR" sz="2000" b="0" strike="noStrike" spc="-1">
                <a:solidFill>
                  <a:srgbClr val="FFFFFF"/>
                </a:solidFill>
                <a:latin typeface="Arial"/>
              </a:rPr>
              <a:t>Akami</a:t>
            </a:r>
            <a:endParaRPr lang="pt-BR" sz="2000" b="0" strike="noStrike" spc="-1">
              <a:solidFill>
                <a:srgbClr val="FFFFFF"/>
              </a:solidFill>
              <a:latin typeface="Century Gothic"/>
            </a:endParaRPr>
          </a:p>
          <a:p>
            <a:pPr>
              <a:lnSpc>
                <a:spcPct val="100000"/>
              </a:lnSpc>
              <a:spcBef>
                <a:spcPts val="1001"/>
              </a:spcBef>
              <a:tabLst>
                <a:tab pos="0" algn="l"/>
              </a:tabLst>
            </a:pPr>
            <a:endParaRPr lang="pt-BR" sz="2000" b="0" strike="noStrike" spc="-1">
              <a:solidFill>
                <a:srgbClr val="FFFFFF"/>
              </a:solidFill>
              <a:latin typeface="Century Gothic"/>
            </a:endParaRPr>
          </a:p>
        </p:txBody>
      </p:sp>
      <p:pic>
        <p:nvPicPr>
          <p:cNvPr id="97" name="Imagem 3"/>
          <p:cNvPicPr/>
          <p:nvPr/>
        </p:nvPicPr>
        <p:blipFill>
          <a:blip r:embed="rId2"/>
          <a:stretch/>
        </p:blipFill>
        <p:spPr>
          <a:xfrm>
            <a:off x="0" y="1236240"/>
            <a:ext cx="12324600" cy="5621400"/>
          </a:xfrm>
          <a:prstGeom prst="rect">
            <a:avLst/>
          </a:prstGeom>
          <a:ln w="0">
            <a:noFill/>
          </a:ln>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1103400" y="270360"/>
            <a:ext cx="8946360" cy="5977440"/>
          </a:xfrm>
          <a:prstGeom prst="rect">
            <a:avLst/>
          </a:prstGeom>
          <a:noFill/>
          <a:ln w="0">
            <a:noFill/>
          </a:ln>
        </p:spPr>
        <p:txBody>
          <a:bodyPr anchor="t">
            <a:noAutofit/>
          </a:bodyPr>
          <a:lstStyle/>
          <a:p>
            <a:pPr>
              <a:lnSpc>
                <a:spcPct val="100000"/>
              </a:lnSpc>
              <a:spcBef>
                <a:spcPts val="1001"/>
              </a:spcBef>
              <a:tabLst>
                <a:tab pos="0" algn="l"/>
              </a:tabLst>
            </a:pPr>
            <a:r>
              <a:rPr lang="pt-BR" sz="2000" b="1" strike="noStrike" spc="-1">
                <a:solidFill>
                  <a:srgbClr val="FFFFFF"/>
                </a:solidFill>
                <a:latin typeface="Arial Black"/>
              </a:rPr>
              <a:t>Servidor de Internet (Claro- Net 500 Mega)</a:t>
            </a:r>
            <a:endParaRPr lang="pt-BR" sz="2000" b="0" strike="noStrike" spc="-1">
              <a:solidFill>
                <a:srgbClr val="FFFFFF"/>
              </a:solidFill>
              <a:latin typeface="Century Gothic"/>
            </a:endParaRPr>
          </a:p>
          <a:p>
            <a:pPr>
              <a:lnSpc>
                <a:spcPct val="100000"/>
              </a:lnSpc>
              <a:spcBef>
                <a:spcPts val="1001"/>
              </a:spcBef>
              <a:tabLst>
                <a:tab pos="0" algn="l"/>
              </a:tabLst>
            </a:pPr>
            <a:r>
              <a:rPr lang="pt-BR" sz="2000" b="0" strike="noStrike" spc="-1">
                <a:solidFill>
                  <a:srgbClr val="FFFFFF"/>
                </a:solidFill>
                <a:latin typeface="Century Gothic"/>
              </a:rPr>
              <a:t>50 Mpbs de upload</a:t>
            </a:r>
          </a:p>
          <a:p>
            <a:pPr>
              <a:lnSpc>
                <a:spcPct val="100000"/>
              </a:lnSpc>
              <a:spcBef>
                <a:spcPts val="1001"/>
              </a:spcBef>
              <a:tabLst>
                <a:tab pos="0" algn="l"/>
              </a:tabLst>
            </a:pPr>
            <a:r>
              <a:rPr lang="pt-BR" sz="2000" b="0" strike="noStrike" spc="-1">
                <a:solidFill>
                  <a:srgbClr val="FFFFFF"/>
                </a:solidFill>
                <a:latin typeface="Century Gothic"/>
              </a:rPr>
              <a:t>Acesso ao NOW</a:t>
            </a:r>
          </a:p>
          <a:p>
            <a:pPr>
              <a:lnSpc>
                <a:spcPct val="100000"/>
              </a:lnSpc>
              <a:spcBef>
                <a:spcPts val="1001"/>
              </a:spcBef>
              <a:tabLst>
                <a:tab pos="0" algn="l"/>
              </a:tabLst>
            </a:pPr>
            <a:r>
              <a:rPr lang="pt-BR" sz="2000" b="0" strike="noStrike" spc="-1">
                <a:solidFill>
                  <a:srgbClr val="FFFFFF"/>
                </a:solidFill>
                <a:latin typeface="Century Gothic"/>
              </a:rPr>
              <a:t>Modem Wi-Fi grátis</a:t>
            </a:r>
          </a:p>
          <a:p>
            <a:pPr>
              <a:lnSpc>
                <a:spcPct val="100000"/>
              </a:lnSpc>
              <a:spcBef>
                <a:spcPts val="1001"/>
              </a:spcBef>
              <a:tabLst>
                <a:tab pos="0" algn="l"/>
              </a:tabLst>
            </a:pPr>
            <a:r>
              <a:rPr lang="pt-BR" sz="2000" b="0" strike="noStrike" spc="-1">
                <a:solidFill>
                  <a:srgbClr val="FFFFFF"/>
                </a:solidFill>
                <a:latin typeface="Century Gothic"/>
              </a:rPr>
              <a:t>Claro Vídeo, Skeelo e McAfee</a:t>
            </a:r>
          </a:p>
          <a:p>
            <a:pPr>
              <a:lnSpc>
                <a:spcPct val="100000"/>
              </a:lnSpc>
              <a:spcBef>
                <a:spcPts val="1001"/>
              </a:spcBef>
              <a:tabLst>
                <a:tab pos="0" algn="l"/>
              </a:tabLst>
            </a:pPr>
            <a:r>
              <a:rPr lang="pt-BR" sz="2000" b="0" strike="noStrike" spc="-1">
                <a:solidFill>
                  <a:srgbClr val="FFFFFF"/>
                </a:solidFill>
                <a:latin typeface="Century Gothic"/>
              </a:rPr>
              <a:t>+15 Usuarios </a:t>
            </a: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480" y="0"/>
            <a:ext cx="9404280" cy="1400040"/>
          </a:xfrm>
        </p:spPr>
        <p:txBody>
          <a:bodyPr/>
          <a:lstStyle/>
          <a:p>
            <a:pPr algn="ctr"/>
            <a:r>
              <a:rPr lang="pt-BR" b="1" dirty="0" smtClean="0">
                <a:solidFill>
                  <a:schemeClr val="bg1"/>
                </a:solidFill>
              </a:rPr>
              <a:t>DMS Monitoramento</a:t>
            </a:r>
            <a:endParaRPr lang="pt-BR" b="1" dirty="0">
              <a:solidFill>
                <a:schemeClr val="bg1"/>
              </a:solidFill>
            </a:endParaRPr>
          </a:p>
        </p:txBody>
      </p:sp>
      <p:sp>
        <p:nvSpPr>
          <p:cNvPr id="3" name="Subtítulo 2"/>
          <p:cNvSpPr>
            <a:spLocks noGrp="1"/>
          </p:cNvSpPr>
          <p:nvPr>
            <p:ph type="subTitle"/>
          </p:nvPr>
        </p:nvSpPr>
        <p:spPr/>
        <p:txBody>
          <a:bodyPr/>
          <a:lstStyle/>
          <a:p>
            <a:endParaRPr lang="pt-BR" dirty="0"/>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b="1631"/>
          <a:stretch/>
        </p:blipFill>
        <p:spPr>
          <a:xfrm>
            <a:off x="-177421" y="1172807"/>
            <a:ext cx="12369421" cy="5828494"/>
          </a:xfrm>
          <a:prstGeom prst="rect">
            <a:avLst/>
          </a:prstGeom>
        </p:spPr>
      </p:pic>
    </p:spTree>
    <p:extLst>
      <p:ext uri="{BB962C8B-B14F-4D97-AF65-F5344CB8AC3E}">
        <p14:creationId xmlns:p14="http://schemas.microsoft.com/office/powerpoint/2010/main" val="35698673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p:nvPr>
        </p:nvSpPr>
        <p:spPr>
          <a:xfrm>
            <a:off x="1104717" y="496479"/>
            <a:ext cx="8946360" cy="4195080"/>
          </a:xfrm>
          <a:prstGeom prst="rect">
            <a:avLst/>
          </a:prstGeom>
          <a:noFill/>
          <a:ln w="0">
            <a:noFill/>
          </a:ln>
        </p:spPr>
        <p:txBody>
          <a:bodyPr anchor="t">
            <a:noAutofit/>
          </a:bodyPr>
          <a:lstStyle/>
          <a:p>
            <a:pPr marL="343080" indent="-343080" algn="ctr">
              <a:lnSpc>
                <a:spcPct val="100000"/>
              </a:lnSpc>
              <a:spcBef>
                <a:spcPts val="1001"/>
              </a:spcBef>
              <a:buClr>
                <a:srgbClr val="ACD433"/>
              </a:buClr>
              <a:buSzPct val="80000"/>
              <a:buFont typeface="Wingdings 3" charset="2"/>
              <a:buChar char=""/>
            </a:pPr>
            <a:r>
              <a:rPr lang="pt-BR" b="0" strike="noStrike" spc="-1" dirty="0" smtClean="0">
                <a:solidFill>
                  <a:srgbClr val="FFFFFF"/>
                </a:solidFill>
                <a:latin typeface="Century Gothic"/>
              </a:rPr>
              <a:t>Sistemas De máquinas </a:t>
            </a:r>
          </a:p>
          <a:p>
            <a:pPr marL="343080" indent="-343080">
              <a:lnSpc>
                <a:spcPct val="100000"/>
              </a:lnSpc>
              <a:spcBef>
                <a:spcPts val="1001"/>
              </a:spcBef>
              <a:buClr>
                <a:srgbClr val="ACD433"/>
              </a:buClr>
              <a:buSzPct val="80000"/>
              <a:buFont typeface="Wingdings 3" charset="2"/>
              <a:buChar char=""/>
            </a:pPr>
            <a:endParaRPr lang="pt-BR" spc="-1" dirty="0">
              <a:solidFill>
                <a:srgbClr val="FFFFFF"/>
              </a:solidFill>
              <a:latin typeface="Century Gothic"/>
            </a:endParaRPr>
          </a:p>
          <a:p>
            <a:pPr marL="343080" indent="-343080">
              <a:lnSpc>
                <a:spcPct val="100000"/>
              </a:lnSpc>
              <a:spcBef>
                <a:spcPts val="1001"/>
              </a:spcBef>
              <a:buClr>
                <a:srgbClr val="ACD433"/>
              </a:buClr>
              <a:buSzPct val="80000"/>
              <a:buFont typeface="Wingdings 3" charset="2"/>
              <a:buChar char=""/>
            </a:pPr>
            <a:endParaRPr lang="pt-BR" b="0" strike="noStrike" spc="-1" dirty="0" smtClean="0">
              <a:solidFill>
                <a:srgbClr val="FFFFFF"/>
              </a:solidFill>
              <a:latin typeface="Century Gothic"/>
            </a:endParaRPr>
          </a:p>
          <a:p>
            <a:pPr marL="343080" indent="-343080">
              <a:lnSpc>
                <a:spcPct val="100000"/>
              </a:lnSpc>
              <a:spcBef>
                <a:spcPts val="1001"/>
              </a:spcBef>
              <a:buClr>
                <a:srgbClr val="ACD433"/>
              </a:buClr>
              <a:buSzPct val="80000"/>
              <a:buFont typeface="Wingdings 3" charset="2"/>
              <a:buChar char=""/>
            </a:pPr>
            <a:r>
              <a:rPr lang="pt-BR" b="0" strike="noStrike" spc="-1" dirty="0" smtClean="0">
                <a:solidFill>
                  <a:srgbClr val="FFFFFF"/>
                </a:solidFill>
                <a:latin typeface="Century Gothic"/>
              </a:rPr>
              <a:t>Computadores </a:t>
            </a:r>
            <a:r>
              <a:rPr lang="pt-BR" b="0" strike="noStrike" spc="-1" dirty="0">
                <a:solidFill>
                  <a:srgbClr val="FFFFFF"/>
                </a:solidFill>
                <a:latin typeface="Century Gothic"/>
              </a:rPr>
              <a:t>na parte da área de  Ti Usando o Servidor Linux </a:t>
            </a:r>
            <a:r>
              <a:rPr lang="pt-BR" b="0" strike="noStrike" spc="-1" dirty="0" err="1">
                <a:solidFill>
                  <a:srgbClr val="FFFFFF"/>
                </a:solidFill>
                <a:latin typeface="Century Gothic"/>
              </a:rPr>
              <a:t>Ubuntu</a:t>
            </a:r>
            <a:r>
              <a:rPr lang="pt-BR" b="0" strike="noStrike" spc="-1" dirty="0">
                <a:solidFill>
                  <a:srgbClr val="FFFFFF"/>
                </a:solidFill>
                <a:latin typeface="Century Gothic"/>
              </a:rPr>
              <a:t> 64 bits Como o servidor e mais seguro, e mais difícil de </a:t>
            </a:r>
            <a:r>
              <a:rPr lang="pt-BR" b="0" strike="noStrike" spc="-1" dirty="0" err="1">
                <a:solidFill>
                  <a:srgbClr val="FFFFFF"/>
                </a:solidFill>
                <a:latin typeface="Century Gothic"/>
              </a:rPr>
              <a:t>Virus</a:t>
            </a:r>
            <a:r>
              <a:rPr lang="pt-BR" b="0" strike="noStrike" spc="-1" dirty="0">
                <a:solidFill>
                  <a:srgbClr val="FFFFFF"/>
                </a:solidFill>
                <a:latin typeface="Century Gothic"/>
              </a:rPr>
              <a:t>.</a:t>
            </a:r>
          </a:p>
          <a:p>
            <a:pPr marL="343080" indent="-343080">
              <a:lnSpc>
                <a:spcPct val="100000"/>
              </a:lnSpc>
              <a:spcBef>
                <a:spcPts val="1001"/>
              </a:spcBef>
              <a:buClr>
                <a:srgbClr val="ACD433"/>
              </a:buClr>
              <a:buSzPct val="80000"/>
              <a:buFont typeface="Wingdings 3" charset="2"/>
              <a:buChar char=""/>
            </a:pPr>
            <a:r>
              <a:rPr lang="pt-BR" b="0" strike="noStrike" spc="-1" dirty="0">
                <a:solidFill>
                  <a:srgbClr val="FFFFFF"/>
                </a:solidFill>
                <a:latin typeface="Century Gothic"/>
              </a:rPr>
              <a:t>Os Diversos Computadores, nas outras áreas  Usam Windows 10 profissional.</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46200" y="452880"/>
            <a:ext cx="9404280" cy="1400040"/>
          </a:xfrm>
          <a:prstGeom prst="rect">
            <a:avLst/>
          </a:prstGeom>
          <a:noFill/>
          <a:ln w="0">
            <a:noFill/>
          </a:ln>
        </p:spPr>
        <p:txBody>
          <a:bodyPr anchor="t">
            <a:noAutofit/>
          </a:bodyPr>
          <a:lstStyle/>
          <a:p>
            <a:endParaRPr lang="pt-BR" sz="1800" b="0" strike="noStrike" spc="-1">
              <a:solidFill>
                <a:srgbClr val="FFFFFF"/>
              </a:solidFill>
              <a:latin typeface="Century Gothic"/>
            </a:endParaRPr>
          </a:p>
        </p:txBody>
      </p:sp>
      <p:pic>
        <p:nvPicPr>
          <p:cNvPr id="101" name="Espaço Reservado para Conteúdo 3"/>
          <p:cNvPicPr/>
          <p:nvPr/>
        </p:nvPicPr>
        <p:blipFill>
          <a:blip r:embed="rId2"/>
          <a:stretch/>
        </p:blipFill>
        <p:spPr>
          <a:xfrm>
            <a:off x="0" y="0"/>
            <a:ext cx="12191760" cy="6993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46200" y="452880"/>
            <a:ext cx="9404280" cy="1400040"/>
          </a:xfrm>
          <a:prstGeom prst="rect">
            <a:avLst/>
          </a:prstGeom>
          <a:noFill/>
          <a:ln w="0">
            <a:noFill/>
          </a:ln>
        </p:spPr>
        <p:txBody>
          <a:bodyPr anchor="t">
            <a:noAutofit/>
          </a:bodyPr>
          <a:lstStyle/>
          <a:p>
            <a:endParaRPr lang="pt-BR" sz="1800" b="0" strike="noStrike" spc="-1">
              <a:solidFill>
                <a:srgbClr val="FFFFFF"/>
              </a:solidFill>
              <a:latin typeface="Century Gothic"/>
            </a:endParaRPr>
          </a:p>
        </p:txBody>
      </p:sp>
      <p:pic>
        <p:nvPicPr>
          <p:cNvPr id="103" name="Espaço Reservado para Conteúdo 4"/>
          <p:cNvPicPr/>
          <p:nvPr/>
        </p:nvPicPr>
        <p:blipFill>
          <a:blip r:embed="rId2"/>
          <a:stretch/>
        </p:blipFill>
        <p:spPr>
          <a:xfrm>
            <a:off x="0" y="0"/>
            <a:ext cx="12191760" cy="68576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664606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496</TotalTime>
  <Words>1659</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21</vt:i4>
      </vt:variant>
    </vt:vector>
  </HeadingPairs>
  <TitlesOfParts>
    <vt:vector size="32" baseType="lpstr">
      <vt:lpstr>Microsoft YaHei</vt:lpstr>
      <vt:lpstr>Arial</vt:lpstr>
      <vt:lpstr>Arial Black</vt:lpstr>
      <vt:lpstr>Century Gothic</vt:lpstr>
      <vt:lpstr>DejaVu Sans</vt:lpstr>
      <vt:lpstr>Symbol</vt:lpstr>
      <vt:lpstr>Times New Roman</vt:lpstr>
      <vt:lpstr>Wingdings</vt:lpstr>
      <vt:lpstr>Wingdings 3</vt:lpstr>
      <vt:lpstr>Office Theme</vt:lpstr>
      <vt:lpstr>Office Theme</vt:lpstr>
      <vt:lpstr>xTI Company</vt:lpstr>
      <vt:lpstr>Problema Satisfação dos Clientes e funcionários . Uma empresa depende dos seus colaboradores, os funcionários representam a imagem de uma empresa, se tem uma coisa que pode prejudicar os lucros e a produtividade da empresa são funcionários insatisfeitos. A alta acomodação dos funcionários atrapalha desenvolvimento da empresa. Melhorar a funcionalidade Com um Treinamento Totalmente planejado e elaborado pelos Administradores.</vt:lpstr>
      <vt:lpstr>Apresentação do PowerPoint</vt:lpstr>
      <vt:lpstr>Apresentação do PowerPoint</vt:lpstr>
      <vt:lpstr>DMS Monitoramento</vt:lpstr>
      <vt:lpstr>Apresentação do PowerPoint</vt:lpstr>
      <vt:lpstr>Apresentação do PowerPoint</vt:lpstr>
      <vt:lpstr>Apresentação do PowerPoint</vt:lpstr>
      <vt:lpstr>Apresentação do PowerPoint</vt:lpstr>
      <vt:lpstr> Servidores: (3)Servidor Torre PowerEdge T550 com Windows Server®  encurtador.com.br/cdeqW   Switch Usados: 3 Switch Cisco 48 Portas    </vt:lpstr>
      <vt:lpstr>Apresentação do PowerPoint</vt:lpstr>
      <vt:lpstr>Apresentação do PowerPoint</vt:lpstr>
      <vt:lpstr>Apresentação do PowerPoint</vt:lpstr>
      <vt:lpstr>Classificação da rede e Tipo</vt:lpstr>
      <vt:lpstr>Apresentação do PowerPoint</vt:lpstr>
      <vt:lpstr>Apresentação do PowerPoint</vt:lpstr>
      <vt:lpstr>Apresentação do PowerPoint</vt:lpstr>
      <vt:lpstr>Transmissão de dados. Os sinais elétricos são tensões que variam ao longo do tempo, sendo que algumas delas são úteis, pois transmitem alguns tipos de dados, como os que trafegam nas redes de computadores. Essas tensões podem ser classificadas como sinais analógicos e digitais. </vt:lpstr>
      <vt:lpstr>Tipos de Cabos</vt:lpstr>
      <vt:lpstr>Tipos de Servidor</vt:lpstr>
      <vt:lpstr>Tipos de Protocolo de comunicação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R TechNology</dc:title>
  <dc:subject/>
  <dc:creator>Roger</dc:creator>
  <dc:description/>
  <cp:lastModifiedBy>Roger</cp:lastModifiedBy>
  <cp:revision>45</cp:revision>
  <dcterms:created xsi:type="dcterms:W3CDTF">2022-07-09T13:54:22Z</dcterms:created>
  <dcterms:modified xsi:type="dcterms:W3CDTF">2022-07-20T22:46:16Z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