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ba208317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ba208317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81823d1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81823d1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ba20831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ba20831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a208317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a208317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ba208317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ba20831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a208317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a208317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a208317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ba208317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ba208317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ba208317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a208317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ba208317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5200"/>
              <a:buNone/>
              <a:defRPr sz="5200">
                <a:solidFill>
                  <a:srgbClr val="84B8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3600"/>
              <a:buNone/>
              <a:defRPr sz="3600">
                <a:solidFill>
                  <a:srgbClr val="84B8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2800"/>
              <a:buNone/>
              <a:defRPr u="sng">
                <a:solidFill>
                  <a:srgbClr val="84B8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84B819"/>
              </a:buClr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84B819"/>
              </a:buClr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84B819"/>
              </a:buClr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2800"/>
              <a:buNone/>
              <a:defRPr u="sng">
                <a:solidFill>
                  <a:srgbClr val="84B81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84B819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84B819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84B819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84B819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unito"/>
              <a:buNone/>
              <a:defRPr sz="2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Char char="●"/>
              <a:defRPr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■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■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○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Nunito"/>
              <a:buChar char="■"/>
              <a:def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buNone/>
              <a:defRPr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lnSpc>
                <a:spcPct val="115000"/>
              </a:lnSpc>
              <a:buNone/>
              <a:defRPr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lnSpc>
                <a:spcPct val="115000"/>
              </a:lnSpc>
              <a:buNone/>
              <a:defRPr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lnSpc>
                <a:spcPct val="115000"/>
              </a:lnSpc>
              <a:buNone/>
              <a:defRPr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lnSpc>
                <a:spcPct val="115000"/>
              </a:lnSpc>
              <a:buNone/>
              <a:defRPr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lnSpc>
                <a:spcPct val="115000"/>
              </a:lnSpc>
              <a:buNone/>
              <a:defRPr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lnSpc>
                <a:spcPct val="115000"/>
              </a:lnSpc>
              <a:buNone/>
              <a:defRPr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lnSpc>
                <a:spcPct val="115000"/>
              </a:lnSpc>
              <a:buNone/>
              <a:defRPr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lnSpc>
                <a:spcPct val="115000"/>
              </a:lnSpc>
              <a:buNone/>
              <a:defRPr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10.jp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50825"/>
            <a:ext cx="8520600" cy="1223700"/>
          </a:xfrm>
          <a:prstGeom prst="rect">
            <a:avLst/>
          </a:prstGeom>
          <a:ln cap="flat" cmpd="sng" w="28575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Optische Schalter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87050"/>
            <a:ext cx="8520600" cy="1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Robert Appel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03.07.19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MOpti Seminar</a:t>
            </a:r>
            <a:endParaRPr sz="1800"/>
          </a:p>
        </p:txBody>
      </p:sp>
    </p:spTree>
  </p:cSld>
  <p:clrMapOvr>
    <a:masterClrMapping/>
  </p:clrMapOvr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108150" y="124050"/>
            <a:ext cx="47145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Elektro-optischer Schalter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rgbClr val="84B819"/>
                </a:solidFill>
              </a:rPr>
              <a:t>Motivation: Vortrag</a:t>
            </a:r>
            <a:endParaRPr u="sng">
              <a:solidFill>
                <a:srgbClr val="84B819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8150" y="1428775"/>
            <a:ext cx="84174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2400"/>
              <a:buChar char="●"/>
            </a:pPr>
            <a:r>
              <a:rPr lang="de" sz="2400"/>
              <a:t>Was sind optische Schalter 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2400"/>
              <a:buChar char="●"/>
            </a:pPr>
            <a:r>
              <a:rPr lang="de" sz="2400"/>
              <a:t>Wie werden optische Schalter gebaut 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2400"/>
              <a:buChar char="●"/>
            </a:pPr>
            <a:r>
              <a:rPr lang="de" sz="2400"/>
              <a:t>Was beantwortet dieser Vortrag ?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800"/>
              <a:buChar char="○"/>
            </a:pPr>
            <a:r>
              <a:rPr lang="de" sz="1800"/>
              <a:t>Arten des Schaltens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800"/>
              <a:buChar char="○"/>
            </a:pPr>
            <a:r>
              <a:rPr lang="de" sz="1800"/>
              <a:t>Verschiedene physikalische Phänomene die Schalten ermöglichen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800"/>
              <a:buChar char="○"/>
            </a:pPr>
            <a:r>
              <a:rPr lang="de" sz="1800"/>
              <a:t>Funktionsweisen &amp; Grundprinzipien verschiedener Schalter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800"/>
              <a:buChar char="○"/>
            </a:pPr>
            <a:r>
              <a:rPr lang="de" sz="1800"/>
              <a:t>Aufbau</a:t>
            </a:r>
            <a:endParaRPr sz="18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150" y="101770"/>
            <a:ext cx="1963050" cy="29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0450" y="91650"/>
            <a:ext cx="1604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83900" y="1084550"/>
            <a:ext cx="5480100" cy="1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Motivation: Warum optische Schalter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Überblick - Was bedeutet optisches Schalten ?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533620" y="47023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283900" y="419150"/>
            <a:ext cx="1933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u="sng">
                <a:solidFill>
                  <a:srgbClr val="84B819"/>
                </a:solidFill>
                <a:latin typeface="Nunito"/>
                <a:ea typeface="Nunito"/>
                <a:cs typeface="Nunito"/>
                <a:sym typeface="Nunito"/>
              </a:rPr>
              <a:t>Grundlagen:</a:t>
            </a:r>
            <a:endParaRPr sz="2400" u="sng">
              <a:solidFill>
                <a:srgbClr val="84B81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606" y="2537700"/>
            <a:ext cx="2206657" cy="12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37" y="2537700"/>
            <a:ext cx="1436650" cy="14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6475" y="2537688"/>
            <a:ext cx="2315310" cy="14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887" y="2537700"/>
            <a:ext cx="2743514" cy="14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4950" y="1906350"/>
            <a:ext cx="35976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u="sng">
                <a:solidFill>
                  <a:srgbClr val="84B819"/>
                </a:solidFill>
                <a:latin typeface="Nunito"/>
                <a:ea typeface="Nunito"/>
                <a:cs typeface="Nunito"/>
                <a:sym typeface="Nunito"/>
              </a:rPr>
              <a:t>Verschiedene Schalter:</a:t>
            </a:r>
            <a:endParaRPr sz="2400" u="sng">
              <a:solidFill>
                <a:srgbClr val="84B81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42675" y="4233575"/>
            <a:ext cx="4509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58725" y="4321475"/>
            <a:ext cx="8484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800"/>
              <a:buFont typeface="Nunito"/>
              <a:buChar char="●"/>
            </a:pPr>
            <a:r>
              <a:rPr lang="de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Weitere</a:t>
            </a:r>
            <a:r>
              <a:rPr lang="de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physikalische Phänomene die Schalten ermöglichen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cap="flat" cmpd="sng" w="28575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B819"/>
                </a:solidFill>
              </a:rPr>
              <a:t>Grundlagen</a:t>
            </a:r>
            <a:endParaRPr>
              <a:solidFill>
                <a:srgbClr val="84B819"/>
              </a:solidFill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17750" y="210175"/>
            <a:ext cx="64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Motivation: Warum optische Schalter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47300" y="909775"/>
            <a:ext cx="37044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Netzausbau mit Glasfaser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HD-TV und 3D Kino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Datenraten 1000 Gbits/s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optische Multiplexer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150" y="3093300"/>
            <a:ext cx="3139849" cy="15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575" y="837701"/>
            <a:ext cx="3230573" cy="18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763959"/>
            <a:ext cx="3139853" cy="1962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1320" y="1877033"/>
            <a:ext cx="2979025" cy="19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656025" y="4008325"/>
            <a:ext cx="21345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P. De Dobbelaere, K. Falta, S. Gloeckner, S. Patra, IEEE Communications Magazine</a:t>
            </a:r>
            <a:endParaRPr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40, 88–95 (März 2002)</a:t>
            </a:r>
            <a:endParaRPr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27025" y="4799025"/>
            <a:ext cx="3230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https://wallpapercave.com/w/wp1904594</a:t>
            </a:r>
            <a:endParaRPr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576700" y="4726375"/>
            <a:ext cx="32307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https://www.lowbeats.de/installation-das-versteckte-</a:t>
            </a:r>
            <a:endParaRPr sz="10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heimkino/</a:t>
            </a:r>
            <a:endParaRPr sz="10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58725" y="371875"/>
            <a:ext cx="2755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http://getwallpapers.com/wallpaper/full/b/4/9/</a:t>
            </a:r>
            <a:endParaRPr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165631.jpg</a:t>
            </a:r>
            <a:endParaRPr sz="1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846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Überblick - Was bedeutet optisches Schalten ?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97475" y="2084100"/>
            <a:ext cx="54426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 optischen Bereich: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ON/OFF Schalten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räumliches Schalten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Welches physikalische Phänomen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Energiedissipation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Schaltgeschwindigkeit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Signalverluste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Anhand welcher Eigenschaft wird geschaltet ?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883304" y="4787999"/>
            <a:ext cx="260700" cy="3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209925" y="1045738"/>
            <a:ext cx="54894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>
                <a:solidFill>
                  <a:srgbClr val="84B819"/>
                </a:solidFill>
                <a:latin typeface="Nunito"/>
                <a:ea typeface="Nunito"/>
                <a:cs typeface="Nunito"/>
                <a:sym typeface="Nunito"/>
              </a:rPr>
              <a:t>Alles beginnt mit einer Entscheidung...</a:t>
            </a:r>
            <a:endParaRPr sz="2400">
              <a:solidFill>
                <a:srgbClr val="84B81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925" y="530075"/>
            <a:ext cx="2787049" cy="433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cap="flat" cmpd="sng" w="28575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B819"/>
                </a:solidFill>
              </a:rPr>
              <a:t>Verschiedene Schalter</a:t>
            </a:r>
            <a:endParaRPr>
              <a:solidFill>
                <a:srgbClr val="84B819"/>
              </a:solidFill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89025"/>
            <a:ext cx="8520600" cy="869100"/>
          </a:xfrm>
          <a:prstGeom prst="rect">
            <a:avLst/>
          </a:prstGeom>
          <a:ln cap="flat" cmpd="sng" w="28575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 u="none"/>
              <a:t>Verschiedene Schalter</a:t>
            </a:r>
            <a:endParaRPr sz="3600" u="none"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84675" y="1379950"/>
            <a:ext cx="476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Elektro-optisch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Thermo-optisch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Magneto-optisch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Mikro-elektro-mechanisch (MEMS)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semiconductor optical amplifier (SOA)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Schalten mit nichtlinearen Effekten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Flüssigkristall Schalter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Schalten mit photonischen Kristallen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Faser-Schalter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Quanten-optisch 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50"/>
            <a:ext cx="4533326" cy="29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84900"/>
            <a:ext cx="8520600" cy="744900"/>
          </a:xfrm>
          <a:prstGeom prst="rect">
            <a:avLst/>
          </a:prstGeom>
          <a:ln cap="flat" cmpd="sng" w="28575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 u="none"/>
              <a:t>Verschiedene Schalter</a:t>
            </a:r>
            <a:endParaRPr sz="3600" u="none"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72225" y="1925875"/>
            <a:ext cx="4209900" cy="30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>
                <a:solidFill>
                  <a:srgbClr val="A4C2F4"/>
                </a:solidFill>
              </a:rPr>
              <a:t>Elektro-optisch</a:t>
            </a:r>
            <a:endParaRPr sz="1800">
              <a:solidFill>
                <a:srgbClr val="A4C2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>
                <a:solidFill>
                  <a:srgbClr val="A4C2F4"/>
                </a:solidFill>
              </a:rPr>
              <a:t>Thermo-optisch</a:t>
            </a:r>
            <a:endParaRPr sz="1800">
              <a:solidFill>
                <a:srgbClr val="A4C2F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Magneto-optisch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Schalten mit nichtlinearen Effekten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>
                <a:solidFill>
                  <a:srgbClr val="E06666"/>
                </a:solidFill>
              </a:rPr>
              <a:t>Flüssigkristall Schalter</a:t>
            </a:r>
            <a:endParaRPr sz="1800">
              <a:solidFill>
                <a:srgbClr val="E0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>
                <a:solidFill>
                  <a:srgbClr val="E06666"/>
                </a:solidFill>
              </a:rPr>
              <a:t>Mikro-elektro-mechanisch (MEMS)</a:t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21"/>
          <p:cNvSpPr txBox="1"/>
          <p:nvPr>
            <p:ph idx="2" type="body"/>
          </p:nvPr>
        </p:nvSpPr>
        <p:spPr>
          <a:xfrm>
            <a:off x="4527075" y="1925872"/>
            <a:ext cx="4525500" cy="26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semiconductor optical amplifier (SOA)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Schalten mit photonischen Kristallen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Faser-Schalter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>
                <a:solidFill>
                  <a:schemeClr val="dk1"/>
                </a:solidFill>
              </a:rPr>
              <a:t>Quanten-optisch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