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BA9547-7F86-4B72-B13C-1358A9AC12A8}">
  <a:tblStyle styleId="{40BA9547-7F86-4B72-B13C-1358A9AC12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Master" Target="slideMasters/slideMaster1.xml"/><Relationship Id="rId19" Type="http://schemas.openxmlformats.org/officeDocument/2006/relationships/font" Target="fonts/Lato-boldItalic.fntdata"/><Relationship Id="rId6" Type="http://schemas.openxmlformats.org/officeDocument/2006/relationships/notesMaster" Target="notesMasters/notesMaster1.xml"/><Relationship Id="rId18"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8e41b1a4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8e41b1a4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97afcb8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97afcb8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00493c3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00493c3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a1d0689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a1d0689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121175"/>
            <a:ext cx="7688100" cy="75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 Sorting</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5" y="2609800"/>
            <a:ext cx="7688100" cy="21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Presented algorithms:</a:t>
            </a:r>
            <a:endParaRPr/>
          </a:p>
          <a:p>
            <a:pPr indent="-330200" lvl="0" marL="457200" rtl="0" algn="l">
              <a:spcBef>
                <a:spcPts val="0"/>
              </a:spcBef>
              <a:spcAft>
                <a:spcPts val="0"/>
              </a:spcAft>
              <a:buSzPts val="1600"/>
              <a:buChar char="●"/>
            </a:pPr>
            <a:r>
              <a:rPr lang="ro"/>
              <a:t>Radix sort</a:t>
            </a:r>
            <a:endParaRPr/>
          </a:p>
          <a:p>
            <a:pPr indent="-330200" lvl="0" marL="457200" rtl="0" algn="l">
              <a:spcBef>
                <a:spcPts val="0"/>
              </a:spcBef>
              <a:spcAft>
                <a:spcPts val="0"/>
              </a:spcAft>
              <a:buSzPts val="1600"/>
              <a:buChar char="●"/>
            </a:pPr>
            <a:r>
              <a:rPr lang="ro"/>
              <a:t>Count sort</a:t>
            </a:r>
            <a:endParaRPr/>
          </a:p>
          <a:p>
            <a:pPr indent="-330200" lvl="0" marL="457200" rtl="0" algn="l">
              <a:spcBef>
                <a:spcPts val="0"/>
              </a:spcBef>
              <a:spcAft>
                <a:spcPts val="0"/>
              </a:spcAft>
              <a:buSzPts val="1600"/>
              <a:buChar char="●"/>
            </a:pPr>
            <a:r>
              <a:rPr lang="ro"/>
              <a:t>Merge sort</a:t>
            </a:r>
            <a:endParaRPr/>
          </a:p>
          <a:p>
            <a:pPr indent="-330200" lvl="0" marL="457200" rtl="0" algn="l">
              <a:spcBef>
                <a:spcPts val="0"/>
              </a:spcBef>
              <a:spcAft>
                <a:spcPts val="0"/>
              </a:spcAft>
              <a:buSzPts val="1600"/>
              <a:buChar char="●"/>
            </a:pPr>
            <a:r>
              <a:rPr lang="ro"/>
              <a:t>Shell sort</a:t>
            </a:r>
            <a:endParaRPr/>
          </a:p>
          <a:p>
            <a:pPr indent="-330200" lvl="0" marL="457200" rtl="0" algn="l">
              <a:spcBef>
                <a:spcPts val="0"/>
              </a:spcBef>
              <a:spcAft>
                <a:spcPts val="0"/>
              </a:spcAft>
              <a:buSzPts val="1600"/>
              <a:buChar char="●"/>
            </a:pPr>
            <a:r>
              <a:rPr lang="ro"/>
              <a:t>Qsort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99350" y="597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Radix Sort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93" name="Google Shape;93;p14"/>
          <p:cNvGraphicFramePr/>
          <p:nvPr/>
        </p:nvGraphicFramePr>
        <p:xfrm>
          <a:off x="621800" y="1809750"/>
          <a:ext cx="3000000" cy="3000000"/>
        </p:xfrm>
        <a:graphic>
          <a:graphicData uri="http://schemas.openxmlformats.org/drawingml/2006/table">
            <a:tbl>
              <a:tblPr>
                <a:noFill/>
                <a:tableStyleId>{40BA9547-7F86-4B72-B13C-1358A9AC12A8}</a:tableStyleId>
              </a:tblPr>
              <a:tblGrid>
                <a:gridCol w="2092625"/>
                <a:gridCol w="1261525"/>
                <a:gridCol w="1647600"/>
                <a:gridCol w="1647600"/>
                <a:gridCol w="1647600"/>
              </a:tblGrid>
              <a:tr h="1113825">
                <a:tc>
                  <a:txBody>
                    <a:bodyPr/>
                    <a:lstStyle/>
                    <a:p>
                      <a:pPr indent="0" lvl="0" marL="0" rtl="0" algn="l">
                        <a:spcBef>
                          <a:spcPts val="0"/>
                        </a:spcBef>
                        <a:spcAft>
                          <a:spcPts val="0"/>
                        </a:spcAft>
                        <a:buNone/>
                      </a:pPr>
                      <a:r>
                        <a:rPr b="1" lang="ro"/>
                        <a:t>tests:</a:t>
                      </a:r>
                      <a:endParaRPr b="1"/>
                    </a:p>
                    <a:p>
                      <a:pPr indent="0" lvl="0" marL="0" rtl="0" algn="l">
                        <a:spcBef>
                          <a:spcPts val="0"/>
                        </a:spcBef>
                        <a:spcAft>
                          <a:spcPts val="0"/>
                        </a:spcAft>
                        <a:buNone/>
                      </a:pPr>
                      <a:r>
                        <a:rPr lang="ro"/>
                        <a:t>max number/ </a:t>
                      </a:r>
                      <a:r>
                        <a:rPr lang="ro"/>
                        <a:t>no.numbers</a:t>
                      </a:r>
                      <a:endParaRPr/>
                    </a:p>
                  </a:txBody>
                  <a:tcPr marT="91425" marB="91425" marR="91425" marL="91425"/>
                </a:tc>
                <a:tc>
                  <a:txBody>
                    <a:bodyPr/>
                    <a:lstStyle/>
                    <a:p>
                      <a:pPr indent="0" lvl="0" marL="0" rtl="0" algn="ctr">
                        <a:spcBef>
                          <a:spcPts val="0"/>
                        </a:spcBef>
                        <a:spcAft>
                          <a:spcPts val="0"/>
                        </a:spcAft>
                        <a:buNone/>
                      </a:pPr>
                      <a:r>
                        <a:rPr lang="ro"/>
                        <a:t>base 10</a:t>
                      </a:r>
                      <a:endParaRPr/>
                    </a:p>
                  </a:txBody>
                  <a:tcPr marT="91425" marB="91425" marR="91425" marL="91425"/>
                </a:tc>
                <a:tc>
                  <a:txBody>
                    <a:bodyPr/>
                    <a:lstStyle/>
                    <a:p>
                      <a:pPr indent="0" lvl="0" marL="0" rtl="0" algn="ctr">
                        <a:spcBef>
                          <a:spcPts val="0"/>
                        </a:spcBef>
                        <a:spcAft>
                          <a:spcPts val="0"/>
                        </a:spcAft>
                        <a:buNone/>
                      </a:pPr>
                      <a:r>
                        <a:rPr lang="ro"/>
                        <a:t>base 2</a:t>
                      </a:r>
                      <a:endParaRPr/>
                    </a:p>
                  </a:txBody>
                  <a:tcPr marT="91425" marB="91425" marR="91425" marL="91425"/>
                </a:tc>
                <a:tc>
                  <a:txBody>
                    <a:bodyPr/>
                    <a:lstStyle/>
                    <a:p>
                      <a:pPr indent="0" lvl="0" marL="0" rtl="0" algn="ctr">
                        <a:spcBef>
                          <a:spcPts val="0"/>
                        </a:spcBef>
                        <a:spcAft>
                          <a:spcPts val="0"/>
                        </a:spcAft>
                        <a:buNone/>
                      </a:pPr>
                      <a:r>
                        <a:rPr lang="ro"/>
                        <a:t>base 2^8</a:t>
                      </a:r>
                      <a:endParaRPr/>
                    </a:p>
                  </a:txBody>
                  <a:tcPr marT="91425" marB="91425" marR="91425" marL="91425"/>
                </a:tc>
                <a:tc>
                  <a:txBody>
                    <a:bodyPr/>
                    <a:lstStyle/>
                    <a:p>
                      <a:pPr indent="0" lvl="0" marL="0" rtl="0" algn="ctr">
                        <a:spcBef>
                          <a:spcPts val="0"/>
                        </a:spcBef>
                        <a:spcAft>
                          <a:spcPts val="0"/>
                        </a:spcAft>
                        <a:buNone/>
                      </a:pPr>
                      <a:r>
                        <a:rPr lang="ro"/>
                        <a:t>base 2^16</a:t>
                      </a:r>
                      <a:endParaRPr/>
                    </a:p>
                  </a:txBody>
                  <a:tcPr marT="91425" marB="91425" marR="91425" marL="91425"/>
                </a:tc>
              </a:tr>
              <a:tr h="536250">
                <a:tc>
                  <a:txBody>
                    <a:bodyPr/>
                    <a:lstStyle/>
                    <a:p>
                      <a:pPr indent="0" lvl="0" marL="0" rtl="0" algn="just">
                        <a:spcBef>
                          <a:spcPts val="0"/>
                        </a:spcBef>
                        <a:spcAft>
                          <a:spcPts val="0"/>
                        </a:spcAft>
                        <a:buNone/>
                      </a:pPr>
                      <a:r>
                        <a:rPr lang="ro"/>
                        <a:t>1</a:t>
                      </a:r>
                      <a:r>
                        <a:rPr lang="ro"/>
                        <a:t>0         /      100000000</a:t>
                      </a:r>
                      <a:endParaRPr/>
                    </a:p>
                  </a:txBody>
                  <a:tcPr marT="91425" marB="91425" marR="91425" marL="91425"/>
                </a:tc>
                <a:tc>
                  <a:txBody>
                    <a:bodyPr/>
                    <a:lstStyle/>
                    <a:p>
                      <a:pPr indent="0" lvl="0" marL="0" rtl="0" algn="ctr">
                        <a:spcBef>
                          <a:spcPts val="0"/>
                        </a:spcBef>
                        <a:spcAft>
                          <a:spcPts val="0"/>
                        </a:spcAft>
                        <a:buNone/>
                      </a:pPr>
                      <a:r>
                        <a:rPr lang="ro"/>
                        <a:t>2 970.23 ms</a:t>
                      </a:r>
                      <a:endParaRPr/>
                    </a:p>
                  </a:txBody>
                  <a:tcPr marT="91425" marB="91425" marR="91425" marL="91425"/>
                </a:tc>
                <a:tc>
                  <a:txBody>
                    <a:bodyPr/>
                    <a:lstStyle/>
                    <a:p>
                      <a:pPr indent="0" lvl="0" marL="0" rtl="0" algn="ctr">
                        <a:spcBef>
                          <a:spcPts val="0"/>
                        </a:spcBef>
                        <a:spcAft>
                          <a:spcPts val="0"/>
                        </a:spcAft>
                        <a:buNone/>
                      </a:pPr>
                      <a:r>
                        <a:rPr lang="ro"/>
                        <a:t>11 344.2 ms</a:t>
                      </a:r>
                      <a:endParaRPr/>
                    </a:p>
                  </a:txBody>
                  <a:tcPr marT="91425" marB="91425" marR="91425" marL="91425"/>
                </a:tc>
                <a:tc>
                  <a:txBody>
                    <a:bodyPr/>
                    <a:lstStyle/>
                    <a:p>
                      <a:pPr indent="0" lvl="0" marL="0" rtl="0" algn="ctr">
                        <a:spcBef>
                          <a:spcPts val="0"/>
                        </a:spcBef>
                        <a:spcAft>
                          <a:spcPts val="0"/>
                        </a:spcAft>
                        <a:buNone/>
                      </a:pPr>
                      <a:r>
                        <a:rPr lang="ro"/>
                        <a:t>2 971.2 ms</a:t>
                      </a:r>
                      <a:endParaRPr/>
                    </a:p>
                  </a:txBody>
                  <a:tcPr marT="91425" marB="91425" marR="91425" marL="91425"/>
                </a:tc>
                <a:tc>
                  <a:txBody>
                    <a:bodyPr/>
                    <a:lstStyle/>
                    <a:p>
                      <a:pPr indent="0" lvl="0" marL="0" rtl="0" algn="ctr">
                        <a:spcBef>
                          <a:spcPts val="0"/>
                        </a:spcBef>
                        <a:spcAft>
                          <a:spcPts val="0"/>
                        </a:spcAft>
                        <a:buNone/>
                      </a:pPr>
                      <a:r>
                        <a:rPr lang="ro"/>
                        <a:t>2 956.67 ms </a:t>
                      </a:r>
                      <a:endParaRPr/>
                    </a:p>
                  </a:txBody>
                  <a:tcPr marT="91425" marB="91425" marR="91425" marL="91425">
                    <a:solidFill>
                      <a:schemeClr val="dk1"/>
                    </a:solidFill>
                  </a:tcPr>
                </a:tc>
              </a:tr>
              <a:tr h="536250">
                <a:tc>
                  <a:txBody>
                    <a:bodyPr/>
                    <a:lstStyle/>
                    <a:p>
                      <a:pPr indent="0" lvl="0" marL="0" rtl="0" algn="l">
                        <a:spcBef>
                          <a:spcPts val="0"/>
                        </a:spcBef>
                        <a:spcAft>
                          <a:spcPts val="0"/>
                        </a:spcAft>
                        <a:buNone/>
                      </a:pPr>
                      <a:r>
                        <a:rPr lang="ro"/>
                        <a:t>99999999       /      9999</a:t>
                      </a:r>
                      <a:endParaRPr/>
                    </a:p>
                  </a:txBody>
                  <a:tcPr marT="91425" marB="91425" marR="91425" marL="91425"/>
                </a:tc>
                <a:tc>
                  <a:txBody>
                    <a:bodyPr/>
                    <a:lstStyle/>
                    <a:p>
                      <a:pPr indent="0" lvl="0" marL="0" rtl="0" algn="ctr">
                        <a:spcBef>
                          <a:spcPts val="0"/>
                        </a:spcBef>
                        <a:spcAft>
                          <a:spcPts val="0"/>
                        </a:spcAft>
                        <a:buNone/>
                      </a:pPr>
                      <a:r>
                        <a:rPr lang="ro"/>
                        <a:t>2.001 ms</a:t>
                      </a:r>
                      <a:endParaRPr/>
                    </a:p>
                  </a:txBody>
                  <a:tcPr marT="91425" marB="91425" marR="91425" marL="91425"/>
                </a:tc>
                <a:tc>
                  <a:txBody>
                    <a:bodyPr/>
                    <a:lstStyle/>
                    <a:p>
                      <a:pPr indent="0" lvl="0" marL="0" rtl="0" algn="ctr">
                        <a:spcBef>
                          <a:spcPts val="0"/>
                        </a:spcBef>
                        <a:spcAft>
                          <a:spcPts val="0"/>
                        </a:spcAft>
                        <a:buNone/>
                      </a:pPr>
                      <a:r>
                        <a:rPr lang="ro"/>
                        <a:t>4 ms</a:t>
                      </a:r>
                      <a:endParaRPr/>
                    </a:p>
                  </a:txBody>
                  <a:tcPr marT="91425" marB="91425" marR="91425" marL="91425"/>
                </a:tc>
                <a:tc>
                  <a:txBody>
                    <a:bodyPr/>
                    <a:lstStyle/>
                    <a:p>
                      <a:pPr indent="0" lvl="0" marL="0" rtl="0" algn="ctr">
                        <a:spcBef>
                          <a:spcPts val="0"/>
                        </a:spcBef>
                        <a:spcAft>
                          <a:spcPts val="0"/>
                        </a:spcAft>
                        <a:buNone/>
                      </a:pPr>
                      <a:r>
                        <a:rPr lang="ro"/>
                        <a:t>0 ms </a:t>
                      </a:r>
                      <a:endParaRPr/>
                    </a:p>
                  </a:txBody>
                  <a:tcPr marT="91425" marB="91425" marR="91425" marL="91425"/>
                </a:tc>
                <a:tc>
                  <a:txBody>
                    <a:bodyPr/>
                    <a:lstStyle/>
                    <a:p>
                      <a:pPr indent="0" lvl="0" marL="0" rtl="0" algn="ctr">
                        <a:spcBef>
                          <a:spcPts val="0"/>
                        </a:spcBef>
                        <a:spcAft>
                          <a:spcPts val="0"/>
                        </a:spcAft>
                        <a:buNone/>
                      </a:pPr>
                      <a:r>
                        <a:rPr lang="ro"/>
                        <a:t>0 ms</a:t>
                      </a:r>
                      <a:endParaRPr/>
                    </a:p>
                  </a:txBody>
                  <a:tcPr marT="91425" marB="91425" marR="91425" marL="91425">
                    <a:solidFill>
                      <a:schemeClr val="dk1"/>
                    </a:solidFill>
                  </a:tcPr>
                </a:tc>
              </a:tr>
              <a:tr h="536250">
                <a:tc>
                  <a:txBody>
                    <a:bodyPr/>
                    <a:lstStyle/>
                    <a:p>
                      <a:pPr indent="0" lvl="0" marL="0" rtl="0" algn="l">
                        <a:spcBef>
                          <a:spcPts val="0"/>
                        </a:spcBef>
                        <a:spcAft>
                          <a:spcPts val="0"/>
                        </a:spcAft>
                        <a:buNone/>
                      </a:pPr>
                      <a:r>
                        <a:rPr lang="ro"/>
                        <a:t>99999999   /  99999999</a:t>
                      </a:r>
                      <a:endParaRPr/>
                    </a:p>
                  </a:txBody>
                  <a:tcPr marT="91425" marB="91425" marR="91425" marL="91425"/>
                </a:tc>
                <a:tc>
                  <a:txBody>
                    <a:bodyPr/>
                    <a:lstStyle/>
                    <a:p>
                      <a:pPr indent="0" lvl="0" marL="0" rtl="0" algn="ctr">
                        <a:spcBef>
                          <a:spcPts val="0"/>
                        </a:spcBef>
                        <a:spcAft>
                          <a:spcPts val="0"/>
                        </a:spcAft>
                        <a:buNone/>
                      </a:pPr>
                      <a:r>
                        <a:rPr lang="ro"/>
                        <a:t>15 570.2 ms</a:t>
                      </a:r>
                      <a:endParaRPr/>
                    </a:p>
                  </a:txBody>
                  <a:tcPr marT="91425" marB="91425" marR="91425" marL="91425"/>
                </a:tc>
                <a:tc>
                  <a:txBody>
                    <a:bodyPr/>
                    <a:lstStyle/>
                    <a:p>
                      <a:pPr indent="0" lvl="0" marL="0" rtl="0" algn="ctr">
                        <a:spcBef>
                          <a:spcPts val="0"/>
                        </a:spcBef>
                        <a:spcAft>
                          <a:spcPts val="0"/>
                        </a:spcAft>
                        <a:buNone/>
                      </a:pPr>
                      <a:r>
                        <a:rPr lang="ro"/>
                        <a:t>46 567.8 ms</a:t>
                      </a:r>
                      <a:endParaRPr/>
                    </a:p>
                  </a:txBody>
                  <a:tcPr marT="91425" marB="91425" marR="91425" marL="91425"/>
                </a:tc>
                <a:tc>
                  <a:txBody>
                    <a:bodyPr/>
                    <a:lstStyle/>
                    <a:p>
                      <a:pPr indent="0" lvl="0" marL="0" rtl="0" algn="ctr">
                        <a:spcBef>
                          <a:spcPts val="0"/>
                        </a:spcBef>
                        <a:spcAft>
                          <a:spcPts val="0"/>
                        </a:spcAft>
                        <a:buNone/>
                      </a:pPr>
                      <a:r>
                        <a:rPr lang="ro"/>
                        <a:t>6 338.42 ms</a:t>
                      </a:r>
                      <a:endParaRPr/>
                    </a:p>
                  </a:txBody>
                  <a:tcPr marT="91425" marB="91425" marR="91425" marL="91425"/>
                </a:tc>
                <a:tc>
                  <a:txBody>
                    <a:bodyPr/>
                    <a:lstStyle/>
                    <a:p>
                      <a:pPr indent="0" lvl="0" marL="0" rtl="0" algn="ctr">
                        <a:spcBef>
                          <a:spcPts val="0"/>
                        </a:spcBef>
                        <a:spcAft>
                          <a:spcPts val="0"/>
                        </a:spcAft>
                        <a:buNone/>
                      </a:pPr>
                      <a:r>
                        <a:rPr lang="ro"/>
                        <a:t>3 561.81 ms </a:t>
                      </a:r>
                      <a:endParaRPr/>
                    </a:p>
                  </a:txBody>
                  <a:tcPr marT="91425" marB="91425" marR="91425" marL="91425">
                    <a:solidFill>
                      <a:schemeClr val="dk1"/>
                    </a:solidFill>
                  </a:tcPr>
                </a:tc>
              </a:tr>
              <a:tr h="536250">
                <a:tc>
                  <a:txBody>
                    <a:bodyPr/>
                    <a:lstStyle/>
                    <a:p>
                      <a:pPr indent="0" lvl="0" marL="0" rtl="0" algn="l">
                        <a:spcBef>
                          <a:spcPts val="0"/>
                        </a:spcBef>
                        <a:spcAft>
                          <a:spcPts val="0"/>
                        </a:spcAft>
                        <a:buNone/>
                      </a:pPr>
                      <a:r>
                        <a:rPr lang="ro"/>
                        <a:t>9999           /          9999</a:t>
                      </a:r>
                      <a:endParaRPr/>
                    </a:p>
                  </a:txBody>
                  <a:tcPr marT="91425" marB="91425" marR="91425" marL="91425"/>
                </a:tc>
                <a:tc>
                  <a:txBody>
                    <a:bodyPr/>
                    <a:lstStyle/>
                    <a:p>
                      <a:pPr indent="0" lvl="0" marL="0" rtl="0" algn="ctr">
                        <a:spcBef>
                          <a:spcPts val="0"/>
                        </a:spcBef>
                        <a:spcAft>
                          <a:spcPts val="0"/>
                        </a:spcAft>
                        <a:buNone/>
                      </a:pPr>
                      <a:r>
                        <a:rPr lang="ro"/>
                        <a:t>1 ms</a:t>
                      </a:r>
                      <a:endParaRPr/>
                    </a:p>
                  </a:txBody>
                  <a:tcPr marT="91425" marB="91425" marR="91425" marL="91425"/>
                </a:tc>
                <a:tc>
                  <a:txBody>
                    <a:bodyPr/>
                    <a:lstStyle/>
                    <a:p>
                      <a:pPr indent="0" lvl="0" marL="0" rtl="0" algn="ctr">
                        <a:spcBef>
                          <a:spcPts val="0"/>
                        </a:spcBef>
                        <a:spcAft>
                          <a:spcPts val="0"/>
                        </a:spcAft>
                        <a:buNone/>
                      </a:pPr>
                      <a:r>
                        <a:rPr lang="ro"/>
                        <a:t>4 ms</a:t>
                      </a:r>
                      <a:endParaRPr/>
                    </a:p>
                  </a:txBody>
                  <a:tcPr marT="91425" marB="91425" marR="91425" marL="91425"/>
                </a:tc>
                <a:tc>
                  <a:txBody>
                    <a:bodyPr/>
                    <a:lstStyle/>
                    <a:p>
                      <a:pPr indent="0" lvl="0" marL="0" rtl="0" algn="ctr">
                        <a:spcBef>
                          <a:spcPts val="0"/>
                        </a:spcBef>
                        <a:spcAft>
                          <a:spcPts val="0"/>
                        </a:spcAft>
                        <a:buNone/>
                      </a:pPr>
                      <a:r>
                        <a:rPr lang="ro"/>
                        <a:t>0 ms </a:t>
                      </a:r>
                      <a:endParaRPr/>
                    </a:p>
                  </a:txBody>
                  <a:tcPr marT="91425" marB="91425" marR="91425" marL="91425"/>
                </a:tc>
                <a:tc>
                  <a:txBody>
                    <a:bodyPr/>
                    <a:lstStyle/>
                    <a:p>
                      <a:pPr indent="0" lvl="0" marL="0" rtl="0" algn="ctr">
                        <a:spcBef>
                          <a:spcPts val="0"/>
                        </a:spcBef>
                        <a:spcAft>
                          <a:spcPts val="0"/>
                        </a:spcAft>
                        <a:buNone/>
                      </a:pPr>
                      <a:r>
                        <a:rPr lang="ro"/>
                        <a:t>1.001 ms</a:t>
                      </a:r>
                      <a:endParaRPr/>
                    </a:p>
                  </a:txBody>
                  <a:tcPr marT="91425" marB="91425" marR="91425" marL="91425">
                    <a:solidFill>
                      <a:schemeClr val="dk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Conclusions of radix sort: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t>	Base 2^16 should be used if speed is at issue, but the space complexity is increased drastically as the </a:t>
            </a:r>
            <a:r>
              <a:rPr b="1" i="1" lang="ro"/>
              <a:t>count </a:t>
            </a:r>
            <a:r>
              <a:rPr lang="ro"/>
              <a:t>array will be sized after the numeric 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16"/>
          <p:cNvGraphicFramePr/>
          <p:nvPr/>
        </p:nvGraphicFramePr>
        <p:xfrm>
          <a:off x="678575" y="1273000"/>
          <a:ext cx="3000000" cy="3000000"/>
        </p:xfrm>
        <a:graphic>
          <a:graphicData uri="http://schemas.openxmlformats.org/drawingml/2006/table">
            <a:tbl>
              <a:tblPr>
                <a:noFill/>
                <a:tableStyleId>{40BA9547-7F86-4B72-B13C-1358A9AC12A8}</a:tableStyleId>
              </a:tblPr>
              <a:tblGrid>
                <a:gridCol w="1206500"/>
                <a:gridCol w="1206500"/>
                <a:gridCol w="1206500"/>
                <a:gridCol w="1206500"/>
                <a:gridCol w="1206500"/>
                <a:gridCol w="1206500"/>
              </a:tblGrid>
              <a:tr h="674700">
                <a:tc>
                  <a:txBody>
                    <a:bodyPr/>
                    <a:lstStyle/>
                    <a:p>
                      <a:pPr indent="0" lvl="0" marL="0" rtl="0" algn="l">
                        <a:spcBef>
                          <a:spcPts val="0"/>
                        </a:spcBef>
                        <a:spcAft>
                          <a:spcPts val="0"/>
                        </a:spcAft>
                        <a:buNone/>
                      </a:pPr>
                      <a:r>
                        <a:rPr b="1" lang="ro"/>
                        <a:t>tests:</a:t>
                      </a:r>
                      <a:endParaRPr b="1"/>
                    </a:p>
                    <a:p>
                      <a:pPr indent="0" lvl="0" marL="0" rtl="0" algn="l">
                        <a:spcBef>
                          <a:spcPts val="0"/>
                        </a:spcBef>
                        <a:spcAft>
                          <a:spcPts val="0"/>
                        </a:spcAft>
                        <a:buNone/>
                      </a:pPr>
                      <a:r>
                        <a:rPr lang="ro"/>
                        <a:t>max number/ no.numbers</a:t>
                      </a:r>
                      <a:endParaRPr/>
                    </a:p>
                  </a:txBody>
                  <a:tcPr marT="91425" marB="91425" marR="91425" marL="91425"/>
                </a:tc>
                <a:tc>
                  <a:txBody>
                    <a:bodyPr/>
                    <a:lstStyle/>
                    <a:p>
                      <a:pPr indent="0" lvl="0" marL="0" rtl="0" algn="l">
                        <a:spcBef>
                          <a:spcPts val="0"/>
                        </a:spcBef>
                        <a:spcAft>
                          <a:spcPts val="0"/>
                        </a:spcAft>
                        <a:buNone/>
                      </a:pPr>
                      <a:r>
                        <a:rPr lang="ro"/>
                        <a:t>radix sort</a:t>
                      </a:r>
                      <a:endParaRPr/>
                    </a:p>
                  </a:txBody>
                  <a:tcPr marT="91425" marB="91425" marR="91425" marL="91425"/>
                </a:tc>
                <a:tc>
                  <a:txBody>
                    <a:bodyPr/>
                    <a:lstStyle/>
                    <a:p>
                      <a:pPr indent="0" lvl="0" marL="0" rtl="0" algn="l">
                        <a:spcBef>
                          <a:spcPts val="0"/>
                        </a:spcBef>
                        <a:spcAft>
                          <a:spcPts val="0"/>
                        </a:spcAft>
                        <a:buNone/>
                      </a:pPr>
                      <a:r>
                        <a:rPr lang="ro"/>
                        <a:t>count sort</a:t>
                      </a:r>
                      <a:endParaRPr/>
                    </a:p>
                  </a:txBody>
                  <a:tcPr marT="91425" marB="91425" marR="91425" marL="91425"/>
                </a:tc>
                <a:tc>
                  <a:txBody>
                    <a:bodyPr/>
                    <a:lstStyle/>
                    <a:p>
                      <a:pPr indent="0" lvl="0" marL="0" rtl="0" algn="l">
                        <a:spcBef>
                          <a:spcPts val="0"/>
                        </a:spcBef>
                        <a:spcAft>
                          <a:spcPts val="0"/>
                        </a:spcAft>
                        <a:buNone/>
                      </a:pPr>
                      <a:r>
                        <a:rPr lang="ro"/>
                        <a:t>merge sort</a:t>
                      </a:r>
                      <a:endParaRPr/>
                    </a:p>
                  </a:txBody>
                  <a:tcPr marT="91425" marB="91425" marR="91425" marL="91425"/>
                </a:tc>
                <a:tc>
                  <a:txBody>
                    <a:bodyPr/>
                    <a:lstStyle/>
                    <a:p>
                      <a:pPr indent="0" lvl="0" marL="0" rtl="0" algn="l">
                        <a:spcBef>
                          <a:spcPts val="0"/>
                        </a:spcBef>
                        <a:spcAft>
                          <a:spcPts val="0"/>
                        </a:spcAft>
                        <a:buNone/>
                      </a:pPr>
                      <a:r>
                        <a:rPr lang="ro"/>
                        <a:t>shell sort </a:t>
                      </a:r>
                      <a:endParaRPr/>
                    </a:p>
                  </a:txBody>
                  <a:tcPr marT="91425" marB="91425" marR="91425" marL="91425"/>
                </a:tc>
                <a:tc>
                  <a:txBody>
                    <a:bodyPr/>
                    <a:lstStyle/>
                    <a:p>
                      <a:pPr indent="0" lvl="0" marL="0" rtl="0" algn="l">
                        <a:spcBef>
                          <a:spcPts val="0"/>
                        </a:spcBef>
                        <a:spcAft>
                          <a:spcPts val="0"/>
                        </a:spcAft>
                        <a:buNone/>
                      </a:pPr>
                      <a:r>
                        <a:rPr lang="ro"/>
                        <a:t>quick sort</a:t>
                      </a:r>
                      <a:endParaRPr/>
                    </a:p>
                  </a:txBody>
                  <a:tcPr marT="91425" marB="91425" marR="91425" marL="91425"/>
                </a:tc>
              </a:tr>
              <a:tr h="674700">
                <a:tc>
                  <a:txBody>
                    <a:bodyPr/>
                    <a:lstStyle/>
                    <a:p>
                      <a:pPr indent="0" lvl="0" marL="0" rtl="0" algn="l">
                        <a:spcBef>
                          <a:spcPts val="0"/>
                        </a:spcBef>
                        <a:spcAft>
                          <a:spcPts val="0"/>
                        </a:spcAft>
                        <a:buNone/>
                      </a:pPr>
                      <a:r>
                        <a:rPr lang="ro"/>
                        <a:t>10  / 100.000.000</a:t>
                      </a:r>
                      <a:endParaRPr/>
                    </a:p>
                  </a:txBody>
                  <a:tcPr marT="91425" marB="91425" marR="91425" marL="91425"/>
                </a:tc>
                <a:tc>
                  <a:txBody>
                    <a:bodyPr/>
                    <a:lstStyle/>
                    <a:p>
                      <a:pPr indent="0" lvl="0" marL="0" rtl="0" algn="l">
                        <a:spcBef>
                          <a:spcPts val="0"/>
                        </a:spcBef>
                        <a:spcAft>
                          <a:spcPts val="0"/>
                        </a:spcAft>
                        <a:buNone/>
                      </a:pPr>
                      <a:r>
                        <a:rPr lang="ro"/>
                        <a:t>2 817.02ms</a:t>
                      </a:r>
                      <a:endParaRPr/>
                    </a:p>
                  </a:txBody>
                  <a:tcPr marT="91425" marB="91425" marR="91425" marL="91425"/>
                </a:tc>
                <a:tc>
                  <a:txBody>
                    <a:bodyPr/>
                    <a:lstStyle/>
                    <a:p>
                      <a:pPr indent="0" lvl="0" marL="0" rtl="0" algn="l">
                        <a:spcBef>
                          <a:spcPts val="0"/>
                        </a:spcBef>
                        <a:spcAft>
                          <a:spcPts val="0"/>
                        </a:spcAft>
                        <a:buNone/>
                      </a:pPr>
                      <a:r>
                        <a:rPr lang="ro"/>
                        <a:t>1 373.3ms</a:t>
                      </a:r>
                      <a:endParaRPr/>
                    </a:p>
                  </a:txBody>
                  <a:tcPr marT="91425" marB="91425" marR="91425" marL="91425"/>
                </a:tc>
                <a:tc>
                  <a:txBody>
                    <a:bodyPr/>
                    <a:lstStyle/>
                    <a:p>
                      <a:pPr indent="0" lvl="0" marL="0" rtl="0" algn="l">
                        <a:spcBef>
                          <a:spcPts val="0"/>
                        </a:spcBef>
                        <a:spcAft>
                          <a:spcPts val="0"/>
                        </a:spcAft>
                        <a:buNone/>
                      </a:pPr>
                      <a:r>
                        <a:rPr lang="ro"/>
                        <a:t>13 038.3ms</a:t>
                      </a:r>
                      <a:endParaRPr/>
                    </a:p>
                  </a:txBody>
                  <a:tcPr marT="91425" marB="91425" marR="91425" marL="91425"/>
                </a:tc>
                <a:tc>
                  <a:txBody>
                    <a:bodyPr/>
                    <a:lstStyle/>
                    <a:p>
                      <a:pPr indent="0" lvl="0" marL="0" rtl="0" algn="l">
                        <a:spcBef>
                          <a:spcPts val="0"/>
                        </a:spcBef>
                        <a:spcAft>
                          <a:spcPts val="0"/>
                        </a:spcAft>
                        <a:buNone/>
                      </a:pPr>
                      <a:r>
                        <a:rPr lang="ro"/>
                        <a:t>12 109.1ms</a:t>
                      </a:r>
                      <a:endParaRPr/>
                    </a:p>
                  </a:txBody>
                  <a:tcPr marT="91425" marB="91425" marR="91425" marL="91425"/>
                </a:tc>
                <a:tc>
                  <a:txBody>
                    <a:bodyPr/>
                    <a:lstStyle/>
                    <a:p>
                      <a:pPr indent="0" lvl="0" marL="0" rtl="0" algn="l">
                        <a:spcBef>
                          <a:spcPts val="0"/>
                        </a:spcBef>
                        <a:spcAft>
                          <a:spcPts val="0"/>
                        </a:spcAft>
                        <a:buNone/>
                      </a:pPr>
                      <a:r>
                        <a:rPr lang="ro"/>
                        <a:t>13 178.6ms</a:t>
                      </a:r>
                      <a:endParaRPr/>
                    </a:p>
                  </a:txBody>
                  <a:tcPr marT="91425" marB="91425" marR="91425" marL="91425"/>
                </a:tc>
              </a:tr>
              <a:tr h="674700">
                <a:tc>
                  <a:txBody>
                    <a:bodyPr/>
                    <a:lstStyle/>
                    <a:p>
                      <a:pPr indent="0" lvl="0" marL="0" rtl="0" algn="l">
                        <a:spcBef>
                          <a:spcPts val="0"/>
                        </a:spcBef>
                        <a:spcAft>
                          <a:spcPts val="0"/>
                        </a:spcAft>
                        <a:buNone/>
                      </a:pPr>
                      <a:r>
                        <a:rPr lang="ro"/>
                        <a:t>9.999.999/ 99.999</a:t>
                      </a:r>
                      <a:endParaRPr/>
                    </a:p>
                  </a:txBody>
                  <a:tcPr marT="91425" marB="91425" marR="91425" marL="91425"/>
                </a:tc>
                <a:tc>
                  <a:txBody>
                    <a:bodyPr/>
                    <a:lstStyle/>
                    <a:p>
                      <a:pPr indent="0" lvl="0" marL="0" rtl="0" algn="l">
                        <a:spcBef>
                          <a:spcPts val="0"/>
                        </a:spcBef>
                        <a:spcAft>
                          <a:spcPts val="0"/>
                        </a:spcAft>
                        <a:buNone/>
                      </a:pPr>
                      <a:r>
                        <a:rPr lang="ro"/>
                        <a:t>4.28ms</a:t>
                      </a:r>
                      <a:endParaRPr/>
                    </a:p>
                  </a:txBody>
                  <a:tcPr marT="91425" marB="91425" marR="91425" marL="91425"/>
                </a:tc>
                <a:tc>
                  <a:txBody>
                    <a:bodyPr/>
                    <a:lstStyle/>
                    <a:p>
                      <a:pPr indent="0" lvl="0" marL="0" rtl="0" algn="l">
                        <a:spcBef>
                          <a:spcPts val="0"/>
                        </a:spcBef>
                        <a:spcAft>
                          <a:spcPts val="0"/>
                        </a:spcAft>
                        <a:buNone/>
                      </a:pPr>
                      <a:r>
                        <a:rPr lang="ro"/>
                        <a:t>0ms</a:t>
                      </a:r>
                      <a:endParaRPr/>
                    </a:p>
                  </a:txBody>
                  <a:tcPr marT="91425" marB="91425" marR="91425" marL="91425"/>
                </a:tc>
                <a:tc>
                  <a:txBody>
                    <a:bodyPr/>
                    <a:lstStyle/>
                    <a:p>
                      <a:pPr indent="0" lvl="0" marL="0" rtl="0" algn="l">
                        <a:spcBef>
                          <a:spcPts val="0"/>
                        </a:spcBef>
                        <a:spcAft>
                          <a:spcPts val="0"/>
                        </a:spcAft>
                        <a:buNone/>
                      </a:pPr>
                      <a:r>
                        <a:rPr lang="ro"/>
                        <a:t>12.547ms</a:t>
                      </a:r>
                      <a:endParaRPr/>
                    </a:p>
                  </a:txBody>
                  <a:tcPr marT="91425" marB="91425" marR="91425" marL="91425"/>
                </a:tc>
                <a:tc>
                  <a:txBody>
                    <a:bodyPr/>
                    <a:lstStyle/>
                    <a:p>
                      <a:pPr indent="0" lvl="0" marL="0" rtl="0" algn="l">
                        <a:spcBef>
                          <a:spcPts val="0"/>
                        </a:spcBef>
                        <a:spcAft>
                          <a:spcPts val="0"/>
                        </a:spcAft>
                        <a:buNone/>
                      </a:pPr>
                      <a:r>
                        <a:rPr lang="ro"/>
                        <a:t>20.263ms</a:t>
                      </a:r>
                      <a:endParaRPr/>
                    </a:p>
                  </a:txBody>
                  <a:tcPr marT="91425" marB="91425" marR="91425" marL="91425"/>
                </a:tc>
                <a:tc>
                  <a:txBody>
                    <a:bodyPr/>
                    <a:lstStyle/>
                    <a:p>
                      <a:pPr indent="0" lvl="0" marL="0" rtl="0" algn="l">
                        <a:spcBef>
                          <a:spcPts val="0"/>
                        </a:spcBef>
                        <a:spcAft>
                          <a:spcPts val="0"/>
                        </a:spcAft>
                        <a:buNone/>
                      </a:pPr>
                      <a:r>
                        <a:rPr lang="ro"/>
                        <a:t>8.312ms</a:t>
                      </a:r>
                      <a:endParaRPr/>
                    </a:p>
                  </a:txBody>
                  <a:tcPr marT="91425" marB="91425" marR="91425" marL="91425"/>
                </a:tc>
              </a:tr>
              <a:tr h="674700">
                <a:tc>
                  <a:txBody>
                    <a:bodyPr/>
                    <a:lstStyle/>
                    <a:p>
                      <a:pPr indent="0" lvl="0" marL="0" rtl="0" algn="l">
                        <a:spcBef>
                          <a:spcPts val="0"/>
                        </a:spcBef>
                        <a:spcAft>
                          <a:spcPts val="0"/>
                        </a:spcAft>
                        <a:buNone/>
                      </a:pPr>
                      <a:r>
                        <a:rPr lang="ro"/>
                        <a:t>9.999.999 / 99.999.999</a:t>
                      </a:r>
                      <a:endParaRPr/>
                    </a:p>
                  </a:txBody>
                  <a:tcPr marT="91425" marB="91425" marR="91425" marL="91425"/>
                </a:tc>
                <a:tc>
                  <a:txBody>
                    <a:bodyPr/>
                    <a:lstStyle/>
                    <a:p>
                      <a:pPr indent="0" lvl="0" marL="0" rtl="0" algn="l">
                        <a:spcBef>
                          <a:spcPts val="0"/>
                        </a:spcBef>
                        <a:spcAft>
                          <a:spcPts val="0"/>
                        </a:spcAft>
                        <a:buNone/>
                      </a:pPr>
                      <a:r>
                        <a:rPr lang="ro"/>
                        <a:t>3 290.47ms</a:t>
                      </a:r>
                      <a:endParaRPr/>
                    </a:p>
                  </a:txBody>
                  <a:tcPr marT="91425" marB="91425" marR="91425" marL="91425"/>
                </a:tc>
                <a:tc>
                  <a:txBody>
                    <a:bodyPr/>
                    <a:lstStyle/>
                    <a:p>
                      <a:pPr indent="0" lvl="0" marL="0" rtl="0" algn="l">
                        <a:spcBef>
                          <a:spcPts val="0"/>
                        </a:spcBef>
                        <a:spcAft>
                          <a:spcPts val="0"/>
                        </a:spcAft>
                        <a:buNone/>
                      </a:pPr>
                      <a:r>
                        <a:rPr lang="ro"/>
                        <a:t>1 563.12ms</a:t>
                      </a:r>
                      <a:endParaRPr/>
                    </a:p>
                  </a:txBody>
                  <a:tcPr marT="91425" marB="91425" marR="91425" marL="91425"/>
                </a:tc>
                <a:tc>
                  <a:txBody>
                    <a:bodyPr/>
                    <a:lstStyle/>
                    <a:p>
                      <a:pPr indent="0" lvl="0" marL="0" rtl="0" algn="l">
                        <a:spcBef>
                          <a:spcPts val="0"/>
                        </a:spcBef>
                        <a:spcAft>
                          <a:spcPts val="0"/>
                        </a:spcAft>
                        <a:buNone/>
                      </a:pPr>
                      <a:r>
                        <a:rPr lang="ro"/>
                        <a:t>16 983.6ms</a:t>
                      </a:r>
                      <a:endParaRPr/>
                    </a:p>
                  </a:txBody>
                  <a:tcPr marT="91425" marB="91425" marR="91425" marL="91425"/>
                </a:tc>
                <a:tc>
                  <a:txBody>
                    <a:bodyPr/>
                    <a:lstStyle/>
                    <a:p>
                      <a:pPr indent="0" lvl="0" marL="0" rtl="0" algn="l">
                        <a:spcBef>
                          <a:spcPts val="0"/>
                        </a:spcBef>
                        <a:spcAft>
                          <a:spcPts val="0"/>
                        </a:spcAft>
                        <a:buNone/>
                      </a:pPr>
                      <a:r>
                        <a:rPr lang="ro"/>
                        <a:t>42 851.4ms</a:t>
                      </a:r>
                      <a:endParaRPr/>
                    </a:p>
                  </a:txBody>
                  <a:tcPr marT="91425" marB="91425" marR="91425" marL="91425"/>
                </a:tc>
                <a:tc>
                  <a:txBody>
                    <a:bodyPr/>
                    <a:lstStyle/>
                    <a:p>
                      <a:pPr indent="0" lvl="0" marL="0" rtl="0" algn="l">
                        <a:spcBef>
                          <a:spcPts val="0"/>
                        </a:spcBef>
                        <a:spcAft>
                          <a:spcPts val="0"/>
                        </a:spcAft>
                        <a:buNone/>
                      </a:pPr>
                      <a:r>
                        <a:rPr lang="ro"/>
                        <a:t>14 484.9ms</a:t>
                      </a:r>
                      <a:endParaRPr/>
                    </a:p>
                  </a:txBody>
                  <a:tcPr marT="91425" marB="91425" marR="91425" marL="91425"/>
                </a:tc>
              </a:tr>
              <a:tr h="674700">
                <a:tc>
                  <a:txBody>
                    <a:bodyPr/>
                    <a:lstStyle/>
                    <a:p>
                      <a:pPr indent="0" lvl="0" marL="0" rtl="0" algn="l">
                        <a:spcBef>
                          <a:spcPts val="0"/>
                        </a:spcBef>
                        <a:spcAft>
                          <a:spcPts val="0"/>
                        </a:spcAft>
                        <a:buNone/>
                      </a:pPr>
                      <a:r>
                        <a:rPr lang="ro"/>
                        <a:t>9.999 / 99.999</a:t>
                      </a:r>
                      <a:endParaRPr/>
                    </a:p>
                  </a:txBody>
                  <a:tcPr marT="91425" marB="91425" marR="91425" marL="91425"/>
                </a:tc>
                <a:tc>
                  <a:txBody>
                    <a:bodyPr/>
                    <a:lstStyle/>
                    <a:p>
                      <a:pPr indent="0" lvl="0" marL="0" rtl="0" algn="l">
                        <a:spcBef>
                          <a:spcPts val="0"/>
                        </a:spcBef>
                        <a:spcAft>
                          <a:spcPts val="0"/>
                        </a:spcAft>
                        <a:buNone/>
                      </a:pPr>
                      <a:r>
                        <a:rPr lang="ro"/>
                        <a:t>4.011ms</a:t>
                      </a:r>
                      <a:endParaRPr/>
                    </a:p>
                  </a:txBody>
                  <a:tcPr marT="91425" marB="91425" marR="91425" marL="91425"/>
                </a:tc>
                <a:tc>
                  <a:txBody>
                    <a:bodyPr/>
                    <a:lstStyle/>
                    <a:p>
                      <a:pPr indent="0" lvl="0" marL="0" rtl="0" algn="l">
                        <a:spcBef>
                          <a:spcPts val="0"/>
                        </a:spcBef>
                        <a:spcAft>
                          <a:spcPts val="0"/>
                        </a:spcAft>
                        <a:buNone/>
                      </a:pPr>
                      <a:r>
                        <a:rPr lang="ro"/>
                        <a:t>0ms</a:t>
                      </a:r>
                      <a:endParaRPr/>
                    </a:p>
                  </a:txBody>
                  <a:tcPr marT="91425" marB="91425" marR="91425" marL="91425"/>
                </a:tc>
                <a:tc>
                  <a:txBody>
                    <a:bodyPr/>
                    <a:lstStyle/>
                    <a:p>
                      <a:pPr indent="0" lvl="0" marL="0" rtl="0" algn="l">
                        <a:spcBef>
                          <a:spcPts val="0"/>
                        </a:spcBef>
                        <a:spcAft>
                          <a:spcPts val="0"/>
                        </a:spcAft>
                        <a:buNone/>
                      </a:pPr>
                      <a:r>
                        <a:rPr lang="ro"/>
                        <a:t>12.006ms</a:t>
                      </a:r>
                      <a:endParaRPr/>
                    </a:p>
                  </a:txBody>
                  <a:tcPr marT="91425" marB="91425" marR="91425" marL="91425"/>
                </a:tc>
                <a:tc>
                  <a:txBody>
                    <a:bodyPr/>
                    <a:lstStyle/>
                    <a:p>
                      <a:pPr indent="0" lvl="0" marL="0" rtl="0" algn="l">
                        <a:spcBef>
                          <a:spcPts val="0"/>
                        </a:spcBef>
                        <a:spcAft>
                          <a:spcPts val="0"/>
                        </a:spcAft>
                        <a:buNone/>
                      </a:pPr>
                      <a:r>
                        <a:rPr lang="ro"/>
                        <a:t>16.012ms</a:t>
                      </a:r>
                      <a:endParaRPr/>
                    </a:p>
                  </a:txBody>
                  <a:tcPr marT="91425" marB="91425" marR="91425" marL="91425"/>
                </a:tc>
                <a:tc>
                  <a:txBody>
                    <a:bodyPr/>
                    <a:lstStyle/>
                    <a:p>
                      <a:pPr indent="0" lvl="0" marL="0" rtl="0" algn="l">
                        <a:spcBef>
                          <a:spcPts val="0"/>
                        </a:spcBef>
                        <a:spcAft>
                          <a:spcPts val="0"/>
                        </a:spcAft>
                        <a:buNone/>
                      </a:pPr>
                      <a:r>
                        <a:rPr lang="ro"/>
                        <a:t>12.005ms</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64825" y="61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17"/>
          <p:cNvSpPr txBox="1"/>
          <p:nvPr>
            <p:ph idx="1" type="body"/>
          </p:nvPr>
        </p:nvSpPr>
        <p:spPr>
          <a:xfrm>
            <a:off x="841775" y="13499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t>	As we can see from the different tests that were run on these algorithms, counting sort is, as expected, by far the quickest, however it uses the most memory, the memory complexity coming in at O(m), m being the largest number in the array.  Thus, the algorithm </a:t>
            </a:r>
            <a:r>
              <a:rPr lang="ro"/>
              <a:t>is not</a:t>
            </a:r>
            <a:r>
              <a:rPr lang="ro"/>
              <a:t> ideal when working with large numbers and memory is at issue. So, a good compromise would be using radix sort when the pool of numbers is big enough.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