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99" r:id="rId2"/>
    <p:sldId id="453" r:id="rId3"/>
    <p:sldId id="430" r:id="rId4"/>
    <p:sldId id="431" r:id="rId5"/>
    <p:sldId id="432" r:id="rId6"/>
    <p:sldId id="454" r:id="rId7"/>
    <p:sldId id="442" r:id="rId8"/>
    <p:sldId id="436" r:id="rId9"/>
    <p:sldId id="443" r:id="rId10"/>
    <p:sldId id="455" r:id="rId11"/>
    <p:sldId id="438" r:id="rId12"/>
    <p:sldId id="456" r:id="rId13"/>
    <p:sldId id="452" r:id="rId14"/>
    <p:sldId id="45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Helvetica Neue Light" charset="0"/>
        <a:ea typeface="ヒラギノ角ゴ ProN W3" charset="-128"/>
        <a:cs typeface="+mn-cs"/>
        <a:sym typeface="Helvetica Neue Light" charset="0"/>
      </a:defRPr>
    </a:lvl1pPr>
    <a:lvl2pPr marL="320675" indent="136525" algn="l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Helvetica Neue Light" charset="0"/>
        <a:ea typeface="ヒラギノ角ゴ ProN W3" charset="-128"/>
        <a:cs typeface="+mn-cs"/>
        <a:sym typeface="Helvetica Neue Light" charset="0"/>
      </a:defRPr>
    </a:lvl2pPr>
    <a:lvl3pPr marL="641350" indent="27305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Helvetica Neue Light" charset="0"/>
        <a:ea typeface="ヒラギノ角ゴ ProN W3" charset="-128"/>
        <a:cs typeface="+mn-cs"/>
        <a:sym typeface="Helvetica Neue Light" charset="0"/>
      </a:defRPr>
    </a:lvl3pPr>
    <a:lvl4pPr marL="963613" indent="407988" algn="l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Helvetica Neue Light" charset="0"/>
        <a:ea typeface="ヒラギノ角ゴ ProN W3" charset="-128"/>
        <a:cs typeface="+mn-cs"/>
        <a:sym typeface="Helvetica Neue Light" charset="0"/>
      </a:defRPr>
    </a:lvl4pPr>
    <a:lvl5pPr marL="1284288" indent="544513" algn="l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Helvetica Neue Light" charset="0"/>
        <a:ea typeface="ヒラギノ角ゴ ProN W3" charset="-128"/>
        <a:cs typeface="+mn-cs"/>
        <a:sym typeface="Helvetica Neue Light" charset="0"/>
      </a:defRPr>
    </a:lvl5pPr>
    <a:lvl6pPr marL="2286000" algn="l" defTabSz="914400" rtl="0" eaLnBrk="1" latinLnBrk="0" hangingPunct="1">
      <a:defRPr sz="800" kern="1200">
        <a:solidFill>
          <a:srgbClr val="000000"/>
        </a:solidFill>
        <a:latin typeface="Helvetica Neue Light" charset="0"/>
        <a:ea typeface="ヒラギノ角ゴ ProN W3" charset="-128"/>
        <a:cs typeface="+mn-cs"/>
        <a:sym typeface="Helvetica Neue Light" charset="0"/>
      </a:defRPr>
    </a:lvl6pPr>
    <a:lvl7pPr marL="2743200" algn="l" defTabSz="914400" rtl="0" eaLnBrk="1" latinLnBrk="0" hangingPunct="1">
      <a:defRPr sz="800" kern="1200">
        <a:solidFill>
          <a:srgbClr val="000000"/>
        </a:solidFill>
        <a:latin typeface="Helvetica Neue Light" charset="0"/>
        <a:ea typeface="ヒラギノ角ゴ ProN W3" charset="-128"/>
        <a:cs typeface="+mn-cs"/>
        <a:sym typeface="Helvetica Neue Light" charset="0"/>
      </a:defRPr>
    </a:lvl7pPr>
    <a:lvl8pPr marL="3200400" algn="l" defTabSz="914400" rtl="0" eaLnBrk="1" latinLnBrk="0" hangingPunct="1">
      <a:defRPr sz="800" kern="1200">
        <a:solidFill>
          <a:srgbClr val="000000"/>
        </a:solidFill>
        <a:latin typeface="Helvetica Neue Light" charset="0"/>
        <a:ea typeface="ヒラギノ角ゴ ProN W3" charset="-128"/>
        <a:cs typeface="+mn-cs"/>
        <a:sym typeface="Helvetica Neue Light" charset="0"/>
      </a:defRPr>
    </a:lvl8pPr>
    <a:lvl9pPr marL="3657600" algn="l" defTabSz="914400" rtl="0" eaLnBrk="1" latinLnBrk="0" hangingPunct="1">
      <a:defRPr sz="800" kern="1200">
        <a:solidFill>
          <a:srgbClr val="000000"/>
        </a:solidFill>
        <a:latin typeface="Helvetica Neue Light" charset="0"/>
        <a:ea typeface="ヒラギノ角ゴ ProN W3" charset="-128"/>
        <a:cs typeface="+mn-cs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76012-C004-A1FC-16EF-26A464065E2D}" v="141" dt="2023-03-08T18:02:35.811"/>
    <p1510:client id="{18958D1C-D032-77C0-359C-2B4B6B1287D8}" v="69" dt="2023-03-07T16:19:07.551"/>
    <p1510:client id="{1C9805B7-1696-37AE-8DCF-7D5BC38BC62F}" v="135" dt="2023-03-14T10:46:28.140"/>
    <p1510:client id="{2667EE86-51E7-E37A-977F-19DE6F6FFB8F}" v="866" dt="2023-03-16T08:34:10.612"/>
    <p1510:client id="{2FD509C9-BE89-AA7A-FC64-1050A966023D}" v="37" dt="2023-03-14T10:58:26.237"/>
    <p1510:client id="{5104CE85-8AE8-1C2D-C8F8-F3CECE8BF506}" v="38" dt="2023-03-13T10:04:15.258"/>
    <p1510:client id="{80C5795C-2264-6144-8869-C14D1BB6B0EA}" v="302" dt="2023-03-14T15:48:14.075"/>
    <p1510:client id="{83506EFB-474F-1DAD-37FA-90992D996A3D}" v="3" dt="2023-03-16T10:33:32.107"/>
    <p1510:client id="{8DECEE59-8F00-0D5D-10EB-46DF11167E31}" v="912" dt="2023-06-28T20:18:15.386"/>
    <p1510:client id="{A7C7A78A-558B-01BD-0746-819DD55B8032}" v="198" dt="2023-03-09T20:36:40.746"/>
    <p1510:client id="{C445799D-2E8E-46BB-8FF4-F454FCF84D4C}" v="64" dt="2023-03-15T13:21:05.973"/>
    <p1510:client id="{CA76C060-6C65-2C44-F628-71EB9406DB44}" v="4" dt="2023-03-10T14:02:33.419"/>
    <p1510:client id="{E1A1CC6C-8C99-0F32-E189-57822668EAC2}" v="2777" dt="2023-03-13T13:33:08.670"/>
    <p1510:client id="{E361429B-DC82-78C4-35A8-948DAA8745BC}" v="413" dt="2023-03-13T22:05:45.452"/>
    <p1510:client id="{E5874599-B90D-101B-10BE-E3721E9F64BF}" v="12" dt="2023-03-14T17:07:11.760"/>
    <p1510:client id="{FC61E775-B280-3A93-52B7-9B5EDC3153F2}" v="1476" dt="2023-06-28T21:49:4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46C95A-B6CC-4934-B9C5-8E81A81C82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</a:lstStyle>
          <a:p>
            <a:pPr>
              <a:defRPr/>
            </a:pPr>
            <a:r>
              <a:rPr lang="en-US"/>
              <a:t>Pippo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EC3BE-68A6-0BA9-3131-827F5EF5E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</a:lstStyle>
          <a:p>
            <a:pPr>
              <a:defRPr/>
            </a:pPr>
            <a:fld id="{024EB503-2004-4594-8F47-D991C86048BE}" type="datetime1">
              <a:rPr lang="it-IT"/>
              <a:pPr>
                <a:defRPr/>
              </a:pPr>
              <a:t>28/06/2023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8996A-8B65-57B4-64C6-C9C97D429D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64E1E-03EE-A488-AB3E-7F9E9C3F8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Neue Light" panose="02000403000000020004" pitchFamily="2" charset="0"/>
                <a:ea typeface="ヒラギノ角ゴ ProN W3" panose="020B0300000000000000" pitchFamily="34" charset="-128"/>
                <a:sym typeface="Helvetica Neue Light" panose="02000403000000020004" pitchFamily="2" charset="0"/>
              </a:defRPr>
            </a:lvl1pPr>
          </a:lstStyle>
          <a:p>
            <a:pPr>
              <a:defRPr/>
            </a:pPr>
            <a:fld id="{05936F63-D71A-4AA5-9226-9D78B1E9DF38}" type="slidenum">
              <a:rPr lang="en-US" altLang="en-IT"/>
              <a:pPr>
                <a:defRPr/>
              </a:pPr>
              <a:t>‹N›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EA852B-6710-45AF-BAA7-A8FFD3F557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</a:lstStyle>
          <a:p>
            <a:pPr>
              <a:defRPr/>
            </a:pPr>
            <a:r>
              <a:rPr lang="en-US"/>
              <a:t>Pippo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2A17D-D379-F600-1864-E3B7A0D95C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</a:lstStyle>
          <a:p>
            <a:pPr>
              <a:defRPr/>
            </a:pPr>
            <a:fld id="{F0C92053-584B-4330-AC18-0F35AC2DB370}" type="datetime1">
              <a:rPr lang="it-IT" altLang="en-US"/>
              <a:pPr>
                <a:defRPr/>
              </a:pPr>
              <a:t>28/06/2023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08BD64D-7A34-AC2D-553A-97018ECBE0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DB1338F-5F53-A231-CAA2-A69E087A8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C80DA-9739-D330-0175-67AB6DF323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767CE-EB79-8F01-423A-217A8A18D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Neue Light" panose="02000403000000020004" pitchFamily="2" charset="0"/>
                <a:ea typeface="ヒラギノ角ゴ ProN W3" panose="020B0300000000000000" pitchFamily="34" charset="-128"/>
                <a:sym typeface="Helvetica Neue Light" panose="02000403000000020004" pitchFamily="2" charset="0"/>
              </a:defRPr>
            </a:lvl1pPr>
          </a:lstStyle>
          <a:p>
            <a:pPr>
              <a:defRPr/>
            </a:pPr>
            <a:fld id="{6C1F735C-CB74-47AE-92E5-CD256AD13A66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115C9E38-A175-2CEF-D746-5B39764CB1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594C6BA0-8F6F-1DB7-D696-4C0A07B016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6388" name="Header Placeholder 3">
            <a:extLst>
              <a:ext uri="{FF2B5EF4-FFF2-40B4-BE49-F238E27FC236}">
                <a16:creationId xmlns:a16="http://schemas.microsoft.com/office/drawing/2014/main" id="{E5ACEB59-00A9-581A-32FB-A1A534FD9286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  <p:sp>
        <p:nvSpPr>
          <p:cNvPr id="16389" name="Date Placeholder 4">
            <a:extLst>
              <a:ext uri="{FF2B5EF4-FFF2-40B4-BE49-F238E27FC236}">
                <a16:creationId xmlns:a16="http://schemas.microsoft.com/office/drawing/2014/main" id="{13563978-B1FD-615E-C96F-0C0844087E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0E4F8A8-CC04-4AF5-BCEC-45157BF2FADD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6390" name="Footer Placeholder 5">
            <a:extLst>
              <a:ext uri="{FF2B5EF4-FFF2-40B4-BE49-F238E27FC236}">
                <a16:creationId xmlns:a16="http://schemas.microsoft.com/office/drawing/2014/main" id="{7C2347F2-1496-926E-3EB9-E55B55E911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6391" name="Slide Number Placeholder 6">
            <a:extLst>
              <a:ext uri="{FF2B5EF4-FFF2-40B4-BE49-F238E27FC236}">
                <a16:creationId xmlns:a16="http://schemas.microsoft.com/office/drawing/2014/main" id="{5F4AE02B-9FFD-209E-DAED-06F7920AF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BE93F21-8E01-487C-94EC-CCAD3B17EC85}" type="slidenum">
              <a:rPr lang="en-US" altLang="en-US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1</a:t>
            </a:fld>
            <a:endParaRPr lang="en-US" altLang="en-US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3950075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1213199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3211346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213327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99774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130192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224606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175916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283240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392448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399639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480F049-897A-00F7-B2C4-1BAD33B635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93BAEA0-C0A2-C318-08EF-CA9232D2D5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en-US" sz="160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3845621-2663-8797-E6CB-82F6F6B76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0BBA82-C139-46FF-9CCE-4A1B14120D29}" type="slidenum">
              <a:rPr lang="en-US" altLang="en-US" smtClean="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8437" name="Date Placeholder 1">
            <a:extLst>
              <a:ext uri="{FF2B5EF4-FFF2-40B4-BE49-F238E27FC236}">
                <a16:creationId xmlns:a16="http://schemas.microsoft.com/office/drawing/2014/main" id="{71B9CEF0-16F1-7D2C-3058-71278FB9B8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93A4F6-1637-405C-9C9A-0620019728C9}" type="datetime1">
              <a:rPr lang="it-IT" altLang="en-US" smtClean="0"/>
              <a:pPr/>
              <a:t>28/06/2023</a:t>
            </a:fld>
            <a:endParaRPr lang="en-US" altLang="en-US"/>
          </a:p>
        </p:txBody>
      </p:sp>
      <p:sp>
        <p:nvSpPr>
          <p:cNvPr id="18438" name="Footer Placeholder 2">
            <a:extLst>
              <a:ext uri="{FF2B5EF4-FFF2-40B4-BE49-F238E27FC236}">
                <a16:creationId xmlns:a16="http://schemas.microsoft.com/office/drawing/2014/main" id="{596B5DF9-AC1D-941A-6FB9-8C068DADF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N W3" charset="-128"/>
            </a:endParaRPr>
          </a:p>
        </p:txBody>
      </p:sp>
      <p:sp>
        <p:nvSpPr>
          <p:cNvPr id="18439" name="Header Placeholder 3">
            <a:extLst>
              <a:ext uri="{FF2B5EF4-FFF2-40B4-BE49-F238E27FC236}">
                <a16:creationId xmlns:a16="http://schemas.microsoft.com/office/drawing/2014/main" id="{CFC5152D-F519-2393-0A83-DD07C4A5372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N W3" charset="-128"/>
              </a:rPr>
              <a:t>Pippo</a:t>
            </a:r>
          </a:p>
        </p:txBody>
      </p:sp>
    </p:spTree>
    <p:extLst>
      <p:ext uri="{BB962C8B-B14F-4D97-AF65-F5344CB8AC3E}">
        <p14:creationId xmlns:p14="http://schemas.microsoft.com/office/powerpoint/2010/main" val="240836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>
                <a:solidFill>
                  <a:srgbClr val="262626"/>
                </a:solidFill>
              </a:defRPr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</a:t>
            </a:r>
            <a:r>
              <a:rPr lang="it-IT" err="1"/>
              <a:t>subtitle</a:t>
            </a:r>
            <a:r>
              <a:rPr lang="it-IT"/>
              <a:t>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D344B-F5C3-14A9-7C39-379029D793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Internet of Things for Ambient Assisted Living (IoTAAL) – Workshop at IEEE PIMRC 2016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E6231F0-A64A-B7A2-E1E7-D45D913DA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7344-47DF-4175-9E13-4E5A9464BFBE}" type="slidenum">
              <a:rPr lang="en-US" altLang="en-IT"/>
              <a:pPr>
                <a:defRPr/>
              </a:pPr>
              <a:t>‹N›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30529347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52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082" y="0"/>
            <a:ext cx="2085082" cy="6858000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836" y="0"/>
            <a:ext cx="6148090" cy="6858000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1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A6F9DD0D-B64F-FCA6-C481-D67BB20295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4163" y="750888"/>
            <a:ext cx="8575675" cy="546893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/>
          <a:lstStyle>
            <a:lvl1pPr eaLnBrk="0" hangingPunct="0">
              <a:defRPr sz="8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9pPr>
          </a:lstStyle>
          <a:p>
            <a:pPr eaLnBrk="1" hangingPunct="1">
              <a:defRPr/>
            </a:pPr>
            <a:endParaRPr lang="it-IT" altLang="it-IT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AAE60-EF17-FCF6-44D2-2ECAC518BE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Internet of Things for Ambient Assisted Living (IoTAAL) – Workshop at IEEE PIMRC 2016</a:t>
            </a:r>
          </a:p>
        </p:txBody>
      </p:sp>
    </p:spTree>
    <p:extLst>
      <p:ext uri="{BB962C8B-B14F-4D97-AF65-F5344CB8AC3E}">
        <p14:creationId xmlns:p14="http://schemas.microsoft.com/office/powerpoint/2010/main" val="71572447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BCB9E3C-2006-B0EB-852B-63C95A505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Internet of Things for Ambient Assisted Living (</a:t>
            </a:r>
            <a:r>
              <a:rPr lang="en-US" err="1"/>
              <a:t>IoTAAL</a:t>
            </a:r>
            <a:r>
              <a:rPr lang="en-US"/>
              <a:t>) – Workshop at IEEE PIMRC 2016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3138E95-ED9E-E182-10D3-1EF03CBAA6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74F88-9AC0-449A-B0A8-F2E4052D1B8D}" type="slidenum">
              <a:rPr lang="en-US" altLang="en-IT"/>
              <a:pPr>
                <a:defRPr/>
              </a:pPr>
              <a:t>‹N›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6190173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9D2FA-6F38-6B5D-EE86-FD45CEA7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Internet of Things for Ambient Assisted Living (IoTAAL) – Workshop at IEEE PIMRC 2016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7267865-3D30-D645-C894-9632B7C8F9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DCCA3-EA62-44A4-ACEA-030D976434E4}" type="slidenum">
              <a:rPr lang="en-US" altLang="en-IT"/>
              <a:pPr>
                <a:defRPr/>
              </a:pPr>
              <a:t>‹N›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27234533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1836" y="1634133"/>
            <a:ext cx="4116586" cy="522386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634133"/>
            <a:ext cx="4116586" cy="522386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5B02-CB0C-A2D3-92CC-7FCDA710C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Internet of Things for Ambient Assisted Living (IoTAAL) – Workshop at IEEE PIMRC 2016</a:t>
            </a:r>
          </a:p>
        </p:txBody>
      </p:sp>
    </p:spTree>
    <p:extLst>
      <p:ext uri="{BB962C8B-B14F-4D97-AF65-F5344CB8AC3E}">
        <p14:creationId xmlns:p14="http://schemas.microsoft.com/office/powerpoint/2010/main" val="12333523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6DEDE9-A147-6615-2F4F-24F348639A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Internet of Things for Ambient Assisted Living (IoTAAL) – Workshop at IEEE PIMRC 2016</a:t>
            </a:r>
          </a:p>
        </p:txBody>
      </p:sp>
    </p:spTree>
    <p:extLst>
      <p:ext uri="{BB962C8B-B14F-4D97-AF65-F5344CB8AC3E}">
        <p14:creationId xmlns:p14="http://schemas.microsoft.com/office/powerpoint/2010/main" val="21335770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>
            <a:extLst>
              <a:ext uri="{FF2B5EF4-FFF2-40B4-BE49-F238E27FC236}">
                <a16:creationId xmlns:a16="http://schemas.microsoft.com/office/drawing/2014/main" id="{71C90E74-464F-A9A0-0613-916765AC91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5613" y="1384300"/>
            <a:ext cx="8232775" cy="1588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28EBF-37FC-B56F-B2CA-08E62522E6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Internet of Things for Ambient Assisted Living (IoTAAL) – Workshop at IEEE PIMRC 2016</a:t>
            </a:r>
          </a:p>
        </p:txBody>
      </p:sp>
    </p:spTree>
    <p:extLst>
      <p:ext uri="{BB962C8B-B14F-4D97-AF65-F5344CB8AC3E}">
        <p14:creationId xmlns:p14="http://schemas.microsoft.com/office/powerpoint/2010/main" val="27430917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4FAB20-C3CD-3057-65B6-53E761F6E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Internet of Things for Ambient Assisted Living (IoTAAL) – Workshop at IEEE PIMRC 2016</a:t>
            </a:r>
          </a:p>
        </p:txBody>
      </p:sp>
    </p:spTree>
    <p:extLst>
      <p:ext uri="{BB962C8B-B14F-4D97-AF65-F5344CB8AC3E}">
        <p14:creationId xmlns:p14="http://schemas.microsoft.com/office/powerpoint/2010/main" val="7111675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DD247-7F03-F427-C755-DC890F257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Internet of Things for Ambient Assisted Living (IoTAAL) – Workshop at IEEE PIMRC 2016</a:t>
            </a:r>
          </a:p>
        </p:txBody>
      </p:sp>
    </p:spTree>
    <p:extLst>
      <p:ext uri="{BB962C8B-B14F-4D97-AF65-F5344CB8AC3E}">
        <p14:creationId xmlns:p14="http://schemas.microsoft.com/office/powerpoint/2010/main" val="21580822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82F1-59DD-A360-3CFD-D80621F4B8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Internet of Things for Ambient Assisted Living (IoTAAL) – Workshop at IEEE PIMRC 2016</a:t>
            </a:r>
          </a:p>
        </p:txBody>
      </p:sp>
    </p:spTree>
    <p:extLst>
      <p:ext uri="{BB962C8B-B14F-4D97-AF65-F5344CB8AC3E}">
        <p14:creationId xmlns:p14="http://schemas.microsoft.com/office/powerpoint/2010/main" val="3709786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CAA6C64-F413-DD58-CB0C-949667DAB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1638" y="0"/>
            <a:ext cx="834072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D5BF803-8F58-1F97-25CF-18B65477D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633538"/>
            <a:ext cx="8340725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charset="0"/>
              </a:rPr>
              <a:t>Second level</a:t>
            </a:r>
          </a:p>
          <a:p>
            <a:pPr lvl="2"/>
            <a:r>
              <a:rPr lang="en-US" altLang="en-US">
                <a:sym typeface="Helvetica Neue" charset="0"/>
              </a:rPr>
              <a:t>Third level</a:t>
            </a:r>
          </a:p>
          <a:p>
            <a:pPr lvl="3"/>
            <a:r>
              <a:rPr lang="en-US" altLang="en-US">
                <a:sym typeface="Helvetica Neue" charset="0"/>
              </a:rPr>
              <a:t>Fourth level</a:t>
            </a:r>
          </a:p>
          <a:p>
            <a:pPr lvl="4"/>
            <a:r>
              <a:rPr lang="en-US" altLang="en-US">
                <a:sym typeface="Helvetica Neue" charset="0"/>
              </a:rPr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61FFD-9B34-6ACF-D0B8-6964C9B32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1638" y="6356350"/>
            <a:ext cx="5713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ea typeface="ヒラギノ角ゴ ProN W3" charset="-128"/>
                <a:sym typeface="Helvetica Neue Light" charset="0"/>
              </a:defRPr>
            </a:lvl1pPr>
          </a:lstStyle>
          <a:p>
            <a:pPr>
              <a:defRPr/>
            </a:pPr>
            <a:r>
              <a:rPr lang="en-US"/>
              <a:t>Internet of Things for Ambient Assisted Living (</a:t>
            </a:r>
            <a:r>
              <a:rPr lang="en-US" err="1"/>
              <a:t>IoTAAL</a:t>
            </a:r>
            <a:r>
              <a:rPr lang="en-US"/>
              <a:t>) – Workshop at IEEE PIMRC 2016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A16E5-2643-E401-E1B5-975A9E426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  <a:latin typeface="Helvetica Neue Light" panose="02000403000000020004" pitchFamily="2" charset="0"/>
                <a:ea typeface="ヒラギノ角ゴ ProN W3" panose="020B0300000000000000" pitchFamily="34" charset="-128"/>
                <a:sym typeface="Helvetica Neue Light" panose="02000403000000020004" pitchFamily="2" charset="0"/>
              </a:defRPr>
            </a:lvl1pPr>
          </a:lstStyle>
          <a:p>
            <a:pPr>
              <a:defRPr/>
            </a:pPr>
            <a:fld id="{512421B0-DE53-49FC-8DF1-38A314D54310}" type="slidenum">
              <a:rPr lang="en-US" altLang="en-IT"/>
              <a:pPr>
                <a:defRPr/>
              </a:pPr>
              <a:t>‹N›</a:t>
            </a:fld>
            <a:endParaRPr lang="en-US" altLang="en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2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  <p:sldLayoutId id="2147484683" r:id="rId1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187325" indent="-187325" algn="l" rtl="0" eaLnBrk="0" fontAlgn="base" hangingPunct="0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427038" indent="-187325" algn="l" rtl="0" eaLnBrk="0" fontAlgn="base" hangingPunct="0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739775" indent="-187325" algn="l" rtl="0" eaLnBrk="0" fontAlgn="base" hangingPunct="0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052513" indent="-187325" algn="l" rtl="0" eaLnBrk="0" fontAlgn="base" hangingPunct="0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1365250" indent="-187325" algn="l" rtl="0" eaLnBrk="0" fontAlgn="base" hangingPunct="0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1687651" indent="-187517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009108" indent="-187517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2330566" indent="-187517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2652023" indent="-187517" algn="l" rtl="0" fontAlgn="base">
        <a:spcBef>
          <a:spcPts val="337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1">
            <a:extLst>
              <a:ext uri="{FF2B5EF4-FFF2-40B4-BE49-F238E27FC236}">
                <a16:creationId xmlns:a16="http://schemas.microsoft.com/office/drawing/2014/main" id="{10BCD294-DB3B-F4B1-81BA-BECFA4CB4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638" y="3357563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8BFC84-A2D4-7487-5269-56DAB9EA5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363219"/>
            <a:ext cx="8340725" cy="797494"/>
          </a:xfrm>
          <a:prstGeom prst="rect">
            <a:avLst/>
          </a:prstGeom>
          <a:noFill/>
          <a:ln>
            <a:noFill/>
          </a:ln>
          <a:effectLst/>
        </p:spPr>
        <p:txBody>
          <a:bodyPr lIns="35717" tIns="35717" rIns="35717" bIns="35717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321457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642915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964372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1285829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>
              <a:defRPr/>
            </a:pPr>
            <a:r>
              <a:rPr lang="en-US" sz="3200" b="1" kern="0" dirty="0"/>
              <a:t>Project Discussion: Adult census income 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BDECDE-7BC8-BCC1-B8DF-AD7E480C1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821" y="3594011"/>
            <a:ext cx="3802063" cy="900112"/>
          </a:xfrm>
          <a:prstGeom prst="rect">
            <a:avLst/>
          </a:prstGeom>
          <a:noFill/>
          <a:ln>
            <a:noFill/>
          </a:ln>
          <a:effectLst/>
        </p:spPr>
        <p:txBody>
          <a:bodyPr lIns="35717" tIns="35717" rIns="35717" bIns="35717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321457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642915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964372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1285829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>
              <a:defRPr/>
            </a:pPr>
            <a:r>
              <a:rPr lang="en-US" sz="2800" dirty="0"/>
              <a:t>Samuele </a:t>
            </a:r>
            <a:r>
              <a:rPr lang="en-US" sz="2800" err="1"/>
              <a:t>Ramassone</a:t>
            </a:r>
            <a:endParaRPr lang="en-US" sz="2800"/>
          </a:p>
          <a:p>
            <a:pPr>
              <a:defRPr/>
            </a:pPr>
            <a:r>
              <a:rPr lang="en-US" sz="2800" dirty="0"/>
              <a:t>Katiuscia </a:t>
            </a:r>
            <a:r>
              <a:rPr lang="en-US" sz="2800" err="1"/>
              <a:t>Pellone</a:t>
            </a:r>
            <a:endParaRPr lang="en-US" sz="2800"/>
          </a:p>
          <a:p>
            <a:pPr>
              <a:defRPr/>
            </a:pPr>
            <a:r>
              <a:rPr lang="en-US" sz="2800" dirty="0"/>
              <a:t>Roberto Di Stefano</a:t>
            </a:r>
          </a:p>
        </p:txBody>
      </p:sp>
      <p:pic>
        <p:nvPicPr>
          <p:cNvPr id="3" name="Immagine 2" descr="Immagine che contiene logo&#10;&#10;Descrizione generata automaticamente">
            <a:extLst>
              <a:ext uri="{FF2B5EF4-FFF2-40B4-BE49-F238E27FC236}">
                <a16:creationId xmlns:a16="http://schemas.microsoft.com/office/drawing/2014/main" id="{D22BF200-F67E-081A-948E-5747772B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37" y="183655"/>
            <a:ext cx="2198326" cy="1194526"/>
          </a:xfrm>
          <a:prstGeom prst="rect">
            <a:avLst/>
          </a:prstGeom>
        </p:spPr>
      </p:pic>
      <p:pic>
        <p:nvPicPr>
          <p:cNvPr id="6" name="Immagine 5" descr="Immagine che contiene logo&#10;&#10;Descrizione generata automaticamente">
            <a:extLst>
              <a:ext uri="{FF2B5EF4-FFF2-40B4-BE49-F238E27FC236}">
                <a16:creationId xmlns:a16="http://schemas.microsoft.com/office/drawing/2014/main" id="{DCE7F8EF-3E0C-0E0E-7D90-EF8FEB2B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38" y="5434384"/>
            <a:ext cx="2228440" cy="11945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10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571176"/>
            <a:ext cx="8340725" cy="134099"/>
          </a:xfrm>
        </p:spPr>
        <p:txBody>
          <a:bodyPr bIns="36000" anchor="ctr"/>
          <a:lstStyle/>
          <a:p>
            <a:pPr algn="ctr"/>
            <a:r>
              <a:rPr lang="en-US" sz="3200" b="1" dirty="0">
                <a:ea typeface="+mj-lt"/>
                <a:cs typeface="+mj-lt"/>
              </a:rPr>
              <a:t>Unsupervised learning</a:t>
            </a:r>
          </a:p>
          <a:p>
            <a:pPr algn="ctr"/>
            <a:endParaRPr lang="en-US" sz="3200" b="1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8F1610-DB68-AC89-1699-E174443D0526}"/>
              </a:ext>
            </a:extLst>
          </p:cNvPr>
          <p:cNvSpPr txBox="1"/>
          <p:nvPr/>
        </p:nvSpPr>
        <p:spPr>
          <a:xfrm>
            <a:off x="314049" y="1978324"/>
            <a:ext cx="331038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2200" dirty="0">
              <a:latin typeface="Helvetica Neue Light"/>
              <a:ea typeface="ヒラギノ角ゴ ProN W3"/>
              <a:cs typeface="Arial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E9D2C2E-8410-7AF8-A86C-319714763FE7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5" name="Immagine 4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5AC38A51-C60C-703A-E961-AEDC70CD9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7" name="Immagine 6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2ACB6D4B-C802-24EF-3791-0F82D0537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6" name="Line 1">
            <a:extLst>
              <a:ext uri="{FF2B5EF4-FFF2-40B4-BE49-F238E27FC236}">
                <a16:creationId xmlns:a16="http://schemas.microsoft.com/office/drawing/2014/main" id="{41E85769-F5FC-DA9B-C6EA-5C028ADAD5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65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F4B42B-A6A5-B490-2CAA-A49024C59F7F}"/>
              </a:ext>
            </a:extLst>
          </p:cNvPr>
          <p:cNvSpPr txBox="1"/>
          <p:nvPr/>
        </p:nvSpPr>
        <p:spPr>
          <a:xfrm>
            <a:off x="510509" y="1857263"/>
            <a:ext cx="80915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 err="1">
                <a:latin typeface="Helvetica Neue Light"/>
                <a:ea typeface="ヒラギノ角ゴ ProN W3"/>
              </a:rPr>
              <a:t>Silhoulette</a:t>
            </a:r>
            <a:r>
              <a:rPr lang="it-IT" sz="2800" b="1" dirty="0">
                <a:latin typeface="Helvetica Neue Light"/>
                <a:ea typeface="ヒラギノ角ゴ ProN W3"/>
              </a:rPr>
              <a:t> plot of the Clusters</a:t>
            </a:r>
            <a:endParaRPr lang="it-IT" sz="2800" b="1" dirty="0" err="1"/>
          </a:p>
        </p:txBody>
      </p:sp>
      <p:pic>
        <p:nvPicPr>
          <p:cNvPr id="9" name="Immagine 9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FCB94684-4504-56A3-5E66-C373E33BE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6" y="2537102"/>
            <a:ext cx="8781689" cy="3207155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6B1903E7-F453-1699-60BE-0E47E208E1EB}"/>
              </a:ext>
            </a:extLst>
          </p:cNvPr>
          <p:cNvSpPr/>
          <p:nvPr/>
        </p:nvSpPr>
        <p:spPr bwMode="auto">
          <a:xfrm>
            <a:off x="6185140" y="3791308"/>
            <a:ext cx="1288211" cy="28179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7D83D28-33A8-D63E-D752-FA17BCB79107}"/>
              </a:ext>
            </a:extLst>
          </p:cNvPr>
          <p:cNvSpPr/>
          <p:nvPr/>
        </p:nvSpPr>
        <p:spPr bwMode="auto">
          <a:xfrm>
            <a:off x="6458309" y="3791307"/>
            <a:ext cx="1288211" cy="28179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9E54574-5A4D-934F-A2F4-F4CB2A6F0874}"/>
              </a:ext>
            </a:extLst>
          </p:cNvPr>
          <p:cNvSpPr/>
          <p:nvPr/>
        </p:nvSpPr>
        <p:spPr bwMode="auto">
          <a:xfrm>
            <a:off x="6112354" y="5127505"/>
            <a:ext cx="1360098" cy="25304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700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11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182988"/>
            <a:ext cx="8340725" cy="522287"/>
          </a:xfrm>
        </p:spPr>
        <p:txBody>
          <a:bodyPr bIns="36000" anchor="ctr"/>
          <a:lstStyle/>
          <a:p>
            <a:pPr algn="ctr"/>
            <a:r>
              <a:rPr lang="en-US" sz="3200" b="1" dirty="0">
                <a:ea typeface="+mj-lt"/>
                <a:cs typeface="+mj-lt"/>
              </a:rPr>
              <a:t>Supervised learning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A5570B-8954-B377-480A-C3429F835CE6}"/>
              </a:ext>
            </a:extLst>
          </p:cNvPr>
          <p:cNvSpPr txBox="1"/>
          <p:nvPr/>
        </p:nvSpPr>
        <p:spPr>
          <a:xfrm>
            <a:off x="5598183" y="3429300"/>
            <a:ext cx="34333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A17E8A-6596-A334-52B8-B37F40BD8221}"/>
              </a:ext>
            </a:extLst>
          </p:cNvPr>
          <p:cNvSpPr txBox="1"/>
          <p:nvPr/>
        </p:nvSpPr>
        <p:spPr>
          <a:xfrm>
            <a:off x="403764" y="2141028"/>
            <a:ext cx="70851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endParaRPr lang="it-IT" sz="3200">
              <a:latin typeface="Helvetica Neue Light"/>
              <a:ea typeface="ヒラギノ角ゴ ProN W3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E69D25-4C13-98D6-ECBF-D0DBFFE305BE}"/>
              </a:ext>
            </a:extLst>
          </p:cNvPr>
          <p:cNvSpPr txBox="1"/>
          <p:nvPr/>
        </p:nvSpPr>
        <p:spPr>
          <a:xfrm>
            <a:off x="5603874" y="4674140"/>
            <a:ext cx="4569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F156DA-7AD0-9613-A82C-9F5909AAB1AA}"/>
              </a:ext>
            </a:extLst>
          </p:cNvPr>
          <p:cNvSpPr txBox="1"/>
          <p:nvPr/>
        </p:nvSpPr>
        <p:spPr>
          <a:xfrm>
            <a:off x="198287" y="2238973"/>
            <a:ext cx="67976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Helvetica Neue Light"/>
                <a:ea typeface="ヒラギノ角ゴ ProN W3"/>
              </a:rPr>
              <a:t>We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used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several</a:t>
            </a:r>
            <a:r>
              <a:rPr lang="it-IT" sz="2400" dirty="0">
                <a:latin typeface="Helvetica Neue Light"/>
                <a:ea typeface="ヒラギノ角ゴ ProN W3"/>
              </a:rPr>
              <a:t> models:</a:t>
            </a:r>
            <a:endParaRPr lang="it-IT" sz="2400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0D77AC9-6E99-5825-706B-B6C8E88AE1B6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7" name="Immagine 6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9BDCC3E7-A6BE-D9EA-4C7E-D2F68B8B6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9" name="Immagine 8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CB2F87DC-E3D7-B03E-DEA0-1167D4F15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10" name="Line 1">
            <a:extLst>
              <a:ext uri="{FF2B5EF4-FFF2-40B4-BE49-F238E27FC236}">
                <a16:creationId xmlns:a16="http://schemas.microsoft.com/office/drawing/2014/main" id="{D5190DB4-4458-36FC-2C0C-85E9C09BF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65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pic>
        <p:nvPicPr>
          <p:cNvPr id="8" name="Immagine 10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6D6B2E63-9DDB-9B3B-1A64-02B4C6049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83" y="2664623"/>
            <a:ext cx="3548331" cy="387226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3021FA-BFCA-8526-1F54-E43E77EC28EA}"/>
              </a:ext>
            </a:extLst>
          </p:cNvPr>
          <p:cNvSpPr txBox="1"/>
          <p:nvPr/>
        </p:nvSpPr>
        <p:spPr>
          <a:xfrm>
            <a:off x="4565035" y="3196828"/>
            <a:ext cx="356271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l">
              <a:buAutoNum type="arabicPeriod"/>
            </a:pPr>
            <a:r>
              <a:rPr lang="it-IT" sz="2400" i="1" err="1">
                <a:latin typeface="Helvetica Neue Light"/>
                <a:ea typeface="ヒラギノ角ゴ ProN W3"/>
              </a:rPr>
              <a:t>MLPClassifier</a:t>
            </a:r>
            <a:endParaRPr lang="it-IT" sz="2400" i="1"/>
          </a:p>
          <a:p>
            <a:pPr marL="228600" indent="-228600">
              <a:buAutoNum type="arabicPeriod"/>
            </a:pPr>
            <a:endParaRPr lang="it-IT" sz="2400" i="1" dirty="0"/>
          </a:p>
          <a:p>
            <a:pPr marL="228600" indent="-228600">
              <a:buAutoNum type="arabicPeriod"/>
            </a:pPr>
            <a:r>
              <a:rPr lang="it-IT" sz="2400" i="1" err="1">
                <a:latin typeface="Helvetica Neue Light"/>
                <a:ea typeface="ヒラギノ角ゴ ProN W3"/>
              </a:rPr>
              <a:t>Decision</a:t>
            </a:r>
            <a:r>
              <a:rPr lang="it-IT" sz="2400" i="1" dirty="0">
                <a:latin typeface="Helvetica Neue Light"/>
                <a:ea typeface="ヒラギノ角ゴ ProN W3"/>
              </a:rPr>
              <a:t> Tree</a:t>
            </a:r>
            <a:endParaRPr lang="it-IT" sz="2400" i="1" dirty="0"/>
          </a:p>
          <a:p>
            <a:pPr marL="228600" indent="-228600">
              <a:buAutoNum type="arabicPeriod"/>
            </a:pPr>
            <a:endParaRPr lang="it-IT" sz="2400" i="1" dirty="0"/>
          </a:p>
          <a:p>
            <a:pPr marL="228600" indent="-228600">
              <a:buAutoNum type="arabicPeriod"/>
            </a:pPr>
            <a:r>
              <a:rPr lang="it-IT" sz="2400" i="1" dirty="0">
                <a:latin typeface="Helvetica Neue Light"/>
                <a:ea typeface="ヒラギノ角ゴ ProN W3"/>
              </a:rPr>
              <a:t>Random </a:t>
            </a:r>
            <a:r>
              <a:rPr lang="it-IT" sz="2400" i="1" err="1">
                <a:latin typeface="Helvetica Neue Light"/>
                <a:ea typeface="ヒラギノ角ゴ ProN W3"/>
              </a:rPr>
              <a:t>Forest</a:t>
            </a:r>
            <a:endParaRPr lang="it-IT" sz="2400" i="1">
              <a:latin typeface="Helvetica Neue Light"/>
              <a:ea typeface="ヒラギノ角ゴ ProN W3"/>
            </a:endParaRPr>
          </a:p>
          <a:p>
            <a:pPr marL="228600" indent="-228600">
              <a:buAutoNum type="arabicPeriod"/>
            </a:pPr>
            <a:endParaRPr lang="it-IT" sz="2400" i="1" dirty="0"/>
          </a:p>
          <a:p>
            <a:pPr marL="228600" indent="-228600">
              <a:buAutoNum type="arabicPeriod"/>
            </a:pPr>
            <a:r>
              <a:rPr lang="it-IT" sz="2400" i="1" err="1">
                <a:latin typeface="Helvetica Neue Light"/>
                <a:ea typeface="ヒラギノ角ゴ ProN W3"/>
              </a:rPr>
              <a:t>Logistic</a:t>
            </a:r>
            <a:r>
              <a:rPr lang="it-IT" sz="2400" i="1" dirty="0">
                <a:latin typeface="Helvetica Neue Light"/>
                <a:ea typeface="ヒラギノ角ゴ ProN W3"/>
              </a:rPr>
              <a:t> </a:t>
            </a:r>
            <a:r>
              <a:rPr lang="it-IT" sz="2400" i="1" err="1">
                <a:latin typeface="Helvetica Neue Light"/>
                <a:ea typeface="ヒラギノ角ゴ ProN W3"/>
              </a:rPr>
              <a:t>Regression</a:t>
            </a:r>
            <a:endParaRPr lang="it-IT" sz="2400" i="1" err="1"/>
          </a:p>
        </p:txBody>
      </p:sp>
    </p:spTree>
    <p:extLst>
      <p:ext uri="{BB962C8B-B14F-4D97-AF65-F5344CB8AC3E}">
        <p14:creationId xmlns:p14="http://schemas.microsoft.com/office/powerpoint/2010/main" val="4884958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12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182988"/>
            <a:ext cx="8340725" cy="522287"/>
          </a:xfrm>
        </p:spPr>
        <p:txBody>
          <a:bodyPr bIns="36000" anchor="ctr"/>
          <a:lstStyle/>
          <a:p>
            <a:pPr algn="ctr"/>
            <a:r>
              <a:rPr lang="en-US" sz="3200" b="1" dirty="0">
                <a:ea typeface="+mj-lt"/>
                <a:cs typeface="+mj-lt"/>
              </a:rPr>
              <a:t>Supervised learning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A5570B-8954-B377-480A-C3429F835CE6}"/>
              </a:ext>
            </a:extLst>
          </p:cNvPr>
          <p:cNvSpPr txBox="1"/>
          <p:nvPr/>
        </p:nvSpPr>
        <p:spPr>
          <a:xfrm>
            <a:off x="5598183" y="3429300"/>
            <a:ext cx="34333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A17E8A-6596-A334-52B8-B37F40BD8221}"/>
              </a:ext>
            </a:extLst>
          </p:cNvPr>
          <p:cNvSpPr txBox="1"/>
          <p:nvPr/>
        </p:nvSpPr>
        <p:spPr>
          <a:xfrm>
            <a:off x="403764" y="2141028"/>
            <a:ext cx="70851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endParaRPr lang="it-IT" sz="3200">
              <a:latin typeface="Helvetica Neue Light"/>
              <a:ea typeface="ヒラギノ角ゴ ProN W3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F156DA-7AD0-9613-A82C-9F5909AAB1AA}"/>
              </a:ext>
            </a:extLst>
          </p:cNvPr>
          <p:cNvSpPr txBox="1"/>
          <p:nvPr/>
        </p:nvSpPr>
        <p:spPr>
          <a:xfrm>
            <a:off x="183910" y="2066445"/>
            <a:ext cx="67976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Helvetica Neue Light"/>
                <a:ea typeface="ヒラギノ角ゴ ProN W3"/>
              </a:rPr>
              <a:t>The performances are </a:t>
            </a:r>
            <a:r>
              <a:rPr lang="it-IT" sz="2400" dirty="0" err="1">
                <a:latin typeface="Helvetica Neue Light"/>
                <a:ea typeface="ヒラギノ角ゴ ProN W3"/>
              </a:rPr>
              <a:t>all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very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similar</a:t>
            </a:r>
            <a:r>
              <a:rPr lang="it-IT" sz="2400" dirty="0">
                <a:latin typeface="Helvetica Neue Light"/>
                <a:ea typeface="ヒラギノ角ゴ ProN W3"/>
              </a:rPr>
              <a:t> :</a:t>
            </a:r>
            <a:endParaRPr lang="it-IT" sz="2400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0D77AC9-6E99-5825-706B-B6C8E88AE1B6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7" name="Immagine 6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9BDCC3E7-A6BE-D9EA-4C7E-D2F68B8B6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9" name="Immagine 8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CB2F87DC-E3D7-B03E-DEA0-1167D4F15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10" name="Line 1">
            <a:extLst>
              <a:ext uri="{FF2B5EF4-FFF2-40B4-BE49-F238E27FC236}">
                <a16:creationId xmlns:a16="http://schemas.microsoft.com/office/drawing/2014/main" id="{D5190DB4-4458-36FC-2C0C-85E9C09BF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65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pic>
        <p:nvPicPr>
          <p:cNvPr id="12" name="Immagine 12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1EB23875-F0EE-87AE-2D25-99BFB4466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51" y="2436132"/>
            <a:ext cx="5158595" cy="3135923"/>
          </a:xfrm>
          <a:prstGeom prst="rect">
            <a:avLst/>
          </a:prstGeom>
        </p:spPr>
      </p:pic>
      <p:pic>
        <p:nvPicPr>
          <p:cNvPr id="13" name="Immagine 1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D987561-51BD-8614-ABE0-FC70C62D0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494" y="2529570"/>
            <a:ext cx="3447689" cy="197139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E48F433-1793-5D57-6B68-887E461F150F}"/>
              </a:ext>
            </a:extLst>
          </p:cNvPr>
          <p:cNvSpPr txBox="1"/>
          <p:nvPr/>
        </p:nvSpPr>
        <p:spPr>
          <a:xfrm>
            <a:off x="400656" y="5578751"/>
            <a:ext cx="77752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latin typeface="Helvetica Neue Light"/>
                <a:ea typeface="ヒラギノ角ゴ ProN W3"/>
              </a:rPr>
              <a:t>Being</a:t>
            </a:r>
            <a:r>
              <a:rPr lang="it-IT" sz="2400" dirty="0">
                <a:latin typeface="Helvetica Neue Light"/>
                <a:ea typeface="ヒラギノ角ゴ ProN W3"/>
              </a:rPr>
              <a:t> the dataset </a:t>
            </a:r>
            <a:r>
              <a:rPr lang="it-IT" sz="2400" err="1">
                <a:latin typeface="Helvetica Neue Light"/>
                <a:ea typeface="ヒラギノ角ゴ ProN W3"/>
              </a:rPr>
              <a:t>unbalanced</a:t>
            </a:r>
            <a:r>
              <a:rPr lang="it-IT" sz="2400" dirty="0">
                <a:latin typeface="Helvetica Neue Light"/>
                <a:ea typeface="ヒラギノ角ゴ ProN W3"/>
              </a:rPr>
              <a:t>, the </a:t>
            </a:r>
            <a:r>
              <a:rPr lang="it-IT" sz="2400" err="1">
                <a:latin typeface="Helvetica Neue Light"/>
                <a:ea typeface="ヒラギノ角ゴ ProN W3"/>
              </a:rPr>
              <a:t>accuracy</a:t>
            </a:r>
            <a:r>
              <a:rPr lang="it-IT" sz="2400" dirty="0">
                <a:latin typeface="Helvetica Neue Light"/>
                <a:ea typeface="ヒラギノ角ゴ ProN W3"/>
              </a:rPr>
              <a:t> </a:t>
            </a:r>
            <a:r>
              <a:rPr lang="it-IT" sz="2400" err="1">
                <a:latin typeface="Helvetica Neue Light"/>
                <a:ea typeface="ヒラギノ角ゴ ProN W3"/>
              </a:rPr>
              <a:t>is</a:t>
            </a:r>
            <a:r>
              <a:rPr lang="it-IT" sz="2400" dirty="0">
                <a:latin typeface="Helvetica Neue Light"/>
                <a:ea typeface="ヒラギノ角ゴ ProN W3"/>
              </a:rPr>
              <a:t> </a:t>
            </a:r>
            <a:r>
              <a:rPr lang="it-IT" sz="2400" err="1">
                <a:latin typeface="Helvetica Neue Light"/>
                <a:ea typeface="ヒラギノ角ゴ ProN W3"/>
              </a:rPr>
              <a:t>evaluated</a:t>
            </a:r>
            <a:r>
              <a:rPr lang="it-IT" sz="2400" dirty="0">
                <a:latin typeface="Helvetica Neue Light"/>
                <a:ea typeface="ヒラギノ角ゴ ProN W3"/>
              </a:rPr>
              <a:t> </a:t>
            </a:r>
            <a:r>
              <a:rPr lang="it-IT" sz="2400" err="1">
                <a:latin typeface="Helvetica Neue Light"/>
                <a:ea typeface="ヒラギノ角ゴ ProN W3"/>
              </a:rPr>
              <a:t>through</a:t>
            </a:r>
            <a:r>
              <a:rPr lang="it-IT" sz="2400" dirty="0">
                <a:latin typeface="Helvetica Neue Light"/>
                <a:ea typeface="ヒラギノ角ゴ ProN W3"/>
              </a:rPr>
              <a:t> </a:t>
            </a:r>
            <a:r>
              <a:rPr lang="it-IT" sz="2400" err="1">
                <a:latin typeface="Helvetica Neue Light"/>
                <a:ea typeface="ヒラギノ角ゴ ProN W3"/>
              </a:rPr>
              <a:t>Balanced</a:t>
            </a:r>
            <a:r>
              <a:rPr lang="it-IT" sz="2400" dirty="0">
                <a:latin typeface="Helvetica Neue Light"/>
                <a:ea typeface="ヒラギノ角ゴ ProN W3"/>
              </a:rPr>
              <a:t> </a:t>
            </a:r>
            <a:r>
              <a:rPr lang="it-IT" sz="2400" err="1">
                <a:latin typeface="Helvetica Neue Light"/>
                <a:ea typeface="ヒラギノ角ゴ ProN W3"/>
              </a:rPr>
              <a:t>Accuracy</a:t>
            </a:r>
            <a:endParaRPr lang="it-IT" sz="2400">
              <a:latin typeface="Helvetica Neue Light"/>
              <a:ea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7105530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13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182988"/>
            <a:ext cx="8340725" cy="522287"/>
          </a:xfrm>
        </p:spPr>
        <p:txBody>
          <a:bodyPr bIns="36000" anchor="ctr"/>
          <a:lstStyle/>
          <a:p>
            <a:pPr algn="ctr"/>
            <a:r>
              <a:rPr lang="en-US" sz="3200" b="1" dirty="0">
                <a:ea typeface="+mj-lt"/>
                <a:cs typeface="+mj-lt"/>
              </a:rPr>
              <a:t>Conclusions</a:t>
            </a:r>
            <a:endParaRPr lang="en-US" sz="3200" b="1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75E7521-954D-7A67-4B14-91EFF53448DE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3" name="Immagine 2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33B71FD0-E507-7A16-692E-B538BF500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4" name="Immagine 3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3C82482C-3C13-055A-2AA0-F8952782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6" name="Line 1">
            <a:extLst>
              <a:ext uri="{FF2B5EF4-FFF2-40B4-BE49-F238E27FC236}">
                <a16:creationId xmlns:a16="http://schemas.microsoft.com/office/drawing/2014/main" id="{D546B949-6217-CF2F-B1F4-16D3204331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65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26999FD-E230-544C-0CAF-FAF5054F7DB4}"/>
              </a:ext>
            </a:extLst>
          </p:cNvPr>
          <p:cNvSpPr txBox="1"/>
          <p:nvPr/>
        </p:nvSpPr>
        <p:spPr>
          <a:xfrm>
            <a:off x="254598" y="1965804"/>
            <a:ext cx="833599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it-IT" sz="2400" dirty="0">
                <a:latin typeface="Helvetica Neue Light"/>
                <a:ea typeface="ヒラギノ角ゴ ProN W3"/>
              </a:rPr>
              <a:t>In </a:t>
            </a:r>
            <a:r>
              <a:rPr lang="it-IT" sz="2400" dirty="0" err="1">
                <a:latin typeface="Helvetica Neue Light"/>
                <a:ea typeface="ヒラギノ角ゴ ProN W3"/>
              </a:rPr>
              <a:t>unsupervised</a:t>
            </a:r>
            <a:r>
              <a:rPr lang="it-IT" sz="2400" dirty="0">
                <a:latin typeface="Helvetica Neue Light"/>
                <a:ea typeface="ヒラギノ角ゴ ProN W3"/>
              </a:rPr>
              <a:t> learning, </a:t>
            </a:r>
            <a:r>
              <a:rPr lang="it-IT" sz="2400" dirty="0" err="1">
                <a:latin typeface="Helvetica Neue Light"/>
                <a:ea typeface="ヒラギノ角ゴ ProN W3"/>
              </a:rPr>
              <a:t>measuring</a:t>
            </a:r>
            <a:r>
              <a:rPr lang="it-IT" sz="2400" dirty="0">
                <a:latin typeface="Helvetica Neue Light"/>
                <a:ea typeface="ヒラギノ角ゴ ProN W3"/>
              </a:rPr>
              <a:t> the low silhouette </a:t>
            </a:r>
            <a:r>
              <a:rPr lang="it-IT" sz="2400" dirty="0" err="1">
                <a:latin typeface="Helvetica Neue Light"/>
                <a:ea typeface="ヒラギノ角ゴ ProN W3"/>
              </a:rPr>
              <a:t>value</a:t>
            </a:r>
            <a:r>
              <a:rPr lang="it-IT" sz="2400" dirty="0">
                <a:latin typeface="Helvetica Neue Light"/>
                <a:ea typeface="ヒラギノ角ゴ ProN W3"/>
              </a:rPr>
              <a:t> </a:t>
            </a:r>
            <a:r>
              <a:rPr lang="it-IT" sz="2400" dirty="0" err="1">
                <a:latin typeface="Helvetica Neue Light"/>
                <a:ea typeface="ヒラギノ角ゴ ProN W3"/>
              </a:rPr>
              <a:t>we</a:t>
            </a:r>
            <a:r>
              <a:rPr lang="it-IT" sz="2400" dirty="0">
                <a:latin typeface="Helvetica Neue Light"/>
                <a:ea typeface="ヒラギノ角ゴ ProN W3"/>
              </a:rPr>
              <a:t> can </a:t>
            </a:r>
            <a:r>
              <a:rPr lang="it-IT" sz="2400" dirty="0" err="1">
                <a:latin typeface="Helvetica Neue Light"/>
                <a:ea typeface="ヒラギノ角ゴ ProN W3"/>
              </a:rPr>
              <a:t>see</a:t>
            </a:r>
            <a:r>
              <a:rPr lang="it-IT" sz="2400" dirty="0">
                <a:latin typeface="Helvetica Neue Light"/>
                <a:ea typeface="ヒラギノ角ゴ ProN W3"/>
              </a:rPr>
              <a:t> </a:t>
            </a:r>
            <a:r>
              <a:rPr lang="it-IT" sz="2400" dirty="0" err="1">
                <a:latin typeface="Helvetica Neue Light"/>
                <a:ea typeface="ヒラギノ角ゴ ProN W3"/>
              </a:rPr>
              <a:t>that</a:t>
            </a:r>
            <a:r>
              <a:rPr lang="it-IT" sz="2400" dirty="0">
                <a:latin typeface="Helvetica Neue Light"/>
                <a:ea typeface="ヒラギノ角ゴ ProN W3"/>
              </a:rPr>
              <a:t> the data </a:t>
            </a:r>
            <a:r>
              <a:rPr lang="it-IT" sz="2400" dirty="0" err="1">
                <a:latin typeface="Helvetica Neue Light"/>
                <a:ea typeface="ヒラギノ角ゴ ProN W3"/>
              </a:rPr>
              <a:t>is</a:t>
            </a:r>
            <a:r>
              <a:rPr lang="it-IT" sz="2400" dirty="0">
                <a:latin typeface="Helvetica Neue Light"/>
                <a:ea typeface="ヒラギノ角ゴ ProN W3"/>
              </a:rPr>
              <a:t> </a:t>
            </a:r>
            <a:r>
              <a:rPr lang="it-IT" sz="2400" dirty="0" err="1">
                <a:latin typeface="Helvetica Neue Light"/>
                <a:ea typeface="ヒラギノ角ゴ ProN W3"/>
              </a:rPr>
              <a:t>not</a:t>
            </a:r>
            <a:r>
              <a:rPr lang="it-IT" sz="2400" dirty="0">
                <a:latin typeface="Helvetica Neue Light"/>
                <a:ea typeface="ヒラギノ角ゴ ProN W3"/>
              </a:rPr>
              <a:t> </a:t>
            </a:r>
            <a:r>
              <a:rPr lang="it-IT" sz="2400" dirty="0" err="1">
                <a:latin typeface="Helvetica Neue Light"/>
                <a:ea typeface="ヒラギノ角ゴ ProN W3"/>
              </a:rPr>
              <a:t>very</a:t>
            </a:r>
            <a:r>
              <a:rPr lang="it-IT" sz="2400" dirty="0">
                <a:latin typeface="Helvetica Neue Light"/>
                <a:ea typeface="ヒラギノ角ゴ ProN W3"/>
              </a:rPr>
              <a:t> </a:t>
            </a:r>
            <a:r>
              <a:rPr lang="it-IT" sz="2400" dirty="0" err="1">
                <a:latin typeface="Helvetica Neue Light"/>
                <a:ea typeface="ヒラギノ角ゴ ProN W3"/>
              </a:rPr>
              <a:t>clusterizable</a:t>
            </a:r>
          </a:p>
          <a:p>
            <a:pPr marL="342900" indent="-342900">
              <a:buFont typeface="Wingdings"/>
              <a:buChar char="Ø"/>
            </a:pPr>
            <a:endParaRPr lang="it-IT" sz="2400" dirty="0"/>
          </a:p>
          <a:p>
            <a:pPr marL="342900" indent="-342900">
              <a:buFont typeface="Wingdings"/>
              <a:buChar char="Ø"/>
            </a:pPr>
            <a:r>
              <a:rPr lang="it-IT" sz="2400" dirty="0">
                <a:latin typeface="Helvetica Neue Light"/>
                <a:ea typeface="ヒラギノ角ゴ ProN W3"/>
              </a:rPr>
              <a:t>In </a:t>
            </a:r>
            <a:r>
              <a:rPr lang="it-IT" sz="2400" dirty="0" err="1">
                <a:latin typeface="Helvetica Neue Light"/>
                <a:ea typeface="ヒラギノ角ゴ ProN W3"/>
              </a:rPr>
              <a:t>supervised</a:t>
            </a:r>
            <a:r>
              <a:rPr lang="it-IT" sz="2400" dirty="0">
                <a:latin typeface="Helvetica Neue Light"/>
                <a:ea typeface="ヒラギノ角ゴ ProN W3"/>
              </a:rPr>
              <a:t> learning </a:t>
            </a:r>
            <a:r>
              <a:rPr lang="it-IT" sz="2400" dirty="0" err="1">
                <a:latin typeface="Helvetica Neue Light"/>
                <a:ea typeface="ヒラギノ角ゴ ProN W3"/>
              </a:rPr>
              <a:t>we</a:t>
            </a:r>
            <a:r>
              <a:rPr lang="it-IT" sz="2400" dirty="0">
                <a:latin typeface="Helvetica Neue Light"/>
                <a:ea typeface="ヒラギノ角ゴ ProN W3"/>
              </a:rPr>
              <a:t> can </a:t>
            </a:r>
            <a:r>
              <a:rPr lang="it-IT" sz="2400" dirty="0" err="1">
                <a:latin typeface="Helvetica Neue Light"/>
                <a:ea typeface="ヒラギノ角ゴ ProN W3"/>
              </a:rPr>
              <a:t>see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that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there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is</a:t>
            </a:r>
            <a:r>
              <a:rPr lang="it-IT" sz="2400" dirty="0">
                <a:latin typeface="Helvetica Neue Light"/>
                <a:ea typeface="ヒラギノ角ゴ ProN W3"/>
              </a:rPr>
              <a:t> no </a:t>
            </a:r>
            <a:r>
              <a:rPr lang="it-IT" sz="2400" dirty="0" err="1">
                <a:latin typeface="Helvetica Neue Light"/>
                <a:ea typeface="ヒラギノ角ゴ ProN W3"/>
              </a:rPr>
              <a:t>overfitting</a:t>
            </a:r>
            <a:r>
              <a:rPr lang="it-IT" sz="2400" dirty="0">
                <a:latin typeface="Helvetica Neue Light"/>
                <a:ea typeface="ヒラギノ角ゴ ProN W3"/>
              </a:rPr>
              <a:t> and the </a:t>
            </a:r>
            <a:r>
              <a:rPr lang="it-IT" sz="2400" dirty="0" err="1">
                <a:latin typeface="Helvetica Neue Light"/>
                <a:ea typeface="ヒラギノ角ゴ ProN W3"/>
              </a:rPr>
              <a:t>result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obtained</a:t>
            </a:r>
            <a:r>
              <a:rPr lang="it-IT" sz="2400" dirty="0">
                <a:latin typeface="Helvetica Neue Light"/>
                <a:ea typeface="ヒラギノ角ゴ ProN W3"/>
              </a:rPr>
              <a:t> with the </a:t>
            </a:r>
            <a:r>
              <a:rPr lang="it-IT" sz="2400" dirty="0" err="1">
                <a:latin typeface="Helvetica Neue Light"/>
                <a:ea typeface="ヒラギノ角ゴ ProN W3"/>
              </a:rPr>
              <a:t>different</a:t>
            </a:r>
            <a:r>
              <a:rPr lang="it-IT" sz="2400" dirty="0">
                <a:latin typeface="Helvetica Neue Light"/>
                <a:ea typeface="ヒラギノ角ゴ ProN W3"/>
              </a:rPr>
              <a:t> models are </a:t>
            </a:r>
            <a:r>
              <a:rPr lang="it-IT" sz="2400" dirty="0" err="1">
                <a:latin typeface="Helvetica Neue Light"/>
                <a:ea typeface="ヒラギノ角ゴ ProN W3"/>
              </a:rPr>
              <a:t>similar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around</a:t>
            </a:r>
            <a:r>
              <a:rPr lang="it-IT" sz="2400" dirty="0">
                <a:latin typeface="Helvetica Neue Light"/>
                <a:ea typeface="ヒラギノ角ゴ ProN W3"/>
              </a:rPr>
              <a:t> 80% of </a:t>
            </a:r>
            <a:r>
              <a:rPr lang="it-IT" sz="2400" dirty="0" err="1">
                <a:latin typeface="Helvetica Neue Light"/>
                <a:ea typeface="ヒラギノ角ゴ ProN W3"/>
              </a:rPr>
              <a:t>accuracy</a:t>
            </a:r>
            <a:endParaRPr lang="it-IT" sz="2400" dirty="0">
              <a:latin typeface="Helvetica Neue Light"/>
              <a:ea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2953236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dirty="0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14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3167063"/>
            <a:ext cx="8340725" cy="522287"/>
          </a:xfrm>
        </p:spPr>
        <p:txBody>
          <a:bodyPr bIns="36000" anchor="ctr"/>
          <a:lstStyle/>
          <a:p>
            <a:pPr algn="ctr" eaLnBrk="1" hangingPunct="1"/>
            <a:r>
              <a:rPr lang="en-US" altLang="en-US" sz="4000">
                <a:solidFill>
                  <a:srgbClr val="1F6080"/>
                </a:solidFill>
              </a:rPr>
              <a:t>Grazie per </a:t>
            </a:r>
            <a:r>
              <a:rPr lang="en-US" altLang="en-US" sz="4000" err="1">
                <a:solidFill>
                  <a:srgbClr val="1F6080"/>
                </a:solidFill>
              </a:rPr>
              <a:t>l’attenzione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EC74180-191E-6E23-E095-228F848C3063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3" name="Immagine 2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0F24B0C8-F075-42A5-2BED-7DD367202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4" name="Immagine 3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63468621-B37E-86F2-6E02-892DBE7F1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0182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DB14F2-82F2-90CD-1D7F-11D6E292B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474F88-9AC0-449A-B0A8-F2E4052D1B8D}" type="slidenum">
              <a:rPr lang="en-US" altLang="en-IT" smtClean="0"/>
              <a:pPr>
                <a:defRPr/>
              </a:pPr>
              <a:t>2</a:t>
            </a:fld>
            <a:endParaRPr lang="en-US" altLang="en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246070-53C0-93CF-D24E-C71FD5D30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182988"/>
            <a:ext cx="8340725" cy="586476"/>
          </a:xfrm>
        </p:spPr>
        <p:txBody>
          <a:bodyPr bIns="36000" anchor="t"/>
          <a:lstStyle/>
          <a:p>
            <a:r>
              <a:rPr lang="en-US" sz="3200" b="1"/>
              <a:t>Outline </a:t>
            </a:r>
            <a:endParaRPr lang="en-US" sz="3200" b="1">
              <a:highlight>
                <a:srgbClr val="FFFF00"/>
              </a:highlight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B7D7BC8-BCAF-682E-9F41-5B9E401A8B94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8" name="Immagine 7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10784834-EA85-B77E-65C3-07BB5F57B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9" name="Immagine 8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16795A00-F756-5B1E-93DF-FCB9CCE57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85C563-3A30-43EF-033A-8EC0ECDB1821}"/>
              </a:ext>
            </a:extLst>
          </p:cNvPr>
          <p:cNvSpPr txBox="1"/>
          <p:nvPr/>
        </p:nvSpPr>
        <p:spPr>
          <a:xfrm>
            <a:off x="837128" y="2090520"/>
            <a:ext cx="7469743" cy="76020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Courier New"/>
              <a:buChar char="o"/>
            </a:pPr>
            <a:r>
              <a:rPr lang="en-US" sz="2400" dirty="0">
                <a:latin typeface="Helvetica Neue Light"/>
                <a:ea typeface="ヒラギノ角ゴ ProN W3"/>
              </a:rPr>
              <a:t>Dataset description</a:t>
            </a:r>
          </a:p>
          <a:p>
            <a:pPr marL="457200" indent="-457200">
              <a:buFont typeface="Courier New"/>
              <a:buChar char="o"/>
            </a:pPr>
            <a:endParaRPr lang="en-US" sz="2400" dirty="0"/>
          </a:p>
          <a:p>
            <a:pPr marL="457200" indent="-457200">
              <a:buFont typeface="Courier New"/>
              <a:buChar char="o"/>
            </a:pPr>
            <a:r>
              <a:rPr lang="en-US" sz="2400" dirty="0">
                <a:latin typeface="Helvetica Neue Light"/>
                <a:ea typeface="ヒラギノ角ゴ ProN W3"/>
              </a:rPr>
              <a:t>Data cleaning and preprocessing</a:t>
            </a:r>
          </a:p>
          <a:p>
            <a:pPr marL="457200" indent="-457200">
              <a:buFont typeface="Courier New"/>
              <a:buChar char="o"/>
            </a:pPr>
            <a:endParaRPr lang="en-US" sz="2400" dirty="0">
              <a:latin typeface="Helvetica Neue Light"/>
              <a:ea typeface="ヒラギノ角ゴ ProN W3"/>
              <a:cs typeface="Arial"/>
            </a:endParaRPr>
          </a:p>
          <a:p>
            <a:pPr marL="457200" indent="-457200">
              <a:buFont typeface="Courier New,monospace"/>
              <a:buChar char="o"/>
            </a:pPr>
            <a:r>
              <a:rPr lang="en-US" sz="2400" dirty="0">
                <a:latin typeface="Arial"/>
                <a:ea typeface="ヒラギノ角ゴ ProN W3"/>
                <a:cs typeface="Arial"/>
              </a:rPr>
              <a:t>Descriptive analysis</a:t>
            </a:r>
            <a:endParaRPr lang="en-US" sz="2400">
              <a:ea typeface="ヒラギノ角ゴ ProN W3"/>
            </a:endParaRPr>
          </a:p>
          <a:p>
            <a:pPr marL="457200" indent="-457200">
              <a:buFont typeface="Courier New,monospace"/>
              <a:buChar char="o"/>
            </a:pPr>
            <a:endParaRPr lang="en-US" sz="2400" dirty="0">
              <a:latin typeface="Arial"/>
              <a:ea typeface="ヒラギノ角ゴ ProN W3"/>
              <a:cs typeface="Arial"/>
            </a:endParaRPr>
          </a:p>
          <a:p>
            <a:pPr marL="457200" indent="-457200">
              <a:buFont typeface="Courier New,monospace"/>
              <a:buChar char="o"/>
            </a:pPr>
            <a:r>
              <a:rPr lang="en-US" sz="2400" dirty="0">
                <a:latin typeface="Arial"/>
                <a:ea typeface="ヒラギノ角ゴ ProN W3"/>
                <a:cs typeface="Arial"/>
              </a:rPr>
              <a:t>Unsupervised learning</a:t>
            </a:r>
          </a:p>
          <a:p>
            <a:pPr marL="457200" indent="-457200">
              <a:buFont typeface="Courier New,monospace"/>
              <a:buChar char="o"/>
            </a:pPr>
            <a:endParaRPr lang="en-US" sz="2400" dirty="0">
              <a:latin typeface="Arial"/>
              <a:ea typeface="ヒラギノ角ゴ ProN W3"/>
              <a:cs typeface="Arial"/>
            </a:endParaRPr>
          </a:p>
          <a:p>
            <a:pPr marL="457200" indent="-457200">
              <a:buFont typeface="Courier New,monospace"/>
              <a:buChar char="o"/>
            </a:pPr>
            <a:r>
              <a:rPr lang="en-US" sz="2400" dirty="0">
                <a:latin typeface="Arial"/>
                <a:ea typeface="ヒラギノ角ゴ ProN W3"/>
                <a:cs typeface="Arial"/>
              </a:rPr>
              <a:t>Supervised learning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Courier New"/>
              <a:buChar char="o"/>
            </a:pPr>
            <a:r>
              <a:rPr lang="en-US" sz="2400" dirty="0">
                <a:latin typeface="Helvetica Neue Light"/>
                <a:ea typeface="ヒラギノ角ゴ ProN W3"/>
              </a:rPr>
              <a:t>Conclusions</a:t>
            </a:r>
          </a:p>
          <a:p>
            <a:pPr marL="457200" indent="-457200">
              <a:buFont typeface="Courier New"/>
              <a:buChar char="o"/>
            </a:pPr>
            <a:endParaRPr lang="en-US" sz="2800"/>
          </a:p>
          <a:p>
            <a:pPr marL="457200" indent="-457200">
              <a:buFont typeface="Courier New"/>
              <a:buChar char="o"/>
            </a:pPr>
            <a:endParaRPr lang="en-US" sz="2800"/>
          </a:p>
          <a:p>
            <a:pPr marL="457200" indent="-457200">
              <a:buFont typeface="Courier New"/>
              <a:buChar char="o"/>
            </a:pPr>
            <a:endParaRPr lang="en-US" sz="2800"/>
          </a:p>
          <a:p>
            <a:pPr marL="457200" indent="-457200">
              <a:buFont typeface="Courier New"/>
              <a:buChar char="o"/>
            </a:pPr>
            <a:br>
              <a:rPr lang="en-US" sz="2800" dirty="0"/>
            </a:br>
            <a:endParaRPr lang="en-US" sz="2800">
              <a:latin typeface="Helvetica Neue Light"/>
              <a:ea typeface="ヒラギノ角ゴ ProN W3"/>
            </a:endParaRPr>
          </a:p>
          <a:p>
            <a:pPr marL="457200" indent="-457200">
              <a:buFont typeface="Courier New"/>
              <a:buChar char="o"/>
            </a:pPr>
            <a:br>
              <a:rPr lang="en-US" sz="2800" dirty="0"/>
            </a:br>
            <a:br>
              <a:rPr lang="en-US" sz="2800" dirty="0"/>
            </a:br>
            <a:endParaRPr lang="en-US" sz="2800"/>
          </a:p>
        </p:txBody>
      </p:sp>
      <p:sp>
        <p:nvSpPr>
          <p:cNvPr id="3" name="Line 1">
            <a:extLst>
              <a:ext uri="{FF2B5EF4-FFF2-40B4-BE49-F238E27FC236}">
                <a16:creationId xmlns:a16="http://schemas.microsoft.com/office/drawing/2014/main" id="{B542DEAC-D2E4-CC33-7C44-8532A0CCB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638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5729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3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182988"/>
            <a:ext cx="8340725" cy="522287"/>
          </a:xfrm>
        </p:spPr>
        <p:txBody>
          <a:bodyPr bIns="36000" anchor="ctr"/>
          <a:lstStyle/>
          <a:p>
            <a:pPr algn="ctr"/>
            <a:r>
              <a:rPr lang="en-US" sz="3200" b="1" dirty="0"/>
              <a:t>Dataset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3DDDFE-A6B9-8427-EEF2-DE3E748B5043}"/>
              </a:ext>
            </a:extLst>
          </p:cNvPr>
          <p:cNvSpPr txBox="1"/>
          <p:nvPr/>
        </p:nvSpPr>
        <p:spPr>
          <a:xfrm>
            <a:off x="397175" y="2653523"/>
            <a:ext cx="82314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6C3D6E-BAC1-7113-CF39-471407C91F45}"/>
              </a:ext>
            </a:extLst>
          </p:cNvPr>
          <p:cNvSpPr txBox="1"/>
          <p:nvPr/>
        </p:nvSpPr>
        <p:spPr>
          <a:xfrm>
            <a:off x="127899" y="2096100"/>
            <a:ext cx="901172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Helvetica Neue Light"/>
                <a:ea typeface="ヒラギノ角ゴ ProN W3"/>
              </a:rPr>
              <a:t>Dataset </a:t>
            </a:r>
            <a:r>
              <a:rPr lang="it-IT" sz="2400" dirty="0" err="1">
                <a:latin typeface="Helvetica Neue Light"/>
                <a:ea typeface="ヒラギノ角ゴ ProN W3"/>
              </a:rPr>
              <a:t>was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initially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splitted</a:t>
            </a:r>
            <a:r>
              <a:rPr lang="it-IT" sz="2400" dirty="0">
                <a:latin typeface="Helvetica Neue Light"/>
                <a:ea typeface="ヒラギノ角ゴ ProN W3"/>
              </a:rPr>
              <a:t> in training and testing set, </a:t>
            </a:r>
            <a:r>
              <a:rPr lang="it-IT" sz="2400" dirty="0" err="1">
                <a:latin typeface="Helvetica Neue Light"/>
                <a:ea typeface="ヒラギノ角ゴ ProN W3"/>
              </a:rPr>
              <a:t>respectively</a:t>
            </a:r>
            <a:r>
              <a:rPr lang="it-IT" sz="2400" dirty="0">
                <a:latin typeface="Helvetica Neue Light"/>
                <a:ea typeface="ヒラギノ角ゴ ProN W3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Helvetica Neue Light"/>
              <a:ea typeface="ヒラギノ角ゴ ProN W3"/>
            </a:endParaRPr>
          </a:p>
          <a:p>
            <a:pPr marL="663575" lvl="1" indent="-342900">
              <a:buFont typeface="Courier New"/>
              <a:buChar char="o"/>
            </a:pPr>
            <a:r>
              <a:rPr lang="it-IT" sz="2400" b="1" dirty="0">
                <a:latin typeface="Helvetica Neue Light"/>
                <a:ea typeface="ヒラギノ角ゴ ProN W3"/>
              </a:rPr>
              <a:t>Training set:</a:t>
            </a:r>
            <a:r>
              <a:rPr lang="it-IT" sz="2400" dirty="0">
                <a:latin typeface="Helvetica Neue Light"/>
                <a:ea typeface="ヒラギノ角ゴ ProN W3"/>
              </a:rPr>
              <a:t> 32560 </a:t>
            </a:r>
            <a:r>
              <a:rPr lang="it-IT" sz="2400" dirty="0" err="1">
                <a:latin typeface="Helvetica Neue Light"/>
                <a:ea typeface="ヒラギノ角ゴ ProN W3"/>
              </a:rPr>
              <a:t>rows</a:t>
            </a:r>
            <a:r>
              <a:rPr lang="it-IT" sz="2400" dirty="0">
                <a:latin typeface="Helvetica Neue Light"/>
                <a:ea typeface="ヒラギノ角ゴ ProN W3"/>
              </a:rPr>
              <a:t> x 15 features</a:t>
            </a:r>
          </a:p>
          <a:p>
            <a:pPr marL="663575" lvl="1" indent="-342900">
              <a:buFont typeface="Courier New"/>
              <a:buChar char="o"/>
            </a:pPr>
            <a:r>
              <a:rPr lang="it-IT" sz="2400" b="1" dirty="0">
                <a:latin typeface="Helvetica Neue Light"/>
                <a:ea typeface="ヒラギノ角ゴ ProN W3"/>
              </a:rPr>
              <a:t>Test set:</a:t>
            </a:r>
            <a:r>
              <a:rPr lang="it-IT" sz="2400" dirty="0">
                <a:latin typeface="Helvetica Neue Light"/>
                <a:ea typeface="ヒラギノ角ゴ ProN W3"/>
              </a:rPr>
              <a:t> 16281 </a:t>
            </a:r>
            <a:r>
              <a:rPr lang="it-IT" sz="2400" dirty="0" err="1">
                <a:latin typeface="Helvetica Neue Light"/>
                <a:ea typeface="ヒラギノ角ゴ ProN W3"/>
              </a:rPr>
              <a:t>rows</a:t>
            </a:r>
            <a:r>
              <a:rPr lang="it-IT" sz="2400" dirty="0">
                <a:latin typeface="Helvetica Neue Light"/>
                <a:ea typeface="ヒラギノ角ゴ ProN W3"/>
              </a:rPr>
              <a:t> x 15 features  </a:t>
            </a:r>
            <a:endParaRPr lang="it-IT" dirty="0"/>
          </a:p>
          <a:p>
            <a:pPr marL="663575" lvl="1" indent="-342900">
              <a:buFont typeface="Courier New"/>
              <a:buChar char="o"/>
            </a:pPr>
            <a:endParaRPr lang="it-IT" sz="2400" dirty="0">
              <a:latin typeface="Helvetica Neue Light"/>
              <a:ea typeface="ヒラギノ角ゴ ProN W3"/>
            </a:endParaRPr>
          </a:p>
          <a:p>
            <a:pPr marL="663575" lvl="1" indent="-342900">
              <a:buFont typeface="Courier New"/>
              <a:buChar char="o"/>
            </a:pPr>
            <a:endParaRPr lang="it-IT" sz="2400" dirty="0">
              <a:latin typeface="Helvetica Neue Light"/>
              <a:ea typeface="ヒラギノ角ゴ ProN W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02124"/>
                </a:solidFill>
                <a:latin typeface="Helvetica Neue Light"/>
                <a:ea typeface="ヒラギノ角ゴ ProN W3"/>
              </a:rPr>
              <a:t>The </a:t>
            </a:r>
            <a:r>
              <a:rPr lang="it-IT" sz="2400" dirty="0" err="1">
                <a:solidFill>
                  <a:srgbClr val="202124"/>
                </a:solidFill>
                <a:latin typeface="Helvetica Neue Light"/>
                <a:ea typeface="ヒラギノ角ゴ ProN W3"/>
              </a:rPr>
              <a:t>Adult</a:t>
            </a:r>
            <a:r>
              <a:rPr lang="it-IT" sz="2400" dirty="0">
                <a:solidFill>
                  <a:srgbClr val="202124"/>
                </a:solidFill>
                <a:latin typeface="Helvetica Neue Light"/>
                <a:ea typeface="ヒラギノ角ゴ ProN W3"/>
              </a:rPr>
              <a:t> dataset </a:t>
            </a:r>
            <a:r>
              <a:rPr lang="it-IT" sz="2400" dirty="0" err="1">
                <a:solidFill>
                  <a:srgbClr val="202124"/>
                </a:solidFill>
                <a:latin typeface="Helvetica Neue Light"/>
                <a:ea typeface="ヒラギノ角ゴ ProN W3"/>
              </a:rPr>
              <a:t>is</a:t>
            </a:r>
            <a:r>
              <a:rPr lang="it-IT" sz="2400" dirty="0">
                <a:solidFill>
                  <a:srgbClr val="202124"/>
                </a:solidFill>
                <a:latin typeface="Helvetica Neue Light"/>
                <a:ea typeface="ヒラギノ角ゴ ProN W3"/>
              </a:rPr>
              <a:t> from the Census Bureau and the task </a:t>
            </a:r>
            <a:r>
              <a:rPr lang="it-IT" sz="2400" dirty="0" err="1">
                <a:solidFill>
                  <a:srgbClr val="202124"/>
                </a:solidFill>
                <a:latin typeface="Helvetica Neue Light"/>
                <a:ea typeface="ヒラギノ角ゴ ProN W3"/>
              </a:rPr>
              <a:t>is</a:t>
            </a:r>
            <a:r>
              <a:rPr lang="it-IT" sz="2400" dirty="0">
                <a:solidFill>
                  <a:srgbClr val="202124"/>
                </a:solidFill>
                <a:latin typeface="Helvetica Neue Light"/>
                <a:ea typeface="ヒラギノ角ゴ ProN W3"/>
              </a:rPr>
              <a:t> to </a:t>
            </a:r>
            <a:r>
              <a:rPr lang="it-IT" sz="2400" dirty="0" err="1">
                <a:solidFill>
                  <a:srgbClr val="202124"/>
                </a:solidFill>
                <a:latin typeface="Helvetica Neue Light"/>
                <a:ea typeface="ヒラギノ角ゴ ProN W3"/>
              </a:rPr>
              <a:t>predict</a:t>
            </a:r>
            <a:r>
              <a:rPr lang="it-IT" sz="2400" dirty="0">
                <a:solidFill>
                  <a:srgbClr val="202124"/>
                </a:solidFill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solidFill>
                  <a:srgbClr val="202124"/>
                </a:solidFill>
                <a:latin typeface="Helvetica Neue Light"/>
                <a:ea typeface="ヒラギノ角ゴ ProN W3"/>
              </a:rPr>
              <a:t>whether</a:t>
            </a:r>
            <a:r>
              <a:rPr lang="it-IT" sz="2400" dirty="0">
                <a:solidFill>
                  <a:srgbClr val="202124"/>
                </a:solidFill>
                <a:latin typeface="Helvetica Neue Light"/>
                <a:ea typeface="ヒラギノ角ゴ ProN W3"/>
              </a:rPr>
              <a:t> a </a:t>
            </a:r>
            <a:r>
              <a:rPr lang="it-IT" sz="2400" dirty="0" err="1">
                <a:solidFill>
                  <a:srgbClr val="202124"/>
                </a:solidFill>
                <a:latin typeface="Helvetica Neue Light"/>
                <a:ea typeface="ヒラギノ角ゴ ProN W3"/>
              </a:rPr>
              <a:t>given</a:t>
            </a:r>
            <a:r>
              <a:rPr lang="it-IT" sz="2400" dirty="0">
                <a:solidFill>
                  <a:srgbClr val="202124"/>
                </a:solidFill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solidFill>
                  <a:srgbClr val="202124"/>
                </a:solidFill>
                <a:latin typeface="Helvetica Neue Light"/>
                <a:ea typeface="ヒラギノ角ゴ ProN W3"/>
              </a:rPr>
              <a:t>adult</a:t>
            </a:r>
            <a:r>
              <a:rPr lang="it-IT" sz="2400" dirty="0">
                <a:solidFill>
                  <a:srgbClr val="202124"/>
                </a:solidFill>
                <a:latin typeface="Helvetica Neue Light"/>
                <a:ea typeface="ヒラギノ角ゴ ProN W3"/>
              </a:rPr>
              <a:t> makes </a:t>
            </a:r>
            <a:r>
              <a:rPr lang="it-IT" sz="2400" dirty="0">
                <a:solidFill>
                  <a:srgbClr val="040C28"/>
                </a:solidFill>
                <a:latin typeface="Helvetica Neue Light"/>
                <a:ea typeface="ヒラギノ角ゴ ProN W3"/>
              </a:rPr>
              <a:t>more </a:t>
            </a:r>
            <a:r>
              <a:rPr lang="it-IT" sz="2400" dirty="0" err="1">
                <a:solidFill>
                  <a:srgbClr val="040C28"/>
                </a:solidFill>
                <a:latin typeface="Helvetica Neue Light"/>
                <a:ea typeface="ヒラギノ角ゴ ProN W3"/>
              </a:rPr>
              <a:t>than</a:t>
            </a:r>
            <a:r>
              <a:rPr lang="it-IT" sz="2400" dirty="0">
                <a:solidFill>
                  <a:srgbClr val="040C28"/>
                </a:solidFill>
                <a:latin typeface="Helvetica Neue Light"/>
                <a:ea typeface="ヒラギノ角ゴ ProN W3"/>
              </a:rPr>
              <a:t> $50,000 a </a:t>
            </a:r>
            <a:r>
              <a:rPr lang="it-IT" sz="2400" dirty="0" err="1">
                <a:solidFill>
                  <a:srgbClr val="040C28"/>
                </a:solidFill>
                <a:latin typeface="Helvetica Neue Light"/>
                <a:ea typeface="ヒラギノ角ゴ ProN W3"/>
              </a:rPr>
              <a:t>year</a:t>
            </a:r>
            <a:r>
              <a:rPr lang="it-IT" sz="2400" dirty="0">
                <a:solidFill>
                  <a:srgbClr val="040C28"/>
                </a:solidFill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solidFill>
                  <a:srgbClr val="040C28"/>
                </a:solidFill>
                <a:latin typeface="Helvetica Neue Light"/>
                <a:ea typeface="ヒラギノ角ゴ ProN W3"/>
              </a:rPr>
              <a:t>based</a:t>
            </a:r>
            <a:r>
              <a:rPr lang="it-IT" sz="2400" dirty="0">
                <a:solidFill>
                  <a:srgbClr val="040C28"/>
                </a:solidFill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solidFill>
                  <a:srgbClr val="040C28"/>
                </a:solidFill>
                <a:latin typeface="Helvetica Neue Light"/>
                <a:ea typeface="ヒラギノ角ゴ ProN W3"/>
              </a:rPr>
              <a:t>attributes</a:t>
            </a:r>
            <a:r>
              <a:rPr lang="it-IT" sz="2400" dirty="0">
                <a:solidFill>
                  <a:srgbClr val="040C28"/>
                </a:solidFill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solidFill>
                  <a:srgbClr val="040C28"/>
                </a:solidFill>
                <a:latin typeface="Helvetica Neue Light"/>
                <a:ea typeface="ヒラギノ角ゴ ProN W3"/>
              </a:rPr>
              <a:t>such</a:t>
            </a:r>
            <a:r>
              <a:rPr lang="it-IT" sz="2400" dirty="0">
                <a:solidFill>
                  <a:srgbClr val="040C28"/>
                </a:solidFill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solidFill>
                  <a:srgbClr val="040C28"/>
                </a:solidFill>
                <a:latin typeface="Helvetica Neue Light"/>
                <a:ea typeface="ヒラギノ角ゴ ProN W3"/>
              </a:rPr>
              <a:t>as</a:t>
            </a:r>
            <a:r>
              <a:rPr lang="it-IT" sz="2400" dirty="0">
                <a:solidFill>
                  <a:srgbClr val="040C28"/>
                </a:solidFill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solidFill>
                  <a:srgbClr val="040C28"/>
                </a:solidFill>
                <a:latin typeface="Helvetica Neue Light"/>
                <a:ea typeface="ヒラギノ角ゴ ProN W3"/>
              </a:rPr>
              <a:t>education</a:t>
            </a:r>
            <a:r>
              <a:rPr lang="it-IT" sz="2400" dirty="0">
                <a:solidFill>
                  <a:srgbClr val="040C28"/>
                </a:solidFill>
                <a:latin typeface="Helvetica Neue Light"/>
                <a:ea typeface="ヒラギノ角ゴ ProN W3"/>
              </a:rPr>
              <a:t>, race, age, ecc...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5850EDB-5B84-2EBF-5DF2-5501730EEEAF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5" name="Immagine 4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1AADEC8A-4E22-EA33-73AA-2DDF2973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6" name="Immagine 5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FE4CE5EE-3DF8-E559-0283-7B9DA388E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9" name="Line 1">
            <a:extLst>
              <a:ext uri="{FF2B5EF4-FFF2-40B4-BE49-F238E27FC236}">
                <a16:creationId xmlns:a16="http://schemas.microsoft.com/office/drawing/2014/main" id="{3B8FFC92-C88C-9228-3E1A-B3908F264D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65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84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4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182988"/>
            <a:ext cx="8340725" cy="522287"/>
          </a:xfrm>
        </p:spPr>
        <p:txBody>
          <a:bodyPr bIns="36000" anchor="ctr"/>
          <a:lstStyle/>
          <a:p>
            <a:pPr algn="ctr"/>
            <a:r>
              <a:rPr lang="en-US" sz="3200" b="1" dirty="0"/>
              <a:t>Dataset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3DDDFE-A6B9-8427-EEF2-DE3E748B5043}"/>
              </a:ext>
            </a:extLst>
          </p:cNvPr>
          <p:cNvSpPr txBox="1"/>
          <p:nvPr/>
        </p:nvSpPr>
        <p:spPr>
          <a:xfrm>
            <a:off x="5601779" y="2495373"/>
            <a:ext cx="3778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F957D6A-A11E-F52B-6B92-3B3469A9CF55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12" name="Immagine 11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9593C7F0-7FE3-66A8-1765-7F3307DDA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13" name="Immagine 12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8B80495C-37A3-935D-3AD7-53A3CB3E8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10" name="Line 1">
            <a:extLst>
              <a:ext uri="{FF2B5EF4-FFF2-40B4-BE49-F238E27FC236}">
                <a16:creationId xmlns:a16="http://schemas.microsoft.com/office/drawing/2014/main" id="{7C348077-0466-0F29-1E37-10B14A8C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65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9DE59B-B7BA-4E5A-8E66-E68A4F124726}"/>
              </a:ext>
            </a:extLst>
          </p:cNvPr>
          <p:cNvSpPr txBox="1"/>
          <p:nvPr/>
        </p:nvSpPr>
        <p:spPr>
          <a:xfrm>
            <a:off x="785333" y="1869175"/>
            <a:ext cx="7818407" cy="61093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100" dirty="0">
                <a:latin typeface="Helvetica Neue Light"/>
                <a:ea typeface="ヒラギノ角ゴ ProN W3"/>
              </a:rPr>
              <a:t>Dataset on US </a:t>
            </a:r>
            <a:r>
              <a:rPr lang="it-IT" sz="2100" dirty="0" err="1">
                <a:latin typeface="Helvetica Neue Light"/>
                <a:ea typeface="ヒラギノ角ゴ ProN W3"/>
              </a:rPr>
              <a:t>population</a:t>
            </a:r>
            <a:r>
              <a:rPr lang="it-IT" sz="2100" dirty="0">
                <a:latin typeface="Helvetica Neue Light"/>
                <a:ea typeface="ヒラギノ角ゴ ProN W3"/>
              </a:rPr>
              <a:t> in 1994</a:t>
            </a:r>
          </a:p>
          <a:p>
            <a:pPr marL="342900" indent="-342900">
              <a:buFont typeface="Arial"/>
              <a:buChar char="•"/>
            </a:pPr>
            <a:endParaRPr lang="it-IT" sz="2100" dirty="0">
              <a:latin typeface="Helvetica Neue Light"/>
              <a:ea typeface="ヒラギノ角ゴ ProN W3"/>
            </a:endParaRPr>
          </a:p>
          <a:p>
            <a:pPr marL="342900" indent="-342900">
              <a:buFont typeface="Arial"/>
              <a:buChar char="•"/>
            </a:pPr>
            <a:r>
              <a:rPr lang="it-IT" sz="2100" dirty="0">
                <a:latin typeface="Helvetica Neue Light"/>
                <a:ea typeface="ヒラギノ角ゴ ProN W3"/>
              </a:rPr>
              <a:t>Features are </a:t>
            </a:r>
            <a:r>
              <a:rPr lang="it-IT" sz="2100" err="1">
                <a:latin typeface="Helvetica Neue Light"/>
                <a:ea typeface="ヒラギノ角ゴ ProN W3"/>
              </a:rPr>
              <a:t>both</a:t>
            </a:r>
            <a:r>
              <a:rPr lang="it-IT" sz="2100" dirty="0">
                <a:latin typeface="Helvetica Neue Light"/>
                <a:ea typeface="ヒラギノ角ゴ ProN W3"/>
              </a:rPr>
              <a:t> </a:t>
            </a:r>
            <a:r>
              <a:rPr lang="it-IT" sz="2100" i="1" err="1">
                <a:latin typeface="Helvetica Neue Light"/>
                <a:ea typeface="ヒラギノ角ゴ ProN W3"/>
              </a:rPr>
              <a:t>continuous</a:t>
            </a:r>
            <a:r>
              <a:rPr lang="it-IT" sz="2100" i="1" dirty="0">
                <a:latin typeface="Helvetica Neue Light"/>
                <a:ea typeface="ヒラギノ角ゴ ProN W3"/>
              </a:rPr>
              <a:t> </a:t>
            </a:r>
            <a:r>
              <a:rPr lang="it-IT" sz="2100" dirty="0">
                <a:latin typeface="Helvetica Neue Light"/>
                <a:ea typeface="ヒラギノ角ゴ ProN W3"/>
              </a:rPr>
              <a:t>and </a:t>
            </a:r>
            <a:r>
              <a:rPr lang="it-IT" sz="2100" i="1" err="1">
                <a:latin typeface="Helvetica Neue Light"/>
                <a:ea typeface="ヒラギノ角ゴ ProN W3"/>
              </a:rPr>
              <a:t>categorical</a:t>
            </a:r>
            <a:r>
              <a:rPr lang="it-IT" sz="2100" dirty="0">
                <a:latin typeface="Helvetica Neue Light"/>
                <a:ea typeface="ヒラギノ角ゴ ProN W3"/>
              </a:rPr>
              <a:t>, e.g. :</a:t>
            </a:r>
          </a:p>
          <a:p>
            <a:pPr marL="342900" indent="-342900">
              <a:buFont typeface="Arial,Sans-Serif"/>
              <a:buChar char="•"/>
            </a:pPr>
            <a:endParaRPr lang="it-IT" sz="2100" dirty="0">
              <a:latin typeface="Helvetica Neue Light"/>
              <a:ea typeface="ヒラギノ角ゴ ProN W3"/>
            </a:endParaRPr>
          </a:p>
          <a:p>
            <a:pPr marL="663575" lvl="1" indent="-342900">
              <a:buFont typeface="Wingdings,Sans-Serif"/>
              <a:buChar char="v"/>
            </a:pPr>
            <a:r>
              <a:rPr lang="it-IT" sz="1900" dirty="0">
                <a:latin typeface="Arial"/>
                <a:ea typeface="ヒラギノ角ゴ ProN W3"/>
                <a:cs typeface="Arial"/>
              </a:rPr>
              <a:t>Age, hours-per-week are </a:t>
            </a:r>
            <a:r>
              <a:rPr lang="it-IT" sz="1900" dirty="0" err="1">
                <a:latin typeface="Arial"/>
                <a:ea typeface="ヒラギノ角ゴ ProN W3"/>
                <a:cs typeface="Arial"/>
              </a:rPr>
              <a:t>continuous</a:t>
            </a:r>
            <a:r>
              <a:rPr lang="it-IT" sz="1900" dirty="0">
                <a:latin typeface="Arial"/>
                <a:ea typeface="ヒラギノ角ゴ ProN W3"/>
                <a:cs typeface="Arial"/>
              </a:rPr>
              <a:t>;</a:t>
            </a:r>
            <a:endParaRPr lang="en-US" sz="1900" dirty="0">
              <a:latin typeface="Arial"/>
              <a:ea typeface="ヒラギノ角ゴ ProN W3"/>
              <a:cs typeface="Arial"/>
            </a:endParaRPr>
          </a:p>
          <a:p>
            <a:pPr marL="663575" lvl="1" indent="-342900">
              <a:buFont typeface="Wingdings,Sans-Serif"/>
              <a:buChar char="v"/>
            </a:pPr>
            <a:endParaRPr lang="it-IT" sz="1900" dirty="0">
              <a:latin typeface="Arial"/>
              <a:ea typeface="ヒラギノ角ゴ ProN W3"/>
              <a:cs typeface="Arial"/>
            </a:endParaRPr>
          </a:p>
          <a:p>
            <a:pPr marL="663575" lvl="1" indent="-342900">
              <a:buFont typeface="Wingdings,Sans-Serif"/>
              <a:buChar char="v"/>
            </a:pPr>
            <a:r>
              <a:rPr lang="it-IT" sz="1900" dirty="0">
                <a:latin typeface="Arial"/>
                <a:ea typeface="ヒラギノ角ゴ ProN W3"/>
                <a:cs typeface="Arial"/>
              </a:rPr>
              <a:t>Race, sex, </a:t>
            </a:r>
            <a:r>
              <a:rPr lang="it-IT" sz="1900" dirty="0" err="1">
                <a:latin typeface="Arial"/>
                <a:ea typeface="ヒラギノ角ゴ ProN W3"/>
                <a:cs typeface="Arial"/>
              </a:rPr>
              <a:t>workclass</a:t>
            </a:r>
            <a:r>
              <a:rPr lang="it-IT" sz="1900" dirty="0">
                <a:latin typeface="Arial"/>
                <a:ea typeface="ヒラギノ角ゴ ProN W3"/>
                <a:cs typeface="Arial"/>
              </a:rPr>
              <a:t> are </a:t>
            </a:r>
            <a:r>
              <a:rPr lang="it-IT" sz="1900" dirty="0" err="1">
                <a:latin typeface="Arial"/>
                <a:ea typeface="ヒラギノ角ゴ ProN W3"/>
                <a:cs typeface="Arial"/>
              </a:rPr>
              <a:t>categorical</a:t>
            </a:r>
            <a:r>
              <a:rPr lang="it-IT" sz="1900" dirty="0">
                <a:latin typeface="Arial"/>
                <a:ea typeface="ヒラギノ角ゴ ProN W3"/>
                <a:cs typeface="Arial"/>
              </a:rPr>
              <a:t>.</a:t>
            </a:r>
            <a:endParaRPr lang="en-US" sz="1900" dirty="0">
              <a:latin typeface="Arial"/>
              <a:ea typeface="ヒラギノ角ゴ ProN W3"/>
              <a:cs typeface="Arial"/>
            </a:endParaRPr>
          </a:p>
          <a:p>
            <a:pPr marL="663575" lvl="1" indent="-342900">
              <a:buFont typeface="Wingdings,Sans-Serif"/>
              <a:buChar char="Ø"/>
            </a:pPr>
            <a:endParaRPr lang="it-IT" sz="2100" dirty="0">
              <a:latin typeface="Arial"/>
              <a:ea typeface="ヒラギノ角ゴ ProN W3"/>
              <a:cs typeface="Arial"/>
            </a:endParaRPr>
          </a:p>
          <a:p>
            <a:pPr lvl="1" indent="0"/>
            <a:r>
              <a:rPr lang="it-IT" sz="2100" err="1">
                <a:latin typeface="Arial"/>
                <a:ea typeface="ヒラギノ角ゴ ProN W3"/>
                <a:cs typeface="Arial"/>
              </a:rPr>
              <a:t>This</a:t>
            </a:r>
            <a:r>
              <a:rPr lang="it-IT" sz="2100" dirty="0">
                <a:latin typeface="Arial"/>
                <a:ea typeface="ヒラギノ角ゴ ProN W3"/>
                <a:cs typeface="Arial"/>
              </a:rPr>
              <a:t> </a:t>
            </a:r>
            <a:r>
              <a:rPr lang="it-IT" sz="2100" err="1">
                <a:latin typeface="Arial"/>
                <a:ea typeface="ヒラギノ角ゴ ProN W3"/>
                <a:cs typeface="Arial"/>
              </a:rPr>
              <a:t>implies</a:t>
            </a:r>
            <a:r>
              <a:rPr lang="it-IT" sz="2100" dirty="0">
                <a:latin typeface="Arial"/>
                <a:ea typeface="ヒラギノ角ゴ ProN W3"/>
                <a:cs typeface="Arial"/>
              </a:rPr>
              <a:t> the </a:t>
            </a:r>
            <a:r>
              <a:rPr lang="it-IT" sz="2100" err="1">
                <a:latin typeface="Arial"/>
                <a:ea typeface="ヒラギノ角ゴ ProN W3"/>
                <a:cs typeface="Arial"/>
              </a:rPr>
              <a:t>need</a:t>
            </a:r>
            <a:r>
              <a:rPr lang="it-IT" sz="2100" dirty="0">
                <a:latin typeface="Arial"/>
                <a:ea typeface="ヒラギノ角ゴ ProN W3"/>
                <a:cs typeface="Arial"/>
              </a:rPr>
              <a:t> to </a:t>
            </a:r>
            <a:r>
              <a:rPr lang="it-IT" sz="2100" err="1">
                <a:latin typeface="Arial"/>
                <a:ea typeface="ヒラギノ角ゴ ProN W3"/>
                <a:cs typeface="Arial"/>
              </a:rPr>
              <a:t>encode</a:t>
            </a:r>
            <a:r>
              <a:rPr lang="it-IT" sz="2100" dirty="0">
                <a:latin typeface="Arial"/>
                <a:ea typeface="ヒラギノ角ゴ ProN W3"/>
                <a:cs typeface="Arial"/>
              </a:rPr>
              <a:t> the data to </a:t>
            </a:r>
            <a:r>
              <a:rPr lang="it-IT" sz="2100" err="1">
                <a:latin typeface="Arial"/>
                <a:ea typeface="ヒラギノ角ゴ ProN W3"/>
                <a:cs typeface="Arial"/>
              </a:rPr>
              <a:t>bring</a:t>
            </a:r>
            <a:r>
              <a:rPr lang="it-IT" sz="2100" dirty="0">
                <a:latin typeface="Arial"/>
                <a:ea typeface="ヒラギノ角ゴ ProN W3"/>
                <a:cs typeface="Arial"/>
              </a:rPr>
              <a:t> </a:t>
            </a:r>
            <a:r>
              <a:rPr lang="it-IT" sz="2100" err="1">
                <a:latin typeface="Arial"/>
                <a:ea typeface="ヒラギノ角ゴ ProN W3"/>
                <a:cs typeface="Arial"/>
              </a:rPr>
              <a:t>it</a:t>
            </a:r>
            <a:r>
              <a:rPr lang="it-IT" sz="2100" dirty="0">
                <a:latin typeface="Arial"/>
                <a:ea typeface="ヒラギノ角ゴ ProN W3"/>
                <a:cs typeface="Arial"/>
              </a:rPr>
              <a:t> </a:t>
            </a:r>
            <a:r>
              <a:rPr lang="it-IT" sz="2100" err="1">
                <a:latin typeface="Arial"/>
                <a:ea typeface="ヒラギノ角ゴ ProN W3"/>
                <a:cs typeface="Arial"/>
              </a:rPr>
              <a:t>all</a:t>
            </a:r>
            <a:r>
              <a:rPr lang="it-IT" sz="2100" dirty="0">
                <a:latin typeface="Arial"/>
                <a:ea typeface="ヒラギノ角ゴ ProN W3"/>
                <a:cs typeface="Arial"/>
              </a:rPr>
              <a:t> </a:t>
            </a:r>
            <a:r>
              <a:rPr lang="it-IT" sz="2100" err="1">
                <a:latin typeface="Arial"/>
                <a:ea typeface="ヒラギノ角ゴ ProN W3"/>
                <a:cs typeface="Arial"/>
              </a:rPr>
              <a:t>into</a:t>
            </a:r>
            <a:r>
              <a:rPr lang="it-IT" sz="2100" dirty="0">
                <a:latin typeface="Arial"/>
                <a:ea typeface="ヒラギノ角ゴ ProN W3"/>
                <a:cs typeface="Arial"/>
              </a:rPr>
              <a:t> the </a:t>
            </a:r>
            <a:r>
              <a:rPr lang="it-IT" sz="2100" err="1">
                <a:latin typeface="Arial"/>
                <a:ea typeface="ヒラギノ角ゴ ProN W3"/>
                <a:cs typeface="Arial"/>
              </a:rPr>
              <a:t>same</a:t>
            </a:r>
            <a:r>
              <a:rPr lang="it-IT" sz="2100" dirty="0">
                <a:latin typeface="Arial"/>
                <a:ea typeface="ヒラギノ角ゴ ProN W3"/>
                <a:cs typeface="Arial"/>
              </a:rPr>
              <a:t> domain</a:t>
            </a:r>
            <a:endParaRPr lang="it-IT" dirty="0"/>
          </a:p>
          <a:p>
            <a:pPr marL="342900" indent="-342900">
              <a:buFont typeface="Arial"/>
              <a:buChar char="•"/>
            </a:pPr>
            <a:endParaRPr lang="it-IT" sz="2100" dirty="0">
              <a:latin typeface="Helvetica Neue Light"/>
              <a:ea typeface="ヒラギノ角ゴ ProN W3"/>
            </a:endParaRPr>
          </a:p>
          <a:p>
            <a:pPr marL="342900" indent="-342900">
              <a:buFont typeface="Arial"/>
              <a:buChar char="•"/>
            </a:pPr>
            <a:r>
              <a:rPr lang="it-IT" sz="2100" dirty="0">
                <a:latin typeface="Helvetica Neue Light"/>
                <a:ea typeface="ヒラギノ角ゴ ProN W3"/>
              </a:rPr>
              <a:t>The dataset </a:t>
            </a:r>
            <a:r>
              <a:rPr lang="it-IT" sz="2100" dirty="0" err="1">
                <a:latin typeface="Helvetica Neue Light"/>
                <a:ea typeface="ヒラギノ角ゴ ProN W3"/>
              </a:rPr>
              <a:t>is</a:t>
            </a:r>
            <a:r>
              <a:rPr lang="it-IT" sz="2100" dirty="0">
                <a:latin typeface="Helvetica Neue Light"/>
                <a:ea typeface="ヒラギノ角ゴ ProN W3"/>
              </a:rPr>
              <a:t> </a:t>
            </a:r>
            <a:r>
              <a:rPr lang="it-IT" sz="2100" dirty="0" err="1">
                <a:latin typeface="Helvetica Neue Light"/>
                <a:ea typeface="ヒラギノ角ゴ ProN W3"/>
              </a:rPr>
              <a:t>unbalanced</a:t>
            </a:r>
            <a:r>
              <a:rPr lang="it-IT" sz="2100" dirty="0">
                <a:latin typeface="Helvetica Neue Light"/>
                <a:ea typeface="ヒラギノ角ゴ ProN W3"/>
              </a:rPr>
              <a:t>, in </a:t>
            </a:r>
            <a:r>
              <a:rPr lang="it-IT" sz="2100" dirty="0" err="1">
                <a:latin typeface="Helvetica Neue Light"/>
                <a:ea typeface="ヒラギノ角ゴ ProN W3"/>
              </a:rPr>
              <a:t>fact</a:t>
            </a:r>
            <a:r>
              <a:rPr lang="it-IT" sz="2100" dirty="0">
                <a:latin typeface="Helvetica Neue Light"/>
                <a:ea typeface="ヒラギノ角ゴ ProN W3"/>
              </a:rPr>
              <a:t> the 75% of the </a:t>
            </a:r>
            <a:r>
              <a:rPr lang="it-IT" sz="2100" dirty="0" err="1">
                <a:latin typeface="Helvetica Neue Light"/>
                <a:ea typeface="ヒラギノ角ゴ ProN W3"/>
              </a:rPr>
              <a:t>income</a:t>
            </a:r>
            <a:r>
              <a:rPr lang="it-IT" sz="2100" dirty="0">
                <a:latin typeface="Helvetica Neue Light"/>
                <a:ea typeface="ヒラギノ角ゴ ProN W3"/>
              </a:rPr>
              <a:t> </a:t>
            </a:r>
            <a:r>
              <a:rPr lang="it-IT" sz="2100" dirty="0" err="1">
                <a:latin typeface="Helvetica Neue Light"/>
                <a:ea typeface="ヒラギノ角ゴ ProN W3"/>
              </a:rPr>
              <a:t>observations</a:t>
            </a:r>
            <a:r>
              <a:rPr lang="it-IT" sz="2100" dirty="0">
                <a:latin typeface="Helvetica Neue Light"/>
                <a:ea typeface="ヒラギノ角ゴ ProN W3"/>
              </a:rPr>
              <a:t> </a:t>
            </a:r>
            <a:r>
              <a:rPr lang="it-IT" sz="2100" dirty="0" err="1">
                <a:latin typeface="Helvetica Neue Light"/>
                <a:ea typeface="ヒラギノ角ゴ ProN W3"/>
              </a:rPr>
              <a:t>is</a:t>
            </a:r>
            <a:r>
              <a:rPr lang="it-IT" sz="2100" dirty="0">
                <a:latin typeface="Helvetica Neue Light"/>
                <a:ea typeface="ヒラギノ角ゴ ProN W3"/>
              </a:rPr>
              <a:t> </a:t>
            </a:r>
            <a:r>
              <a:rPr lang="it-IT" sz="2100" dirty="0" err="1">
                <a:latin typeface="Helvetica Neue Light"/>
                <a:ea typeface="ヒラギノ角ゴ ProN W3"/>
              </a:rPr>
              <a:t>equal</a:t>
            </a:r>
            <a:r>
              <a:rPr lang="it-IT" sz="2100" dirty="0">
                <a:latin typeface="Helvetica Neue Light"/>
                <a:ea typeface="ヒラギノ角ゴ ProN W3"/>
              </a:rPr>
              <a:t> to "&lt;=50K".</a:t>
            </a:r>
            <a:endParaRPr lang="it-IT" sz="2100" dirty="0" err="1">
              <a:latin typeface="Helvetica Neue Light"/>
              <a:ea typeface="ヒラギノ角ゴ ProN W3"/>
            </a:endParaRPr>
          </a:p>
          <a:p>
            <a:pPr marL="342900" indent="-342900">
              <a:buFont typeface="Arial"/>
              <a:buChar char="•"/>
            </a:pPr>
            <a:endParaRPr lang="it-IT" sz="2100" dirty="0"/>
          </a:p>
          <a:p>
            <a:pPr lvl="1" indent="0"/>
            <a:endParaRPr lang="it-IT" sz="2100" dirty="0"/>
          </a:p>
          <a:p>
            <a:pPr lvl="1" indent="0"/>
            <a:endParaRPr lang="it-IT" sz="2100" dirty="0">
              <a:latin typeface="Helvetica Neue Light"/>
              <a:ea typeface="ヒラギノ角ゴ ProN W3"/>
            </a:endParaRPr>
          </a:p>
          <a:p>
            <a:pPr marL="663575" lvl="1" indent="-342900">
              <a:buFont typeface="Arial"/>
              <a:buChar char="•"/>
            </a:pPr>
            <a:endParaRPr lang="it-IT" sz="2100" dirty="0">
              <a:latin typeface="Helvetica Neue Light"/>
              <a:ea typeface="ヒラギノ角ゴ ProN W3"/>
            </a:endParaRPr>
          </a:p>
          <a:p>
            <a:pPr marL="663575" lvl="1" indent="-342900">
              <a:buFont typeface="Wingdings"/>
              <a:buChar char="Ø"/>
            </a:pPr>
            <a:endParaRPr lang="it-IT" sz="2100" dirty="0">
              <a:latin typeface="Helvetica Neue Light"/>
              <a:ea typeface="ヒラギノ角ゴ ProN W3"/>
            </a:endParaRPr>
          </a:p>
          <a:p>
            <a:pPr marL="1306195" lvl="3" indent="407670">
              <a:buFont typeface="Wingdings"/>
              <a:buChar char="Ø"/>
            </a:pPr>
            <a:endParaRPr lang="it-IT" sz="2100" dirty="0">
              <a:latin typeface="Helvetica Neue Light"/>
              <a:ea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646491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5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182988"/>
            <a:ext cx="8340725" cy="522287"/>
          </a:xfrm>
        </p:spPr>
        <p:txBody>
          <a:bodyPr bIns="36000" anchor="ctr"/>
          <a:lstStyle/>
          <a:p>
            <a:pPr algn="ctr"/>
            <a:r>
              <a:rPr lang="en-US" sz="3200" b="1" dirty="0"/>
              <a:t>Data cleaning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3DDDFE-A6B9-8427-EEF2-DE3E748B5043}"/>
              </a:ext>
            </a:extLst>
          </p:cNvPr>
          <p:cNvSpPr txBox="1"/>
          <p:nvPr/>
        </p:nvSpPr>
        <p:spPr>
          <a:xfrm>
            <a:off x="397176" y="2495373"/>
            <a:ext cx="89829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it-IT" sz="24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6C3D6E-BAC1-7113-CF39-471407C91F45}"/>
              </a:ext>
            </a:extLst>
          </p:cNvPr>
          <p:cNvSpPr txBox="1"/>
          <p:nvPr/>
        </p:nvSpPr>
        <p:spPr>
          <a:xfrm>
            <a:off x="401068" y="2052968"/>
            <a:ext cx="822097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it-IT" sz="2400" dirty="0" err="1">
                <a:latin typeface="Helvetica Neue Light"/>
                <a:ea typeface="ヒラギノ角ゴ ProN W3"/>
              </a:rPr>
              <a:t>We</a:t>
            </a:r>
            <a:r>
              <a:rPr lang="it-IT" sz="2400" dirty="0">
                <a:latin typeface="Helvetica Neue Light"/>
                <a:ea typeface="ヒラギノ角ゴ ProN W3"/>
              </a:rPr>
              <a:t> delete the </a:t>
            </a:r>
            <a:r>
              <a:rPr lang="it-IT" sz="2400" dirty="0" err="1">
                <a:latin typeface="Helvetica Neue Light"/>
                <a:ea typeface="ヒラギノ角ゴ ProN W3"/>
              </a:rPr>
              <a:t>rows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which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contains</a:t>
            </a:r>
            <a:r>
              <a:rPr lang="it-IT" sz="2400" dirty="0">
                <a:latin typeface="Helvetica Neue Light"/>
                <a:ea typeface="ヒラギノ角ゴ ProN W3"/>
              </a:rPr>
              <a:t> </a:t>
            </a:r>
            <a:r>
              <a:rPr lang="it-IT" sz="2400" dirty="0" err="1">
                <a:latin typeface="Helvetica Neue Light"/>
                <a:ea typeface="ヒラギノ角ゴ ProN W3"/>
              </a:rPr>
              <a:t>duplicates</a:t>
            </a:r>
            <a:r>
              <a:rPr lang="it-IT" sz="2400" dirty="0">
                <a:latin typeface="Helvetica Neue Light"/>
                <a:ea typeface="ヒラギノ角ゴ ProN W3"/>
              </a:rPr>
              <a:t> or </a:t>
            </a:r>
            <a:r>
              <a:rPr lang="it-IT" sz="2400" dirty="0" err="1">
                <a:latin typeface="Helvetica Neue Light"/>
                <a:ea typeface="ヒラギノ角ゴ ProN W3"/>
              </a:rPr>
              <a:t>insignificant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values</a:t>
            </a:r>
            <a:r>
              <a:rPr lang="it-IT" sz="2400" dirty="0">
                <a:latin typeface="Helvetica Neue Light"/>
                <a:ea typeface="ヒラギノ角ゴ ProN W3"/>
              </a:rPr>
              <a:t>, in </a:t>
            </a:r>
            <a:r>
              <a:rPr lang="it-IT" sz="2400" dirty="0" err="1">
                <a:latin typeface="Helvetica Neue Light"/>
                <a:ea typeface="ヒラギノ角ゴ ProN W3"/>
              </a:rPr>
              <a:t>our</a:t>
            </a:r>
            <a:r>
              <a:rPr lang="it-IT" sz="2400" dirty="0">
                <a:latin typeface="Helvetica Neue Light"/>
                <a:ea typeface="ヒラギノ角ゴ ProN W3"/>
              </a:rPr>
              <a:t> case, the </a:t>
            </a:r>
            <a:r>
              <a:rPr lang="it-IT" sz="2400" dirty="0" err="1">
                <a:latin typeface="Helvetica Neue Light"/>
                <a:ea typeface="ヒラギノ角ゴ ProN W3"/>
              </a:rPr>
              <a:t>ones</a:t>
            </a:r>
            <a:r>
              <a:rPr lang="it-IT" sz="2400" dirty="0">
                <a:latin typeface="Helvetica Neue Light"/>
                <a:ea typeface="ヒラギノ角ゴ ProN W3"/>
              </a:rPr>
              <a:t> with the '?' ;</a:t>
            </a:r>
          </a:p>
          <a:p>
            <a:pPr marL="457200" indent="-457200">
              <a:buAutoNum type="arabicParenR"/>
            </a:pPr>
            <a:endParaRPr lang="it-IT" sz="2400" dirty="0">
              <a:latin typeface="Helvetica Neue Light"/>
              <a:ea typeface="ヒラギノ角ゴ ProN W3"/>
            </a:endParaRPr>
          </a:p>
          <a:p>
            <a:pPr marL="457200" indent="-457200">
              <a:buAutoNum type="arabicParenR"/>
            </a:pPr>
            <a:r>
              <a:rPr lang="it-IT" sz="2400" dirty="0" err="1">
                <a:latin typeface="Helvetica Neue Light"/>
                <a:ea typeface="ヒラギノ角ゴ ProN W3"/>
              </a:rPr>
              <a:t>We</a:t>
            </a:r>
            <a:r>
              <a:rPr lang="it-IT" sz="2400" dirty="0">
                <a:latin typeface="Helvetica Neue Light"/>
                <a:ea typeface="ヒラギノ角ゴ ProN W3"/>
              </a:rPr>
              <a:t> drop </a:t>
            </a:r>
            <a:r>
              <a:rPr lang="it-IT" sz="2400" dirty="0" err="1">
                <a:latin typeface="Helvetica Neue Light"/>
                <a:ea typeface="ヒラギノ角ゴ ProN W3"/>
              </a:rPr>
              <a:t>also</a:t>
            </a:r>
            <a:r>
              <a:rPr lang="it-IT" sz="2400" dirty="0">
                <a:latin typeface="Helvetica Neue Light"/>
                <a:ea typeface="ヒラギノ角ゴ ProN W3"/>
              </a:rPr>
              <a:t> </a:t>
            </a:r>
            <a:r>
              <a:rPr lang="it-IT" sz="2400" dirty="0" err="1">
                <a:latin typeface="Helvetica Neue Light"/>
                <a:ea typeface="ヒラギノ角ゴ ProN W3"/>
              </a:rPr>
              <a:t>useless</a:t>
            </a:r>
            <a:r>
              <a:rPr lang="it-IT" sz="2400" dirty="0">
                <a:latin typeface="Helvetica Neue Light"/>
                <a:ea typeface="ヒラギノ角ゴ ProN W3"/>
              </a:rPr>
              <a:t> features:</a:t>
            </a:r>
          </a:p>
          <a:p>
            <a:pPr marL="3200400" lvl="6" indent="-457200">
              <a:buFont typeface="Arial,Sans-Serif"/>
              <a:buChar char="•"/>
            </a:pPr>
            <a:r>
              <a:rPr lang="it-IT" sz="2400" dirty="0" err="1">
                <a:latin typeface="Arial"/>
                <a:ea typeface="ヒラギノ角ゴ ProN W3"/>
                <a:cs typeface="Arial"/>
              </a:rPr>
              <a:t>Fnlwgt</a:t>
            </a:r>
            <a:r>
              <a:rPr lang="it-IT" sz="2400" dirty="0">
                <a:latin typeface="Arial"/>
                <a:ea typeface="ヒラギノ角ゴ ProN W3"/>
                <a:cs typeface="Arial"/>
              </a:rPr>
              <a:t> ( </a:t>
            </a:r>
            <a:r>
              <a:rPr lang="it-IT" sz="2400" dirty="0" err="1">
                <a:latin typeface="Arial"/>
                <a:ea typeface="ヒラギノ角ゴ ProN W3"/>
                <a:cs typeface="Arial"/>
              </a:rPr>
              <a:t>final</a:t>
            </a:r>
            <a:r>
              <a:rPr lang="it-IT" sz="2400" dirty="0">
                <a:latin typeface="Arial"/>
                <a:ea typeface="ヒラギノ角ゴ ProN W3"/>
                <a:cs typeface="Arial"/>
              </a:rPr>
              <a:t> weight );</a:t>
            </a:r>
            <a:endParaRPr lang="en-US" sz="2400" dirty="0">
              <a:latin typeface="Arial"/>
              <a:ea typeface="ヒラギノ角ゴ ProN W3"/>
              <a:cs typeface="Arial"/>
            </a:endParaRPr>
          </a:p>
          <a:p>
            <a:pPr marL="3200400" lvl="6" indent="-457200">
              <a:buFont typeface="Arial,Sans-Serif"/>
              <a:buChar char="•"/>
            </a:pPr>
            <a:r>
              <a:rPr lang="it-IT" sz="2400" dirty="0" err="1">
                <a:latin typeface="Arial"/>
                <a:ea typeface="ヒラギノ角ゴ ProN W3"/>
                <a:cs typeface="Arial"/>
              </a:rPr>
              <a:t>Education</a:t>
            </a:r>
            <a:r>
              <a:rPr lang="it-IT" sz="2400" dirty="0">
                <a:latin typeface="Arial"/>
                <a:ea typeface="ヒラギノ角ゴ ProN W3"/>
                <a:cs typeface="Arial"/>
              </a:rPr>
              <a:t>;</a:t>
            </a:r>
            <a:endParaRPr lang="en-US" sz="2400" dirty="0">
              <a:latin typeface="Arial"/>
              <a:ea typeface="ヒラギノ角ゴ ProN W3"/>
              <a:cs typeface="Arial"/>
            </a:endParaRPr>
          </a:p>
          <a:p>
            <a:pPr marL="3200400" lvl="6" indent="-457200">
              <a:buFont typeface="Arial,Sans-Serif"/>
              <a:buChar char="•"/>
            </a:pPr>
            <a:r>
              <a:rPr lang="it-IT" sz="2400" dirty="0">
                <a:latin typeface="Arial"/>
                <a:ea typeface="ヒラギノ角ゴ ProN W3"/>
                <a:cs typeface="Arial"/>
              </a:rPr>
              <a:t>Capital-gain;</a:t>
            </a:r>
            <a:endParaRPr lang="en-US" sz="2400" dirty="0">
              <a:latin typeface="Arial"/>
              <a:ea typeface="ヒラギノ角ゴ ProN W3"/>
              <a:cs typeface="Arial"/>
            </a:endParaRPr>
          </a:p>
          <a:p>
            <a:pPr marL="3200400" lvl="6" indent="-457200">
              <a:buFont typeface="Arial,Sans-Serif"/>
              <a:buChar char="•"/>
            </a:pPr>
            <a:r>
              <a:rPr lang="it-IT" sz="2400" dirty="0">
                <a:latin typeface="Arial"/>
                <a:ea typeface="ヒラギノ角ゴ ProN W3"/>
                <a:cs typeface="Arial"/>
              </a:rPr>
              <a:t>Capital-</a:t>
            </a:r>
            <a:r>
              <a:rPr lang="it-IT" sz="2400" dirty="0" err="1">
                <a:latin typeface="Arial"/>
                <a:ea typeface="ヒラギノ角ゴ ProN W3"/>
                <a:cs typeface="Arial"/>
              </a:rPr>
              <a:t>loss</a:t>
            </a:r>
            <a:endParaRPr lang="it-IT" dirty="0" err="1"/>
          </a:p>
          <a:p>
            <a:pPr marL="457200" indent="-457200">
              <a:buFontTx/>
              <a:buAutoNum type="arabicParenR"/>
            </a:pPr>
            <a:endParaRPr lang="it-IT" sz="2400" dirty="0">
              <a:latin typeface="Helvetica Neue Light"/>
              <a:ea typeface="ヒラギノ角ゴ ProN W3"/>
            </a:endParaRPr>
          </a:p>
          <a:p>
            <a:pPr marL="3200400" lvl="6" indent="-457200">
              <a:buFont typeface="Arial"/>
              <a:buChar char="•"/>
            </a:pPr>
            <a:endParaRPr lang="it-IT" sz="2400" dirty="0">
              <a:latin typeface="Helvetica Neue Light"/>
              <a:ea typeface="ヒラギノ角ゴ ProN W3"/>
            </a:endParaRPr>
          </a:p>
          <a:p>
            <a:pPr lvl="6"/>
            <a:endParaRPr lang="it-IT" sz="2400" dirty="0">
              <a:latin typeface="Helvetica Neue Light"/>
              <a:ea typeface="ヒラギノ角ゴ ProN W3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A5570B-8954-B377-480A-C3429F835CE6}"/>
              </a:ext>
            </a:extLst>
          </p:cNvPr>
          <p:cNvSpPr txBox="1"/>
          <p:nvPr/>
        </p:nvSpPr>
        <p:spPr>
          <a:xfrm>
            <a:off x="5598183" y="3429300"/>
            <a:ext cx="34333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54F64FBB-D413-460F-78EC-2300CE3B6857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12" name="Immagine 11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59D05B26-9F6A-2846-CCB0-52FCB023D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13" name="Immagine 12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2312430D-3603-35D3-4554-22A912169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10" name="Line 1">
            <a:extLst>
              <a:ext uri="{FF2B5EF4-FFF2-40B4-BE49-F238E27FC236}">
                <a16:creationId xmlns:a16="http://schemas.microsoft.com/office/drawing/2014/main" id="{34468E1B-1065-529A-C88D-76EBBFA2C1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65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9690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6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182988"/>
            <a:ext cx="8340725" cy="522287"/>
          </a:xfrm>
        </p:spPr>
        <p:txBody>
          <a:bodyPr bIns="36000" anchor="ctr"/>
          <a:lstStyle/>
          <a:p>
            <a:pPr algn="ctr"/>
            <a:r>
              <a:rPr lang="en-US" sz="3200" b="1" dirty="0"/>
              <a:t>Preprocessing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A5570B-8954-B377-480A-C3429F835CE6}"/>
              </a:ext>
            </a:extLst>
          </p:cNvPr>
          <p:cNvSpPr txBox="1"/>
          <p:nvPr/>
        </p:nvSpPr>
        <p:spPr>
          <a:xfrm>
            <a:off x="5598183" y="3429300"/>
            <a:ext cx="34333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A17E8A-6596-A334-52B8-B37F40BD8221}"/>
              </a:ext>
            </a:extLst>
          </p:cNvPr>
          <p:cNvSpPr txBox="1"/>
          <p:nvPr/>
        </p:nvSpPr>
        <p:spPr>
          <a:xfrm>
            <a:off x="1079500" y="50165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 sz="320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5B233FD6-06E6-4449-2D0B-CD18A020AE6E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13" name="Immagine 12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B3890E97-857D-DACC-26AF-21248C37C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14" name="Immagine 13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D949F136-001B-DBF0-F2C7-23D793085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11" name="Line 1">
            <a:extLst>
              <a:ext uri="{FF2B5EF4-FFF2-40B4-BE49-F238E27FC236}">
                <a16:creationId xmlns:a16="http://schemas.microsoft.com/office/drawing/2014/main" id="{29C1AA29-9C43-5D0E-0099-FA77DA88D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65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040B7-8B99-DB6D-B7D9-C3194DBA7143}"/>
              </a:ext>
            </a:extLst>
          </p:cNvPr>
          <p:cNvSpPr txBox="1"/>
          <p:nvPr/>
        </p:nvSpPr>
        <p:spPr>
          <a:xfrm>
            <a:off x="521516" y="1914323"/>
            <a:ext cx="843663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000" dirty="0" err="1">
                <a:latin typeface="Helvetica Neue Light"/>
                <a:ea typeface="ヒラギノ角ゴ ProN W3"/>
              </a:rPr>
              <a:t>We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converted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categorical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binary</a:t>
            </a:r>
            <a:r>
              <a:rPr lang="it-IT" sz="2000" dirty="0">
                <a:latin typeface="Helvetica Neue Light"/>
                <a:ea typeface="ヒラギノ角ゴ ProN W3"/>
              </a:rPr>
              <a:t> features (sex and </a:t>
            </a:r>
            <a:r>
              <a:rPr lang="it-IT" sz="2000" dirty="0" err="1">
                <a:latin typeface="Helvetica Neue Light"/>
                <a:ea typeface="ヒラギノ角ゴ ProN W3"/>
              </a:rPr>
              <a:t>income</a:t>
            </a:r>
            <a:r>
              <a:rPr lang="it-IT" sz="2000" dirty="0">
                <a:latin typeface="Helvetica Neue Light"/>
                <a:ea typeface="ヒラギノ角ゴ ProN W3"/>
              </a:rPr>
              <a:t>) </a:t>
            </a:r>
            <a:r>
              <a:rPr lang="it-IT" sz="2000" dirty="0" err="1">
                <a:latin typeface="Helvetica Neue Light"/>
                <a:ea typeface="ヒラギノ角ゴ ProN W3"/>
              </a:rPr>
              <a:t>into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binary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values</a:t>
            </a:r>
            <a:r>
              <a:rPr lang="it-IT" sz="2000" dirty="0">
                <a:latin typeface="Helvetica Neue Light"/>
                <a:ea typeface="ヒラギノ角ゴ ProN W3"/>
              </a:rPr>
              <a:t> </a:t>
            </a:r>
            <a:endParaRPr lang="it-IT"/>
          </a:p>
          <a:p>
            <a:pPr marL="342900" indent="-342900">
              <a:buFont typeface="Arial"/>
              <a:buChar char="•"/>
            </a:pPr>
            <a:r>
              <a:rPr lang="it-IT" sz="2000" dirty="0">
                <a:latin typeface="Helvetica Neue Light"/>
                <a:ea typeface="ヒラギノ角ゴ ProN W3"/>
              </a:rPr>
              <a:t>The </a:t>
            </a:r>
            <a:r>
              <a:rPr lang="it-IT" sz="2000" err="1">
                <a:latin typeface="Helvetica Neue Light"/>
                <a:ea typeface="ヒラギノ角ゴ ProN W3"/>
              </a:rPr>
              <a:t>categorical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err="1">
                <a:latin typeface="Helvetica Neue Light"/>
                <a:ea typeface="ヒラギノ角ゴ ProN W3"/>
              </a:rPr>
              <a:t>values</a:t>
            </a:r>
            <a:r>
              <a:rPr lang="it-IT" sz="2000" dirty="0">
                <a:latin typeface="Helvetica Neue Light"/>
                <a:ea typeface="ヒラギノ角ゴ ProN W3"/>
              </a:rPr>
              <a:t> are </a:t>
            </a:r>
            <a:r>
              <a:rPr lang="it-IT" sz="2000" err="1">
                <a:latin typeface="Helvetica Neue Light"/>
                <a:ea typeface="ヒラギノ角ゴ ProN W3"/>
              </a:rPr>
              <a:t>converted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err="1">
                <a:latin typeface="Helvetica Neue Light"/>
                <a:ea typeface="ヒラギノ角ゴ ProN W3"/>
              </a:rPr>
              <a:t>into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err="1">
                <a:latin typeface="Helvetica Neue Light"/>
                <a:ea typeface="ヒラギノ角ゴ ProN W3"/>
              </a:rPr>
              <a:t>binary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err="1">
                <a:latin typeface="Helvetica Neue Light"/>
                <a:ea typeface="ヒラギノ角ゴ ProN W3"/>
              </a:rPr>
              <a:t>vectors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err="1">
                <a:latin typeface="Helvetica Neue Light"/>
                <a:ea typeface="ヒラギノ角ゴ ProN W3"/>
              </a:rPr>
              <a:t>using</a:t>
            </a:r>
            <a:r>
              <a:rPr lang="it-IT" sz="2000" dirty="0">
                <a:latin typeface="Helvetica Neue Light"/>
                <a:ea typeface="ヒラギノ角ゴ ProN W3"/>
              </a:rPr>
              <a:t> the </a:t>
            </a:r>
            <a:r>
              <a:rPr lang="it-IT" sz="2000" i="1" err="1">
                <a:latin typeface="Helvetica Neue Light"/>
                <a:ea typeface="ヒラギノ角ゴ ProN W3"/>
              </a:rPr>
              <a:t>OneHotEncoding</a:t>
            </a:r>
            <a:endParaRPr lang="it-IT" sz="2000" i="1"/>
          </a:p>
          <a:p>
            <a:pPr marL="342900" indent="-342900">
              <a:buFont typeface="Arial"/>
              <a:buChar char="•"/>
            </a:pPr>
            <a:endParaRPr lang="it-IT" sz="2000" dirty="0"/>
          </a:p>
          <a:p>
            <a:pPr marL="663575" lvl="1" indent="-342900">
              <a:buFont typeface="Wingdings"/>
              <a:buChar char="v"/>
            </a:pPr>
            <a:endParaRPr lang="it-IT" sz="2000" dirty="0"/>
          </a:p>
          <a:p>
            <a:pPr marL="342900" indent="-342900">
              <a:buFont typeface="Arial"/>
              <a:buChar char="•"/>
            </a:pPr>
            <a:endParaRPr lang="it-IT" sz="2000" dirty="0"/>
          </a:p>
        </p:txBody>
      </p:sp>
      <p:pic>
        <p:nvPicPr>
          <p:cNvPr id="17" name="Immagine 17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F5D6D8AC-0628-D604-F25D-283376208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117" y="3340622"/>
            <a:ext cx="6423803" cy="31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23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7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182988"/>
            <a:ext cx="8340725" cy="522287"/>
          </a:xfrm>
        </p:spPr>
        <p:txBody>
          <a:bodyPr bIns="36000" anchor="ctr"/>
          <a:lstStyle/>
          <a:p>
            <a:pPr algn="ctr"/>
            <a:r>
              <a:rPr lang="en-US" sz="3200" b="1" dirty="0"/>
              <a:t>Preprocessing</a:t>
            </a:r>
            <a:endParaRPr lang="it-IT" dirty="0" err="1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A17E8A-6596-A334-52B8-B37F40BD8221}"/>
              </a:ext>
            </a:extLst>
          </p:cNvPr>
          <p:cNvSpPr txBox="1"/>
          <p:nvPr/>
        </p:nvSpPr>
        <p:spPr>
          <a:xfrm>
            <a:off x="1079500" y="50165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 sz="32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E69D25-4C13-98D6-ECBF-D0DBFFE305BE}"/>
              </a:ext>
            </a:extLst>
          </p:cNvPr>
          <p:cNvSpPr txBox="1"/>
          <p:nvPr/>
        </p:nvSpPr>
        <p:spPr>
          <a:xfrm>
            <a:off x="5603874" y="4674140"/>
            <a:ext cx="4569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B520DEC-5262-70C1-F71B-C5EA4CB5A903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4" name="Immagine 3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618432DC-D0AC-3CFB-5539-0B545208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7" name="Immagine 6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5D641E74-FA56-A29B-40FD-78DF815B2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10" name="Line 1">
            <a:extLst>
              <a:ext uri="{FF2B5EF4-FFF2-40B4-BE49-F238E27FC236}">
                <a16:creationId xmlns:a16="http://schemas.microsoft.com/office/drawing/2014/main" id="{C6E47E54-1096-46B0-7F32-DE0438FCD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65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2E2A1-4772-4823-111B-D6EBCE075CC7}"/>
              </a:ext>
            </a:extLst>
          </p:cNvPr>
          <p:cNvSpPr txBox="1"/>
          <p:nvPr/>
        </p:nvSpPr>
        <p:spPr>
          <a:xfrm>
            <a:off x="732234" y="2035069"/>
            <a:ext cx="789029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200" dirty="0" err="1">
                <a:latin typeface="Helvetica Neue Light"/>
                <a:ea typeface="ヒラギノ角ゴ ProN W3"/>
              </a:rPr>
              <a:t>Before</a:t>
            </a:r>
            <a:r>
              <a:rPr lang="it-IT" sz="2200" dirty="0">
                <a:latin typeface="Helvetica Neue Light"/>
                <a:ea typeface="ヒラギノ角ゴ ProN W3"/>
              </a:rPr>
              <a:t> the </a:t>
            </a:r>
            <a:r>
              <a:rPr lang="it-IT" sz="2200" dirty="0" err="1">
                <a:latin typeface="Helvetica Neue Light"/>
                <a:ea typeface="ヒラギノ角ゴ ProN W3"/>
              </a:rPr>
              <a:t>analysis</a:t>
            </a:r>
            <a:r>
              <a:rPr lang="it-IT" sz="2200" dirty="0">
                <a:latin typeface="Helvetica Neue Light"/>
                <a:ea typeface="ヒラギノ角ゴ ProN W3"/>
              </a:rPr>
              <a:t> </a:t>
            </a:r>
            <a:r>
              <a:rPr lang="it-IT" sz="2200" dirty="0" err="1">
                <a:latin typeface="Helvetica Neue Light"/>
                <a:ea typeface="ヒラギノ角ゴ ProN W3"/>
              </a:rPr>
              <a:t>we</a:t>
            </a:r>
            <a:r>
              <a:rPr lang="it-IT" sz="2200" dirty="0">
                <a:latin typeface="Helvetica Neue Light"/>
                <a:ea typeface="ヒラギノ角ゴ ProN W3"/>
              </a:rPr>
              <a:t> </a:t>
            </a:r>
            <a:r>
              <a:rPr lang="it-IT" sz="2200" dirty="0" err="1">
                <a:latin typeface="Helvetica Neue Light"/>
                <a:ea typeface="ヒラギノ角ゴ ProN W3"/>
              </a:rPr>
              <a:t>normalize</a:t>
            </a:r>
            <a:r>
              <a:rPr lang="it-IT" sz="2200" dirty="0">
                <a:latin typeface="Helvetica Neue Light"/>
                <a:ea typeface="ヒラギノ角ゴ ProN W3"/>
              </a:rPr>
              <a:t> the data, for </a:t>
            </a:r>
            <a:r>
              <a:rPr lang="it-IT" sz="2200" dirty="0" err="1">
                <a:latin typeface="Helvetica Neue Light"/>
                <a:ea typeface="ヒラギノ角ゴ ProN W3"/>
              </a:rPr>
              <a:t>reducing</a:t>
            </a:r>
            <a:r>
              <a:rPr lang="it-IT" sz="2200" dirty="0">
                <a:latin typeface="Helvetica Neue Light"/>
                <a:ea typeface="ヒラギノ角ゴ ProN W3"/>
              </a:rPr>
              <a:t> the </a:t>
            </a:r>
            <a:r>
              <a:rPr lang="it-IT" sz="2200" dirty="0" err="1">
                <a:latin typeface="Helvetica Neue Light"/>
                <a:ea typeface="ヒラギノ角ゴ ProN W3"/>
              </a:rPr>
              <a:t>dependence</a:t>
            </a:r>
            <a:r>
              <a:rPr lang="it-IT" sz="2200" dirty="0">
                <a:latin typeface="Helvetica Neue Light"/>
                <a:ea typeface="ヒラギノ角ゴ ProN W3"/>
              </a:rPr>
              <a:t> of the </a:t>
            </a:r>
            <a:r>
              <a:rPr lang="it-IT" sz="2200" dirty="0" err="1">
                <a:latin typeface="Helvetica Neue Light"/>
                <a:ea typeface="ヒラギノ角ゴ ProN W3"/>
              </a:rPr>
              <a:t>unit</a:t>
            </a:r>
            <a:r>
              <a:rPr lang="it-IT" sz="2200" dirty="0">
                <a:latin typeface="Helvetica Neue Light"/>
                <a:ea typeface="ヒラギノ角ゴ ProN W3"/>
              </a:rPr>
              <a:t> of </a:t>
            </a:r>
            <a:r>
              <a:rPr lang="it-IT" sz="2200" dirty="0" err="1">
                <a:latin typeface="Helvetica Neue Light"/>
                <a:ea typeface="ヒラギノ角ゴ ProN W3"/>
              </a:rPr>
              <a:t>measure</a:t>
            </a:r>
            <a:r>
              <a:rPr lang="it-IT" sz="2200" dirty="0">
                <a:latin typeface="Helvetica Neue Light"/>
                <a:ea typeface="ヒラギノ角ゴ ProN W3"/>
              </a:rPr>
              <a:t>, </a:t>
            </a:r>
            <a:r>
              <a:rPr lang="it-IT" sz="2200" dirty="0" err="1">
                <a:latin typeface="Helvetica Neue Light"/>
                <a:ea typeface="ヒラギノ角ゴ ProN W3"/>
              </a:rPr>
              <a:t>we</a:t>
            </a:r>
            <a:r>
              <a:rPr lang="it-IT" sz="2200" dirty="0">
                <a:latin typeface="Helvetica Neue Light"/>
                <a:ea typeface="ヒラギノ角ゴ ProN W3"/>
              </a:rPr>
              <a:t> </a:t>
            </a:r>
            <a:r>
              <a:rPr lang="it-IT" sz="2200" dirty="0" err="1">
                <a:latin typeface="Helvetica Neue Light"/>
                <a:ea typeface="ヒラギノ角ゴ ProN W3"/>
              </a:rPr>
              <a:t>have</a:t>
            </a:r>
            <a:r>
              <a:rPr lang="it-IT" sz="2200" dirty="0">
                <a:latin typeface="Helvetica Neue Light"/>
                <a:ea typeface="ヒラギノ角ゴ ProN W3"/>
              </a:rPr>
              <a:t> </a:t>
            </a:r>
            <a:r>
              <a:rPr lang="it-IT" sz="2200" dirty="0" err="1">
                <a:latin typeface="Helvetica Neue Light"/>
                <a:ea typeface="ヒラギノ角ゴ ProN W3"/>
              </a:rPr>
              <a:t>done</a:t>
            </a:r>
            <a:r>
              <a:rPr lang="it-IT" sz="2200" dirty="0">
                <a:latin typeface="Helvetica Neue Light"/>
                <a:ea typeface="ヒラギノ角ゴ ProN W3"/>
              </a:rPr>
              <a:t> </a:t>
            </a:r>
            <a:r>
              <a:rPr lang="it-IT" sz="2200" dirty="0" err="1">
                <a:latin typeface="Helvetica Neue Light"/>
                <a:ea typeface="ヒラギノ角ゴ ProN W3"/>
              </a:rPr>
              <a:t>this</a:t>
            </a:r>
            <a:r>
              <a:rPr lang="it-IT" sz="2200" dirty="0">
                <a:latin typeface="Helvetica Neue Light"/>
                <a:ea typeface="ヒラギノ角ゴ ProN W3"/>
              </a:rPr>
              <a:t> with the </a:t>
            </a:r>
            <a:r>
              <a:rPr lang="it-IT" sz="2200" i="1" dirty="0" err="1">
                <a:latin typeface="Helvetica Neue Light"/>
                <a:ea typeface="ヒラギノ角ゴ ProN W3"/>
              </a:rPr>
              <a:t>MinMaxScaler</a:t>
            </a:r>
            <a:endParaRPr lang="it-IT" sz="2200" i="1" dirty="0" err="1"/>
          </a:p>
        </p:txBody>
      </p:sp>
      <p:pic>
        <p:nvPicPr>
          <p:cNvPr id="8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4B070CA-C27A-E091-897B-B1E03399D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325" y="3133709"/>
            <a:ext cx="6941387" cy="322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920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8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182988"/>
            <a:ext cx="8340725" cy="522287"/>
          </a:xfrm>
        </p:spPr>
        <p:txBody>
          <a:bodyPr bIns="36000" anchor="ctr"/>
          <a:lstStyle/>
          <a:p>
            <a:pPr algn="ctr"/>
            <a:r>
              <a:rPr lang="en-US" sz="3200" b="1" dirty="0"/>
              <a:t>Descriptive Analysis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7BD192A-DDD4-7DB2-4ED4-E4FA1A7EB2A3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4" name="Immagine 3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DFD0EA8F-5CB6-EBEF-B560-665C28832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5" name="Immagine 4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0F2D6344-0C34-3B6C-8E81-A66FEC694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7" name="Line 1">
            <a:extLst>
              <a:ext uri="{FF2B5EF4-FFF2-40B4-BE49-F238E27FC236}">
                <a16:creationId xmlns:a16="http://schemas.microsoft.com/office/drawing/2014/main" id="{9F38CD1C-7DCB-62F9-25CB-9F3F0CDC2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65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pic>
        <p:nvPicPr>
          <p:cNvPr id="3" name="Immagine 7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28F1541C-B4B6-B67E-F03F-B904A69A8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52" y="1860183"/>
            <a:ext cx="3893389" cy="2433144"/>
          </a:xfrm>
          <a:prstGeom prst="rect">
            <a:avLst/>
          </a:prstGeom>
        </p:spPr>
      </p:pic>
      <p:pic>
        <p:nvPicPr>
          <p:cNvPr id="8" name="Immagine 9" descr="Immagine che contiene testo, schermata, Parallelo, numero&#10;&#10;Descrizione generata automaticamente">
            <a:extLst>
              <a:ext uri="{FF2B5EF4-FFF2-40B4-BE49-F238E27FC236}">
                <a16:creationId xmlns:a16="http://schemas.microsoft.com/office/drawing/2014/main" id="{C1F6209B-20BE-28C7-A9B6-2F77E9EF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248" y="1914628"/>
            <a:ext cx="3591464" cy="2381762"/>
          </a:xfrm>
          <a:prstGeom prst="rect">
            <a:avLst/>
          </a:prstGeom>
        </p:spPr>
      </p:pic>
      <p:pic>
        <p:nvPicPr>
          <p:cNvPr id="10" name="Immagine 10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C0C59D1D-7018-DD5F-8DC1-8762C8833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92" y="4362298"/>
            <a:ext cx="3792746" cy="243223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DA5D7D1-A85B-1786-8ADD-41073F7EB87F}"/>
              </a:ext>
            </a:extLst>
          </p:cNvPr>
          <p:cNvSpPr txBox="1"/>
          <p:nvPr/>
        </p:nvSpPr>
        <p:spPr>
          <a:xfrm>
            <a:off x="4426430" y="4738800"/>
            <a:ext cx="372085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latin typeface="Helvetica Neue Light"/>
                <a:ea typeface="ヒラギノ角ゴ ProN W3"/>
              </a:rPr>
              <a:t>Thanks to the </a:t>
            </a:r>
            <a:r>
              <a:rPr lang="it-IT" sz="2000" dirty="0" err="1">
                <a:latin typeface="Helvetica Neue Light"/>
                <a:ea typeface="ヒラギノ角ゴ ProN W3"/>
              </a:rPr>
              <a:t>left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histogram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we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detected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that</a:t>
            </a:r>
            <a:r>
              <a:rPr lang="it-IT" sz="2000" dirty="0">
                <a:latin typeface="Helvetica Neue Light"/>
                <a:ea typeface="ヒラギノ角ゴ ProN W3"/>
              </a:rPr>
              <a:t> the feature "</a:t>
            </a:r>
            <a:r>
              <a:rPr lang="it-IT" sz="2000" dirty="0" err="1">
                <a:latin typeface="Helvetica Neue Light"/>
                <a:ea typeface="ヒラギノ角ゴ ProN W3"/>
              </a:rPr>
              <a:t>relationship</a:t>
            </a:r>
            <a:r>
              <a:rPr lang="it-IT" sz="2000" dirty="0">
                <a:latin typeface="Helvetica Neue Light"/>
                <a:ea typeface="ヒラギノ角ゴ ProN W3"/>
              </a:rPr>
              <a:t>" </a:t>
            </a:r>
            <a:r>
              <a:rPr lang="it-IT" sz="2000" dirty="0" err="1">
                <a:latin typeface="Helvetica Neue Light"/>
                <a:ea typeface="ヒラギノ角ゴ ProN W3"/>
              </a:rPr>
              <a:t>gave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us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redundant</a:t>
            </a:r>
            <a:r>
              <a:rPr lang="it-IT" sz="2000" dirty="0">
                <a:latin typeface="Helvetica Neue Light"/>
                <a:ea typeface="ヒラギノ角ゴ ProN W3"/>
              </a:rPr>
              <a:t> </a:t>
            </a:r>
            <a:r>
              <a:rPr lang="it-IT" sz="2000" dirty="0" err="1">
                <a:latin typeface="Helvetica Neue Light"/>
                <a:ea typeface="ヒラギノ角ゴ ProN W3"/>
              </a:rPr>
              <a:t>informations</a:t>
            </a:r>
            <a:r>
              <a:rPr lang="it-IT" sz="2000" dirty="0">
                <a:latin typeface="Helvetica Neue Light"/>
                <a:ea typeface="ヒラギノ角ゴ ProN W3"/>
              </a:rPr>
              <a:t>, </a:t>
            </a:r>
            <a:r>
              <a:rPr lang="it-IT" sz="2000" dirty="0" err="1">
                <a:latin typeface="Helvetica Neue Light"/>
                <a:ea typeface="ヒラギノ角ゴ ProN W3"/>
              </a:rPr>
              <a:t>that</a:t>
            </a:r>
            <a:r>
              <a:rPr lang="it-IT" sz="2000" dirty="0">
                <a:latin typeface="Helvetica Neue Light"/>
                <a:ea typeface="ヒラギノ角ゴ ProN W3"/>
              </a:rPr>
              <a:t> are </a:t>
            </a:r>
            <a:r>
              <a:rPr lang="it-IT" sz="2000" dirty="0" err="1">
                <a:latin typeface="Helvetica Neue Light"/>
                <a:ea typeface="ヒラギノ角ゴ ProN W3"/>
              </a:rPr>
              <a:t>yet</a:t>
            </a:r>
            <a:r>
              <a:rPr lang="it-IT" sz="2000" dirty="0">
                <a:latin typeface="Helvetica Neue Light"/>
                <a:ea typeface="ヒラギノ角ゴ ProN W3"/>
              </a:rPr>
              <a:t> </a:t>
            </a:r>
            <a:r>
              <a:rPr lang="it-IT" sz="2000" dirty="0" err="1">
                <a:latin typeface="Helvetica Neue Light"/>
                <a:ea typeface="ヒラギノ角ゴ ProN W3"/>
              </a:rPr>
              <a:t>detected</a:t>
            </a:r>
            <a:r>
              <a:rPr lang="it-IT" sz="2000" dirty="0">
                <a:latin typeface="Helvetica Neue Light"/>
                <a:ea typeface="ヒラギノ角ゴ ProN W3"/>
              </a:rPr>
              <a:t>  by sex and </a:t>
            </a:r>
            <a:r>
              <a:rPr lang="it-IT" sz="2000" dirty="0" err="1">
                <a:latin typeface="Helvetica Neue Light"/>
                <a:ea typeface="ヒラギノ角ゴ ProN W3"/>
              </a:rPr>
              <a:t>marital</a:t>
            </a:r>
            <a:r>
              <a:rPr lang="it-IT" sz="2000" dirty="0">
                <a:latin typeface="Helvetica Neue Light"/>
                <a:ea typeface="ヒラギノ角ゴ ProN W3"/>
              </a:rPr>
              <a:t>-status</a:t>
            </a:r>
            <a:endParaRPr lang="it-IT" sz="2000" dirty="0" err="1"/>
          </a:p>
        </p:txBody>
      </p:sp>
    </p:spTree>
    <p:extLst>
      <p:ext uri="{BB962C8B-B14F-4D97-AF65-F5344CB8AC3E}">
        <p14:creationId xmlns:p14="http://schemas.microsoft.com/office/powerpoint/2010/main" val="36313162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5718355C-A15C-86B8-4C01-AAD8A70A0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2CEBE5-42C8-4FD0-B93B-D4D9E1E8D32B}" type="slidenum">
              <a:rPr lang="en-US" altLang="it-IT" smtClean="0">
                <a:latin typeface="Helvetica Neue Light" charset="0"/>
                <a:ea typeface="ヒラギノ角ゴ ProN W3" charset="-128"/>
                <a:sym typeface="Helvetica Neue Light" charset="0"/>
              </a:rPr>
              <a:pPr/>
              <a:t>9</a:t>
            </a:fld>
            <a:endParaRPr lang="en-US" altLang="it-IT">
              <a:latin typeface="Helvetica Neue Light" charset="0"/>
              <a:ea typeface="ヒラギノ角ゴ ProN W3" charset="-128"/>
              <a:sym typeface="Helvetica Neue Light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B3FE12C-2F2A-289F-CA4E-04BC4BB38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1571176"/>
            <a:ext cx="8340725" cy="134099"/>
          </a:xfrm>
        </p:spPr>
        <p:txBody>
          <a:bodyPr bIns="36000" anchor="ctr"/>
          <a:lstStyle/>
          <a:p>
            <a:pPr algn="ctr"/>
            <a:r>
              <a:rPr lang="en-US" sz="3200" b="1" dirty="0">
                <a:ea typeface="+mj-lt"/>
                <a:cs typeface="+mj-lt"/>
              </a:rPr>
              <a:t>Unsupervised learning</a:t>
            </a:r>
          </a:p>
          <a:p>
            <a:pPr algn="ctr"/>
            <a:endParaRPr lang="en-US" sz="3200" b="1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8F1610-DB68-AC89-1699-E174443D0526}"/>
              </a:ext>
            </a:extLst>
          </p:cNvPr>
          <p:cNvSpPr txBox="1"/>
          <p:nvPr/>
        </p:nvSpPr>
        <p:spPr>
          <a:xfrm>
            <a:off x="314049" y="1978324"/>
            <a:ext cx="331038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2200" dirty="0">
              <a:latin typeface="Helvetica Neue Light"/>
              <a:ea typeface="ヒラギノ角ゴ ProN W3"/>
              <a:cs typeface="Arial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E9D2C2E-8410-7AF8-A86C-319714763FE7}"/>
              </a:ext>
            </a:extLst>
          </p:cNvPr>
          <p:cNvGrpSpPr/>
          <p:nvPr/>
        </p:nvGrpSpPr>
        <p:grpSpPr>
          <a:xfrm>
            <a:off x="515331" y="275455"/>
            <a:ext cx="8113338" cy="586477"/>
            <a:chOff x="-1624809" y="312462"/>
            <a:chExt cx="9948678" cy="719146"/>
          </a:xfrm>
        </p:grpSpPr>
        <p:pic>
          <p:nvPicPr>
            <p:cNvPr id="5" name="Immagine 4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5AC38A51-C60C-703A-E961-AEDC70CD9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24809" y="312462"/>
              <a:ext cx="1323469" cy="719146"/>
            </a:xfrm>
            <a:prstGeom prst="rect">
              <a:avLst/>
            </a:prstGeom>
          </p:spPr>
        </p:pic>
        <p:pic>
          <p:nvPicPr>
            <p:cNvPr id="7" name="Immagine 6" descr="Immagine che contiene logo&#10;&#10;Descrizione generata automaticamente">
              <a:extLst>
                <a:ext uri="{FF2B5EF4-FFF2-40B4-BE49-F238E27FC236}">
                  <a16:creationId xmlns:a16="http://schemas.microsoft.com/office/drawing/2014/main" id="{2ACB6D4B-C802-24EF-3791-0F82D0537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274" y="312463"/>
              <a:ext cx="1341595" cy="719145"/>
            </a:xfrm>
            <a:prstGeom prst="rect">
              <a:avLst/>
            </a:prstGeom>
          </p:spPr>
        </p:pic>
      </p:grpSp>
      <p:sp>
        <p:nvSpPr>
          <p:cNvPr id="6" name="Line 1">
            <a:extLst>
              <a:ext uri="{FF2B5EF4-FFF2-40B4-BE49-F238E27FC236}">
                <a16:creationId xmlns:a16="http://schemas.microsoft.com/office/drawing/2014/main" id="{41E85769-F5FC-DA9B-C6EA-5C028ADAD5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65" y="1790431"/>
            <a:ext cx="834072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F4B42B-A6A5-B490-2CAA-A49024C59F7F}"/>
              </a:ext>
            </a:extLst>
          </p:cNvPr>
          <p:cNvSpPr txBox="1"/>
          <p:nvPr/>
        </p:nvSpPr>
        <p:spPr>
          <a:xfrm>
            <a:off x="510509" y="1957904"/>
            <a:ext cx="69845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err="1">
                <a:latin typeface="Helvetica Neue Light"/>
                <a:ea typeface="ヒラギノ角ゴ ProN W3"/>
              </a:rPr>
              <a:t>Principal</a:t>
            </a:r>
            <a:r>
              <a:rPr lang="it-IT" sz="2800" b="1" dirty="0">
                <a:latin typeface="Helvetica Neue Light"/>
                <a:ea typeface="ヒラギノ角ゴ ProN W3"/>
              </a:rPr>
              <a:t> Component Analysis (PCA)</a:t>
            </a:r>
            <a:endParaRPr lang="it-IT" sz="2800" b="1" dirty="0"/>
          </a:p>
        </p:txBody>
      </p:sp>
      <p:pic>
        <p:nvPicPr>
          <p:cNvPr id="8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2085A347-C36D-1DDB-FF28-68C89B91A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910" y="2550783"/>
            <a:ext cx="7214557" cy="37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178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(4:3)</PresentationFormat>
  <Slides>14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Title &amp; Bullets</vt:lpstr>
      <vt:lpstr>Presentazione standard di PowerPoint</vt:lpstr>
      <vt:lpstr>Outline </vt:lpstr>
      <vt:lpstr>Dataset</vt:lpstr>
      <vt:lpstr>Dataset</vt:lpstr>
      <vt:lpstr>Data cleaning</vt:lpstr>
      <vt:lpstr>Preprocessing</vt:lpstr>
      <vt:lpstr>Preprocessing</vt:lpstr>
      <vt:lpstr>Descriptive Analysis</vt:lpstr>
      <vt:lpstr>Unsupervised learning </vt:lpstr>
      <vt:lpstr>Unsupervised learning </vt:lpstr>
      <vt:lpstr>Supervised learning</vt:lpstr>
      <vt:lpstr>Supervised learning</vt:lpstr>
      <vt:lpstr>Conclusions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Synthesis of Modular Connectors via Composition of Protocol Mediation Patterns</dc:title>
  <dc:subject/>
  <dc:creator>Emanuele</dc:creator>
  <cp:keywords/>
  <dc:description/>
  <cp:revision>425</cp:revision>
  <dcterms:modified xsi:type="dcterms:W3CDTF">2023-06-28T21:50:43Z</dcterms:modified>
</cp:coreProperties>
</file>