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DA3D-92A6-4494-B7CD-1FB1D6FD098B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2C5FF-FD20-4009-B62C-DBE3E1F4D7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7388"/>
            <a:ext cx="6091238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0D62-2860-4D32-B352-B47F6F8899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C47A5-221C-4E20-8911-8F4A0480E9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74AD-B0A4-4DAC-8D2C-9587FD9E61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Kinerja\PNG\download (1).jfif"/>
          <p:cNvPicPr>
            <a:picLocks noChangeAspect="1" noChangeArrowheads="1"/>
          </p:cNvPicPr>
          <p:nvPr/>
        </p:nvPicPr>
        <p:blipFill>
          <a:blip r:embed="rId3"/>
          <a:srcRect t="43333" b="158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3" name="Freeform 7">
            <a:extLst>
              <a:ext uri="{FF2B5EF4-FFF2-40B4-BE49-F238E27FC236}">
                <a16:creationId xmlns:a16="http://schemas.microsoft.com/office/drawing/2014/main" id="{08A52B3F-F519-47E5-B89C-2EFEECD126BE}"/>
              </a:ext>
            </a:extLst>
          </p:cNvPr>
          <p:cNvSpPr/>
          <p:nvPr/>
        </p:nvSpPr>
        <p:spPr>
          <a:xfrm rot="10800000">
            <a:off x="5441373" y="0"/>
            <a:ext cx="3733800" cy="5143500"/>
          </a:xfrm>
          <a:custGeom>
            <a:avLst/>
            <a:gdLst>
              <a:gd name="connsiteX0" fmla="*/ 0 w 4325656"/>
              <a:gd name="connsiteY0" fmla="*/ 0 h 6264696"/>
              <a:gd name="connsiteX1" fmla="*/ 4325656 w 4325656"/>
              <a:gd name="connsiteY1" fmla="*/ 0 h 6264696"/>
              <a:gd name="connsiteX2" fmla="*/ 1779224 w 4325656"/>
              <a:gd name="connsiteY2" fmla="*/ 6264696 h 6264696"/>
              <a:gd name="connsiteX3" fmla="*/ 0 w 4325656"/>
              <a:gd name="connsiteY3" fmla="*/ 6264696 h 626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656" h="6264696">
                <a:moveTo>
                  <a:pt x="0" y="0"/>
                </a:moveTo>
                <a:lnTo>
                  <a:pt x="4325656" y="0"/>
                </a:lnTo>
                <a:lnTo>
                  <a:pt x="1779224" y="6264696"/>
                </a:lnTo>
                <a:lnTo>
                  <a:pt x="0" y="626469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4552950"/>
            <a:ext cx="3906822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Pembimbing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1: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Fadly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Febriya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S.SI.,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M.Kom</a:t>
            </a:r>
            <a:endParaRPr lang="en-US" sz="12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r" defTabSz="623888">
              <a:defRPr/>
            </a:pP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Pembimbing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2:Metta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Septiani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M.Kom</a:t>
            </a:r>
            <a:endParaRPr lang="en-US" sz="12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123950"/>
            <a:ext cx="7315200" cy="1431161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Seminar Terbuka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SISTEM GAP REGENERASI KARYAWAN PADA PERUSAHAAN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PERCETAKAN UANG INDONESIA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BERBASIS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3257550"/>
            <a:ext cx="2992422" cy="914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Robby Izhar Ramadhana</a:t>
            </a:r>
            <a:endParaRPr lang="en-US" i="1" dirty="0">
              <a:solidFill>
                <a:schemeClr val="bg1"/>
              </a:solidFill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17111255</a:t>
            </a:r>
          </a:p>
        </p:txBody>
      </p:sp>
      <p:pic>
        <p:nvPicPr>
          <p:cNvPr id="1026" name="Picture 1" descr="C:\Users\PPSi\Downloads\WhatsApp Image 2018-05-24 at 13.34.43 (1).jpeg">
            <a:extLst>
              <a:ext uri="{FF2B5EF4-FFF2-40B4-BE49-F238E27FC236}">
                <a16:creationId xmlns:a16="http://schemas.microsoft.com/office/drawing/2014/main" id="{A23FA380-0672-447B-AEF0-E6BE0228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0953"/>
            <a:ext cx="990600" cy="89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5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756142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>
                <a:ln>
                  <a:solidFill>
                    <a:schemeClr val="bg1"/>
                  </a:solidFill>
                </a:ln>
                <a:noFill/>
                <a:latin typeface="Century Gothic" pitchFamily="34" charset="0"/>
                <a:cs typeface="Calibri Light" pitchFamily="34" charset="0"/>
              </a:rPr>
              <a:t>TERIMA KASIH</a:t>
            </a:r>
          </a:p>
          <a:p>
            <a:pPr algn="ctr"/>
            <a:r>
              <a:rPr lang="en-US" sz="1600" b="1" i="1" dirty="0">
                <a:solidFill>
                  <a:schemeClr val="accent5"/>
                </a:solidFill>
                <a:latin typeface="Century Gothic" pitchFamily="34" charset="0"/>
                <a:cs typeface="Calibri Light" pitchFamily="34" charset="0"/>
              </a:rPr>
              <a:t>Robby Izhar Ramadhana</a:t>
            </a:r>
          </a:p>
        </p:txBody>
      </p:sp>
    </p:spTree>
    <p:extLst>
      <p:ext uri="{BB962C8B-B14F-4D97-AF65-F5344CB8AC3E}">
        <p14:creationId xmlns:p14="http://schemas.microsoft.com/office/powerpoint/2010/main" val="2096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Latar</a:t>
            </a:r>
            <a:r>
              <a:rPr lang="en-US" b="1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Belakang</a:t>
            </a:r>
            <a:endParaRPr lang="en-US" b="1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810000" y="1085851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6724" y="802894"/>
            <a:ext cx="3657600" cy="27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orbel" panose="020B0503020204020204" pitchFamily="34" charset="0"/>
              </a:rPr>
              <a:t>Perkembangan</a:t>
            </a:r>
            <a:r>
              <a:rPr lang="en-US" sz="1600" b="1" dirty="0">
                <a:latin typeface="Corbel" panose="020B0503020204020204" pitchFamily="34" charset="0"/>
              </a:rPr>
              <a:t> </a:t>
            </a:r>
            <a:r>
              <a:rPr lang="en-US" sz="1600" b="1" dirty="0" err="1">
                <a:latin typeface="Corbel" panose="020B0503020204020204" pitchFamily="34" charset="0"/>
              </a:rPr>
              <a:t>Pengguna</a:t>
            </a:r>
            <a:r>
              <a:rPr lang="en-US" sz="1600" b="1" dirty="0">
                <a:latin typeface="Corbel" panose="020B0503020204020204" pitchFamily="34" charset="0"/>
              </a:rPr>
              <a:t> Internet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0112" y="3796197"/>
            <a:ext cx="2368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orbel" pitchFamily="34" charset="0"/>
              </a:rPr>
              <a:t>Source:</a:t>
            </a:r>
            <a:r>
              <a:rPr lang="nl-NL" sz="1200" i="1" dirty="0">
                <a:latin typeface="Corbel" pitchFamily="34" charset="0"/>
              </a:rPr>
              <a:t>Hootsuite dan We Are Social</a:t>
            </a:r>
            <a:endParaRPr lang="en-US" sz="1600" i="1" dirty="0">
              <a:latin typeface="Corbel" pitchFamily="34" charset="0"/>
            </a:endParaRPr>
          </a:p>
        </p:txBody>
      </p:sp>
      <p:sp>
        <p:nvSpPr>
          <p:cNvPr id="59" name="Rectangle 81"/>
          <p:cNvSpPr/>
          <p:nvPr/>
        </p:nvSpPr>
        <p:spPr>
          <a:xfrm>
            <a:off x="4953001" y="3381079"/>
            <a:ext cx="3657599" cy="1711657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684127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474578"/>
                  <a:pt x="0" y="14745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>
            <a:off x="5167968" y="3476996"/>
            <a:ext cx="3204509" cy="137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/>
              <a:t>Teknologi</a:t>
            </a:r>
            <a:r>
              <a:rPr lang="en-US" sz="1200" dirty="0"/>
              <a:t> yang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sekali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sekarang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internet,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internet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GAP </a:t>
            </a:r>
            <a:r>
              <a:rPr lang="en-US" sz="1200" dirty="0" err="1"/>
              <a:t>Regenerasi</a:t>
            </a:r>
            <a:r>
              <a:rPr lang="en-US" sz="1200" dirty="0"/>
              <a:t> </a:t>
            </a:r>
            <a:r>
              <a:rPr lang="en-US" sz="1200" dirty="0" err="1"/>
              <a:t>Karyawan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dan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dan </a:t>
            </a:r>
            <a:r>
              <a:rPr lang="en-US" sz="1200" dirty="0" err="1"/>
              <a:t>mengelola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media </a:t>
            </a:r>
            <a:r>
              <a:rPr lang="en-US" sz="1200" dirty="0" err="1"/>
              <a:t>elektronik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karyawan</a:t>
            </a:r>
            <a:r>
              <a:rPr lang="en-US" sz="1200" dirty="0"/>
              <a:t>.</a:t>
            </a:r>
            <a:endParaRPr lang="en-US" sz="1200" b="1" dirty="0">
              <a:latin typeface="Corbel" panose="020B0503020204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8296276" y="1102107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3000" y="819150"/>
            <a:ext cx="3657600" cy="27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rbel" panose="020B0503020204020204" pitchFamily="34" charset="0"/>
              </a:rPr>
              <a:t>Percentage 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117780"/>
            <a:ext cx="45186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/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292846" y="3355204"/>
            <a:ext cx="317754" cy="9286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52999" y="3050404"/>
            <a:ext cx="3657600" cy="3306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orbel" panose="020B0503020204020204" pitchFamily="34" charset="0"/>
              </a:rPr>
              <a:t>Key Points</a:t>
            </a:r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0176745E-2B22-46BB-A3B7-8441B5B8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345570"/>
            <a:ext cx="3694833" cy="22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D756F1-4028-4BEB-B26E-1BF711E1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83749"/>
              </p:ext>
            </p:extLst>
          </p:nvPr>
        </p:nvGraphicFramePr>
        <p:xfrm>
          <a:off x="4952999" y="1222274"/>
          <a:ext cx="3657599" cy="1710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872">
                  <a:extLst>
                    <a:ext uri="{9D8B030D-6E8A-4147-A177-3AD203B41FA5}">
                      <a16:colId xmlns:a16="http://schemas.microsoft.com/office/drawing/2014/main" val="2878522057"/>
                    </a:ext>
                  </a:extLst>
                </a:gridCol>
                <a:gridCol w="702259">
                  <a:extLst>
                    <a:ext uri="{9D8B030D-6E8A-4147-A177-3AD203B41FA5}">
                      <a16:colId xmlns:a16="http://schemas.microsoft.com/office/drawing/2014/main" val="4106533094"/>
                    </a:ext>
                  </a:extLst>
                </a:gridCol>
                <a:gridCol w="848563">
                  <a:extLst>
                    <a:ext uri="{9D8B030D-6E8A-4147-A177-3AD203B41FA5}">
                      <a16:colId xmlns:a16="http://schemas.microsoft.com/office/drawing/2014/main" val="4173486606"/>
                    </a:ext>
                  </a:extLst>
                </a:gridCol>
                <a:gridCol w="844905">
                  <a:extLst>
                    <a:ext uri="{9D8B030D-6E8A-4147-A177-3AD203B41FA5}">
                      <a16:colId xmlns:a16="http://schemas.microsoft.com/office/drawing/2014/main" val="1461325970"/>
                    </a:ext>
                  </a:extLst>
                </a:gridCol>
              </a:tblGrid>
              <a:tr h="61393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35" u="none" strike="noStrike" dirty="0" err="1">
                          <a:effectLst/>
                        </a:rPr>
                        <a:t>Kelompok</a:t>
                      </a:r>
                      <a:r>
                        <a:rPr lang="en-US" sz="935" u="none" strike="noStrike" dirty="0">
                          <a:effectLst/>
                        </a:rPr>
                        <a:t> </a:t>
                      </a:r>
                      <a:r>
                        <a:rPr lang="en-US" sz="935" u="none" strike="noStrike" dirty="0" err="1">
                          <a:effectLst/>
                        </a:rPr>
                        <a:t>Umur</a:t>
                      </a:r>
                      <a:endParaRPr lang="en-US" sz="935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35" u="none" strike="noStrike">
                          <a:effectLst/>
                        </a:rPr>
                        <a:t>Pengguna Internet Menurut Kelompok Umur (%)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16483"/>
                  </a:ext>
                </a:extLst>
              </a:tr>
              <a:tr h="21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35" u="none" strike="noStrike">
                          <a:effectLst/>
                        </a:rPr>
                        <a:t>2017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35" u="none" strike="noStrike">
                          <a:effectLst/>
                        </a:rPr>
                        <a:t>2018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35" u="none" strike="noStrike">
                          <a:effectLst/>
                        </a:rPr>
                        <a:t>2019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310185582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&gt;15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18,06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22,42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31,23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3429582546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15-24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68,93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77,05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83,58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2943632280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25-64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28,85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38,11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46,83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2540227808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65+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1,83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3,97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 dirty="0">
                          <a:effectLst/>
                        </a:rPr>
                        <a:t>5,32</a:t>
                      </a:r>
                      <a:endParaRPr lang="en-US" sz="88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320231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Rumusan</a:t>
            </a:r>
            <a:r>
              <a:rPr lang="en-US" b="1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Masalah</a:t>
            </a:r>
            <a:endParaRPr lang="en-US" b="1" dirty="0">
              <a:solidFill>
                <a:schemeClr val="tx2"/>
              </a:solidFill>
              <a:latin typeface="Corbe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94783" y="1402705"/>
            <a:ext cx="3176596" cy="2137410"/>
            <a:chOff x="2971801" y="2286000"/>
            <a:chExt cx="3176596" cy="2849880"/>
          </a:xfrm>
        </p:grpSpPr>
        <p:sp>
          <p:nvSpPr>
            <p:cNvPr id="6" name="Oval 5"/>
            <p:cNvSpPr/>
            <p:nvPr/>
          </p:nvSpPr>
          <p:spPr>
            <a:xfrm>
              <a:off x="3191084" y="2286000"/>
              <a:ext cx="2880360" cy="2849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Group 70"/>
            <p:cNvGrpSpPr/>
            <p:nvPr/>
          </p:nvGrpSpPr>
          <p:grpSpPr>
            <a:xfrm>
              <a:off x="2971800" y="2533642"/>
              <a:ext cx="1642861" cy="1575647"/>
              <a:chOff x="1915834" y="2301293"/>
              <a:chExt cx="2190483" cy="2112804"/>
            </a:xfrm>
          </p:grpSpPr>
          <p:sp>
            <p:nvSpPr>
              <p:cNvPr id="24" name="Freeform 23"/>
              <p:cNvSpPr/>
              <p:nvPr/>
            </p:nvSpPr>
            <p:spPr>
              <a:xfrm rot="561175">
                <a:off x="2968251" y="2742335"/>
                <a:ext cx="1138066" cy="1671762"/>
              </a:xfrm>
              <a:custGeom>
                <a:avLst/>
                <a:gdLst>
                  <a:gd name="connsiteX0" fmla="*/ 52507 w 598074"/>
                  <a:gd name="connsiteY0" fmla="*/ 321448 h 878541"/>
                  <a:gd name="connsiteX1" fmla="*/ 259976 w 598074"/>
                  <a:gd name="connsiteY1" fmla="*/ 206188 h 878541"/>
                  <a:gd name="connsiteX2" fmla="*/ 398289 w 598074"/>
                  <a:gd name="connsiteY2" fmla="*/ 790175 h 878541"/>
                  <a:gd name="connsiteX3" fmla="*/ 582706 w 598074"/>
                  <a:gd name="connsiteY3" fmla="*/ 736386 h 878541"/>
                  <a:gd name="connsiteX4" fmla="*/ 306080 w 598074"/>
                  <a:gd name="connsiteY4" fmla="*/ 221556 h 878541"/>
                  <a:gd name="connsiteX5" fmla="*/ 44823 w 598074"/>
                  <a:gd name="connsiteY5" fmla="*/ 21771 h 878541"/>
                  <a:gd name="connsiteX6" fmla="*/ 52507 w 598074"/>
                  <a:gd name="connsiteY6" fmla="*/ 321448 h 8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074" h="878541">
                    <a:moveTo>
                      <a:pt x="52507" y="321448"/>
                    </a:moveTo>
                    <a:cubicBezTo>
                      <a:pt x="88366" y="352184"/>
                      <a:pt x="202346" y="128067"/>
                      <a:pt x="259976" y="206188"/>
                    </a:cubicBezTo>
                    <a:cubicBezTo>
                      <a:pt x="317606" y="284309"/>
                      <a:pt x="344501" y="701809"/>
                      <a:pt x="398289" y="790175"/>
                    </a:cubicBezTo>
                    <a:cubicBezTo>
                      <a:pt x="452077" y="878541"/>
                      <a:pt x="598074" y="831156"/>
                      <a:pt x="582706" y="736386"/>
                    </a:cubicBezTo>
                    <a:cubicBezTo>
                      <a:pt x="567338" y="641616"/>
                      <a:pt x="395727" y="340658"/>
                      <a:pt x="306080" y="221556"/>
                    </a:cubicBezTo>
                    <a:cubicBezTo>
                      <a:pt x="216433" y="102454"/>
                      <a:pt x="89646" y="0"/>
                      <a:pt x="44823" y="21771"/>
                    </a:cubicBezTo>
                    <a:cubicBezTo>
                      <a:pt x="0" y="43542"/>
                      <a:pt x="16648" y="290712"/>
                      <a:pt x="52507" y="3214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5" name="Group 23"/>
              <p:cNvGrpSpPr/>
              <p:nvPr/>
            </p:nvGrpSpPr>
            <p:grpSpPr>
              <a:xfrm rot="2810961">
                <a:off x="1810401" y="2406726"/>
                <a:ext cx="1581489" cy="1370624"/>
                <a:chOff x="1370013" y="2060575"/>
                <a:chExt cx="2381250" cy="2063750"/>
              </a:xfrm>
            </p:grpSpPr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1524000" y="2232025"/>
                  <a:ext cx="2073275" cy="1892300"/>
                </a:xfrm>
                <a:custGeom>
                  <a:avLst/>
                  <a:gdLst/>
                  <a:ahLst/>
                  <a:cxnLst>
                    <a:cxn ang="0">
                      <a:pos x="1306" y="0"/>
                    </a:cxn>
                    <a:cxn ang="0">
                      <a:pos x="1180" y="1192"/>
                    </a:cxn>
                    <a:cxn ang="0">
                      <a:pos x="128" y="1192"/>
                    </a:cxn>
                    <a:cxn ang="0">
                      <a:pos x="0" y="36"/>
                    </a:cxn>
                    <a:cxn ang="0">
                      <a:pos x="1306" y="0"/>
                    </a:cxn>
                  </a:cxnLst>
                  <a:rect l="0" t="0" r="r" b="b"/>
                  <a:pathLst>
                    <a:path w="1306" h="1192">
                      <a:moveTo>
                        <a:pt x="1306" y="0"/>
                      </a:moveTo>
                      <a:lnTo>
                        <a:pt x="1180" y="1192"/>
                      </a:lnTo>
                      <a:lnTo>
                        <a:pt x="128" y="1192"/>
                      </a:lnTo>
                      <a:lnTo>
                        <a:pt x="0" y="36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1417638" y="2211388"/>
                  <a:ext cx="2284412" cy="11414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2" y="88"/>
                    </a:cxn>
                    <a:cxn ang="0">
                      <a:pos x="59" y="174"/>
                    </a:cxn>
                    <a:cxn ang="0">
                      <a:pos x="86" y="255"/>
                    </a:cxn>
                    <a:cxn ang="0">
                      <a:pos x="123" y="332"/>
                    </a:cxn>
                    <a:cxn ang="0">
                      <a:pos x="168" y="403"/>
                    </a:cxn>
                    <a:cxn ang="0">
                      <a:pos x="222" y="468"/>
                    </a:cxn>
                    <a:cxn ang="0">
                      <a:pos x="283" y="525"/>
                    </a:cxn>
                    <a:cxn ang="0">
                      <a:pos x="351" y="575"/>
                    </a:cxn>
                    <a:cxn ang="0">
                      <a:pos x="425" y="616"/>
                    </a:cxn>
                    <a:cxn ang="0">
                      <a:pos x="504" y="648"/>
                    </a:cxn>
                    <a:cxn ang="0">
                      <a:pos x="588" y="671"/>
                    </a:cxn>
                    <a:cxn ang="0">
                      <a:pos x="675" y="682"/>
                    </a:cxn>
                    <a:cxn ang="0">
                      <a:pos x="765" y="682"/>
                    </a:cxn>
                    <a:cxn ang="0">
                      <a:pos x="852" y="671"/>
                    </a:cxn>
                    <a:cxn ang="0">
                      <a:pos x="936" y="648"/>
                    </a:cxn>
                    <a:cxn ang="0">
                      <a:pos x="1015" y="616"/>
                    </a:cxn>
                    <a:cxn ang="0">
                      <a:pos x="1088" y="575"/>
                    </a:cxn>
                    <a:cxn ang="0">
                      <a:pos x="1156" y="525"/>
                    </a:cxn>
                    <a:cxn ang="0">
                      <a:pos x="1218" y="468"/>
                    </a:cxn>
                    <a:cxn ang="0">
                      <a:pos x="1271" y="403"/>
                    </a:cxn>
                    <a:cxn ang="0">
                      <a:pos x="1317" y="332"/>
                    </a:cxn>
                    <a:cxn ang="0">
                      <a:pos x="1354" y="255"/>
                    </a:cxn>
                    <a:cxn ang="0">
                      <a:pos x="1381" y="174"/>
                    </a:cxn>
                    <a:cxn ang="0">
                      <a:pos x="1397" y="88"/>
                    </a:cxn>
                    <a:cxn ang="0">
                      <a:pos x="1403" y="0"/>
                    </a:cxn>
                    <a:cxn ang="0">
                      <a:pos x="1438" y="45"/>
                    </a:cxn>
                    <a:cxn ang="0">
                      <a:pos x="1426" y="133"/>
                    </a:cxn>
                    <a:cxn ang="0">
                      <a:pos x="1405" y="219"/>
                    </a:cxn>
                    <a:cxn ang="0">
                      <a:pos x="1374" y="299"/>
                    </a:cxn>
                    <a:cxn ang="0">
                      <a:pos x="1334" y="375"/>
                    </a:cxn>
                    <a:cxn ang="0">
                      <a:pos x="1285" y="444"/>
                    </a:cxn>
                    <a:cxn ang="0">
                      <a:pos x="1228" y="508"/>
                    </a:cxn>
                    <a:cxn ang="0">
                      <a:pos x="1165" y="565"/>
                    </a:cxn>
                    <a:cxn ang="0">
                      <a:pos x="1095" y="613"/>
                    </a:cxn>
                    <a:cxn ang="0">
                      <a:pos x="1019" y="654"/>
                    </a:cxn>
                    <a:cxn ang="0">
                      <a:pos x="939" y="685"/>
                    </a:cxn>
                    <a:cxn ang="0">
                      <a:pos x="854" y="707"/>
                    </a:cxn>
                    <a:cxn ang="0">
                      <a:pos x="765" y="718"/>
                    </a:cxn>
                    <a:cxn ang="0">
                      <a:pos x="675" y="718"/>
                    </a:cxn>
                    <a:cxn ang="0">
                      <a:pos x="586" y="707"/>
                    </a:cxn>
                    <a:cxn ang="0">
                      <a:pos x="501" y="685"/>
                    </a:cxn>
                    <a:cxn ang="0">
                      <a:pos x="420" y="654"/>
                    </a:cxn>
                    <a:cxn ang="0">
                      <a:pos x="345" y="613"/>
                    </a:cxn>
                    <a:cxn ang="0">
                      <a:pos x="275" y="565"/>
                    </a:cxn>
                    <a:cxn ang="0">
                      <a:pos x="212" y="508"/>
                    </a:cxn>
                    <a:cxn ang="0">
                      <a:pos x="155" y="444"/>
                    </a:cxn>
                    <a:cxn ang="0">
                      <a:pos x="106" y="375"/>
                    </a:cxn>
                    <a:cxn ang="0">
                      <a:pos x="66" y="299"/>
                    </a:cxn>
                    <a:cxn ang="0">
                      <a:pos x="35" y="219"/>
                    </a:cxn>
                    <a:cxn ang="0">
                      <a:pos x="13" y="133"/>
                    </a:cxn>
                    <a:cxn ang="0">
                      <a:pos x="2" y="45"/>
                    </a:cxn>
                  </a:cxnLst>
                  <a:rect l="0" t="0" r="r" b="b"/>
                  <a:pathLst>
                    <a:path w="1439" h="719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8" y="44"/>
                      </a:lnTo>
                      <a:lnTo>
                        <a:pt x="42" y="88"/>
                      </a:lnTo>
                      <a:lnTo>
                        <a:pt x="49" y="132"/>
                      </a:lnTo>
                      <a:lnTo>
                        <a:pt x="59" y="174"/>
                      </a:lnTo>
                      <a:lnTo>
                        <a:pt x="71" y="215"/>
                      </a:lnTo>
                      <a:lnTo>
                        <a:pt x="86" y="255"/>
                      </a:lnTo>
                      <a:lnTo>
                        <a:pt x="103" y="295"/>
                      </a:lnTo>
                      <a:lnTo>
                        <a:pt x="123" y="332"/>
                      </a:lnTo>
                      <a:lnTo>
                        <a:pt x="145" y="368"/>
                      </a:lnTo>
                      <a:lnTo>
                        <a:pt x="168" y="403"/>
                      </a:lnTo>
                      <a:lnTo>
                        <a:pt x="194" y="436"/>
                      </a:lnTo>
                      <a:lnTo>
                        <a:pt x="222" y="468"/>
                      </a:lnTo>
                      <a:lnTo>
                        <a:pt x="252" y="498"/>
                      </a:lnTo>
                      <a:lnTo>
                        <a:pt x="283" y="525"/>
                      </a:lnTo>
                      <a:lnTo>
                        <a:pt x="317" y="551"/>
                      </a:lnTo>
                      <a:lnTo>
                        <a:pt x="351" y="575"/>
                      </a:lnTo>
                      <a:lnTo>
                        <a:pt x="388" y="597"/>
                      </a:lnTo>
                      <a:lnTo>
                        <a:pt x="425" y="616"/>
                      </a:lnTo>
                      <a:lnTo>
                        <a:pt x="464" y="634"/>
                      </a:lnTo>
                      <a:lnTo>
                        <a:pt x="504" y="648"/>
                      </a:lnTo>
                      <a:lnTo>
                        <a:pt x="545" y="661"/>
                      </a:lnTo>
                      <a:lnTo>
                        <a:pt x="588" y="671"/>
                      </a:lnTo>
                      <a:lnTo>
                        <a:pt x="631" y="677"/>
                      </a:lnTo>
                      <a:lnTo>
                        <a:pt x="675" y="682"/>
                      </a:lnTo>
                      <a:lnTo>
                        <a:pt x="720" y="683"/>
                      </a:lnTo>
                      <a:lnTo>
                        <a:pt x="765" y="682"/>
                      </a:lnTo>
                      <a:lnTo>
                        <a:pt x="809" y="677"/>
                      </a:lnTo>
                      <a:lnTo>
                        <a:pt x="852" y="671"/>
                      </a:lnTo>
                      <a:lnTo>
                        <a:pt x="894" y="661"/>
                      </a:lnTo>
                      <a:lnTo>
                        <a:pt x="936" y="648"/>
                      </a:lnTo>
                      <a:lnTo>
                        <a:pt x="976" y="634"/>
                      </a:lnTo>
                      <a:lnTo>
                        <a:pt x="1015" y="616"/>
                      </a:lnTo>
                      <a:lnTo>
                        <a:pt x="1053" y="597"/>
                      </a:lnTo>
                      <a:lnTo>
                        <a:pt x="1088" y="575"/>
                      </a:lnTo>
                      <a:lnTo>
                        <a:pt x="1123" y="551"/>
                      </a:lnTo>
                      <a:lnTo>
                        <a:pt x="1156" y="525"/>
                      </a:lnTo>
                      <a:lnTo>
                        <a:pt x="1188" y="498"/>
                      </a:lnTo>
                      <a:lnTo>
                        <a:pt x="1218" y="468"/>
                      </a:lnTo>
                      <a:lnTo>
                        <a:pt x="1245" y="436"/>
                      </a:lnTo>
                      <a:lnTo>
                        <a:pt x="1271" y="403"/>
                      </a:lnTo>
                      <a:lnTo>
                        <a:pt x="1295" y="368"/>
                      </a:lnTo>
                      <a:lnTo>
                        <a:pt x="1317" y="332"/>
                      </a:lnTo>
                      <a:lnTo>
                        <a:pt x="1336" y="295"/>
                      </a:lnTo>
                      <a:lnTo>
                        <a:pt x="1354" y="255"/>
                      </a:lnTo>
                      <a:lnTo>
                        <a:pt x="1368" y="215"/>
                      </a:lnTo>
                      <a:lnTo>
                        <a:pt x="1381" y="174"/>
                      </a:lnTo>
                      <a:lnTo>
                        <a:pt x="1391" y="132"/>
                      </a:lnTo>
                      <a:lnTo>
                        <a:pt x="1397" y="88"/>
                      </a:lnTo>
                      <a:lnTo>
                        <a:pt x="1402" y="44"/>
                      </a:lnTo>
                      <a:lnTo>
                        <a:pt x="1403" y="0"/>
                      </a:lnTo>
                      <a:lnTo>
                        <a:pt x="1439" y="0"/>
                      </a:lnTo>
                      <a:lnTo>
                        <a:pt x="1438" y="45"/>
                      </a:lnTo>
                      <a:lnTo>
                        <a:pt x="1433" y="90"/>
                      </a:lnTo>
                      <a:lnTo>
                        <a:pt x="1426" y="133"/>
                      </a:lnTo>
                      <a:lnTo>
                        <a:pt x="1417" y="176"/>
                      </a:lnTo>
                      <a:lnTo>
                        <a:pt x="1405" y="219"/>
                      </a:lnTo>
                      <a:lnTo>
                        <a:pt x="1391" y="259"/>
                      </a:lnTo>
                      <a:lnTo>
                        <a:pt x="1374" y="299"/>
                      </a:lnTo>
                      <a:lnTo>
                        <a:pt x="1355" y="337"/>
                      </a:lnTo>
                      <a:lnTo>
                        <a:pt x="1334" y="375"/>
                      </a:lnTo>
                      <a:lnTo>
                        <a:pt x="1310" y="410"/>
                      </a:lnTo>
                      <a:lnTo>
                        <a:pt x="1285" y="444"/>
                      </a:lnTo>
                      <a:lnTo>
                        <a:pt x="1257" y="477"/>
                      </a:lnTo>
                      <a:lnTo>
                        <a:pt x="1228" y="508"/>
                      </a:lnTo>
                      <a:lnTo>
                        <a:pt x="1197" y="537"/>
                      </a:lnTo>
                      <a:lnTo>
                        <a:pt x="1165" y="565"/>
                      </a:lnTo>
                      <a:lnTo>
                        <a:pt x="1130" y="590"/>
                      </a:lnTo>
                      <a:lnTo>
                        <a:pt x="1095" y="613"/>
                      </a:lnTo>
                      <a:lnTo>
                        <a:pt x="1058" y="635"/>
                      </a:lnTo>
                      <a:lnTo>
                        <a:pt x="1019" y="654"/>
                      </a:lnTo>
                      <a:lnTo>
                        <a:pt x="980" y="671"/>
                      </a:lnTo>
                      <a:lnTo>
                        <a:pt x="939" y="685"/>
                      </a:lnTo>
                      <a:lnTo>
                        <a:pt x="897" y="697"/>
                      </a:lnTo>
                      <a:lnTo>
                        <a:pt x="854" y="707"/>
                      </a:lnTo>
                      <a:lnTo>
                        <a:pt x="810" y="713"/>
                      </a:lnTo>
                      <a:lnTo>
                        <a:pt x="765" y="718"/>
                      </a:lnTo>
                      <a:lnTo>
                        <a:pt x="720" y="719"/>
                      </a:lnTo>
                      <a:lnTo>
                        <a:pt x="675" y="718"/>
                      </a:lnTo>
                      <a:lnTo>
                        <a:pt x="630" y="713"/>
                      </a:lnTo>
                      <a:lnTo>
                        <a:pt x="586" y="707"/>
                      </a:lnTo>
                      <a:lnTo>
                        <a:pt x="543" y="697"/>
                      </a:lnTo>
                      <a:lnTo>
                        <a:pt x="501" y="685"/>
                      </a:lnTo>
                      <a:lnTo>
                        <a:pt x="460" y="671"/>
                      </a:lnTo>
                      <a:lnTo>
                        <a:pt x="420" y="654"/>
                      </a:lnTo>
                      <a:lnTo>
                        <a:pt x="382" y="635"/>
                      </a:lnTo>
                      <a:lnTo>
                        <a:pt x="345" y="613"/>
                      </a:lnTo>
                      <a:lnTo>
                        <a:pt x="309" y="590"/>
                      </a:lnTo>
                      <a:lnTo>
                        <a:pt x="275" y="565"/>
                      </a:lnTo>
                      <a:lnTo>
                        <a:pt x="242" y="537"/>
                      </a:lnTo>
                      <a:lnTo>
                        <a:pt x="212" y="508"/>
                      </a:lnTo>
                      <a:lnTo>
                        <a:pt x="182" y="477"/>
                      </a:lnTo>
                      <a:lnTo>
                        <a:pt x="155" y="444"/>
                      </a:lnTo>
                      <a:lnTo>
                        <a:pt x="130" y="410"/>
                      </a:lnTo>
                      <a:lnTo>
                        <a:pt x="106" y="375"/>
                      </a:lnTo>
                      <a:lnTo>
                        <a:pt x="85" y="337"/>
                      </a:lnTo>
                      <a:lnTo>
                        <a:pt x="66" y="299"/>
                      </a:lnTo>
                      <a:lnTo>
                        <a:pt x="49" y="259"/>
                      </a:lnTo>
                      <a:lnTo>
                        <a:pt x="35" y="219"/>
                      </a:lnTo>
                      <a:lnTo>
                        <a:pt x="23" y="176"/>
                      </a:lnTo>
                      <a:lnTo>
                        <a:pt x="13" y="133"/>
                      </a:lnTo>
                      <a:lnTo>
                        <a:pt x="6" y="90"/>
                      </a:lnTo>
                      <a:lnTo>
                        <a:pt x="2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2101850" y="3155950"/>
                  <a:ext cx="915987" cy="266700"/>
                </a:xfrm>
                <a:custGeom>
                  <a:avLst/>
                  <a:gdLst/>
                  <a:ahLst/>
                  <a:cxnLst>
                    <a:cxn ang="0">
                      <a:pos x="69" y="1"/>
                    </a:cxn>
                    <a:cxn ang="0">
                      <a:pos x="93" y="9"/>
                    </a:cxn>
                    <a:cxn ang="0">
                      <a:pos x="126" y="21"/>
                    </a:cxn>
                    <a:cxn ang="0">
                      <a:pos x="165" y="32"/>
                    </a:cxn>
                    <a:cxn ang="0">
                      <a:pos x="210" y="41"/>
                    </a:cxn>
                    <a:cxn ang="0">
                      <a:pos x="261" y="45"/>
                    </a:cxn>
                    <a:cxn ang="0">
                      <a:pos x="316" y="44"/>
                    </a:cxn>
                    <a:cxn ang="0">
                      <a:pos x="366" y="40"/>
                    </a:cxn>
                    <a:cxn ang="0">
                      <a:pos x="410" y="33"/>
                    </a:cxn>
                    <a:cxn ang="0">
                      <a:pos x="446" y="26"/>
                    </a:cxn>
                    <a:cxn ang="0">
                      <a:pos x="474" y="19"/>
                    </a:cxn>
                    <a:cxn ang="0">
                      <a:pos x="493" y="12"/>
                    </a:cxn>
                    <a:cxn ang="0">
                      <a:pos x="510" y="6"/>
                    </a:cxn>
                    <a:cxn ang="0">
                      <a:pos x="524" y="3"/>
                    </a:cxn>
                    <a:cxn ang="0">
                      <a:pos x="538" y="5"/>
                    </a:cxn>
                    <a:cxn ang="0">
                      <a:pos x="552" y="15"/>
                    </a:cxn>
                    <a:cxn ang="0">
                      <a:pos x="565" y="32"/>
                    </a:cxn>
                    <a:cxn ang="0">
                      <a:pos x="572" y="52"/>
                    </a:cxn>
                    <a:cxn ang="0">
                      <a:pos x="576" y="70"/>
                    </a:cxn>
                    <a:cxn ang="0">
                      <a:pos x="577" y="81"/>
                    </a:cxn>
                    <a:cxn ang="0">
                      <a:pos x="577" y="83"/>
                    </a:cxn>
                    <a:cxn ang="0">
                      <a:pos x="577" y="89"/>
                    </a:cxn>
                    <a:cxn ang="0">
                      <a:pos x="577" y="99"/>
                    </a:cxn>
                    <a:cxn ang="0">
                      <a:pos x="573" y="109"/>
                    </a:cxn>
                    <a:cxn ang="0">
                      <a:pos x="564" y="119"/>
                    </a:cxn>
                    <a:cxn ang="0">
                      <a:pos x="538" y="130"/>
                    </a:cxn>
                    <a:cxn ang="0">
                      <a:pos x="501" y="143"/>
                    </a:cxn>
                    <a:cxn ang="0">
                      <a:pos x="462" y="153"/>
                    </a:cxn>
                    <a:cxn ang="0">
                      <a:pos x="421" y="161"/>
                    </a:cxn>
                    <a:cxn ang="0">
                      <a:pos x="373" y="166"/>
                    </a:cxn>
                    <a:cxn ang="0">
                      <a:pos x="319" y="168"/>
                    </a:cxn>
                    <a:cxn ang="0">
                      <a:pos x="287" y="168"/>
                    </a:cxn>
                    <a:cxn ang="0">
                      <a:pos x="275" y="168"/>
                    </a:cxn>
                    <a:cxn ang="0">
                      <a:pos x="252" y="168"/>
                    </a:cxn>
                    <a:cxn ang="0">
                      <a:pos x="222" y="166"/>
                    </a:cxn>
                    <a:cxn ang="0">
                      <a:pos x="186" y="163"/>
                    </a:cxn>
                    <a:cxn ang="0">
                      <a:pos x="146" y="158"/>
                    </a:cxn>
                    <a:cxn ang="0">
                      <a:pos x="104" y="151"/>
                    </a:cxn>
                    <a:cxn ang="0">
                      <a:pos x="64" y="141"/>
                    </a:cxn>
                    <a:cxn ang="0">
                      <a:pos x="26" y="128"/>
                    </a:cxn>
                    <a:cxn ang="0">
                      <a:pos x="23" y="126"/>
                    </a:cxn>
                    <a:cxn ang="0">
                      <a:pos x="16" y="121"/>
                    </a:cxn>
                    <a:cxn ang="0">
                      <a:pos x="8" y="112"/>
                    </a:cxn>
                    <a:cxn ang="0">
                      <a:pos x="2" y="100"/>
                    </a:cxn>
                    <a:cxn ang="0">
                      <a:pos x="1" y="85"/>
                    </a:cxn>
                    <a:cxn ang="0">
                      <a:pos x="25" y="24"/>
                    </a:cxn>
                    <a:cxn ang="0">
                      <a:pos x="26" y="21"/>
                    </a:cxn>
                    <a:cxn ang="0">
                      <a:pos x="30" y="15"/>
                    </a:cxn>
                    <a:cxn ang="0">
                      <a:pos x="37" y="8"/>
                    </a:cxn>
                    <a:cxn ang="0">
                      <a:pos x="47" y="2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577" h="168">
                      <a:moveTo>
                        <a:pt x="61" y="0"/>
                      </a:moveTo>
                      <a:lnTo>
                        <a:pt x="69" y="1"/>
                      </a:lnTo>
                      <a:lnTo>
                        <a:pt x="78" y="4"/>
                      </a:lnTo>
                      <a:lnTo>
                        <a:pt x="93" y="9"/>
                      </a:lnTo>
                      <a:lnTo>
                        <a:pt x="108" y="15"/>
                      </a:lnTo>
                      <a:lnTo>
                        <a:pt x="126" y="21"/>
                      </a:lnTo>
                      <a:lnTo>
                        <a:pt x="145" y="26"/>
                      </a:lnTo>
                      <a:lnTo>
                        <a:pt x="165" y="32"/>
                      </a:lnTo>
                      <a:lnTo>
                        <a:pt x="187" y="36"/>
                      </a:lnTo>
                      <a:lnTo>
                        <a:pt x="210" y="41"/>
                      </a:lnTo>
                      <a:lnTo>
                        <a:pt x="235" y="44"/>
                      </a:lnTo>
                      <a:lnTo>
                        <a:pt x="261" y="45"/>
                      </a:lnTo>
                      <a:lnTo>
                        <a:pt x="289" y="46"/>
                      </a:lnTo>
                      <a:lnTo>
                        <a:pt x="316" y="44"/>
                      </a:lnTo>
                      <a:lnTo>
                        <a:pt x="342" y="42"/>
                      </a:lnTo>
                      <a:lnTo>
                        <a:pt x="366" y="40"/>
                      </a:lnTo>
                      <a:lnTo>
                        <a:pt x="389" y="36"/>
                      </a:lnTo>
                      <a:lnTo>
                        <a:pt x="410" y="33"/>
                      </a:lnTo>
                      <a:lnTo>
                        <a:pt x="430" y="30"/>
                      </a:lnTo>
                      <a:lnTo>
                        <a:pt x="446" y="26"/>
                      </a:lnTo>
                      <a:lnTo>
                        <a:pt x="461" y="22"/>
                      </a:lnTo>
                      <a:lnTo>
                        <a:pt x="474" y="19"/>
                      </a:lnTo>
                      <a:lnTo>
                        <a:pt x="484" y="16"/>
                      </a:lnTo>
                      <a:lnTo>
                        <a:pt x="493" y="12"/>
                      </a:lnTo>
                      <a:lnTo>
                        <a:pt x="501" y="9"/>
                      </a:lnTo>
                      <a:lnTo>
                        <a:pt x="510" y="6"/>
                      </a:lnTo>
                      <a:lnTo>
                        <a:pt x="517" y="4"/>
                      </a:lnTo>
                      <a:lnTo>
                        <a:pt x="524" y="3"/>
                      </a:lnTo>
                      <a:lnTo>
                        <a:pt x="531" y="3"/>
                      </a:lnTo>
                      <a:lnTo>
                        <a:pt x="538" y="5"/>
                      </a:lnTo>
                      <a:lnTo>
                        <a:pt x="546" y="9"/>
                      </a:lnTo>
                      <a:lnTo>
                        <a:pt x="552" y="15"/>
                      </a:lnTo>
                      <a:lnTo>
                        <a:pt x="559" y="23"/>
                      </a:lnTo>
                      <a:lnTo>
                        <a:pt x="565" y="32"/>
                      </a:lnTo>
                      <a:lnTo>
                        <a:pt x="569" y="42"/>
                      </a:lnTo>
                      <a:lnTo>
                        <a:pt x="572" y="52"/>
                      </a:lnTo>
                      <a:lnTo>
                        <a:pt x="574" y="61"/>
                      </a:lnTo>
                      <a:lnTo>
                        <a:pt x="576" y="70"/>
                      </a:lnTo>
                      <a:lnTo>
                        <a:pt x="577" y="77"/>
                      </a:lnTo>
                      <a:lnTo>
                        <a:pt x="577" y="81"/>
                      </a:lnTo>
                      <a:lnTo>
                        <a:pt x="577" y="82"/>
                      </a:lnTo>
                      <a:lnTo>
                        <a:pt x="577" y="83"/>
                      </a:lnTo>
                      <a:lnTo>
                        <a:pt x="577" y="86"/>
                      </a:lnTo>
                      <a:lnTo>
                        <a:pt x="577" y="89"/>
                      </a:lnTo>
                      <a:lnTo>
                        <a:pt x="577" y="94"/>
                      </a:lnTo>
                      <a:lnTo>
                        <a:pt x="577" y="99"/>
                      </a:lnTo>
                      <a:lnTo>
                        <a:pt x="575" y="104"/>
                      </a:lnTo>
                      <a:lnTo>
                        <a:pt x="573" y="109"/>
                      </a:lnTo>
                      <a:lnTo>
                        <a:pt x="569" y="115"/>
                      </a:lnTo>
                      <a:lnTo>
                        <a:pt x="564" y="119"/>
                      </a:lnTo>
                      <a:lnTo>
                        <a:pt x="557" y="123"/>
                      </a:lnTo>
                      <a:lnTo>
                        <a:pt x="538" y="130"/>
                      </a:lnTo>
                      <a:lnTo>
                        <a:pt x="520" y="137"/>
                      </a:lnTo>
                      <a:lnTo>
                        <a:pt x="501" y="143"/>
                      </a:lnTo>
                      <a:lnTo>
                        <a:pt x="482" y="148"/>
                      </a:lnTo>
                      <a:lnTo>
                        <a:pt x="462" y="153"/>
                      </a:lnTo>
                      <a:lnTo>
                        <a:pt x="442" y="158"/>
                      </a:lnTo>
                      <a:lnTo>
                        <a:pt x="421" y="161"/>
                      </a:lnTo>
                      <a:lnTo>
                        <a:pt x="398" y="164"/>
                      </a:lnTo>
                      <a:lnTo>
                        <a:pt x="373" y="166"/>
                      </a:lnTo>
                      <a:lnTo>
                        <a:pt x="347" y="168"/>
                      </a:lnTo>
                      <a:lnTo>
                        <a:pt x="319" y="168"/>
                      </a:lnTo>
                      <a:lnTo>
                        <a:pt x="289" y="168"/>
                      </a:lnTo>
                      <a:lnTo>
                        <a:pt x="287" y="168"/>
                      </a:lnTo>
                      <a:lnTo>
                        <a:pt x="282" y="168"/>
                      </a:lnTo>
                      <a:lnTo>
                        <a:pt x="275" y="168"/>
                      </a:lnTo>
                      <a:lnTo>
                        <a:pt x="265" y="168"/>
                      </a:lnTo>
                      <a:lnTo>
                        <a:pt x="252" y="168"/>
                      </a:lnTo>
                      <a:lnTo>
                        <a:pt x="238" y="167"/>
                      </a:lnTo>
                      <a:lnTo>
                        <a:pt x="222" y="166"/>
                      </a:lnTo>
                      <a:lnTo>
                        <a:pt x="204" y="165"/>
                      </a:lnTo>
                      <a:lnTo>
                        <a:pt x="186" y="163"/>
                      </a:lnTo>
                      <a:lnTo>
                        <a:pt x="166" y="161"/>
                      </a:lnTo>
                      <a:lnTo>
                        <a:pt x="146" y="158"/>
                      </a:lnTo>
                      <a:lnTo>
                        <a:pt x="125" y="155"/>
                      </a:lnTo>
                      <a:lnTo>
                        <a:pt x="104" y="151"/>
                      </a:lnTo>
                      <a:lnTo>
                        <a:pt x="84" y="146"/>
                      </a:lnTo>
                      <a:lnTo>
                        <a:pt x="64" y="141"/>
                      </a:lnTo>
                      <a:lnTo>
                        <a:pt x="44" y="135"/>
                      </a:lnTo>
                      <a:lnTo>
                        <a:pt x="26" y="128"/>
                      </a:lnTo>
                      <a:lnTo>
                        <a:pt x="25" y="128"/>
                      </a:lnTo>
                      <a:lnTo>
                        <a:pt x="23" y="126"/>
                      </a:lnTo>
                      <a:lnTo>
                        <a:pt x="20" y="124"/>
                      </a:lnTo>
                      <a:lnTo>
                        <a:pt x="16" y="121"/>
                      </a:lnTo>
                      <a:lnTo>
                        <a:pt x="12" y="117"/>
                      </a:lnTo>
                      <a:lnTo>
                        <a:pt x="8" y="112"/>
                      </a:lnTo>
                      <a:lnTo>
                        <a:pt x="4" y="107"/>
                      </a:lnTo>
                      <a:lnTo>
                        <a:pt x="2" y="100"/>
                      </a:lnTo>
                      <a:lnTo>
                        <a:pt x="0" y="93"/>
                      </a:lnTo>
                      <a:lnTo>
                        <a:pt x="1" y="85"/>
                      </a:lnTo>
                      <a:lnTo>
                        <a:pt x="2" y="76"/>
                      </a:lnTo>
                      <a:lnTo>
                        <a:pt x="25" y="24"/>
                      </a:lnTo>
                      <a:lnTo>
                        <a:pt x="25" y="23"/>
                      </a:lnTo>
                      <a:lnTo>
                        <a:pt x="26" y="21"/>
                      </a:lnTo>
                      <a:lnTo>
                        <a:pt x="28" y="18"/>
                      </a:lnTo>
                      <a:lnTo>
                        <a:pt x="30" y="15"/>
                      </a:lnTo>
                      <a:lnTo>
                        <a:pt x="33" y="11"/>
                      </a:lnTo>
                      <a:lnTo>
                        <a:pt x="37" y="8"/>
                      </a:lnTo>
                      <a:lnTo>
                        <a:pt x="42" y="5"/>
                      </a:lnTo>
                      <a:lnTo>
                        <a:pt x="47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0"/>
                <p:cNvSpPr>
                  <a:spLocks/>
                </p:cNvSpPr>
                <p:nvPr/>
              </p:nvSpPr>
              <p:spPr bwMode="auto">
                <a:xfrm>
                  <a:off x="1370013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1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1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1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1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3595688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2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2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2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2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9"/>
                <p:cNvSpPr>
                  <a:spLocks/>
                </p:cNvSpPr>
                <p:nvPr/>
              </p:nvSpPr>
              <p:spPr bwMode="auto">
                <a:xfrm>
                  <a:off x="1473200" y="2060575"/>
                  <a:ext cx="2174875" cy="30003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334" y="0"/>
                    </a:cxn>
                    <a:cxn ang="0">
                      <a:pos x="1344" y="1"/>
                    </a:cxn>
                    <a:cxn ang="0">
                      <a:pos x="1352" y="5"/>
                    </a:cxn>
                    <a:cxn ang="0">
                      <a:pos x="1359" y="10"/>
                    </a:cxn>
                    <a:cxn ang="0">
                      <a:pos x="1365" y="18"/>
                    </a:cxn>
                    <a:cxn ang="0">
                      <a:pos x="1369" y="26"/>
                    </a:cxn>
                    <a:cxn ang="0">
                      <a:pos x="1370" y="36"/>
                    </a:cxn>
                    <a:cxn ang="0">
                      <a:pos x="1370" y="153"/>
                    </a:cxn>
                    <a:cxn ang="0">
                      <a:pos x="1369" y="162"/>
                    </a:cxn>
                    <a:cxn ang="0">
                      <a:pos x="1365" y="171"/>
                    </a:cxn>
                    <a:cxn ang="0">
                      <a:pos x="1359" y="178"/>
                    </a:cxn>
                    <a:cxn ang="0">
                      <a:pos x="1352" y="184"/>
                    </a:cxn>
                    <a:cxn ang="0">
                      <a:pos x="1344" y="187"/>
                    </a:cxn>
                    <a:cxn ang="0">
                      <a:pos x="1334" y="189"/>
                    </a:cxn>
                    <a:cxn ang="0">
                      <a:pos x="36" y="189"/>
                    </a:cxn>
                    <a:cxn ang="0">
                      <a:pos x="26" y="187"/>
                    </a:cxn>
                    <a:cxn ang="0">
                      <a:pos x="18" y="184"/>
                    </a:cxn>
                    <a:cxn ang="0">
                      <a:pos x="10" y="178"/>
                    </a:cxn>
                    <a:cxn ang="0">
                      <a:pos x="5" y="171"/>
                    </a:cxn>
                    <a:cxn ang="0">
                      <a:pos x="1" y="162"/>
                    </a:cxn>
                    <a:cxn ang="0">
                      <a:pos x="0" y="153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70" h="189">
                      <a:moveTo>
                        <a:pt x="36" y="0"/>
                      </a:moveTo>
                      <a:lnTo>
                        <a:pt x="1334" y="0"/>
                      </a:lnTo>
                      <a:lnTo>
                        <a:pt x="1344" y="1"/>
                      </a:lnTo>
                      <a:lnTo>
                        <a:pt x="1352" y="5"/>
                      </a:lnTo>
                      <a:lnTo>
                        <a:pt x="1359" y="10"/>
                      </a:lnTo>
                      <a:lnTo>
                        <a:pt x="1365" y="18"/>
                      </a:lnTo>
                      <a:lnTo>
                        <a:pt x="1369" y="26"/>
                      </a:lnTo>
                      <a:lnTo>
                        <a:pt x="1370" y="36"/>
                      </a:lnTo>
                      <a:lnTo>
                        <a:pt x="1370" y="153"/>
                      </a:lnTo>
                      <a:lnTo>
                        <a:pt x="1369" y="162"/>
                      </a:lnTo>
                      <a:lnTo>
                        <a:pt x="1365" y="171"/>
                      </a:lnTo>
                      <a:lnTo>
                        <a:pt x="1359" y="178"/>
                      </a:lnTo>
                      <a:lnTo>
                        <a:pt x="1352" y="184"/>
                      </a:lnTo>
                      <a:lnTo>
                        <a:pt x="1344" y="187"/>
                      </a:lnTo>
                      <a:lnTo>
                        <a:pt x="1334" y="189"/>
                      </a:lnTo>
                      <a:lnTo>
                        <a:pt x="36" y="189"/>
                      </a:lnTo>
                      <a:lnTo>
                        <a:pt x="26" y="187"/>
                      </a:lnTo>
                      <a:lnTo>
                        <a:pt x="18" y="184"/>
                      </a:lnTo>
                      <a:lnTo>
                        <a:pt x="10" y="178"/>
                      </a:lnTo>
                      <a:lnTo>
                        <a:pt x="5" y="171"/>
                      </a:lnTo>
                      <a:lnTo>
                        <a:pt x="1" y="162"/>
                      </a:lnTo>
                      <a:lnTo>
                        <a:pt x="0" y="153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8" name="Group 71"/>
            <p:cNvGrpSpPr/>
            <p:nvPr/>
          </p:nvGrpSpPr>
          <p:grpSpPr>
            <a:xfrm flipH="1">
              <a:off x="4505537" y="2533642"/>
              <a:ext cx="1642861" cy="1575647"/>
              <a:chOff x="1915834" y="2301293"/>
              <a:chExt cx="2190483" cy="2112804"/>
            </a:xfrm>
          </p:grpSpPr>
          <p:sp>
            <p:nvSpPr>
              <p:cNvPr id="16" name="Freeform 15"/>
              <p:cNvSpPr/>
              <p:nvPr/>
            </p:nvSpPr>
            <p:spPr>
              <a:xfrm rot="561175">
                <a:off x="2968251" y="2742335"/>
                <a:ext cx="1138066" cy="1671762"/>
              </a:xfrm>
              <a:custGeom>
                <a:avLst/>
                <a:gdLst>
                  <a:gd name="connsiteX0" fmla="*/ 52507 w 598074"/>
                  <a:gd name="connsiteY0" fmla="*/ 321448 h 878541"/>
                  <a:gd name="connsiteX1" fmla="*/ 259976 w 598074"/>
                  <a:gd name="connsiteY1" fmla="*/ 206188 h 878541"/>
                  <a:gd name="connsiteX2" fmla="*/ 398289 w 598074"/>
                  <a:gd name="connsiteY2" fmla="*/ 790175 h 878541"/>
                  <a:gd name="connsiteX3" fmla="*/ 582706 w 598074"/>
                  <a:gd name="connsiteY3" fmla="*/ 736386 h 878541"/>
                  <a:gd name="connsiteX4" fmla="*/ 306080 w 598074"/>
                  <a:gd name="connsiteY4" fmla="*/ 221556 h 878541"/>
                  <a:gd name="connsiteX5" fmla="*/ 44823 w 598074"/>
                  <a:gd name="connsiteY5" fmla="*/ 21771 h 878541"/>
                  <a:gd name="connsiteX6" fmla="*/ 52507 w 598074"/>
                  <a:gd name="connsiteY6" fmla="*/ 321448 h 8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074" h="878541">
                    <a:moveTo>
                      <a:pt x="52507" y="321448"/>
                    </a:moveTo>
                    <a:cubicBezTo>
                      <a:pt x="88366" y="352184"/>
                      <a:pt x="202346" y="128067"/>
                      <a:pt x="259976" y="206188"/>
                    </a:cubicBezTo>
                    <a:cubicBezTo>
                      <a:pt x="317606" y="284309"/>
                      <a:pt x="344501" y="701809"/>
                      <a:pt x="398289" y="790175"/>
                    </a:cubicBezTo>
                    <a:cubicBezTo>
                      <a:pt x="452077" y="878541"/>
                      <a:pt x="598074" y="831156"/>
                      <a:pt x="582706" y="736386"/>
                    </a:cubicBezTo>
                    <a:cubicBezTo>
                      <a:pt x="567338" y="641616"/>
                      <a:pt x="395727" y="340658"/>
                      <a:pt x="306080" y="221556"/>
                    </a:cubicBezTo>
                    <a:cubicBezTo>
                      <a:pt x="216433" y="102454"/>
                      <a:pt x="89646" y="0"/>
                      <a:pt x="44823" y="21771"/>
                    </a:cubicBezTo>
                    <a:cubicBezTo>
                      <a:pt x="0" y="43542"/>
                      <a:pt x="16648" y="290712"/>
                      <a:pt x="52507" y="3214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23"/>
              <p:cNvGrpSpPr/>
              <p:nvPr/>
            </p:nvGrpSpPr>
            <p:grpSpPr>
              <a:xfrm rot="2810961">
                <a:off x="1810401" y="2406726"/>
                <a:ext cx="1581489" cy="1370624"/>
                <a:chOff x="1370013" y="2060575"/>
                <a:chExt cx="2381250" cy="2063750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1524000" y="2232025"/>
                  <a:ext cx="2073275" cy="1892300"/>
                </a:xfrm>
                <a:custGeom>
                  <a:avLst/>
                  <a:gdLst/>
                  <a:ahLst/>
                  <a:cxnLst>
                    <a:cxn ang="0">
                      <a:pos x="1306" y="0"/>
                    </a:cxn>
                    <a:cxn ang="0">
                      <a:pos x="1180" y="1192"/>
                    </a:cxn>
                    <a:cxn ang="0">
                      <a:pos x="128" y="1192"/>
                    </a:cxn>
                    <a:cxn ang="0">
                      <a:pos x="0" y="36"/>
                    </a:cxn>
                    <a:cxn ang="0">
                      <a:pos x="1306" y="0"/>
                    </a:cxn>
                  </a:cxnLst>
                  <a:rect l="0" t="0" r="r" b="b"/>
                  <a:pathLst>
                    <a:path w="1306" h="1192">
                      <a:moveTo>
                        <a:pt x="1306" y="0"/>
                      </a:moveTo>
                      <a:lnTo>
                        <a:pt x="1180" y="1192"/>
                      </a:lnTo>
                      <a:lnTo>
                        <a:pt x="128" y="1192"/>
                      </a:lnTo>
                      <a:lnTo>
                        <a:pt x="0" y="36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1417638" y="2211388"/>
                  <a:ext cx="2284412" cy="11414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2" y="88"/>
                    </a:cxn>
                    <a:cxn ang="0">
                      <a:pos x="59" y="174"/>
                    </a:cxn>
                    <a:cxn ang="0">
                      <a:pos x="86" y="255"/>
                    </a:cxn>
                    <a:cxn ang="0">
                      <a:pos x="123" y="332"/>
                    </a:cxn>
                    <a:cxn ang="0">
                      <a:pos x="168" y="403"/>
                    </a:cxn>
                    <a:cxn ang="0">
                      <a:pos x="222" y="468"/>
                    </a:cxn>
                    <a:cxn ang="0">
                      <a:pos x="283" y="525"/>
                    </a:cxn>
                    <a:cxn ang="0">
                      <a:pos x="351" y="575"/>
                    </a:cxn>
                    <a:cxn ang="0">
                      <a:pos x="425" y="616"/>
                    </a:cxn>
                    <a:cxn ang="0">
                      <a:pos x="504" y="648"/>
                    </a:cxn>
                    <a:cxn ang="0">
                      <a:pos x="588" y="671"/>
                    </a:cxn>
                    <a:cxn ang="0">
                      <a:pos x="675" y="682"/>
                    </a:cxn>
                    <a:cxn ang="0">
                      <a:pos x="765" y="682"/>
                    </a:cxn>
                    <a:cxn ang="0">
                      <a:pos x="852" y="671"/>
                    </a:cxn>
                    <a:cxn ang="0">
                      <a:pos x="936" y="648"/>
                    </a:cxn>
                    <a:cxn ang="0">
                      <a:pos x="1015" y="616"/>
                    </a:cxn>
                    <a:cxn ang="0">
                      <a:pos x="1088" y="575"/>
                    </a:cxn>
                    <a:cxn ang="0">
                      <a:pos x="1156" y="525"/>
                    </a:cxn>
                    <a:cxn ang="0">
                      <a:pos x="1218" y="468"/>
                    </a:cxn>
                    <a:cxn ang="0">
                      <a:pos x="1271" y="403"/>
                    </a:cxn>
                    <a:cxn ang="0">
                      <a:pos x="1317" y="332"/>
                    </a:cxn>
                    <a:cxn ang="0">
                      <a:pos x="1354" y="255"/>
                    </a:cxn>
                    <a:cxn ang="0">
                      <a:pos x="1381" y="174"/>
                    </a:cxn>
                    <a:cxn ang="0">
                      <a:pos x="1397" y="88"/>
                    </a:cxn>
                    <a:cxn ang="0">
                      <a:pos x="1403" y="0"/>
                    </a:cxn>
                    <a:cxn ang="0">
                      <a:pos x="1438" y="45"/>
                    </a:cxn>
                    <a:cxn ang="0">
                      <a:pos x="1426" y="133"/>
                    </a:cxn>
                    <a:cxn ang="0">
                      <a:pos x="1405" y="219"/>
                    </a:cxn>
                    <a:cxn ang="0">
                      <a:pos x="1374" y="299"/>
                    </a:cxn>
                    <a:cxn ang="0">
                      <a:pos x="1334" y="375"/>
                    </a:cxn>
                    <a:cxn ang="0">
                      <a:pos x="1285" y="444"/>
                    </a:cxn>
                    <a:cxn ang="0">
                      <a:pos x="1228" y="508"/>
                    </a:cxn>
                    <a:cxn ang="0">
                      <a:pos x="1165" y="565"/>
                    </a:cxn>
                    <a:cxn ang="0">
                      <a:pos x="1095" y="613"/>
                    </a:cxn>
                    <a:cxn ang="0">
                      <a:pos x="1019" y="654"/>
                    </a:cxn>
                    <a:cxn ang="0">
                      <a:pos x="939" y="685"/>
                    </a:cxn>
                    <a:cxn ang="0">
                      <a:pos x="854" y="707"/>
                    </a:cxn>
                    <a:cxn ang="0">
                      <a:pos x="765" y="718"/>
                    </a:cxn>
                    <a:cxn ang="0">
                      <a:pos x="675" y="718"/>
                    </a:cxn>
                    <a:cxn ang="0">
                      <a:pos x="586" y="707"/>
                    </a:cxn>
                    <a:cxn ang="0">
                      <a:pos x="501" y="685"/>
                    </a:cxn>
                    <a:cxn ang="0">
                      <a:pos x="420" y="654"/>
                    </a:cxn>
                    <a:cxn ang="0">
                      <a:pos x="345" y="613"/>
                    </a:cxn>
                    <a:cxn ang="0">
                      <a:pos x="275" y="565"/>
                    </a:cxn>
                    <a:cxn ang="0">
                      <a:pos x="212" y="508"/>
                    </a:cxn>
                    <a:cxn ang="0">
                      <a:pos x="155" y="444"/>
                    </a:cxn>
                    <a:cxn ang="0">
                      <a:pos x="106" y="375"/>
                    </a:cxn>
                    <a:cxn ang="0">
                      <a:pos x="66" y="299"/>
                    </a:cxn>
                    <a:cxn ang="0">
                      <a:pos x="35" y="219"/>
                    </a:cxn>
                    <a:cxn ang="0">
                      <a:pos x="13" y="133"/>
                    </a:cxn>
                    <a:cxn ang="0">
                      <a:pos x="2" y="45"/>
                    </a:cxn>
                  </a:cxnLst>
                  <a:rect l="0" t="0" r="r" b="b"/>
                  <a:pathLst>
                    <a:path w="1439" h="719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8" y="44"/>
                      </a:lnTo>
                      <a:lnTo>
                        <a:pt x="42" y="88"/>
                      </a:lnTo>
                      <a:lnTo>
                        <a:pt x="49" y="132"/>
                      </a:lnTo>
                      <a:lnTo>
                        <a:pt x="59" y="174"/>
                      </a:lnTo>
                      <a:lnTo>
                        <a:pt x="71" y="215"/>
                      </a:lnTo>
                      <a:lnTo>
                        <a:pt x="86" y="255"/>
                      </a:lnTo>
                      <a:lnTo>
                        <a:pt x="103" y="295"/>
                      </a:lnTo>
                      <a:lnTo>
                        <a:pt x="123" y="332"/>
                      </a:lnTo>
                      <a:lnTo>
                        <a:pt x="145" y="368"/>
                      </a:lnTo>
                      <a:lnTo>
                        <a:pt x="168" y="403"/>
                      </a:lnTo>
                      <a:lnTo>
                        <a:pt x="194" y="436"/>
                      </a:lnTo>
                      <a:lnTo>
                        <a:pt x="222" y="468"/>
                      </a:lnTo>
                      <a:lnTo>
                        <a:pt x="252" y="498"/>
                      </a:lnTo>
                      <a:lnTo>
                        <a:pt x="283" y="525"/>
                      </a:lnTo>
                      <a:lnTo>
                        <a:pt x="317" y="551"/>
                      </a:lnTo>
                      <a:lnTo>
                        <a:pt x="351" y="575"/>
                      </a:lnTo>
                      <a:lnTo>
                        <a:pt x="388" y="597"/>
                      </a:lnTo>
                      <a:lnTo>
                        <a:pt x="425" y="616"/>
                      </a:lnTo>
                      <a:lnTo>
                        <a:pt x="464" y="634"/>
                      </a:lnTo>
                      <a:lnTo>
                        <a:pt x="504" y="648"/>
                      </a:lnTo>
                      <a:lnTo>
                        <a:pt x="545" y="661"/>
                      </a:lnTo>
                      <a:lnTo>
                        <a:pt x="588" y="671"/>
                      </a:lnTo>
                      <a:lnTo>
                        <a:pt x="631" y="677"/>
                      </a:lnTo>
                      <a:lnTo>
                        <a:pt x="675" y="682"/>
                      </a:lnTo>
                      <a:lnTo>
                        <a:pt x="720" y="683"/>
                      </a:lnTo>
                      <a:lnTo>
                        <a:pt x="765" y="682"/>
                      </a:lnTo>
                      <a:lnTo>
                        <a:pt x="809" y="677"/>
                      </a:lnTo>
                      <a:lnTo>
                        <a:pt x="852" y="671"/>
                      </a:lnTo>
                      <a:lnTo>
                        <a:pt x="894" y="661"/>
                      </a:lnTo>
                      <a:lnTo>
                        <a:pt x="936" y="648"/>
                      </a:lnTo>
                      <a:lnTo>
                        <a:pt x="976" y="634"/>
                      </a:lnTo>
                      <a:lnTo>
                        <a:pt x="1015" y="616"/>
                      </a:lnTo>
                      <a:lnTo>
                        <a:pt x="1053" y="597"/>
                      </a:lnTo>
                      <a:lnTo>
                        <a:pt x="1088" y="575"/>
                      </a:lnTo>
                      <a:lnTo>
                        <a:pt x="1123" y="551"/>
                      </a:lnTo>
                      <a:lnTo>
                        <a:pt x="1156" y="525"/>
                      </a:lnTo>
                      <a:lnTo>
                        <a:pt x="1188" y="498"/>
                      </a:lnTo>
                      <a:lnTo>
                        <a:pt x="1218" y="468"/>
                      </a:lnTo>
                      <a:lnTo>
                        <a:pt x="1245" y="436"/>
                      </a:lnTo>
                      <a:lnTo>
                        <a:pt x="1271" y="403"/>
                      </a:lnTo>
                      <a:lnTo>
                        <a:pt x="1295" y="368"/>
                      </a:lnTo>
                      <a:lnTo>
                        <a:pt x="1317" y="332"/>
                      </a:lnTo>
                      <a:lnTo>
                        <a:pt x="1336" y="295"/>
                      </a:lnTo>
                      <a:lnTo>
                        <a:pt x="1354" y="255"/>
                      </a:lnTo>
                      <a:lnTo>
                        <a:pt x="1368" y="215"/>
                      </a:lnTo>
                      <a:lnTo>
                        <a:pt x="1381" y="174"/>
                      </a:lnTo>
                      <a:lnTo>
                        <a:pt x="1391" y="132"/>
                      </a:lnTo>
                      <a:lnTo>
                        <a:pt x="1397" y="88"/>
                      </a:lnTo>
                      <a:lnTo>
                        <a:pt x="1402" y="44"/>
                      </a:lnTo>
                      <a:lnTo>
                        <a:pt x="1403" y="0"/>
                      </a:lnTo>
                      <a:lnTo>
                        <a:pt x="1439" y="0"/>
                      </a:lnTo>
                      <a:lnTo>
                        <a:pt x="1438" y="45"/>
                      </a:lnTo>
                      <a:lnTo>
                        <a:pt x="1433" y="90"/>
                      </a:lnTo>
                      <a:lnTo>
                        <a:pt x="1426" y="133"/>
                      </a:lnTo>
                      <a:lnTo>
                        <a:pt x="1417" y="176"/>
                      </a:lnTo>
                      <a:lnTo>
                        <a:pt x="1405" y="219"/>
                      </a:lnTo>
                      <a:lnTo>
                        <a:pt x="1391" y="259"/>
                      </a:lnTo>
                      <a:lnTo>
                        <a:pt x="1374" y="299"/>
                      </a:lnTo>
                      <a:lnTo>
                        <a:pt x="1355" y="337"/>
                      </a:lnTo>
                      <a:lnTo>
                        <a:pt x="1334" y="375"/>
                      </a:lnTo>
                      <a:lnTo>
                        <a:pt x="1310" y="410"/>
                      </a:lnTo>
                      <a:lnTo>
                        <a:pt x="1285" y="444"/>
                      </a:lnTo>
                      <a:lnTo>
                        <a:pt x="1257" y="477"/>
                      </a:lnTo>
                      <a:lnTo>
                        <a:pt x="1228" y="508"/>
                      </a:lnTo>
                      <a:lnTo>
                        <a:pt x="1197" y="537"/>
                      </a:lnTo>
                      <a:lnTo>
                        <a:pt x="1165" y="565"/>
                      </a:lnTo>
                      <a:lnTo>
                        <a:pt x="1130" y="590"/>
                      </a:lnTo>
                      <a:lnTo>
                        <a:pt x="1095" y="613"/>
                      </a:lnTo>
                      <a:lnTo>
                        <a:pt x="1058" y="635"/>
                      </a:lnTo>
                      <a:lnTo>
                        <a:pt x="1019" y="654"/>
                      </a:lnTo>
                      <a:lnTo>
                        <a:pt x="980" y="671"/>
                      </a:lnTo>
                      <a:lnTo>
                        <a:pt x="939" y="685"/>
                      </a:lnTo>
                      <a:lnTo>
                        <a:pt x="897" y="697"/>
                      </a:lnTo>
                      <a:lnTo>
                        <a:pt x="854" y="707"/>
                      </a:lnTo>
                      <a:lnTo>
                        <a:pt x="810" y="713"/>
                      </a:lnTo>
                      <a:lnTo>
                        <a:pt x="765" y="718"/>
                      </a:lnTo>
                      <a:lnTo>
                        <a:pt x="720" y="719"/>
                      </a:lnTo>
                      <a:lnTo>
                        <a:pt x="675" y="718"/>
                      </a:lnTo>
                      <a:lnTo>
                        <a:pt x="630" y="713"/>
                      </a:lnTo>
                      <a:lnTo>
                        <a:pt x="586" y="707"/>
                      </a:lnTo>
                      <a:lnTo>
                        <a:pt x="543" y="697"/>
                      </a:lnTo>
                      <a:lnTo>
                        <a:pt x="501" y="685"/>
                      </a:lnTo>
                      <a:lnTo>
                        <a:pt x="460" y="671"/>
                      </a:lnTo>
                      <a:lnTo>
                        <a:pt x="420" y="654"/>
                      </a:lnTo>
                      <a:lnTo>
                        <a:pt x="382" y="635"/>
                      </a:lnTo>
                      <a:lnTo>
                        <a:pt x="345" y="613"/>
                      </a:lnTo>
                      <a:lnTo>
                        <a:pt x="309" y="590"/>
                      </a:lnTo>
                      <a:lnTo>
                        <a:pt x="275" y="565"/>
                      </a:lnTo>
                      <a:lnTo>
                        <a:pt x="242" y="537"/>
                      </a:lnTo>
                      <a:lnTo>
                        <a:pt x="212" y="508"/>
                      </a:lnTo>
                      <a:lnTo>
                        <a:pt x="182" y="477"/>
                      </a:lnTo>
                      <a:lnTo>
                        <a:pt x="155" y="444"/>
                      </a:lnTo>
                      <a:lnTo>
                        <a:pt x="130" y="410"/>
                      </a:lnTo>
                      <a:lnTo>
                        <a:pt x="106" y="375"/>
                      </a:lnTo>
                      <a:lnTo>
                        <a:pt x="85" y="337"/>
                      </a:lnTo>
                      <a:lnTo>
                        <a:pt x="66" y="299"/>
                      </a:lnTo>
                      <a:lnTo>
                        <a:pt x="49" y="259"/>
                      </a:lnTo>
                      <a:lnTo>
                        <a:pt x="35" y="219"/>
                      </a:lnTo>
                      <a:lnTo>
                        <a:pt x="23" y="176"/>
                      </a:lnTo>
                      <a:lnTo>
                        <a:pt x="13" y="133"/>
                      </a:lnTo>
                      <a:lnTo>
                        <a:pt x="6" y="90"/>
                      </a:lnTo>
                      <a:lnTo>
                        <a:pt x="2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2101850" y="3155950"/>
                  <a:ext cx="915987" cy="266700"/>
                </a:xfrm>
                <a:custGeom>
                  <a:avLst/>
                  <a:gdLst/>
                  <a:ahLst/>
                  <a:cxnLst>
                    <a:cxn ang="0">
                      <a:pos x="69" y="1"/>
                    </a:cxn>
                    <a:cxn ang="0">
                      <a:pos x="93" y="9"/>
                    </a:cxn>
                    <a:cxn ang="0">
                      <a:pos x="126" y="21"/>
                    </a:cxn>
                    <a:cxn ang="0">
                      <a:pos x="165" y="32"/>
                    </a:cxn>
                    <a:cxn ang="0">
                      <a:pos x="210" y="41"/>
                    </a:cxn>
                    <a:cxn ang="0">
                      <a:pos x="261" y="45"/>
                    </a:cxn>
                    <a:cxn ang="0">
                      <a:pos x="316" y="44"/>
                    </a:cxn>
                    <a:cxn ang="0">
                      <a:pos x="366" y="40"/>
                    </a:cxn>
                    <a:cxn ang="0">
                      <a:pos x="410" y="33"/>
                    </a:cxn>
                    <a:cxn ang="0">
                      <a:pos x="446" y="26"/>
                    </a:cxn>
                    <a:cxn ang="0">
                      <a:pos x="474" y="19"/>
                    </a:cxn>
                    <a:cxn ang="0">
                      <a:pos x="493" y="12"/>
                    </a:cxn>
                    <a:cxn ang="0">
                      <a:pos x="510" y="6"/>
                    </a:cxn>
                    <a:cxn ang="0">
                      <a:pos x="524" y="3"/>
                    </a:cxn>
                    <a:cxn ang="0">
                      <a:pos x="538" y="5"/>
                    </a:cxn>
                    <a:cxn ang="0">
                      <a:pos x="552" y="15"/>
                    </a:cxn>
                    <a:cxn ang="0">
                      <a:pos x="565" y="32"/>
                    </a:cxn>
                    <a:cxn ang="0">
                      <a:pos x="572" y="52"/>
                    </a:cxn>
                    <a:cxn ang="0">
                      <a:pos x="576" y="70"/>
                    </a:cxn>
                    <a:cxn ang="0">
                      <a:pos x="577" y="81"/>
                    </a:cxn>
                    <a:cxn ang="0">
                      <a:pos x="577" y="83"/>
                    </a:cxn>
                    <a:cxn ang="0">
                      <a:pos x="577" y="89"/>
                    </a:cxn>
                    <a:cxn ang="0">
                      <a:pos x="577" y="99"/>
                    </a:cxn>
                    <a:cxn ang="0">
                      <a:pos x="573" y="109"/>
                    </a:cxn>
                    <a:cxn ang="0">
                      <a:pos x="564" y="119"/>
                    </a:cxn>
                    <a:cxn ang="0">
                      <a:pos x="538" y="130"/>
                    </a:cxn>
                    <a:cxn ang="0">
                      <a:pos x="501" y="143"/>
                    </a:cxn>
                    <a:cxn ang="0">
                      <a:pos x="462" y="153"/>
                    </a:cxn>
                    <a:cxn ang="0">
                      <a:pos x="421" y="161"/>
                    </a:cxn>
                    <a:cxn ang="0">
                      <a:pos x="373" y="166"/>
                    </a:cxn>
                    <a:cxn ang="0">
                      <a:pos x="319" y="168"/>
                    </a:cxn>
                    <a:cxn ang="0">
                      <a:pos x="287" y="168"/>
                    </a:cxn>
                    <a:cxn ang="0">
                      <a:pos x="275" y="168"/>
                    </a:cxn>
                    <a:cxn ang="0">
                      <a:pos x="252" y="168"/>
                    </a:cxn>
                    <a:cxn ang="0">
                      <a:pos x="222" y="166"/>
                    </a:cxn>
                    <a:cxn ang="0">
                      <a:pos x="186" y="163"/>
                    </a:cxn>
                    <a:cxn ang="0">
                      <a:pos x="146" y="158"/>
                    </a:cxn>
                    <a:cxn ang="0">
                      <a:pos x="104" y="151"/>
                    </a:cxn>
                    <a:cxn ang="0">
                      <a:pos x="64" y="141"/>
                    </a:cxn>
                    <a:cxn ang="0">
                      <a:pos x="26" y="128"/>
                    </a:cxn>
                    <a:cxn ang="0">
                      <a:pos x="23" y="126"/>
                    </a:cxn>
                    <a:cxn ang="0">
                      <a:pos x="16" y="121"/>
                    </a:cxn>
                    <a:cxn ang="0">
                      <a:pos x="8" y="112"/>
                    </a:cxn>
                    <a:cxn ang="0">
                      <a:pos x="2" y="100"/>
                    </a:cxn>
                    <a:cxn ang="0">
                      <a:pos x="1" y="85"/>
                    </a:cxn>
                    <a:cxn ang="0">
                      <a:pos x="25" y="24"/>
                    </a:cxn>
                    <a:cxn ang="0">
                      <a:pos x="26" y="21"/>
                    </a:cxn>
                    <a:cxn ang="0">
                      <a:pos x="30" y="15"/>
                    </a:cxn>
                    <a:cxn ang="0">
                      <a:pos x="37" y="8"/>
                    </a:cxn>
                    <a:cxn ang="0">
                      <a:pos x="47" y="2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577" h="168">
                      <a:moveTo>
                        <a:pt x="61" y="0"/>
                      </a:moveTo>
                      <a:lnTo>
                        <a:pt x="69" y="1"/>
                      </a:lnTo>
                      <a:lnTo>
                        <a:pt x="78" y="4"/>
                      </a:lnTo>
                      <a:lnTo>
                        <a:pt x="93" y="9"/>
                      </a:lnTo>
                      <a:lnTo>
                        <a:pt x="108" y="15"/>
                      </a:lnTo>
                      <a:lnTo>
                        <a:pt x="126" y="21"/>
                      </a:lnTo>
                      <a:lnTo>
                        <a:pt x="145" y="26"/>
                      </a:lnTo>
                      <a:lnTo>
                        <a:pt x="165" y="32"/>
                      </a:lnTo>
                      <a:lnTo>
                        <a:pt x="187" y="36"/>
                      </a:lnTo>
                      <a:lnTo>
                        <a:pt x="210" y="41"/>
                      </a:lnTo>
                      <a:lnTo>
                        <a:pt x="235" y="44"/>
                      </a:lnTo>
                      <a:lnTo>
                        <a:pt x="261" y="45"/>
                      </a:lnTo>
                      <a:lnTo>
                        <a:pt x="289" y="46"/>
                      </a:lnTo>
                      <a:lnTo>
                        <a:pt x="316" y="44"/>
                      </a:lnTo>
                      <a:lnTo>
                        <a:pt x="342" y="42"/>
                      </a:lnTo>
                      <a:lnTo>
                        <a:pt x="366" y="40"/>
                      </a:lnTo>
                      <a:lnTo>
                        <a:pt x="389" y="36"/>
                      </a:lnTo>
                      <a:lnTo>
                        <a:pt x="410" y="33"/>
                      </a:lnTo>
                      <a:lnTo>
                        <a:pt x="430" y="30"/>
                      </a:lnTo>
                      <a:lnTo>
                        <a:pt x="446" y="26"/>
                      </a:lnTo>
                      <a:lnTo>
                        <a:pt x="461" y="22"/>
                      </a:lnTo>
                      <a:lnTo>
                        <a:pt x="474" y="19"/>
                      </a:lnTo>
                      <a:lnTo>
                        <a:pt x="484" y="16"/>
                      </a:lnTo>
                      <a:lnTo>
                        <a:pt x="493" y="12"/>
                      </a:lnTo>
                      <a:lnTo>
                        <a:pt x="501" y="9"/>
                      </a:lnTo>
                      <a:lnTo>
                        <a:pt x="510" y="6"/>
                      </a:lnTo>
                      <a:lnTo>
                        <a:pt x="517" y="4"/>
                      </a:lnTo>
                      <a:lnTo>
                        <a:pt x="524" y="3"/>
                      </a:lnTo>
                      <a:lnTo>
                        <a:pt x="531" y="3"/>
                      </a:lnTo>
                      <a:lnTo>
                        <a:pt x="538" y="5"/>
                      </a:lnTo>
                      <a:lnTo>
                        <a:pt x="546" y="9"/>
                      </a:lnTo>
                      <a:lnTo>
                        <a:pt x="552" y="15"/>
                      </a:lnTo>
                      <a:lnTo>
                        <a:pt x="559" y="23"/>
                      </a:lnTo>
                      <a:lnTo>
                        <a:pt x="565" y="32"/>
                      </a:lnTo>
                      <a:lnTo>
                        <a:pt x="569" y="42"/>
                      </a:lnTo>
                      <a:lnTo>
                        <a:pt x="572" y="52"/>
                      </a:lnTo>
                      <a:lnTo>
                        <a:pt x="574" y="61"/>
                      </a:lnTo>
                      <a:lnTo>
                        <a:pt x="576" y="70"/>
                      </a:lnTo>
                      <a:lnTo>
                        <a:pt x="577" y="77"/>
                      </a:lnTo>
                      <a:lnTo>
                        <a:pt x="577" y="81"/>
                      </a:lnTo>
                      <a:lnTo>
                        <a:pt x="577" y="82"/>
                      </a:lnTo>
                      <a:lnTo>
                        <a:pt x="577" y="83"/>
                      </a:lnTo>
                      <a:lnTo>
                        <a:pt x="577" y="86"/>
                      </a:lnTo>
                      <a:lnTo>
                        <a:pt x="577" y="89"/>
                      </a:lnTo>
                      <a:lnTo>
                        <a:pt x="577" y="94"/>
                      </a:lnTo>
                      <a:lnTo>
                        <a:pt x="577" y="99"/>
                      </a:lnTo>
                      <a:lnTo>
                        <a:pt x="575" y="104"/>
                      </a:lnTo>
                      <a:lnTo>
                        <a:pt x="573" y="109"/>
                      </a:lnTo>
                      <a:lnTo>
                        <a:pt x="569" y="115"/>
                      </a:lnTo>
                      <a:lnTo>
                        <a:pt x="564" y="119"/>
                      </a:lnTo>
                      <a:lnTo>
                        <a:pt x="557" y="123"/>
                      </a:lnTo>
                      <a:lnTo>
                        <a:pt x="538" y="130"/>
                      </a:lnTo>
                      <a:lnTo>
                        <a:pt x="520" y="137"/>
                      </a:lnTo>
                      <a:lnTo>
                        <a:pt x="501" y="143"/>
                      </a:lnTo>
                      <a:lnTo>
                        <a:pt x="482" y="148"/>
                      </a:lnTo>
                      <a:lnTo>
                        <a:pt x="462" y="153"/>
                      </a:lnTo>
                      <a:lnTo>
                        <a:pt x="442" y="158"/>
                      </a:lnTo>
                      <a:lnTo>
                        <a:pt x="421" y="161"/>
                      </a:lnTo>
                      <a:lnTo>
                        <a:pt x="398" y="164"/>
                      </a:lnTo>
                      <a:lnTo>
                        <a:pt x="373" y="166"/>
                      </a:lnTo>
                      <a:lnTo>
                        <a:pt x="347" y="168"/>
                      </a:lnTo>
                      <a:lnTo>
                        <a:pt x="319" y="168"/>
                      </a:lnTo>
                      <a:lnTo>
                        <a:pt x="289" y="168"/>
                      </a:lnTo>
                      <a:lnTo>
                        <a:pt x="287" y="168"/>
                      </a:lnTo>
                      <a:lnTo>
                        <a:pt x="282" y="168"/>
                      </a:lnTo>
                      <a:lnTo>
                        <a:pt x="275" y="168"/>
                      </a:lnTo>
                      <a:lnTo>
                        <a:pt x="265" y="168"/>
                      </a:lnTo>
                      <a:lnTo>
                        <a:pt x="252" y="168"/>
                      </a:lnTo>
                      <a:lnTo>
                        <a:pt x="238" y="167"/>
                      </a:lnTo>
                      <a:lnTo>
                        <a:pt x="222" y="166"/>
                      </a:lnTo>
                      <a:lnTo>
                        <a:pt x="204" y="165"/>
                      </a:lnTo>
                      <a:lnTo>
                        <a:pt x="186" y="163"/>
                      </a:lnTo>
                      <a:lnTo>
                        <a:pt x="166" y="161"/>
                      </a:lnTo>
                      <a:lnTo>
                        <a:pt x="146" y="158"/>
                      </a:lnTo>
                      <a:lnTo>
                        <a:pt x="125" y="155"/>
                      </a:lnTo>
                      <a:lnTo>
                        <a:pt x="104" y="151"/>
                      </a:lnTo>
                      <a:lnTo>
                        <a:pt x="84" y="146"/>
                      </a:lnTo>
                      <a:lnTo>
                        <a:pt x="64" y="141"/>
                      </a:lnTo>
                      <a:lnTo>
                        <a:pt x="44" y="135"/>
                      </a:lnTo>
                      <a:lnTo>
                        <a:pt x="26" y="128"/>
                      </a:lnTo>
                      <a:lnTo>
                        <a:pt x="25" y="128"/>
                      </a:lnTo>
                      <a:lnTo>
                        <a:pt x="23" y="126"/>
                      </a:lnTo>
                      <a:lnTo>
                        <a:pt x="20" y="124"/>
                      </a:lnTo>
                      <a:lnTo>
                        <a:pt x="16" y="121"/>
                      </a:lnTo>
                      <a:lnTo>
                        <a:pt x="12" y="117"/>
                      </a:lnTo>
                      <a:lnTo>
                        <a:pt x="8" y="112"/>
                      </a:lnTo>
                      <a:lnTo>
                        <a:pt x="4" y="107"/>
                      </a:lnTo>
                      <a:lnTo>
                        <a:pt x="2" y="100"/>
                      </a:lnTo>
                      <a:lnTo>
                        <a:pt x="0" y="93"/>
                      </a:lnTo>
                      <a:lnTo>
                        <a:pt x="1" y="85"/>
                      </a:lnTo>
                      <a:lnTo>
                        <a:pt x="2" y="76"/>
                      </a:lnTo>
                      <a:lnTo>
                        <a:pt x="25" y="24"/>
                      </a:lnTo>
                      <a:lnTo>
                        <a:pt x="25" y="23"/>
                      </a:lnTo>
                      <a:lnTo>
                        <a:pt x="26" y="21"/>
                      </a:lnTo>
                      <a:lnTo>
                        <a:pt x="28" y="18"/>
                      </a:lnTo>
                      <a:lnTo>
                        <a:pt x="30" y="15"/>
                      </a:lnTo>
                      <a:lnTo>
                        <a:pt x="33" y="11"/>
                      </a:lnTo>
                      <a:lnTo>
                        <a:pt x="37" y="8"/>
                      </a:lnTo>
                      <a:lnTo>
                        <a:pt x="42" y="5"/>
                      </a:lnTo>
                      <a:lnTo>
                        <a:pt x="47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10"/>
                <p:cNvSpPr>
                  <a:spLocks/>
                </p:cNvSpPr>
                <p:nvPr/>
              </p:nvSpPr>
              <p:spPr bwMode="auto">
                <a:xfrm>
                  <a:off x="1370013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1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1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1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1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1"/>
                <p:cNvSpPr>
                  <a:spLocks/>
                </p:cNvSpPr>
                <p:nvPr/>
              </p:nvSpPr>
              <p:spPr bwMode="auto">
                <a:xfrm>
                  <a:off x="3595688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2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2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2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2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1473200" y="2060575"/>
                  <a:ext cx="2174875" cy="30003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334" y="0"/>
                    </a:cxn>
                    <a:cxn ang="0">
                      <a:pos x="1344" y="1"/>
                    </a:cxn>
                    <a:cxn ang="0">
                      <a:pos x="1352" y="5"/>
                    </a:cxn>
                    <a:cxn ang="0">
                      <a:pos x="1359" y="10"/>
                    </a:cxn>
                    <a:cxn ang="0">
                      <a:pos x="1365" y="18"/>
                    </a:cxn>
                    <a:cxn ang="0">
                      <a:pos x="1369" y="26"/>
                    </a:cxn>
                    <a:cxn ang="0">
                      <a:pos x="1370" y="36"/>
                    </a:cxn>
                    <a:cxn ang="0">
                      <a:pos x="1370" y="153"/>
                    </a:cxn>
                    <a:cxn ang="0">
                      <a:pos x="1369" y="162"/>
                    </a:cxn>
                    <a:cxn ang="0">
                      <a:pos x="1365" y="171"/>
                    </a:cxn>
                    <a:cxn ang="0">
                      <a:pos x="1359" y="178"/>
                    </a:cxn>
                    <a:cxn ang="0">
                      <a:pos x="1352" y="184"/>
                    </a:cxn>
                    <a:cxn ang="0">
                      <a:pos x="1344" y="187"/>
                    </a:cxn>
                    <a:cxn ang="0">
                      <a:pos x="1334" y="189"/>
                    </a:cxn>
                    <a:cxn ang="0">
                      <a:pos x="36" y="189"/>
                    </a:cxn>
                    <a:cxn ang="0">
                      <a:pos x="26" y="187"/>
                    </a:cxn>
                    <a:cxn ang="0">
                      <a:pos x="18" y="184"/>
                    </a:cxn>
                    <a:cxn ang="0">
                      <a:pos x="10" y="178"/>
                    </a:cxn>
                    <a:cxn ang="0">
                      <a:pos x="5" y="171"/>
                    </a:cxn>
                    <a:cxn ang="0">
                      <a:pos x="1" y="162"/>
                    </a:cxn>
                    <a:cxn ang="0">
                      <a:pos x="0" y="153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70" h="189">
                      <a:moveTo>
                        <a:pt x="36" y="0"/>
                      </a:moveTo>
                      <a:lnTo>
                        <a:pt x="1334" y="0"/>
                      </a:lnTo>
                      <a:lnTo>
                        <a:pt x="1344" y="1"/>
                      </a:lnTo>
                      <a:lnTo>
                        <a:pt x="1352" y="5"/>
                      </a:lnTo>
                      <a:lnTo>
                        <a:pt x="1359" y="10"/>
                      </a:lnTo>
                      <a:lnTo>
                        <a:pt x="1365" y="18"/>
                      </a:lnTo>
                      <a:lnTo>
                        <a:pt x="1369" y="26"/>
                      </a:lnTo>
                      <a:lnTo>
                        <a:pt x="1370" y="36"/>
                      </a:lnTo>
                      <a:lnTo>
                        <a:pt x="1370" y="153"/>
                      </a:lnTo>
                      <a:lnTo>
                        <a:pt x="1369" y="162"/>
                      </a:lnTo>
                      <a:lnTo>
                        <a:pt x="1365" y="171"/>
                      </a:lnTo>
                      <a:lnTo>
                        <a:pt x="1359" y="178"/>
                      </a:lnTo>
                      <a:lnTo>
                        <a:pt x="1352" y="184"/>
                      </a:lnTo>
                      <a:lnTo>
                        <a:pt x="1344" y="187"/>
                      </a:lnTo>
                      <a:lnTo>
                        <a:pt x="1334" y="189"/>
                      </a:lnTo>
                      <a:lnTo>
                        <a:pt x="36" y="189"/>
                      </a:lnTo>
                      <a:lnTo>
                        <a:pt x="26" y="187"/>
                      </a:lnTo>
                      <a:lnTo>
                        <a:pt x="18" y="184"/>
                      </a:lnTo>
                      <a:lnTo>
                        <a:pt x="10" y="178"/>
                      </a:lnTo>
                      <a:lnTo>
                        <a:pt x="5" y="171"/>
                      </a:lnTo>
                      <a:lnTo>
                        <a:pt x="1" y="162"/>
                      </a:lnTo>
                      <a:lnTo>
                        <a:pt x="0" y="153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" name="Group 23"/>
            <p:cNvGrpSpPr/>
            <p:nvPr/>
          </p:nvGrpSpPr>
          <p:grpSpPr>
            <a:xfrm>
              <a:off x="3978271" y="3837813"/>
              <a:ext cx="1186117" cy="1022158"/>
              <a:chOff x="1370013" y="2060575"/>
              <a:chExt cx="2381250" cy="2063750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524000" y="2232025"/>
                <a:ext cx="2073275" cy="1892300"/>
              </a:xfrm>
              <a:custGeom>
                <a:avLst/>
                <a:gdLst/>
                <a:ahLst/>
                <a:cxnLst>
                  <a:cxn ang="0">
                    <a:pos x="1306" y="0"/>
                  </a:cxn>
                  <a:cxn ang="0">
                    <a:pos x="1180" y="1192"/>
                  </a:cxn>
                  <a:cxn ang="0">
                    <a:pos x="128" y="1192"/>
                  </a:cxn>
                  <a:cxn ang="0">
                    <a:pos x="0" y="36"/>
                  </a:cxn>
                  <a:cxn ang="0">
                    <a:pos x="1306" y="0"/>
                  </a:cxn>
                </a:cxnLst>
                <a:rect l="0" t="0" r="r" b="b"/>
                <a:pathLst>
                  <a:path w="1306" h="1192">
                    <a:moveTo>
                      <a:pt x="1306" y="0"/>
                    </a:moveTo>
                    <a:lnTo>
                      <a:pt x="1180" y="1192"/>
                    </a:lnTo>
                    <a:lnTo>
                      <a:pt x="128" y="1192"/>
                    </a:lnTo>
                    <a:lnTo>
                      <a:pt x="0" y="36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417638" y="2211388"/>
                <a:ext cx="2284412" cy="114141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88"/>
                  </a:cxn>
                  <a:cxn ang="0">
                    <a:pos x="59" y="174"/>
                  </a:cxn>
                  <a:cxn ang="0">
                    <a:pos x="86" y="255"/>
                  </a:cxn>
                  <a:cxn ang="0">
                    <a:pos x="123" y="332"/>
                  </a:cxn>
                  <a:cxn ang="0">
                    <a:pos x="168" y="403"/>
                  </a:cxn>
                  <a:cxn ang="0">
                    <a:pos x="222" y="468"/>
                  </a:cxn>
                  <a:cxn ang="0">
                    <a:pos x="283" y="525"/>
                  </a:cxn>
                  <a:cxn ang="0">
                    <a:pos x="351" y="575"/>
                  </a:cxn>
                  <a:cxn ang="0">
                    <a:pos x="425" y="616"/>
                  </a:cxn>
                  <a:cxn ang="0">
                    <a:pos x="504" y="648"/>
                  </a:cxn>
                  <a:cxn ang="0">
                    <a:pos x="588" y="671"/>
                  </a:cxn>
                  <a:cxn ang="0">
                    <a:pos x="675" y="682"/>
                  </a:cxn>
                  <a:cxn ang="0">
                    <a:pos x="765" y="682"/>
                  </a:cxn>
                  <a:cxn ang="0">
                    <a:pos x="852" y="671"/>
                  </a:cxn>
                  <a:cxn ang="0">
                    <a:pos x="936" y="648"/>
                  </a:cxn>
                  <a:cxn ang="0">
                    <a:pos x="1015" y="616"/>
                  </a:cxn>
                  <a:cxn ang="0">
                    <a:pos x="1088" y="575"/>
                  </a:cxn>
                  <a:cxn ang="0">
                    <a:pos x="1156" y="525"/>
                  </a:cxn>
                  <a:cxn ang="0">
                    <a:pos x="1218" y="468"/>
                  </a:cxn>
                  <a:cxn ang="0">
                    <a:pos x="1271" y="403"/>
                  </a:cxn>
                  <a:cxn ang="0">
                    <a:pos x="1317" y="332"/>
                  </a:cxn>
                  <a:cxn ang="0">
                    <a:pos x="1354" y="255"/>
                  </a:cxn>
                  <a:cxn ang="0">
                    <a:pos x="1381" y="174"/>
                  </a:cxn>
                  <a:cxn ang="0">
                    <a:pos x="1397" y="88"/>
                  </a:cxn>
                  <a:cxn ang="0">
                    <a:pos x="1403" y="0"/>
                  </a:cxn>
                  <a:cxn ang="0">
                    <a:pos x="1438" y="45"/>
                  </a:cxn>
                  <a:cxn ang="0">
                    <a:pos x="1426" y="133"/>
                  </a:cxn>
                  <a:cxn ang="0">
                    <a:pos x="1405" y="219"/>
                  </a:cxn>
                  <a:cxn ang="0">
                    <a:pos x="1374" y="299"/>
                  </a:cxn>
                  <a:cxn ang="0">
                    <a:pos x="1334" y="375"/>
                  </a:cxn>
                  <a:cxn ang="0">
                    <a:pos x="1285" y="444"/>
                  </a:cxn>
                  <a:cxn ang="0">
                    <a:pos x="1228" y="508"/>
                  </a:cxn>
                  <a:cxn ang="0">
                    <a:pos x="1165" y="565"/>
                  </a:cxn>
                  <a:cxn ang="0">
                    <a:pos x="1095" y="613"/>
                  </a:cxn>
                  <a:cxn ang="0">
                    <a:pos x="1019" y="654"/>
                  </a:cxn>
                  <a:cxn ang="0">
                    <a:pos x="939" y="685"/>
                  </a:cxn>
                  <a:cxn ang="0">
                    <a:pos x="854" y="707"/>
                  </a:cxn>
                  <a:cxn ang="0">
                    <a:pos x="765" y="718"/>
                  </a:cxn>
                  <a:cxn ang="0">
                    <a:pos x="675" y="718"/>
                  </a:cxn>
                  <a:cxn ang="0">
                    <a:pos x="586" y="707"/>
                  </a:cxn>
                  <a:cxn ang="0">
                    <a:pos x="501" y="685"/>
                  </a:cxn>
                  <a:cxn ang="0">
                    <a:pos x="420" y="654"/>
                  </a:cxn>
                  <a:cxn ang="0">
                    <a:pos x="345" y="613"/>
                  </a:cxn>
                  <a:cxn ang="0">
                    <a:pos x="275" y="565"/>
                  </a:cxn>
                  <a:cxn ang="0">
                    <a:pos x="212" y="508"/>
                  </a:cxn>
                  <a:cxn ang="0">
                    <a:pos x="155" y="444"/>
                  </a:cxn>
                  <a:cxn ang="0">
                    <a:pos x="106" y="375"/>
                  </a:cxn>
                  <a:cxn ang="0">
                    <a:pos x="66" y="299"/>
                  </a:cxn>
                  <a:cxn ang="0">
                    <a:pos x="35" y="219"/>
                  </a:cxn>
                  <a:cxn ang="0">
                    <a:pos x="13" y="133"/>
                  </a:cxn>
                  <a:cxn ang="0">
                    <a:pos x="2" y="45"/>
                  </a:cxn>
                </a:cxnLst>
                <a:rect l="0" t="0" r="r" b="b"/>
                <a:pathLst>
                  <a:path w="1439" h="719">
                    <a:moveTo>
                      <a:pt x="0" y="0"/>
                    </a:moveTo>
                    <a:lnTo>
                      <a:pt x="36" y="0"/>
                    </a:lnTo>
                    <a:lnTo>
                      <a:pt x="38" y="44"/>
                    </a:lnTo>
                    <a:lnTo>
                      <a:pt x="42" y="88"/>
                    </a:lnTo>
                    <a:lnTo>
                      <a:pt x="49" y="132"/>
                    </a:lnTo>
                    <a:lnTo>
                      <a:pt x="59" y="174"/>
                    </a:lnTo>
                    <a:lnTo>
                      <a:pt x="71" y="215"/>
                    </a:lnTo>
                    <a:lnTo>
                      <a:pt x="86" y="255"/>
                    </a:lnTo>
                    <a:lnTo>
                      <a:pt x="103" y="295"/>
                    </a:lnTo>
                    <a:lnTo>
                      <a:pt x="123" y="332"/>
                    </a:lnTo>
                    <a:lnTo>
                      <a:pt x="145" y="368"/>
                    </a:lnTo>
                    <a:lnTo>
                      <a:pt x="168" y="403"/>
                    </a:lnTo>
                    <a:lnTo>
                      <a:pt x="194" y="436"/>
                    </a:lnTo>
                    <a:lnTo>
                      <a:pt x="222" y="468"/>
                    </a:lnTo>
                    <a:lnTo>
                      <a:pt x="252" y="498"/>
                    </a:lnTo>
                    <a:lnTo>
                      <a:pt x="283" y="525"/>
                    </a:lnTo>
                    <a:lnTo>
                      <a:pt x="317" y="551"/>
                    </a:lnTo>
                    <a:lnTo>
                      <a:pt x="351" y="575"/>
                    </a:lnTo>
                    <a:lnTo>
                      <a:pt x="388" y="597"/>
                    </a:lnTo>
                    <a:lnTo>
                      <a:pt x="425" y="616"/>
                    </a:lnTo>
                    <a:lnTo>
                      <a:pt x="464" y="634"/>
                    </a:lnTo>
                    <a:lnTo>
                      <a:pt x="504" y="648"/>
                    </a:lnTo>
                    <a:lnTo>
                      <a:pt x="545" y="661"/>
                    </a:lnTo>
                    <a:lnTo>
                      <a:pt x="588" y="671"/>
                    </a:lnTo>
                    <a:lnTo>
                      <a:pt x="631" y="677"/>
                    </a:lnTo>
                    <a:lnTo>
                      <a:pt x="675" y="682"/>
                    </a:lnTo>
                    <a:lnTo>
                      <a:pt x="720" y="683"/>
                    </a:lnTo>
                    <a:lnTo>
                      <a:pt x="765" y="682"/>
                    </a:lnTo>
                    <a:lnTo>
                      <a:pt x="809" y="677"/>
                    </a:lnTo>
                    <a:lnTo>
                      <a:pt x="852" y="671"/>
                    </a:lnTo>
                    <a:lnTo>
                      <a:pt x="894" y="661"/>
                    </a:lnTo>
                    <a:lnTo>
                      <a:pt x="936" y="648"/>
                    </a:lnTo>
                    <a:lnTo>
                      <a:pt x="976" y="634"/>
                    </a:lnTo>
                    <a:lnTo>
                      <a:pt x="1015" y="616"/>
                    </a:lnTo>
                    <a:lnTo>
                      <a:pt x="1053" y="597"/>
                    </a:lnTo>
                    <a:lnTo>
                      <a:pt x="1088" y="575"/>
                    </a:lnTo>
                    <a:lnTo>
                      <a:pt x="1123" y="551"/>
                    </a:lnTo>
                    <a:lnTo>
                      <a:pt x="1156" y="525"/>
                    </a:lnTo>
                    <a:lnTo>
                      <a:pt x="1188" y="498"/>
                    </a:lnTo>
                    <a:lnTo>
                      <a:pt x="1218" y="468"/>
                    </a:lnTo>
                    <a:lnTo>
                      <a:pt x="1245" y="436"/>
                    </a:lnTo>
                    <a:lnTo>
                      <a:pt x="1271" y="403"/>
                    </a:lnTo>
                    <a:lnTo>
                      <a:pt x="1295" y="368"/>
                    </a:lnTo>
                    <a:lnTo>
                      <a:pt x="1317" y="332"/>
                    </a:lnTo>
                    <a:lnTo>
                      <a:pt x="1336" y="295"/>
                    </a:lnTo>
                    <a:lnTo>
                      <a:pt x="1354" y="255"/>
                    </a:lnTo>
                    <a:lnTo>
                      <a:pt x="1368" y="215"/>
                    </a:lnTo>
                    <a:lnTo>
                      <a:pt x="1381" y="174"/>
                    </a:lnTo>
                    <a:lnTo>
                      <a:pt x="1391" y="132"/>
                    </a:lnTo>
                    <a:lnTo>
                      <a:pt x="1397" y="88"/>
                    </a:lnTo>
                    <a:lnTo>
                      <a:pt x="1402" y="44"/>
                    </a:lnTo>
                    <a:lnTo>
                      <a:pt x="1403" y="0"/>
                    </a:lnTo>
                    <a:lnTo>
                      <a:pt x="1439" y="0"/>
                    </a:lnTo>
                    <a:lnTo>
                      <a:pt x="1438" y="45"/>
                    </a:lnTo>
                    <a:lnTo>
                      <a:pt x="1433" y="90"/>
                    </a:lnTo>
                    <a:lnTo>
                      <a:pt x="1426" y="133"/>
                    </a:lnTo>
                    <a:lnTo>
                      <a:pt x="1417" y="176"/>
                    </a:lnTo>
                    <a:lnTo>
                      <a:pt x="1405" y="219"/>
                    </a:lnTo>
                    <a:lnTo>
                      <a:pt x="1391" y="259"/>
                    </a:lnTo>
                    <a:lnTo>
                      <a:pt x="1374" y="299"/>
                    </a:lnTo>
                    <a:lnTo>
                      <a:pt x="1355" y="337"/>
                    </a:lnTo>
                    <a:lnTo>
                      <a:pt x="1334" y="375"/>
                    </a:lnTo>
                    <a:lnTo>
                      <a:pt x="1310" y="410"/>
                    </a:lnTo>
                    <a:lnTo>
                      <a:pt x="1285" y="444"/>
                    </a:lnTo>
                    <a:lnTo>
                      <a:pt x="1257" y="477"/>
                    </a:lnTo>
                    <a:lnTo>
                      <a:pt x="1228" y="508"/>
                    </a:lnTo>
                    <a:lnTo>
                      <a:pt x="1197" y="537"/>
                    </a:lnTo>
                    <a:lnTo>
                      <a:pt x="1165" y="565"/>
                    </a:lnTo>
                    <a:lnTo>
                      <a:pt x="1130" y="590"/>
                    </a:lnTo>
                    <a:lnTo>
                      <a:pt x="1095" y="613"/>
                    </a:lnTo>
                    <a:lnTo>
                      <a:pt x="1058" y="635"/>
                    </a:lnTo>
                    <a:lnTo>
                      <a:pt x="1019" y="654"/>
                    </a:lnTo>
                    <a:lnTo>
                      <a:pt x="980" y="671"/>
                    </a:lnTo>
                    <a:lnTo>
                      <a:pt x="939" y="685"/>
                    </a:lnTo>
                    <a:lnTo>
                      <a:pt x="897" y="697"/>
                    </a:lnTo>
                    <a:lnTo>
                      <a:pt x="854" y="707"/>
                    </a:lnTo>
                    <a:lnTo>
                      <a:pt x="810" y="713"/>
                    </a:lnTo>
                    <a:lnTo>
                      <a:pt x="765" y="718"/>
                    </a:lnTo>
                    <a:lnTo>
                      <a:pt x="720" y="719"/>
                    </a:lnTo>
                    <a:lnTo>
                      <a:pt x="675" y="718"/>
                    </a:lnTo>
                    <a:lnTo>
                      <a:pt x="630" y="713"/>
                    </a:lnTo>
                    <a:lnTo>
                      <a:pt x="586" y="707"/>
                    </a:lnTo>
                    <a:lnTo>
                      <a:pt x="543" y="697"/>
                    </a:lnTo>
                    <a:lnTo>
                      <a:pt x="501" y="685"/>
                    </a:lnTo>
                    <a:lnTo>
                      <a:pt x="460" y="671"/>
                    </a:lnTo>
                    <a:lnTo>
                      <a:pt x="420" y="654"/>
                    </a:lnTo>
                    <a:lnTo>
                      <a:pt x="382" y="635"/>
                    </a:lnTo>
                    <a:lnTo>
                      <a:pt x="345" y="613"/>
                    </a:lnTo>
                    <a:lnTo>
                      <a:pt x="309" y="590"/>
                    </a:lnTo>
                    <a:lnTo>
                      <a:pt x="275" y="565"/>
                    </a:lnTo>
                    <a:lnTo>
                      <a:pt x="242" y="537"/>
                    </a:lnTo>
                    <a:lnTo>
                      <a:pt x="212" y="508"/>
                    </a:lnTo>
                    <a:lnTo>
                      <a:pt x="182" y="477"/>
                    </a:lnTo>
                    <a:lnTo>
                      <a:pt x="155" y="444"/>
                    </a:lnTo>
                    <a:lnTo>
                      <a:pt x="130" y="410"/>
                    </a:lnTo>
                    <a:lnTo>
                      <a:pt x="106" y="375"/>
                    </a:lnTo>
                    <a:lnTo>
                      <a:pt x="85" y="337"/>
                    </a:lnTo>
                    <a:lnTo>
                      <a:pt x="66" y="299"/>
                    </a:lnTo>
                    <a:lnTo>
                      <a:pt x="49" y="259"/>
                    </a:lnTo>
                    <a:lnTo>
                      <a:pt x="35" y="219"/>
                    </a:lnTo>
                    <a:lnTo>
                      <a:pt x="23" y="176"/>
                    </a:lnTo>
                    <a:lnTo>
                      <a:pt x="13" y="133"/>
                    </a:lnTo>
                    <a:lnTo>
                      <a:pt x="6" y="90"/>
                    </a:lnTo>
                    <a:lnTo>
                      <a:pt x="2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01850" y="3155950"/>
                <a:ext cx="915987" cy="266700"/>
              </a:xfrm>
              <a:custGeom>
                <a:avLst/>
                <a:gdLst/>
                <a:ahLst/>
                <a:cxnLst>
                  <a:cxn ang="0">
                    <a:pos x="69" y="1"/>
                  </a:cxn>
                  <a:cxn ang="0">
                    <a:pos x="93" y="9"/>
                  </a:cxn>
                  <a:cxn ang="0">
                    <a:pos x="126" y="21"/>
                  </a:cxn>
                  <a:cxn ang="0">
                    <a:pos x="165" y="32"/>
                  </a:cxn>
                  <a:cxn ang="0">
                    <a:pos x="210" y="41"/>
                  </a:cxn>
                  <a:cxn ang="0">
                    <a:pos x="261" y="45"/>
                  </a:cxn>
                  <a:cxn ang="0">
                    <a:pos x="316" y="44"/>
                  </a:cxn>
                  <a:cxn ang="0">
                    <a:pos x="366" y="40"/>
                  </a:cxn>
                  <a:cxn ang="0">
                    <a:pos x="410" y="33"/>
                  </a:cxn>
                  <a:cxn ang="0">
                    <a:pos x="446" y="26"/>
                  </a:cxn>
                  <a:cxn ang="0">
                    <a:pos x="474" y="19"/>
                  </a:cxn>
                  <a:cxn ang="0">
                    <a:pos x="493" y="12"/>
                  </a:cxn>
                  <a:cxn ang="0">
                    <a:pos x="510" y="6"/>
                  </a:cxn>
                  <a:cxn ang="0">
                    <a:pos x="524" y="3"/>
                  </a:cxn>
                  <a:cxn ang="0">
                    <a:pos x="538" y="5"/>
                  </a:cxn>
                  <a:cxn ang="0">
                    <a:pos x="552" y="15"/>
                  </a:cxn>
                  <a:cxn ang="0">
                    <a:pos x="565" y="32"/>
                  </a:cxn>
                  <a:cxn ang="0">
                    <a:pos x="572" y="52"/>
                  </a:cxn>
                  <a:cxn ang="0">
                    <a:pos x="576" y="70"/>
                  </a:cxn>
                  <a:cxn ang="0">
                    <a:pos x="577" y="81"/>
                  </a:cxn>
                  <a:cxn ang="0">
                    <a:pos x="577" y="83"/>
                  </a:cxn>
                  <a:cxn ang="0">
                    <a:pos x="577" y="89"/>
                  </a:cxn>
                  <a:cxn ang="0">
                    <a:pos x="577" y="99"/>
                  </a:cxn>
                  <a:cxn ang="0">
                    <a:pos x="573" y="109"/>
                  </a:cxn>
                  <a:cxn ang="0">
                    <a:pos x="564" y="119"/>
                  </a:cxn>
                  <a:cxn ang="0">
                    <a:pos x="538" y="130"/>
                  </a:cxn>
                  <a:cxn ang="0">
                    <a:pos x="501" y="143"/>
                  </a:cxn>
                  <a:cxn ang="0">
                    <a:pos x="462" y="153"/>
                  </a:cxn>
                  <a:cxn ang="0">
                    <a:pos x="421" y="161"/>
                  </a:cxn>
                  <a:cxn ang="0">
                    <a:pos x="373" y="166"/>
                  </a:cxn>
                  <a:cxn ang="0">
                    <a:pos x="319" y="168"/>
                  </a:cxn>
                  <a:cxn ang="0">
                    <a:pos x="287" y="168"/>
                  </a:cxn>
                  <a:cxn ang="0">
                    <a:pos x="275" y="168"/>
                  </a:cxn>
                  <a:cxn ang="0">
                    <a:pos x="252" y="168"/>
                  </a:cxn>
                  <a:cxn ang="0">
                    <a:pos x="222" y="166"/>
                  </a:cxn>
                  <a:cxn ang="0">
                    <a:pos x="186" y="163"/>
                  </a:cxn>
                  <a:cxn ang="0">
                    <a:pos x="146" y="158"/>
                  </a:cxn>
                  <a:cxn ang="0">
                    <a:pos x="104" y="151"/>
                  </a:cxn>
                  <a:cxn ang="0">
                    <a:pos x="64" y="141"/>
                  </a:cxn>
                  <a:cxn ang="0">
                    <a:pos x="26" y="128"/>
                  </a:cxn>
                  <a:cxn ang="0">
                    <a:pos x="23" y="126"/>
                  </a:cxn>
                  <a:cxn ang="0">
                    <a:pos x="16" y="121"/>
                  </a:cxn>
                  <a:cxn ang="0">
                    <a:pos x="8" y="112"/>
                  </a:cxn>
                  <a:cxn ang="0">
                    <a:pos x="2" y="100"/>
                  </a:cxn>
                  <a:cxn ang="0">
                    <a:pos x="1" y="85"/>
                  </a:cxn>
                  <a:cxn ang="0">
                    <a:pos x="25" y="24"/>
                  </a:cxn>
                  <a:cxn ang="0">
                    <a:pos x="26" y="21"/>
                  </a:cxn>
                  <a:cxn ang="0">
                    <a:pos x="30" y="15"/>
                  </a:cxn>
                  <a:cxn ang="0">
                    <a:pos x="37" y="8"/>
                  </a:cxn>
                  <a:cxn ang="0">
                    <a:pos x="47" y="2"/>
                  </a:cxn>
                  <a:cxn ang="0">
                    <a:pos x="61" y="0"/>
                  </a:cxn>
                </a:cxnLst>
                <a:rect l="0" t="0" r="r" b="b"/>
                <a:pathLst>
                  <a:path w="577" h="168">
                    <a:moveTo>
                      <a:pt x="61" y="0"/>
                    </a:moveTo>
                    <a:lnTo>
                      <a:pt x="69" y="1"/>
                    </a:lnTo>
                    <a:lnTo>
                      <a:pt x="78" y="4"/>
                    </a:lnTo>
                    <a:lnTo>
                      <a:pt x="93" y="9"/>
                    </a:lnTo>
                    <a:lnTo>
                      <a:pt x="108" y="15"/>
                    </a:lnTo>
                    <a:lnTo>
                      <a:pt x="126" y="21"/>
                    </a:lnTo>
                    <a:lnTo>
                      <a:pt x="145" y="26"/>
                    </a:lnTo>
                    <a:lnTo>
                      <a:pt x="165" y="32"/>
                    </a:lnTo>
                    <a:lnTo>
                      <a:pt x="187" y="36"/>
                    </a:lnTo>
                    <a:lnTo>
                      <a:pt x="210" y="41"/>
                    </a:lnTo>
                    <a:lnTo>
                      <a:pt x="235" y="44"/>
                    </a:lnTo>
                    <a:lnTo>
                      <a:pt x="261" y="45"/>
                    </a:lnTo>
                    <a:lnTo>
                      <a:pt x="289" y="46"/>
                    </a:lnTo>
                    <a:lnTo>
                      <a:pt x="316" y="44"/>
                    </a:lnTo>
                    <a:lnTo>
                      <a:pt x="342" y="42"/>
                    </a:lnTo>
                    <a:lnTo>
                      <a:pt x="366" y="40"/>
                    </a:lnTo>
                    <a:lnTo>
                      <a:pt x="389" y="36"/>
                    </a:lnTo>
                    <a:lnTo>
                      <a:pt x="410" y="33"/>
                    </a:lnTo>
                    <a:lnTo>
                      <a:pt x="430" y="30"/>
                    </a:lnTo>
                    <a:lnTo>
                      <a:pt x="446" y="26"/>
                    </a:lnTo>
                    <a:lnTo>
                      <a:pt x="461" y="22"/>
                    </a:lnTo>
                    <a:lnTo>
                      <a:pt x="474" y="19"/>
                    </a:lnTo>
                    <a:lnTo>
                      <a:pt x="484" y="16"/>
                    </a:lnTo>
                    <a:lnTo>
                      <a:pt x="493" y="12"/>
                    </a:lnTo>
                    <a:lnTo>
                      <a:pt x="501" y="9"/>
                    </a:lnTo>
                    <a:lnTo>
                      <a:pt x="510" y="6"/>
                    </a:lnTo>
                    <a:lnTo>
                      <a:pt x="517" y="4"/>
                    </a:lnTo>
                    <a:lnTo>
                      <a:pt x="524" y="3"/>
                    </a:lnTo>
                    <a:lnTo>
                      <a:pt x="531" y="3"/>
                    </a:lnTo>
                    <a:lnTo>
                      <a:pt x="538" y="5"/>
                    </a:lnTo>
                    <a:lnTo>
                      <a:pt x="546" y="9"/>
                    </a:lnTo>
                    <a:lnTo>
                      <a:pt x="552" y="15"/>
                    </a:lnTo>
                    <a:lnTo>
                      <a:pt x="559" y="23"/>
                    </a:lnTo>
                    <a:lnTo>
                      <a:pt x="565" y="32"/>
                    </a:lnTo>
                    <a:lnTo>
                      <a:pt x="569" y="42"/>
                    </a:lnTo>
                    <a:lnTo>
                      <a:pt x="572" y="52"/>
                    </a:lnTo>
                    <a:lnTo>
                      <a:pt x="574" y="61"/>
                    </a:lnTo>
                    <a:lnTo>
                      <a:pt x="576" y="70"/>
                    </a:lnTo>
                    <a:lnTo>
                      <a:pt x="577" y="77"/>
                    </a:lnTo>
                    <a:lnTo>
                      <a:pt x="577" y="81"/>
                    </a:lnTo>
                    <a:lnTo>
                      <a:pt x="577" y="82"/>
                    </a:lnTo>
                    <a:lnTo>
                      <a:pt x="577" y="83"/>
                    </a:lnTo>
                    <a:lnTo>
                      <a:pt x="577" y="86"/>
                    </a:lnTo>
                    <a:lnTo>
                      <a:pt x="577" y="89"/>
                    </a:lnTo>
                    <a:lnTo>
                      <a:pt x="577" y="94"/>
                    </a:lnTo>
                    <a:lnTo>
                      <a:pt x="577" y="99"/>
                    </a:lnTo>
                    <a:lnTo>
                      <a:pt x="575" y="104"/>
                    </a:lnTo>
                    <a:lnTo>
                      <a:pt x="573" y="109"/>
                    </a:lnTo>
                    <a:lnTo>
                      <a:pt x="569" y="115"/>
                    </a:lnTo>
                    <a:lnTo>
                      <a:pt x="564" y="119"/>
                    </a:lnTo>
                    <a:lnTo>
                      <a:pt x="557" y="123"/>
                    </a:lnTo>
                    <a:lnTo>
                      <a:pt x="538" y="130"/>
                    </a:lnTo>
                    <a:lnTo>
                      <a:pt x="520" y="137"/>
                    </a:lnTo>
                    <a:lnTo>
                      <a:pt x="501" y="143"/>
                    </a:lnTo>
                    <a:lnTo>
                      <a:pt x="482" y="148"/>
                    </a:lnTo>
                    <a:lnTo>
                      <a:pt x="462" y="153"/>
                    </a:lnTo>
                    <a:lnTo>
                      <a:pt x="442" y="158"/>
                    </a:lnTo>
                    <a:lnTo>
                      <a:pt x="421" y="161"/>
                    </a:lnTo>
                    <a:lnTo>
                      <a:pt x="398" y="164"/>
                    </a:lnTo>
                    <a:lnTo>
                      <a:pt x="373" y="166"/>
                    </a:lnTo>
                    <a:lnTo>
                      <a:pt x="347" y="168"/>
                    </a:lnTo>
                    <a:lnTo>
                      <a:pt x="319" y="168"/>
                    </a:lnTo>
                    <a:lnTo>
                      <a:pt x="289" y="168"/>
                    </a:lnTo>
                    <a:lnTo>
                      <a:pt x="287" y="168"/>
                    </a:lnTo>
                    <a:lnTo>
                      <a:pt x="282" y="168"/>
                    </a:lnTo>
                    <a:lnTo>
                      <a:pt x="275" y="168"/>
                    </a:lnTo>
                    <a:lnTo>
                      <a:pt x="265" y="168"/>
                    </a:lnTo>
                    <a:lnTo>
                      <a:pt x="252" y="168"/>
                    </a:lnTo>
                    <a:lnTo>
                      <a:pt x="238" y="167"/>
                    </a:lnTo>
                    <a:lnTo>
                      <a:pt x="222" y="166"/>
                    </a:lnTo>
                    <a:lnTo>
                      <a:pt x="204" y="165"/>
                    </a:lnTo>
                    <a:lnTo>
                      <a:pt x="186" y="163"/>
                    </a:lnTo>
                    <a:lnTo>
                      <a:pt x="166" y="161"/>
                    </a:lnTo>
                    <a:lnTo>
                      <a:pt x="146" y="158"/>
                    </a:lnTo>
                    <a:lnTo>
                      <a:pt x="125" y="155"/>
                    </a:lnTo>
                    <a:lnTo>
                      <a:pt x="104" y="151"/>
                    </a:lnTo>
                    <a:lnTo>
                      <a:pt x="84" y="146"/>
                    </a:lnTo>
                    <a:lnTo>
                      <a:pt x="64" y="141"/>
                    </a:lnTo>
                    <a:lnTo>
                      <a:pt x="44" y="135"/>
                    </a:lnTo>
                    <a:lnTo>
                      <a:pt x="26" y="128"/>
                    </a:lnTo>
                    <a:lnTo>
                      <a:pt x="25" y="128"/>
                    </a:lnTo>
                    <a:lnTo>
                      <a:pt x="23" y="126"/>
                    </a:lnTo>
                    <a:lnTo>
                      <a:pt x="20" y="124"/>
                    </a:lnTo>
                    <a:lnTo>
                      <a:pt x="16" y="121"/>
                    </a:lnTo>
                    <a:lnTo>
                      <a:pt x="12" y="117"/>
                    </a:lnTo>
                    <a:lnTo>
                      <a:pt x="8" y="112"/>
                    </a:lnTo>
                    <a:lnTo>
                      <a:pt x="4" y="107"/>
                    </a:lnTo>
                    <a:lnTo>
                      <a:pt x="2" y="100"/>
                    </a:lnTo>
                    <a:lnTo>
                      <a:pt x="0" y="93"/>
                    </a:lnTo>
                    <a:lnTo>
                      <a:pt x="1" y="85"/>
                    </a:lnTo>
                    <a:lnTo>
                      <a:pt x="2" y="7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6" y="21"/>
                    </a:lnTo>
                    <a:lnTo>
                      <a:pt x="28" y="18"/>
                    </a:lnTo>
                    <a:lnTo>
                      <a:pt x="30" y="15"/>
                    </a:lnTo>
                    <a:lnTo>
                      <a:pt x="33" y="11"/>
                    </a:lnTo>
                    <a:lnTo>
                      <a:pt x="37" y="8"/>
                    </a:lnTo>
                    <a:lnTo>
                      <a:pt x="42" y="5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370013" y="2114550"/>
                <a:ext cx="155575" cy="19208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0"/>
                  </a:cxn>
                  <a:cxn ang="0">
                    <a:pos x="71" y="1"/>
                  </a:cxn>
                  <a:cxn ang="0">
                    <a:pos x="80" y="5"/>
                  </a:cxn>
                  <a:cxn ang="0">
                    <a:pos x="87" y="10"/>
                  </a:cxn>
                  <a:cxn ang="0">
                    <a:pos x="93" y="18"/>
                  </a:cxn>
                  <a:cxn ang="0">
                    <a:pos x="96" y="26"/>
                  </a:cxn>
                  <a:cxn ang="0">
                    <a:pos x="98" y="36"/>
                  </a:cxn>
                  <a:cxn ang="0">
                    <a:pos x="98" y="85"/>
                  </a:cxn>
                  <a:cxn ang="0">
                    <a:pos x="96" y="94"/>
                  </a:cxn>
                  <a:cxn ang="0">
                    <a:pos x="93" y="103"/>
                  </a:cxn>
                  <a:cxn ang="0">
                    <a:pos x="87" y="110"/>
                  </a:cxn>
                  <a:cxn ang="0">
                    <a:pos x="80" y="116"/>
                  </a:cxn>
                  <a:cxn ang="0">
                    <a:pos x="71" y="119"/>
                  </a:cxn>
                  <a:cxn ang="0">
                    <a:pos x="62" y="121"/>
                  </a:cxn>
                  <a:cxn ang="0">
                    <a:pos x="36" y="121"/>
                  </a:cxn>
                  <a:cxn ang="0">
                    <a:pos x="26" y="119"/>
                  </a:cxn>
                  <a:cxn ang="0">
                    <a:pos x="18" y="116"/>
                  </a:cxn>
                  <a:cxn ang="0">
                    <a:pos x="10" y="110"/>
                  </a:cxn>
                  <a:cxn ang="0">
                    <a:pos x="5" y="103"/>
                  </a:cxn>
                  <a:cxn ang="0">
                    <a:pos x="1" y="94"/>
                  </a:cxn>
                  <a:cxn ang="0">
                    <a:pos x="0" y="85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98" h="121">
                    <a:moveTo>
                      <a:pt x="36" y="0"/>
                    </a:moveTo>
                    <a:lnTo>
                      <a:pt x="62" y="0"/>
                    </a:lnTo>
                    <a:lnTo>
                      <a:pt x="71" y="1"/>
                    </a:lnTo>
                    <a:lnTo>
                      <a:pt x="80" y="5"/>
                    </a:lnTo>
                    <a:lnTo>
                      <a:pt x="87" y="10"/>
                    </a:lnTo>
                    <a:lnTo>
                      <a:pt x="93" y="18"/>
                    </a:lnTo>
                    <a:lnTo>
                      <a:pt x="96" y="26"/>
                    </a:lnTo>
                    <a:lnTo>
                      <a:pt x="98" y="36"/>
                    </a:lnTo>
                    <a:lnTo>
                      <a:pt x="98" y="85"/>
                    </a:lnTo>
                    <a:lnTo>
                      <a:pt x="96" y="94"/>
                    </a:lnTo>
                    <a:lnTo>
                      <a:pt x="93" y="103"/>
                    </a:lnTo>
                    <a:lnTo>
                      <a:pt x="87" y="110"/>
                    </a:lnTo>
                    <a:lnTo>
                      <a:pt x="80" y="116"/>
                    </a:lnTo>
                    <a:lnTo>
                      <a:pt x="71" y="119"/>
                    </a:lnTo>
                    <a:lnTo>
                      <a:pt x="62" y="121"/>
                    </a:lnTo>
                    <a:lnTo>
                      <a:pt x="36" y="121"/>
                    </a:lnTo>
                    <a:lnTo>
                      <a:pt x="26" y="119"/>
                    </a:lnTo>
                    <a:lnTo>
                      <a:pt x="18" y="116"/>
                    </a:lnTo>
                    <a:lnTo>
                      <a:pt x="10" y="110"/>
                    </a:lnTo>
                    <a:lnTo>
                      <a:pt x="5" y="103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3595688" y="2114550"/>
                <a:ext cx="155575" cy="19208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0"/>
                  </a:cxn>
                  <a:cxn ang="0">
                    <a:pos x="72" y="1"/>
                  </a:cxn>
                  <a:cxn ang="0">
                    <a:pos x="80" y="5"/>
                  </a:cxn>
                  <a:cxn ang="0">
                    <a:pos x="87" y="10"/>
                  </a:cxn>
                  <a:cxn ang="0">
                    <a:pos x="93" y="18"/>
                  </a:cxn>
                  <a:cxn ang="0">
                    <a:pos x="96" y="26"/>
                  </a:cxn>
                  <a:cxn ang="0">
                    <a:pos x="98" y="36"/>
                  </a:cxn>
                  <a:cxn ang="0">
                    <a:pos x="98" y="85"/>
                  </a:cxn>
                  <a:cxn ang="0">
                    <a:pos x="96" y="94"/>
                  </a:cxn>
                  <a:cxn ang="0">
                    <a:pos x="93" y="103"/>
                  </a:cxn>
                  <a:cxn ang="0">
                    <a:pos x="87" y="110"/>
                  </a:cxn>
                  <a:cxn ang="0">
                    <a:pos x="80" y="116"/>
                  </a:cxn>
                  <a:cxn ang="0">
                    <a:pos x="72" y="119"/>
                  </a:cxn>
                  <a:cxn ang="0">
                    <a:pos x="62" y="121"/>
                  </a:cxn>
                  <a:cxn ang="0">
                    <a:pos x="36" y="121"/>
                  </a:cxn>
                  <a:cxn ang="0">
                    <a:pos x="26" y="119"/>
                  </a:cxn>
                  <a:cxn ang="0">
                    <a:pos x="18" y="116"/>
                  </a:cxn>
                  <a:cxn ang="0">
                    <a:pos x="10" y="110"/>
                  </a:cxn>
                  <a:cxn ang="0">
                    <a:pos x="5" y="103"/>
                  </a:cxn>
                  <a:cxn ang="0">
                    <a:pos x="1" y="94"/>
                  </a:cxn>
                  <a:cxn ang="0">
                    <a:pos x="0" y="85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98" h="121">
                    <a:moveTo>
                      <a:pt x="36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0" y="5"/>
                    </a:lnTo>
                    <a:lnTo>
                      <a:pt x="87" y="10"/>
                    </a:lnTo>
                    <a:lnTo>
                      <a:pt x="93" y="18"/>
                    </a:lnTo>
                    <a:lnTo>
                      <a:pt x="96" y="26"/>
                    </a:lnTo>
                    <a:lnTo>
                      <a:pt x="98" y="36"/>
                    </a:lnTo>
                    <a:lnTo>
                      <a:pt x="98" y="85"/>
                    </a:lnTo>
                    <a:lnTo>
                      <a:pt x="96" y="94"/>
                    </a:lnTo>
                    <a:lnTo>
                      <a:pt x="93" y="103"/>
                    </a:lnTo>
                    <a:lnTo>
                      <a:pt x="87" y="110"/>
                    </a:lnTo>
                    <a:lnTo>
                      <a:pt x="80" y="116"/>
                    </a:lnTo>
                    <a:lnTo>
                      <a:pt x="72" y="119"/>
                    </a:lnTo>
                    <a:lnTo>
                      <a:pt x="62" y="121"/>
                    </a:lnTo>
                    <a:lnTo>
                      <a:pt x="36" y="121"/>
                    </a:lnTo>
                    <a:lnTo>
                      <a:pt x="26" y="119"/>
                    </a:lnTo>
                    <a:lnTo>
                      <a:pt x="18" y="116"/>
                    </a:lnTo>
                    <a:lnTo>
                      <a:pt x="10" y="110"/>
                    </a:lnTo>
                    <a:lnTo>
                      <a:pt x="5" y="103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1473200" y="2060575"/>
                <a:ext cx="2174875" cy="30003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334" y="0"/>
                  </a:cxn>
                  <a:cxn ang="0">
                    <a:pos x="1344" y="1"/>
                  </a:cxn>
                  <a:cxn ang="0">
                    <a:pos x="1352" y="5"/>
                  </a:cxn>
                  <a:cxn ang="0">
                    <a:pos x="1359" y="10"/>
                  </a:cxn>
                  <a:cxn ang="0">
                    <a:pos x="1365" y="18"/>
                  </a:cxn>
                  <a:cxn ang="0">
                    <a:pos x="1369" y="26"/>
                  </a:cxn>
                  <a:cxn ang="0">
                    <a:pos x="1370" y="36"/>
                  </a:cxn>
                  <a:cxn ang="0">
                    <a:pos x="1370" y="153"/>
                  </a:cxn>
                  <a:cxn ang="0">
                    <a:pos x="1369" y="162"/>
                  </a:cxn>
                  <a:cxn ang="0">
                    <a:pos x="1365" y="171"/>
                  </a:cxn>
                  <a:cxn ang="0">
                    <a:pos x="1359" y="178"/>
                  </a:cxn>
                  <a:cxn ang="0">
                    <a:pos x="1352" y="184"/>
                  </a:cxn>
                  <a:cxn ang="0">
                    <a:pos x="1344" y="187"/>
                  </a:cxn>
                  <a:cxn ang="0">
                    <a:pos x="1334" y="189"/>
                  </a:cxn>
                  <a:cxn ang="0">
                    <a:pos x="36" y="189"/>
                  </a:cxn>
                  <a:cxn ang="0">
                    <a:pos x="26" y="187"/>
                  </a:cxn>
                  <a:cxn ang="0">
                    <a:pos x="18" y="184"/>
                  </a:cxn>
                  <a:cxn ang="0">
                    <a:pos x="10" y="178"/>
                  </a:cxn>
                  <a:cxn ang="0">
                    <a:pos x="5" y="171"/>
                  </a:cxn>
                  <a:cxn ang="0">
                    <a:pos x="1" y="162"/>
                  </a:cxn>
                  <a:cxn ang="0">
                    <a:pos x="0" y="153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1370" h="189">
                    <a:moveTo>
                      <a:pt x="36" y="0"/>
                    </a:moveTo>
                    <a:lnTo>
                      <a:pt x="1334" y="0"/>
                    </a:lnTo>
                    <a:lnTo>
                      <a:pt x="1344" y="1"/>
                    </a:lnTo>
                    <a:lnTo>
                      <a:pt x="1352" y="5"/>
                    </a:lnTo>
                    <a:lnTo>
                      <a:pt x="1359" y="10"/>
                    </a:lnTo>
                    <a:lnTo>
                      <a:pt x="1365" y="18"/>
                    </a:lnTo>
                    <a:lnTo>
                      <a:pt x="1369" y="26"/>
                    </a:lnTo>
                    <a:lnTo>
                      <a:pt x="1370" y="36"/>
                    </a:lnTo>
                    <a:lnTo>
                      <a:pt x="1370" y="153"/>
                    </a:lnTo>
                    <a:lnTo>
                      <a:pt x="1369" y="162"/>
                    </a:lnTo>
                    <a:lnTo>
                      <a:pt x="1365" y="171"/>
                    </a:lnTo>
                    <a:lnTo>
                      <a:pt x="1359" y="178"/>
                    </a:lnTo>
                    <a:lnTo>
                      <a:pt x="1352" y="184"/>
                    </a:lnTo>
                    <a:lnTo>
                      <a:pt x="1344" y="187"/>
                    </a:lnTo>
                    <a:lnTo>
                      <a:pt x="1334" y="189"/>
                    </a:lnTo>
                    <a:lnTo>
                      <a:pt x="36" y="189"/>
                    </a:lnTo>
                    <a:lnTo>
                      <a:pt x="26" y="187"/>
                    </a:lnTo>
                    <a:lnTo>
                      <a:pt x="18" y="184"/>
                    </a:lnTo>
                    <a:lnTo>
                      <a:pt x="10" y="178"/>
                    </a:lnTo>
                    <a:lnTo>
                      <a:pt x="5" y="171"/>
                    </a:lnTo>
                    <a:lnTo>
                      <a:pt x="1" y="162"/>
                    </a:lnTo>
                    <a:lnTo>
                      <a:pt x="0" y="153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Rectangle 81"/>
          <p:cNvSpPr/>
          <p:nvPr/>
        </p:nvSpPr>
        <p:spPr>
          <a:xfrm>
            <a:off x="457200" y="938511"/>
            <a:ext cx="2206877" cy="1691742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4153976" y="2424975"/>
            <a:ext cx="258212" cy="9286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200" y="742950"/>
            <a:ext cx="2206877" cy="195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</a:p>
        </p:txBody>
      </p:sp>
      <p:sp>
        <p:nvSpPr>
          <p:cNvPr id="40" name="TextBox 17"/>
          <p:cNvSpPr txBox="1">
            <a:spLocks noChangeArrowheads="1"/>
          </p:cNvSpPr>
          <p:nvPr/>
        </p:nvSpPr>
        <p:spPr bwMode="auto">
          <a:xfrm>
            <a:off x="585736" y="1034427"/>
            <a:ext cx="1920687" cy="137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>
                <a:latin typeface="Corbel" panose="020B0503020204020204" pitchFamily="34" charset="0"/>
              </a:rPr>
              <a:t>Sulitnya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mencari</a:t>
            </a:r>
            <a:r>
              <a:rPr lang="en-US" sz="1200" dirty="0">
                <a:latin typeface="Corbel" panose="020B0503020204020204" pitchFamily="34" charset="0"/>
              </a:rPr>
              <a:t> data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r>
              <a:rPr lang="en-US" sz="1200" dirty="0">
                <a:latin typeface="Corbel" panose="020B0503020204020204" pitchFamily="34" charset="0"/>
              </a:rPr>
              <a:t> yang </a:t>
            </a:r>
            <a:r>
              <a:rPr lang="en-US" sz="1200" dirty="0" err="1">
                <a:latin typeface="Corbel" panose="020B0503020204020204" pitchFamily="34" charset="0"/>
              </a:rPr>
              <a:t>akan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pensiun</a:t>
            </a:r>
            <a:r>
              <a:rPr lang="en-US" sz="1200" dirty="0">
                <a:latin typeface="Corbel" panose="020B0503020204020204" pitchFamily="34" charset="0"/>
              </a:rPr>
              <a:t> dan </a:t>
            </a:r>
            <a:r>
              <a:rPr lang="en-US" sz="1200" dirty="0" err="1">
                <a:latin typeface="Corbel" panose="020B0503020204020204" pitchFamily="34" charset="0"/>
              </a:rPr>
              <a:t>akan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habis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kontrak</a:t>
            </a:r>
            <a:r>
              <a:rPr lang="en-US" sz="1200" dirty="0">
                <a:latin typeface="Corbel" panose="020B0503020204020204" pitchFamily="34" charset="0"/>
              </a:rPr>
              <a:t> yang     </a:t>
            </a:r>
            <a:r>
              <a:rPr lang="en-US" sz="1200" dirty="0" err="1">
                <a:latin typeface="Corbel" panose="020B0503020204020204" pitchFamily="34" charset="0"/>
              </a:rPr>
              <a:t>menjadikan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susahnya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mempersiapkan</a:t>
            </a:r>
            <a:r>
              <a:rPr lang="en-US" sz="1200" dirty="0">
                <a:latin typeface="Corbel" panose="020B0503020204020204" pitchFamily="34" charset="0"/>
              </a:rPr>
              <a:t> masa </a:t>
            </a:r>
            <a:r>
              <a:rPr lang="en-US" sz="1200" dirty="0" err="1">
                <a:latin typeface="Corbel" panose="020B0503020204020204" pitchFamily="34" charset="0"/>
              </a:rPr>
              <a:t>pensiun</a:t>
            </a:r>
            <a:r>
              <a:rPr lang="en-US" sz="1200" dirty="0">
                <a:latin typeface="Corbel" panose="020B0503020204020204" pitchFamily="34" charset="0"/>
              </a:rPr>
              <a:t> dan </a:t>
            </a:r>
            <a:r>
              <a:rPr lang="en-US" sz="1200" dirty="0" err="1">
                <a:latin typeface="Corbel" panose="020B0503020204020204" pitchFamily="34" charset="0"/>
              </a:rPr>
              <a:t>penentuan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kontrak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kerja</a:t>
            </a:r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830286" y="888093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81"/>
          <p:cNvSpPr/>
          <p:nvPr/>
        </p:nvSpPr>
        <p:spPr>
          <a:xfrm>
            <a:off x="6248401" y="1090910"/>
            <a:ext cx="2206877" cy="2242273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47" name="Isosceles Triangle 46"/>
          <p:cNvSpPr/>
          <p:nvPr/>
        </p:nvSpPr>
        <p:spPr>
          <a:xfrm rot="10800000">
            <a:off x="8197066" y="1090910"/>
            <a:ext cx="258212" cy="9286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48401" y="895350"/>
            <a:ext cx="2206877" cy="1955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3</a:t>
            </a:r>
          </a:p>
        </p:txBody>
      </p:sp>
      <p:sp>
        <p:nvSpPr>
          <p:cNvPr id="49" name="TextBox 17"/>
          <p:cNvSpPr txBox="1">
            <a:spLocks noChangeArrowheads="1"/>
          </p:cNvSpPr>
          <p:nvPr/>
        </p:nvSpPr>
        <p:spPr bwMode="auto">
          <a:xfrm>
            <a:off x="6376937" y="1186827"/>
            <a:ext cx="1920687" cy="137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>
                <a:latin typeface="Corbel" panose="020B0503020204020204" pitchFamily="34" charset="0"/>
              </a:rPr>
              <a:t>Tidak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terarsipnya</a:t>
            </a:r>
            <a:r>
              <a:rPr lang="en-US" sz="1200" dirty="0">
                <a:latin typeface="Corbel" panose="020B0503020204020204" pitchFamily="34" charset="0"/>
              </a:rPr>
              <a:t> data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dengan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baik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menjadi</a:t>
            </a:r>
            <a:r>
              <a:rPr lang="en-US" sz="1200" dirty="0">
                <a:latin typeface="Corbel" panose="020B0503020204020204" pitchFamily="34" charset="0"/>
              </a:rPr>
              <a:t> salah </a:t>
            </a:r>
            <a:r>
              <a:rPr lang="en-US" sz="1200" dirty="0" err="1">
                <a:latin typeface="Corbel" panose="020B0503020204020204" pitchFamily="34" charset="0"/>
              </a:rPr>
              <a:t>satu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faktor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terhambatnya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kinerja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perusahaan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karena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mengakibatkan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kurang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informasi</a:t>
            </a:r>
            <a:r>
              <a:rPr lang="en-US" sz="1200" dirty="0">
                <a:latin typeface="Corbel" panose="020B0503020204020204" pitchFamily="34" charset="0"/>
              </a:rPr>
              <a:t> data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 rot="16200000">
            <a:off x="5562147" y="1091365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81"/>
          <p:cNvSpPr/>
          <p:nvPr/>
        </p:nvSpPr>
        <p:spPr>
          <a:xfrm>
            <a:off x="228600" y="324356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177265" y="3243560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600" y="3048000"/>
            <a:ext cx="2206877" cy="195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2</a:t>
            </a:r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>
            <a:off x="357136" y="3339477"/>
            <a:ext cx="1920687" cy="10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>
                <a:latin typeface="Corbel" panose="020B0503020204020204" pitchFamily="34" charset="0"/>
              </a:rPr>
              <a:t>Kurang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terupdatenya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penilain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r>
              <a:rPr lang="en-US" sz="1200" dirty="0">
                <a:latin typeface="Corbel" panose="020B0503020204020204" pitchFamily="34" charset="0"/>
              </a:rPr>
              <a:t> yang </a:t>
            </a:r>
            <a:r>
              <a:rPr lang="en-US" sz="1200" dirty="0" err="1">
                <a:latin typeface="Corbel" panose="020B0503020204020204" pitchFamily="34" charset="0"/>
              </a:rPr>
              <a:t>mengakibatkan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tidak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terpantaunya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kinerja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2408788" y="954881"/>
            <a:ext cx="258212" cy="92869"/>
          </a:xfrm>
          <a:prstGeom prst="triangl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 rot="4949704">
            <a:off x="2331697" y="2856716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192" y="3486150"/>
            <a:ext cx="9141619" cy="165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937140" y="3481339"/>
            <a:ext cx="7249847" cy="1685810"/>
          </a:xfrm>
          <a:custGeom>
            <a:avLst/>
            <a:gdLst>
              <a:gd name="connsiteX0" fmla="*/ 1077310 w 11950262"/>
              <a:gd name="connsiteY0" fmla="*/ 367862 h 2906110"/>
              <a:gd name="connsiteX1" fmla="*/ 3095297 w 11950262"/>
              <a:gd name="connsiteY1" fmla="*/ 2543503 h 2906110"/>
              <a:gd name="connsiteX2" fmla="*/ 10678510 w 11950262"/>
              <a:gd name="connsiteY2" fmla="*/ 2543503 h 2906110"/>
              <a:gd name="connsiteX3" fmla="*/ 10725807 w 11950262"/>
              <a:gd name="connsiteY3" fmla="*/ 1250731 h 2906110"/>
              <a:gd name="connsiteX4" fmla="*/ 9559159 w 11950262"/>
              <a:gd name="connsiteY4" fmla="*/ 336331 h 2906110"/>
              <a:gd name="connsiteX5" fmla="*/ 1077310 w 11950262"/>
              <a:gd name="connsiteY5" fmla="*/ 367862 h 2906110"/>
              <a:gd name="connsiteX0" fmla="*/ 0 w 10872952"/>
              <a:gd name="connsiteY0" fmla="*/ 367862 h 2906110"/>
              <a:gd name="connsiteX1" fmla="*/ 2017987 w 10872952"/>
              <a:gd name="connsiteY1" fmla="*/ 2543503 h 2906110"/>
              <a:gd name="connsiteX2" fmla="*/ 9601200 w 10872952"/>
              <a:gd name="connsiteY2" fmla="*/ 2543503 h 2906110"/>
              <a:gd name="connsiteX3" fmla="*/ 9648497 w 10872952"/>
              <a:gd name="connsiteY3" fmla="*/ 1250731 h 2906110"/>
              <a:gd name="connsiteX4" fmla="*/ 8481849 w 10872952"/>
              <a:gd name="connsiteY4" fmla="*/ 336331 h 2906110"/>
              <a:gd name="connsiteX5" fmla="*/ 0 w 10872952"/>
              <a:gd name="connsiteY5" fmla="*/ 367862 h 2906110"/>
              <a:gd name="connsiteX0" fmla="*/ 0 w 10872952"/>
              <a:gd name="connsiteY0" fmla="*/ 31531 h 2569779"/>
              <a:gd name="connsiteX1" fmla="*/ 2017987 w 10872952"/>
              <a:gd name="connsiteY1" fmla="*/ 2207172 h 2569779"/>
              <a:gd name="connsiteX2" fmla="*/ 9601200 w 10872952"/>
              <a:gd name="connsiteY2" fmla="*/ 2207172 h 2569779"/>
              <a:gd name="connsiteX3" fmla="*/ 9648497 w 10872952"/>
              <a:gd name="connsiteY3" fmla="*/ 914400 h 2569779"/>
              <a:gd name="connsiteX4" fmla="*/ 8481849 w 10872952"/>
              <a:gd name="connsiteY4" fmla="*/ 0 h 2569779"/>
              <a:gd name="connsiteX5" fmla="*/ 0 w 10872952"/>
              <a:gd name="connsiteY5" fmla="*/ 31531 h 2569779"/>
              <a:gd name="connsiteX0" fmla="*/ 0 w 10872952"/>
              <a:gd name="connsiteY0" fmla="*/ 31531 h 2569779"/>
              <a:gd name="connsiteX1" fmla="*/ 2017987 w 10872952"/>
              <a:gd name="connsiteY1" fmla="*/ 2207172 h 2569779"/>
              <a:gd name="connsiteX2" fmla="*/ 9601200 w 10872952"/>
              <a:gd name="connsiteY2" fmla="*/ 2207172 h 2569779"/>
              <a:gd name="connsiteX3" fmla="*/ 9648497 w 10872952"/>
              <a:gd name="connsiteY3" fmla="*/ 914400 h 2569779"/>
              <a:gd name="connsiteX4" fmla="*/ 8481849 w 10872952"/>
              <a:gd name="connsiteY4" fmla="*/ 0 h 2569779"/>
              <a:gd name="connsiteX5" fmla="*/ 0 w 10872952"/>
              <a:gd name="connsiteY5" fmla="*/ 31531 h 2569779"/>
              <a:gd name="connsiteX0" fmla="*/ 0 w 9648497"/>
              <a:gd name="connsiteY0" fmla="*/ 31531 h 2569779"/>
              <a:gd name="connsiteX1" fmla="*/ 2017987 w 9648497"/>
              <a:gd name="connsiteY1" fmla="*/ 2207172 h 2569779"/>
              <a:gd name="connsiteX2" fmla="*/ 9601200 w 9648497"/>
              <a:gd name="connsiteY2" fmla="*/ 2207172 h 2569779"/>
              <a:gd name="connsiteX3" fmla="*/ 9648497 w 9648497"/>
              <a:gd name="connsiteY3" fmla="*/ 914400 h 2569779"/>
              <a:gd name="connsiteX4" fmla="*/ 8481849 w 9648497"/>
              <a:gd name="connsiteY4" fmla="*/ 0 h 2569779"/>
              <a:gd name="connsiteX5" fmla="*/ 0 w 9648497"/>
              <a:gd name="connsiteY5" fmla="*/ 31531 h 2569779"/>
              <a:gd name="connsiteX0" fmla="*/ 0 w 9648497"/>
              <a:gd name="connsiteY0" fmla="*/ 31531 h 2207172"/>
              <a:gd name="connsiteX1" fmla="*/ 2017987 w 9648497"/>
              <a:gd name="connsiteY1" fmla="*/ 2207172 h 2207172"/>
              <a:gd name="connsiteX2" fmla="*/ 9601200 w 9648497"/>
              <a:gd name="connsiteY2" fmla="*/ 2207172 h 2207172"/>
              <a:gd name="connsiteX3" fmla="*/ 9648497 w 9648497"/>
              <a:gd name="connsiteY3" fmla="*/ 914400 h 2207172"/>
              <a:gd name="connsiteX4" fmla="*/ 8481849 w 9648497"/>
              <a:gd name="connsiteY4" fmla="*/ 0 h 2207172"/>
              <a:gd name="connsiteX5" fmla="*/ 0 w 9648497"/>
              <a:gd name="connsiteY5" fmla="*/ 31531 h 2207172"/>
              <a:gd name="connsiteX0" fmla="*/ 0 w 9677947"/>
              <a:gd name="connsiteY0" fmla="*/ 31531 h 2238703"/>
              <a:gd name="connsiteX1" fmla="*/ 2017987 w 9677947"/>
              <a:gd name="connsiteY1" fmla="*/ 2207172 h 2238703"/>
              <a:gd name="connsiteX2" fmla="*/ 9677947 w 9677947"/>
              <a:gd name="connsiteY2" fmla="*/ 2238703 h 2238703"/>
              <a:gd name="connsiteX3" fmla="*/ 9648497 w 9677947"/>
              <a:gd name="connsiteY3" fmla="*/ 914400 h 2238703"/>
              <a:gd name="connsiteX4" fmla="*/ 8481849 w 9677947"/>
              <a:gd name="connsiteY4" fmla="*/ 0 h 2238703"/>
              <a:gd name="connsiteX5" fmla="*/ 0 w 9677947"/>
              <a:gd name="connsiteY5" fmla="*/ 31531 h 2238703"/>
              <a:gd name="connsiteX0" fmla="*/ 0 w 9666463"/>
              <a:gd name="connsiteY0" fmla="*/ 0 h 2247746"/>
              <a:gd name="connsiteX1" fmla="*/ 2006503 w 9666463"/>
              <a:gd name="connsiteY1" fmla="*/ 2216215 h 2247746"/>
              <a:gd name="connsiteX2" fmla="*/ 9666463 w 9666463"/>
              <a:gd name="connsiteY2" fmla="*/ 2247746 h 2247746"/>
              <a:gd name="connsiteX3" fmla="*/ 9637013 w 9666463"/>
              <a:gd name="connsiteY3" fmla="*/ 923443 h 2247746"/>
              <a:gd name="connsiteX4" fmla="*/ 8470365 w 9666463"/>
              <a:gd name="connsiteY4" fmla="*/ 9043 h 2247746"/>
              <a:gd name="connsiteX5" fmla="*/ 0 w 9666463"/>
              <a:gd name="connsiteY5" fmla="*/ 0 h 22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6463" h="2247746">
                <a:moveTo>
                  <a:pt x="0" y="0"/>
                </a:moveTo>
                <a:lnTo>
                  <a:pt x="2006503" y="2216215"/>
                </a:lnTo>
                <a:lnTo>
                  <a:pt x="9666463" y="2247746"/>
                </a:lnTo>
                <a:lnTo>
                  <a:pt x="9637013" y="923443"/>
                </a:lnTo>
                <a:lnTo>
                  <a:pt x="8470365" y="90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 rot="561175">
            <a:off x="1583447" y="1843537"/>
            <a:ext cx="771812" cy="1133753"/>
          </a:xfrm>
          <a:custGeom>
            <a:avLst/>
            <a:gdLst>
              <a:gd name="connsiteX0" fmla="*/ 52507 w 598074"/>
              <a:gd name="connsiteY0" fmla="*/ 321448 h 878541"/>
              <a:gd name="connsiteX1" fmla="*/ 259976 w 598074"/>
              <a:gd name="connsiteY1" fmla="*/ 206188 h 878541"/>
              <a:gd name="connsiteX2" fmla="*/ 398289 w 598074"/>
              <a:gd name="connsiteY2" fmla="*/ 790175 h 878541"/>
              <a:gd name="connsiteX3" fmla="*/ 582706 w 598074"/>
              <a:gd name="connsiteY3" fmla="*/ 736386 h 878541"/>
              <a:gd name="connsiteX4" fmla="*/ 306080 w 598074"/>
              <a:gd name="connsiteY4" fmla="*/ 221556 h 878541"/>
              <a:gd name="connsiteX5" fmla="*/ 44823 w 598074"/>
              <a:gd name="connsiteY5" fmla="*/ 21771 h 878541"/>
              <a:gd name="connsiteX6" fmla="*/ 52507 w 598074"/>
              <a:gd name="connsiteY6" fmla="*/ 321448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074" h="878541">
                <a:moveTo>
                  <a:pt x="52507" y="321448"/>
                </a:moveTo>
                <a:cubicBezTo>
                  <a:pt x="88366" y="352184"/>
                  <a:pt x="202346" y="128067"/>
                  <a:pt x="259976" y="206188"/>
                </a:cubicBezTo>
                <a:cubicBezTo>
                  <a:pt x="317606" y="284309"/>
                  <a:pt x="344501" y="701809"/>
                  <a:pt x="398289" y="790175"/>
                </a:cubicBezTo>
                <a:cubicBezTo>
                  <a:pt x="452077" y="878541"/>
                  <a:pt x="598074" y="831156"/>
                  <a:pt x="582706" y="736386"/>
                </a:cubicBezTo>
                <a:cubicBezTo>
                  <a:pt x="567338" y="641616"/>
                  <a:pt x="395727" y="340658"/>
                  <a:pt x="306080" y="221556"/>
                </a:cubicBezTo>
                <a:cubicBezTo>
                  <a:pt x="216433" y="102454"/>
                  <a:pt x="89646" y="0"/>
                  <a:pt x="44823" y="21771"/>
                </a:cubicBezTo>
                <a:cubicBezTo>
                  <a:pt x="0" y="43542"/>
                  <a:pt x="16648" y="290712"/>
                  <a:pt x="52507" y="3214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grpSp>
        <p:nvGrpSpPr>
          <p:cNvPr id="6" name="Group 45"/>
          <p:cNvGrpSpPr/>
          <p:nvPr/>
        </p:nvGrpSpPr>
        <p:grpSpPr>
          <a:xfrm>
            <a:off x="4776678" y="2839609"/>
            <a:ext cx="1072532" cy="667991"/>
            <a:chOff x="1370013" y="2060575"/>
            <a:chExt cx="2381250" cy="2063750"/>
          </a:xfrm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3239651" y="2809870"/>
            <a:ext cx="1072532" cy="667991"/>
            <a:chOff x="1370013" y="2060575"/>
            <a:chExt cx="2381250" cy="2063750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1779811" y="2818392"/>
            <a:ext cx="1072532" cy="667991"/>
            <a:chOff x="1370013" y="2060575"/>
            <a:chExt cx="2381250" cy="2063750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 rot="2810961">
            <a:off x="977118" y="1656387"/>
            <a:ext cx="829802" cy="929528"/>
            <a:chOff x="1370013" y="2060575"/>
            <a:chExt cx="2381250" cy="2063750"/>
          </a:xfrm>
        </p:grpSpPr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anose="020B0503020204020204" pitchFamily="34" charset="0"/>
              </a:rPr>
              <a:t>Tujuan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0" name="Freeform 19"/>
          <p:cNvSpPr>
            <a:spLocks noChangeAspect="1" noEditPoints="1"/>
          </p:cNvSpPr>
          <p:nvPr/>
        </p:nvSpPr>
        <p:spPr bwMode="auto">
          <a:xfrm rot="18441760">
            <a:off x="4407111" y="1436637"/>
            <a:ext cx="1146669" cy="7274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90041" y="464623"/>
            <a:ext cx="2715768" cy="2567847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684127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474578"/>
                  <a:pt x="0" y="14745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3" name="Isosceles Triangle 82"/>
          <p:cNvSpPr/>
          <p:nvPr/>
        </p:nvSpPr>
        <p:spPr>
          <a:xfrm rot="10800000">
            <a:off x="8588055" y="463916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90041" y="269062"/>
            <a:ext cx="2715768" cy="1955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orbel" panose="020B0503020204020204" pitchFamily="34" charset="0"/>
              </a:rPr>
              <a:t>Key Points</a:t>
            </a:r>
          </a:p>
        </p:txBody>
      </p:sp>
      <p:sp>
        <p:nvSpPr>
          <p:cNvPr id="85" name="TextBox 17"/>
          <p:cNvSpPr txBox="1">
            <a:spLocks noChangeArrowheads="1"/>
          </p:cNvSpPr>
          <p:nvPr/>
        </p:nvSpPr>
        <p:spPr bwMode="auto">
          <a:xfrm>
            <a:off x="6405010" y="560540"/>
            <a:ext cx="2402824" cy="204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sistem</a:t>
            </a:r>
            <a:r>
              <a:rPr lang="en-US" sz="1600" dirty="0">
                <a:latin typeface="Corbel" panose="020B0503020204020204" pitchFamily="34" charset="0"/>
              </a:rPr>
              <a:t> GAP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dapat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mencari</a:t>
            </a:r>
            <a:r>
              <a:rPr lang="en-US" sz="1600" dirty="0">
                <a:latin typeface="Corbel" panose="020B0503020204020204" pitchFamily="34" charset="0"/>
              </a:rPr>
              <a:t> detail data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merekap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keselurhan</a:t>
            </a:r>
            <a:r>
              <a:rPr lang="en-US" sz="1600" dirty="0">
                <a:latin typeface="Corbel" panose="020B0503020204020204" pitchFamily="34" charset="0"/>
              </a:rPr>
              <a:t> data dan </a:t>
            </a:r>
            <a:r>
              <a:rPr lang="en-US" sz="1600" dirty="0" err="1">
                <a:latin typeface="Corbel" panose="020B0503020204020204" pitchFamily="34" charset="0"/>
              </a:rPr>
              <a:t>mengetahui</a:t>
            </a:r>
            <a:r>
              <a:rPr lang="en-US" sz="1600" dirty="0">
                <a:latin typeface="Corbel" panose="020B0503020204020204" pitchFamily="34" charset="0"/>
              </a:rPr>
              <a:t> slot </a:t>
            </a:r>
            <a:r>
              <a:rPr lang="en-US" sz="1600" dirty="0" err="1">
                <a:latin typeface="Corbel" panose="020B0503020204020204" pitchFamily="34" charset="0"/>
              </a:rPr>
              <a:t>atau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kekosongan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pada unit </a:t>
            </a:r>
            <a:r>
              <a:rPr lang="en-US" sz="1600" dirty="0" err="1">
                <a:latin typeface="Corbel" panose="020B0503020204020204" pitchFamily="34" charset="0"/>
              </a:rPr>
              <a:t>kerja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tertentu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63833" y="3516196"/>
            <a:ext cx="1903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rbel" panose="020B0503020204020204" pitchFamily="34" charset="0"/>
              </a:rPr>
              <a:t>Dibuatnya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fitur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pencarian</a:t>
            </a:r>
            <a:r>
              <a:rPr lang="en-US" sz="1600" dirty="0">
                <a:latin typeface="Corbel" panose="020B0503020204020204" pitchFamily="34" charset="0"/>
              </a:rPr>
              <a:t> detail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47218" y="1956229"/>
            <a:ext cx="1496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rbel" panose="020B0503020204020204" pitchFamily="34" charset="0"/>
              </a:rPr>
              <a:t>Rekapan</a:t>
            </a:r>
            <a:r>
              <a:rPr lang="en-US" sz="1600" dirty="0">
                <a:latin typeface="Corbel" panose="020B0503020204020204" pitchFamily="34" charset="0"/>
              </a:rPr>
              <a:t> data per unit dan </a:t>
            </a:r>
            <a:r>
              <a:rPr lang="en-US" sz="1600" dirty="0" err="1">
                <a:latin typeface="Corbel" panose="020B0503020204020204" pitchFamily="34" charset="0"/>
              </a:rPr>
              <a:t>keseluruhan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97161" y="3514280"/>
            <a:ext cx="1692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rbel" panose="020B0503020204020204" pitchFamily="34" charset="0"/>
              </a:rPr>
              <a:t>Mengetahui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kekosongan</a:t>
            </a:r>
            <a:r>
              <a:rPr lang="en-US" sz="1600" dirty="0">
                <a:latin typeface="Corbel" panose="020B0503020204020204" pitchFamily="34" charset="0"/>
              </a:rPr>
              <a:t> slot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di unit </a:t>
            </a:r>
            <a:r>
              <a:rPr lang="en-US" sz="1600" dirty="0" err="1">
                <a:latin typeface="Corbel" panose="020B0503020204020204" pitchFamily="34" charset="0"/>
              </a:rPr>
              <a:t>tertentu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anose="020B0503020204020204" pitchFamily="34" charset="0"/>
              </a:rPr>
              <a:t>Metode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953000" y="825129"/>
            <a:ext cx="3657600" cy="412786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6901665" y="825129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53000" y="559834"/>
            <a:ext cx="3657600" cy="26529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Agile software development</a:t>
            </a: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5081536" y="921046"/>
            <a:ext cx="3300464" cy="32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membutuhkan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waktu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relatif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cepat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tidak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membutuhkan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sumber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daya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terlalu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besar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rbel" panose="020B0503020204020204" pitchFamily="34" charset="0"/>
              </a:rPr>
              <a:t>Dapat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merespon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perubahan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cepat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kebutuhan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klien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rbel" panose="020B0503020204020204" pitchFamily="34" charset="0"/>
              </a:rPr>
              <a:t>Klien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dapat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ikut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berpartisipasi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memberikan</a:t>
            </a:r>
            <a:r>
              <a:rPr lang="en-US" sz="1600" dirty="0">
                <a:latin typeface="Corbel" panose="020B0503020204020204" pitchFamily="34" charset="0"/>
              </a:rPr>
              <a:t> feedback </a:t>
            </a:r>
            <a:r>
              <a:rPr lang="en-US" sz="1600" dirty="0" err="1">
                <a:latin typeface="Corbel" panose="020B0503020204020204" pitchFamily="34" charset="0"/>
              </a:rPr>
              <a:t>kepada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tim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selama</a:t>
            </a:r>
            <a:r>
              <a:rPr lang="en-US" sz="1600" dirty="0">
                <a:latin typeface="Corbel" panose="020B0503020204020204" pitchFamily="34" charset="0"/>
              </a:rPr>
              <a:t> proses </a:t>
            </a:r>
            <a:r>
              <a:rPr lang="en-US" sz="1600" dirty="0" err="1">
                <a:latin typeface="Corbel" panose="020B0503020204020204" pitchFamily="34" charset="0"/>
              </a:rPr>
              <a:t>pembuatan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A1A2A39-CC1A-43B7-9B07-B28CF7F59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t="5263" r="23825"/>
          <a:stretch>
            <a:fillRect/>
          </a:stretch>
        </p:blipFill>
        <p:spPr bwMode="auto">
          <a:xfrm>
            <a:off x="342900" y="825129"/>
            <a:ext cx="3543300" cy="31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Use Case Diagram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22288"/>
            <a:ext cx="8686800" cy="4259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8ECC3B-89CE-48F1-A6F3-48557F37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9833"/>
            <a:ext cx="5105400" cy="422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anose="020B0503020204020204" pitchFamily="34" charset="0"/>
              </a:rPr>
              <a:t>Pengujian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57200" y="862311"/>
            <a:ext cx="3352800" cy="42811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35517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Pengujian</a:t>
            </a:r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 Alpha</a:t>
            </a: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09600" y="958227"/>
            <a:ext cx="3042746" cy="401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Terdapat</a:t>
            </a:r>
            <a:r>
              <a:rPr lang="en-US" sz="1600" dirty="0">
                <a:latin typeface="Corbel" panose="020B0503020204020204" pitchFamily="34" charset="0"/>
              </a:rPr>
              <a:t> 2 </a:t>
            </a:r>
            <a:r>
              <a:rPr lang="en-US" sz="1600" dirty="0" err="1">
                <a:latin typeface="Corbel" panose="020B0503020204020204" pitchFamily="34" charset="0"/>
              </a:rPr>
              <a:t>jenis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pengujian</a:t>
            </a:r>
            <a:r>
              <a:rPr lang="en-US" sz="1600" dirty="0">
                <a:latin typeface="Corbel" panose="020B0503020204020204" pitchFamily="34" charset="0"/>
              </a:rPr>
              <a:t> alpha yang </a:t>
            </a:r>
            <a:r>
              <a:rPr lang="en-US" sz="1600" dirty="0" err="1">
                <a:latin typeface="Corbel" panose="020B0503020204020204" pitchFamily="34" charset="0"/>
              </a:rPr>
              <a:t>dilakukan</a:t>
            </a:r>
            <a:r>
              <a:rPr lang="en-US" sz="1600" dirty="0">
                <a:latin typeface="Corbel" panose="020B0503020204020204" pitchFamily="34" charset="0"/>
              </a:rPr>
              <a:t>  </a:t>
            </a:r>
            <a:r>
              <a:rPr lang="en-US" sz="1600" dirty="0" err="1">
                <a:latin typeface="Corbel" panose="020B0503020204020204" pitchFamily="34" charset="0"/>
              </a:rPr>
              <a:t>yaitu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b="1" dirty="0">
                <a:latin typeface="Corbel" panose="020B0503020204020204" pitchFamily="34" charset="0"/>
              </a:rPr>
              <a:t>black box testing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berfokus</a:t>
            </a:r>
            <a:r>
              <a:rPr lang="en-US" sz="1600" dirty="0">
                <a:latin typeface="Corbel" panose="020B0503020204020204" pitchFamily="34" charset="0"/>
              </a:rPr>
              <a:t> pada </a:t>
            </a:r>
            <a:r>
              <a:rPr lang="en-US" sz="1600" dirty="0" err="1">
                <a:latin typeface="Corbel" panose="020B0503020204020204" pitchFamily="34" charset="0"/>
              </a:rPr>
              <a:t>spesifikasi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fungsional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mendefinisikan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kumpulan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kondisi</a:t>
            </a:r>
            <a:r>
              <a:rPr lang="en-US" sz="1600" dirty="0">
                <a:latin typeface="Corbel" panose="020B0503020204020204" pitchFamily="34" charset="0"/>
              </a:rPr>
              <a:t> input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total 70 </a:t>
            </a:r>
            <a:r>
              <a:rPr lang="en-US" sz="1600" dirty="0" err="1">
                <a:latin typeface="Corbel" panose="020B0503020204020204" pitchFamily="34" charset="0"/>
              </a:rPr>
              <a:t>kelas</a:t>
            </a:r>
            <a:r>
              <a:rPr lang="en-US" sz="1600" dirty="0">
                <a:latin typeface="Corbel" panose="020B0503020204020204" pitchFamily="34" charset="0"/>
              </a:rPr>
              <a:t> uji yang </a:t>
            </a:r>
            <a:r>
              <a:rPr lang="en-US" sz="1600" dirty="0" err="1">
                <a:latin typeface="Corbel" panose="020B0503020204020204" pitchFamily="34" charset="0"/>
              </a:rPr>
              <a:t>sudah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serta</a:t>
            </a:r>
            <a:r>
              <a:rPr lang="en-US" sz="1600" dirty="0">
                <a:latin typeface="Corbel" panose="020B0503020204020204" pitchFamily="34" charset="0"/>
              </a:rPr>
              <a:t> 4 </a:t>
            </a:r>
            <a:r>
              <a:rPr lang="en-US" sz="1600" dirty="0" err="1">
                <a:latin typeface="Corbel" panose="020B0503020204020204" pitchFamily="34" charset="0"/>
              </a:rPr>
              <a:t>kelas</a:t>
            </a:r>
            <a:r>
              <a:rPr lang="en-US" sz="1600" dirty="0">
                <a:latin typeface="Corbel" panose="020B0503020204020204" pitchFamily="34" charset="0"/>
              </a:rPr>
              <a:t> uji yang </a:t>
            </a:r>
            <a:r>
              <a:rPr lang="en-US" sz="1600" dirty="0" err="1">
                <a:latin typeface="Corbel" panose="020B0503020204020204" pitchFamily="34" charset="0"/>
              </a:rPr>
              <a:t>masih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b="1" dirty="0">
                <a:latin typeface="Corbel" panose="020B0503020204020204" pitchFamily="34" charset="0"/>
              </a:rPr>
              <a:t>integration testing </a:t>
            </a:r>
            <a:r>
              <a:rPr lang="en-US" sz="1600" dirty="0" err="1">
                <a:latin typeface="Corbel" panose="020B0503020204020204" pitchFamily="34" charset="0"/>
              </a:rPr>
              <a:t>dimana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fungsional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kinerja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struktur</a:t>
            </a:r>
            <a:r>
              <a:rPr lang="en-US" sz="1600" dirty="0">
                <a:latin typeface="Corbel" panose="020B0503020204020204" pitchFamily="34" charset="0"/>
              </a:rPr>
              <a:t> program yang </a:t>
            </a:r>
            <a:r>
              <a:rPr lang="en-US" sz="1600" dirty="0" err="1">
                <a:latin typeface="Corbel" panose="020B0503020204020204" pitchFamily="34" charset="0"/>
              </a:rPr>
              <a:t>telah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dirancang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memeriksa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kesalahan</a:t>
            </a:r>
            <a:r>
              <a:rPr lang="en-US" sz="1600" dirty="0">
                <a:latin typeface="Corbel" panose="020B0503020204020204" pitchFamily="34" charset="0"/>
              </a:rPr>
              <a:t> program </a:t>
            </a:r>
            <a:r>
              <a:rPr lang="en-US" sz="1600" dirty="0" err="1">
                <a:latin typeface="Corbel" panose="020B0503020204020204" pitchFamily="34" charset="0"/>
              </a:rPr>
              <a:t>atau</a:t>
            </a:r>
            <a:r>
              <a:rPr lang="en-US" sz="1600" dirty="0">
                <a:latin typeface="Corbel" panose="020B0503020204020204" pitchFamily="34" charset="0"/>
              </a:rPr>
              <a:t> error </a:t>
            </a:r>
            <a:r>
              <a:rPr lang="en-US" sz="1600" dirty="0" err="1">
                <a:latin typeface="Corbel" panose="020B0503020204020204" pitchFamily="34" charset="0"/>
              </a:rPr>
              <a:t>terdapat</a:t>
            </a:r>
            <a:r>
              <a:rPr lang="en-US" sz="1600" dirty="0">
                <a:latin typeface="Corbel" panose="020B0503020204020204" pitchFamily="34" charset="0"/>
              </a:rPr>
              <a:t> 70 step yang </a:t>
            </a:r>
            <a:r>
              <a:rPr lang="en-US" sz="1600" dirty="0" err="1">
                <a:latin typeface="Corbel" panose="020B0503020204020204" pitchFamily="34" charset="0"/>
              </a:rPr>
              <a:t>sudah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4 step yang </a:t>
            </a:r>
            <a:r>
              <a:rPr lang="en-US" sz="1600" dirty="0" err="1">
                <a:latin typeface="Corbel" panose="020B0503020204020204" pitchFamily="34" charset="0"/>
              </a:rPr>
              <a:t>masih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18" name="Rectangle 81"/>
          <p:cNvSpPr/>
          <p:nvPr/>
        </p:nvSpPr>
        <p:spPr>
          <a:xfrm>
            <a:off x="5105400" y="862311"/>
            <a:ext cx="3352800" cy="36906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999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Pengujian</a:t>
            </a:r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 Beta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257800" y="958227"/>
            <a:ext cx="3042746" cy="229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Pengujian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dilakukan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melihat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hasil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kuesioner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diisi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pertanyaan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diajukan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melalui</a:t>
            </a:r>
            <a:r>
              <a:rPr lang="en-US" sz="1600" dirty="0">
                <a:latin typeface="Corbel" panose="020B0503020204020204" pitchFamily="34" charset="0"/>
              </a:rPr>
              <a:t> media google form </a:t>
            </a:r>
            <a:r>
              <a:rPr lang="en-US" sz="1600" dirty="0" err="1">
                <a:latin typeface="Corbel" panose="020B0503020204020204" pitchFamily="34" charset="0"/>
              </a:rPr>
              <a:t>sebanyak</a:t>
            </a:r>
            <a:r>
              <a:rPr lang="en-US" sz="1600" dirty="0">
                <a:latin typeface="Corbel" panose="020B0503020204020204" pitchFamily="34" charset="0"/>
              </a:rPr>
              <a:t> 25 </a:t>
            </a:r>
            <a:r>
              <a:rPr lang="en-US" sz="1600" dirty="0" err="1">
                <a:latin typeface="Corbel" panose="020B0503020204020204" pitchFamily="34" charset="0"/>
              </a:rPr>
              <a:t>pertanyaan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jumlah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responden</a:t>
            </a:r>
            <a:r>
              <a:rPr lang="en-US" sz="1600" dirty="0">
                <a:latin typeface="Corbel" panose="020B0503020204020204" pitchFamily="34" charset="0"/>
              </a:rPr>
              <a:t> 20 orang dan </a:t>
            </a:r>
            <a:r>
              <a:rPr lang="en-US" sz="1600" dirty="0" err="1">
                <a:latin typeface="Corbel" panose="020B0503020204020204" pitchFamily="34" charset="0"/>
              </a:rPr>
              <a:t>presentase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nilai</a:t>
            </a:r>
            <a:r>
              <a:rPr lang="en-US" sz="1600" dirty="0">
                <a:latin typeface="Corbel" panose="020B0503020204020204" pitchFamily="34" charset="0"/>
              </a:rPr>
              <a:t> rata-rata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seluruh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pertanyaan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ialah</a:t>
            </a:r>
            <a:r>
              <a:rPr lang="en-US" sz="1600" dirty="0">
                <a:latin typeface="Corbel" panose="020B0503020204020204" pitchFamily="34" charset="0"/>
              </a:rPr>
              <a:t> 85%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756143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>
                <a:ln>
                  <a:solidFill>
                    <a:schemeClr val="bg1"/>
                  </a:solidFill>
                </a:ln>
                <a:noFill/>
                <a:latin typeface="Century Gothic" pitchFamily="34" charset="0"/>
                <a:cs typeface="Calibri Light" pitchFamily="34" charset="0"/>
              </a:rPr>
              <a:t>PRESENTASI</a:t>
            </a:r>
          </a:p>
          <a:p>
            <a:r>
              <a:rPr lang="en-US" sz="5000" b="1" i="1" dirty="0">
                <a:solidFill>
                  <a:schemeClr val="bg1"/>
                </a:solidFill>
                <a:latin typeface="Century Gothic" pitchFamily="34" charset="0"/>
                <a:cs typeface="Calibri Light" pitchFamily="34" charset="0"/>
              </a:rPr>
              <a:t>APLIKASI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SISTEM GAP REGENERASI KARYAWAN PADA PERUSAHAAN PERCETAKAN UANG INDONESIA BERBASIS WEB</a:t>
            </a:r>
            <a:endParaRPr lang="en-US" sz="1600" b="1" i="1" dirty="0">
              <a:solidFill>
                <a:schemeClr val="accent5"/>
              </a:solidFill>
              <a:latin typeface="Century Gothic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1600" b="1" dirty="0" err="1">
                <a:solidFill>
                  <a:schemeClr val="tx2"/>
                </a:solidFill>
                <a:latin typeface="Corbel" panose="020B0503020204020204" pitchFamily="34" charset="0"/>
              </a:rPr>
              <a:t>Kesimpulan</a:t>
            </a:r>
            <a:r>
              <a:rPr lang="en-US" sz="1600" b="1" dirty="0">
                <a:solidFill>
                  <a:schemeClr val="tx2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rbel" panose="020B0503020204020204" pitchFamily="34" charset="0"/>
              </a:rPr>
              <a:t>dan</a:t>
            </a:r>
            <a:r>
              <a:rPr lang="en-US" sz="1600" b="1" dirty="0">
                <a:solidFill>
                  <a:schemeClr val="tx2"/>
                </a:solidFill>
                <a:latin typeface="Corbel" panose="020B0503020204020204" pitchFamily="34" charset="0"/>
              </a:rPr>
              <a:t> Saran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57200" y="862311"/>
            <a:ext cx="3810000" cy="41478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4008988" y="893365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678310"/>
            <a:ext cx="3810000" cy="217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Kesimpulan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09600" y="958227"/>
            <a:ext cx="3581400" cy="37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mampu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mempermudah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proses </a:t>
            </a:r>
            <a:r>
              <a:rPr lang="en-US" sz="1600" dirty="0" err="1">
                <a:latin typeface="Corbel" panose="020B0503020204020204" pitchFamily="34" charset="0"/>
              </a:rPr>
              <a:t>pendataan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sebelumnya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dilakukan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input manual pada </a:t>
            </a:r>
            <a:r>
              <a:rPr lang="en-US" sz="1600" dirty="0" err="1">
                <a:latin typeface="Corbel" panose="020B0503020204020204" pitchFamily="34" charset="0"/>
              </a:rPr>
              <a:t>ms</a:t>
            </a:r>
            <a:r>
              <a:rPr lang="en-US" sz="1600" dirty="0">
                <a:latin typeface="Corbel" panose="020B0503020204020204" pitchFamily="34" charset="0"/>
              </a:rPr>
              <a:t> excel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system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GAP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disajikan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realtime</a:t>
            </a:r>
            <a:r>
              <a:rPr lang="en-US" sz="1600" dirty="0">
                <a:latin typeface="Corbel" panose="020B0503020204020204" pitchFamily="34" charset="0"/>
              </a:rPr>
              <a:t> system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juga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mamu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merekap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laporan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melihat</a:t>
            </a:r>
            <a:r>
              <a:rPr lang="en-US" sz="1600" dirty="0">
                <a:latin typeface="Corbel" panose="020B0503020204020204" pitchFamily="34" charset="0"/>
              </a:rPr>
              <a:t> data level, </a:t>
            </a:r>
            <a:r>
              <a:rPr lang="en-US" sz="1600" dirty="0" err="1">
                <a:latin typeface="Corbel" panose="020B0503020204020204" pitchFamily="34" charset="0"/>
              </a:rPr>
              <a:t>jabatan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pangkat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pengalompokan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organic dan PKWT </a:t>
            </a:r>
            <a:r>
              <a:rPr lang="en-US" sz="1600" dirty="0" err="1">
                <a:latin typeface="Corbel" panose="020B0503020204020204" pitchFamily="34" charset="0"/>
              </a:rPr>
              <a:t>serta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akan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pensiun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habsi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kontrak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berdasakran</a:t>
            </a:r>
            <a:r>
              <a:rPr lang="en-US" sz="1600" dirty="0">
                <a:latin typeface="Corbel" panose="020B0503020204020204" pitchFamily="34" charset="0"/>
              </a:rPr>
              <a:t> unit </a:t>
            </a:r>
            <a:r>
              <a:rPr lang="en-US" sz="1600" dirty="0" err="1">
                <a:latin typeface="Corbel" panose="020B0503020204020204" pitchFamily="34" charset="0"/>
              </a:rPr>
              <a:t>tertentu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maupun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keseluruhan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18" name="Rectangle 81"/>
          <p:cNvSpPr/>
          <p:nvPr/>
        </p:nvSpPr>
        <p:spPr>
          <a:xfrm>
            <a:off x="4724400" y="862311"/>
            <a:ext cx="3733800" cy="4188320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999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666750"/>
            <a:ext cx="3733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Saran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4876800" y="958227"/>
            <a:ext cx="3423746" cy="352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>
                <a:latin typeface="Corbel" panose="020B0503020204020204" pitchFamily="34" charset="0"/>
              </a:rPr>
              <a:t>1. </a:t>
            </a:r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system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GAP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terintegrasi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system payroll. </a:t>
            </a:r>
          </a:p>
          <a:p>
            <a:pPr algn="just" defTabSz="363538"/>
            <a:r>
              <a:rPr lang="en-US" sz="1600" dirty="0">
                <a:latin typeface="Corbel" panose="020B0503020204020204" pitchFamily="34" charset="0"/>
              </a:rPr>
              <a:t>2.	</a:t>
            </a:r>
            <a:r>
              <a:rPr lang="en-US" sz="1600" dirty="0" err="1">
                <a:latin typeface="Corbel" panose="020B0503020204020204" pitchFamily="34" charset="0"/>
              </a:rPr>
              <a:t>Perlu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penambahan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fitur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absensi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terintegrasi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media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absen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seperti</a:t>
            </a:r>
            <a:r>
              <a:rPr lang="en-US" sz="1600" dirty="0">
                <a:latin typeface="Corbel" panose="020B0503020204020204" pitchFamily="34" charset="0"/>
              </a:rPr>
              <a:t> finger print.</a:t>
            </a:r>
          </a:p>
          <a:p>
            <a:pPr algn="just" defTabSz="363538"/>
            <a:r>
              <a:rPr lang="en-US" sz="1600" dirty="0">
                <a:latin typeface="Corbel" panose="020B0503020204020204" pitchFamily="34" charset="0"/>
              </a:rPr>
              <a:t>3.	</a:t>
            </a:r>
            <a:r>
              <a:rPr lang="en-US" sz="1600" dirty="0" err="1">
                <a:latin typeface="Corbel" panose="020B0503020204020204" pitchFamily="34" charset="0"/>
              </a:rPr>
              <a:t>Perlu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pembuatan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platform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mobile agar </a:t>
            </a:r>
            <a:r>
              <a:rPr lang="en-US" sz="1600" dirty="0" err="1">
                <a:latin typeface="Corbel" panose="020B0503020204020204" pitchFamily="34" charset="0"/>
              </a:rPr>
              <a:t>memudahkan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notifikasi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realtime</a:t>
            </a:r>
            <a:endParaRPr lang="en-US" sz="1600" dirty="0">
              <a:latin typeface="Corbel" panose="020B0503020204020204" pitchFamily="34" charset="0"/>
            </a:endParaRPr>
          </a:p>
          <a:p>
            <a:pPr algn="just" defTabSz="363538"/>
            <a:r>
              <a:rPr lang="en-US" sz="1600" dirty="0">
                <a:latin typeface="Corbel" panose="020B0503020204020204" pitchFamily="34" charset="0"/>
              </a:rPr>
              <a:t>4.	</a:t>
            </a:r>
            <a:r>
              <a:rPr lang="en-US" sz="1600" dirty="0" err="1">
                <a:latin typeface="Corbel" panose="020B0503020204020204" pitchFamily="34" charset="0"/>
              </a:rPr>
              <a:t>Perlu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fitur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khusus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ingin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melihat</a:t>
            </a:r>
            <a:r>
              <a:rPr lang="en-US" sz="1600" dirty="0">
                <a:latin typeface="Corbel" panose="020B0503020204020204" pitchFamily="34" charset="0"/>
              </a:rPr>
              <a:t> detail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terhadap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itu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sendiri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517</Words>
  <Application>Microsoft Office PowerPoint</Application>
  <PresentationFormat>On-screen Show (16:9)</PresentationFormat>
  <Paragraphs>80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 Bank Mandiri (Persero) Tbk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bdsuser</dc:creator>
  <cp:lastModifiedBy>Robbi Izhar Ramadhana</cp:lastModifiedBy>
  <cp:revision>35</cp:revision>
  <dcterms:created xsi:type="dcterms:W3CDTF">2022-07-15T03:05:11Z</dcterms:created>
  <dcterms:modified xsi:type="dcterms:W3CDTF">2022-07-25T01:23:59Z</dcterms:modified>
</cp:coreProperties>
</file>