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12"/>
  </p:notesMasterIdLst>
  <p:handoutMasterIdLst>
    <p:handoutMasterId r:id="rId13"/>
  </p:handoutMasterIdLst>
  <p:sldIdLst>
    <p:sldId id="257" r:id="rId5"/>
    <p:sldId id="258" r:id="rId6"/>
    <p:sldId id="262" r:id="rId7"/>
    <p:sldId id="259" r:id="rId8"/>
    <p:sldId id="261"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4" autoAdjust="0"/>
    <p:restoredTop sz="90409"/>
  </p:normalViewPr>
  <p:slideViewPr>
    <p:cSldViewPr snapToGrid="0">
      <p:cViewPr varScale="1">
        <p:scale>
          <a:sx n="86" d="100"/>
          <a:sy n="86" d="100"/>
        </p:scale>
        <p:origin x="232" y="728"/>
      </p:cViewPr>
      <p:guideLst/>
    </p:cSldViewPr>
  </p:slideViewPr>
  <p:notesTextViewPr>
    <p:cViewPr>
      <p:scale>
        <a:sx n="1" d="1"/>
        <a:sy n="1" d="1"/>
      </p:scale>
      <p:origin x="0" y="0"/>
    </p:cViewPr>
  </p:notesTextViewPr>
  <p:notesViewPr>
    <p:cSldViewPr snapToGrid="0">
      <p:cViewPr varScale="1">
        <p:scale>
          <a:sx n="83" d="100"/>
          <a:sy n="83" d="100"/>
        </p:scale>
        <p:origin x="240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a:t>Confusion Matrix 1</a:t>
          </a:r>
        </a:p>
      </dgm: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kumimoji="0" lang="en-US" b="0" i="0" dirty="0">
              <a:solidFill>
                <a:schemeClr val="dk1"/>
              </a:solidFill>
              <a:effectLst/>
              <a:latin typeface="+mn-lt"/>
              <a:ea typeface="+mn-ea"/>
              <a:cs typeface="+mn-cs"/>
            </a:rPr>
            <a:t>Fi Score- 84.58 %</a:t>
          </a:r>
          <a:endParaRPr lang="en-US" dirty="0"/>
        </a:p>
      </dgm:t>
      <dgm:extLst>
        <a:ext uri="{E40237B7-FDA0-4F09-8148-C483321AD2D9}">
          <dgm14:cNvPr xmlns:dgm14="http://schemas.microsoft.com/office/drawing/2010/diagram" id="0" name="" title="Graphic sample"/>
        </a:ext>
      </dgm:extLs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dgm:t>
        <a:bodyPr/>
        <a:lstStyle/>
        <a:p>
          <a:r>
            <a:rPr lang="en-US" dirty="0"/>
            <a:t>Accuracy- </a:t>
          </a:r>
          <a:r>
            <a:rPr kumimoji="0" lang="en-US" b="0" i="0" dirty="0">
              <a:solidFill>
                <a:schemeClr val="dk1"/>
              </a:solidFill>
              <a:effectLst/>
              <a:latin typeface="+mn-lt"/>
              <a:ea typeface="+mn-ea"/>
              <a:cs typeface="+mn-cs"/>
            </a:rPr>
            <a:t>87.09 %</a:t>
          </a:r>
          <a:endParaRPr lang="en-US" dirty="0"/>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3929B1E1-4BC4-4C73-ABE8-27CEF96A3652}">
      <dgm:prSet phldrT="[Text]"/>
      <dgm:spPr/>
      <dgm:t>
        <a:bodyPr/>
        <a:lstStyle/>
        <a:p>
          <a:r>
            <a:rPr lang="en-US" dirty="0"/>
            <a:t>Confusion Matrix 2</a:t>
          </a:r>
        </a:p>
      </dgm: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dgm:t>
        <a:bodyPr/>
        <a:lstStyle/>
        <a:p>
          <a:r>
            <a:rPr lang="en-US" dirty="0"/>
            <a:t>Fi Score- </a:t>
          </a:r>
          <a:r>
            <a:rPr kumimoji="0" lang="en-US" b="0" i="0" dirty="0">
              <a:solidFill>
                <a:schemeClr val="dk1"/>
              </a:solidFill>
              <a:effectLst/>
              <a:latin typeface="+mn-lt"/>
              <a:ea typeface="+mn-ea"/>
              <a:cs typeface="+mn-cs"/>
            </a:rPr>
            <a:t>98.01 %</a:t>
          </a:r>
          <a:endParaRPr lang="en-US" dirty="0"/>
        </a:p>
      </dgm: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0791135C-9DAB-47F6-BE9C-A3E56A2DDA50}">
      <dgm:prSet phldrT="[Text]"/>
      <dgm:spPr/>
      <dgm:t>
        <a:bodyPr/>
        <a:lstStyle/>
        <a:p>
          <a:r>
            <a:rPr kumimoji="0" lang="en-US" b="0" i="0" dirty="0">
              <a:solidFill>
                <a:schemeClr val="dk1"/>
              </a:solidFill>
              <a:effectLst/>
              <a:latin typeface="+mn-lt"/>
              <a:ea typeface="+mn-ea"/>
              <a:cs typeface="+mn-cs"/>
            </a:rPr>
            <a:t>Accuracy- 98.17 %</a:t>
          </a:r>
          <a:endParaRPr lang="en-US" dirty="0"/>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60CDF8D0-D4FC-4467-A51E-79C5A58B0B2C}">
      <dgm:prSet phldrT="[Text]"/>
      <dgm:spPr/>
      <dgm:t>
        <a:bodyPr/>
        <a:lstStyle/>
        <a:p>
          <a:r>
            <a:rPr lang="en-US" dirty="0"/>
            <a:t>Confusion Matrix 3</a:t>
          </a:r>
        </a:p>
      </dgm:t>
    </dgm:pt>
    <dgm:pt modelId="{E12A269F-AB82-486A-9077-80F2BBBE48C2}" type="parTrans" cxnId="{2BA65DEC-E719-4ED3-8135-48349D42DD04}">
      <dgm:prSet/>
      <dgm:spPr/>
      <dgm:t>
        <a:bodyPr/>
        <a:lstStyle/>
        <a:p>
          <a:endParaRPr lang="en-US"/>
        </a:p>
      </dgm:t>
    </dgm:pt>
    <dgm:pt modelId="{3F7FD59D-A716-4310-A89A-AB6F740D9FFF}" type="sibTrans" cxnId="{2BA65DEC-E719-4ED3-8135-48349D42DD04}">
      <dgm:prSet/>
      <dgm:spPr/>
      <dgm:t>
        <a:bodyPr/>
        <a:lstStyle/>
        <a:p>
          <a:endParaRPr lang="en-US"/>
        </a:p>
      </dgm:t>
    </dgm:pt>
    <dgm:pt modelId="{50629C12-7464-4473-ADEF-1A284F8A9957}">
      <dgm:prSet phldrT="[Text]"/>
      <dgm:spPr/>
      <dgm:t>
        <a:bodyPr/>
        <a:lstStyle/>
        <a:p>
          <a:r>
            <a:rPr lang="en-US" dirty="0"/>
            <a:t>Fi Score- </a:t>
          </a:r>
          <a:r>
            <a:rPr kumimoji="0" lang="en-US" b="0" i="0" dirty="0">
              <a:solidFill>
                <a:schemeClr val="dk1"/>
              </a:solidFill>
              <a:effectLst/>
              <a:latin typeface="+mn-lt"/>
              <a:ea typeface="+mn-ea"/>
              <a:cs typeface="+mn-cs"/>
            </a:rPr>
            <a:t>99.58 %</a:t>
          </a:r>
          <a:endParaRPr lang="en-US" dirty="0"/>
        </a:p>
      </dgm:t>
    </dgm:pt>
    <dgm:pt modelId="{9D1CB46C-0CFA-4B27-9224-267431FBD094}" type="parTrans" cxnId="{1D32FCC9-657C-4348-9C0D-52115D559FEB}">
      <dgm:prSet/>
      <dgm:spPr/>
      <dgm:t>
        <a:bodyPr/>
        <a:lstStyle/>
        <a:p>
          <a:endParaRPr lang="en-US"/>
        </a:p>
      </dgm:t>
    </dgm:pt>
    <dgm:pt modelId="{4576BCC5-0598-4332-A2E7-87AC3ADD4EB8}" type="sibTrans" cxnId="{1D32FCC9-657C-4348-9C0D-52115D559FEB}">
      <dgm:prSet/>
      <dgm:spPr/>
      <dgm:t>
        <a:bodyPr/>
        <a:lstStyle/>
        <a:p>
          <a:endParaRPr lang="en-US"/>
        </a:p>
      </dgm:t>
    </dgm:pt>
    <dgm:pt modelId="{AF929078-7E8A-C84B-82D9-B80B36300AC6}">
      <dgm:prSet phldrT="[Text]"/>
      <dgm:spPr/>
      <dgm:t>
        <a:bodyPr/>
        <a:lstStyle/>
        <a:p>
          <a:r>
            <a:rPr kumimoji="0" lang="en-US" b="0" i="0" dirty="0">
              <a:solidFill>
                <a:schemeClr val="dk1"/>
              </a:solidFill>
              <a:effectLst/>
              <a:latin typeface="+mn-lt"/>
              <a:ea typeface="+mn-ea"/>
              <a:cs typeface="+mn-cs"/>
            </a:rPr>
            <a:t>Accuracy- 99.59 %</a:t>
          </a:r>
          <a:endParaRPr lang="en-US" dirty="0"/>
        </a:p>
      </dgm:t>
    </dgm:pt>
    <dgm:pt modelId="{9F66D165-F90F-4743-A893-A0A1A7E9B4B6}" type="parTrans" cxnId="{73B1AD52-4B54-9E47-A094-7BE7EAD8B49A}">
      <dgm:prSet/>
      <dgm:spPr/>
      <dgm:t>
        <a:bodyPr/>
        <a:lstStyle/>
        <a:p>
          <a:endParaRPr lang="en-US"/>
        </a:p>
      </dgm:t>
    </dgm:pt>
    <dgm:pt modelId="{76A929A3-D4AC-1C4F-B422-9FEA95B5F039}" type="sibTrans" cxnId="{73B1AD52-4B54-9E47-A094-7BE7EAD8B49A}">
      <dgm:prSet/>
      <dgm:spPr/>
      <dgm:t>
        <a:bodyPr/>
        <a:lstStyle/>
        <a:p>
          <a:endParaRPr lang="en-US"/>
        </a:p>
      </dgm:t>
    </dgm:pt>
    <dgm:pt modelId="{E6A445EE-D086-4B01-B491-D67950A5A065}" type="pres">
      <dgm:prSet presAssocID="{3F442EA2-39BA-4C9A-AD59-755D4917D532}" presName="linear" presStyleCnt="0">
        <dgm:presLayoutVars>
          <dgm:dir/>
          <dgm:animLvl val="lvl"/>
          <dgm:resizeHandles val="exact"/>
        </dgm:presLayoutVars>
      </dgm:prSet>
      <dgm:spPr/>
    </dgm:pt>
    <dgm:pt modelId="{6D3A9625-D3EB-4CA1-AB05-34452283708A}" type="pres">
      <dgm:prSet presAssocID="{4DF9FE7B-F642-4898-A360-D4E3814E1A3D}" presName="parentLin" presStyleCnt="0"/>
      <dgm:spPr/>
    </dgm:pt>
    <dgm:pt modelId="{7E290D25-335D-4339-A8E8-B036E46B5EB5}" type="pres">
      <dgm:prSet presAssocID="{4DF9FE7B-F642-4898-A360-D4E3814E1A3D}" presName="parentLeftMargin" presStyleLbl="node1" presStyleIdx="0" presStyleCnt="3"/>
      <dgm:spPr/>
    </dgm:pt>
    <dgm:pt modelId="{674922F1-7266-4681-AD4F-1C618A5FFF23}" type="pres">
      <dgm:prSet presAssocID="{4DF9FE7B-F642-4898-A360-D4E3814E1A3D}" presName="parentText" presStyleLbl="node1" presStyleIdx="0" presStyleCnt="3">
        <dgm:presLayoutVars>
          <dgm:chMax val="0"/>
          <dgm:bulletEnabled val="1"/>
        </dgm:presLayoutVars>
      </dgm:prSet>
      <dgm:spPr/>
    </dgm:pt>
    <dgm:pt modelId="{96C29850-0672-4B77-B5DE-2E1563038631}" type="pres">
      <dgm:prSet presAssocID="{4DF9FE7B-F642-4898-A360-D4E3814E1A3D}" presName="negativeSpace" presStyleCnt="0"/>
      <dgm:spPr/>
    </dgm:pt>
    <dgm:pt modelId="{80259B02-529C-422B-91BE-D70198BA9F6C}" type="pres">
      <dgm:prSet presAssocID="{4DF9FE7B-F642-4898-A360-D4E3814E1A3D}" presName="childText" presStyleLbl="conFgAcc1" presStyleIdx="0" presStyleCnt="3" custLinFactNeighborX="-5589" custLinFactNeighborY="-2747">
        <dgm:presLayoutVars>
          <dgm:bulletEnabled val="1"/>
        </dgm:presLayoutVars>
      </dgm:prSet>
      <dgm:spPr/>
    </dgm:pt>
    <dgm:pt modelId="{E53EFB4E-D3DB-42E1-82AC-148F7D29254F}" type="pres">
      <dgm:prSet presAssocID="{43C18EFF-81FC-4D70-8C6B-E95FF3730413}" presName="spaceBetweenRectangles" presStyleCnt="0"/>
      <dgm:spPr/>
    </dgm:pt>
    <dgm:pt modelId="{07AC1C38-F728-4390-9C76-57A49ED97DBB}" type="pres">
      <dgm:prSet presAssocID="{3929B1E1-4BC4-4C73-ABE8-27CEF96A3652}" presName="parentLin" presStyleCnt="0"/>
      <dgm:spPr/>
    </dgm:pt>
    <dgm:pt modelId="{D0037F0D-DB9A-4BA4-97B4-D939B26E14DA}" type="pres">
      <dgm:prSet presAssocID="{3929B1E1-4BC4-4C73-ABE8-27CEF96A3652}" presName="parentLeftMargin" presStyleLbl="node1" presStyleIdx="0" presStyleCnt="3"/>
      <dgm:spPr/>
    </dgm:pt>
    <dgm:pt modelId="{21EEBBE2-729F-4D85-8CAE-C2B30FF126D2}" type="pres">
      <dgm:prSet presAssocID="{3929B1E1-4BC4-4C73-ABE8-27CEF96A3652}" presName="parentText" presStyleLbl="node1" presStyleIdx="1" presStyleCnt="3">
        <dgm:presLayoutVars>
          <dgm:chMax val="0"/>
          <dgm:bulletEnabled val="1"/>
        </dgm:presLayoutVars>
      </dgm:prSet>
      <dgm:spPr/>
    </dgm:pt>
    <dgm:pt modelId="{AACB3FAF-C320-430D-84D4-71BA6D1761D1}" type="pres">
      <dgm:prSet presAssocID="{3929B1E1-4BC4-4C73-ABE8-27CEF96A3652}" presName="negativeSpace" presStyleCnt="0"/>
      <dgm:spPr/>
    </dgm:pt>
    <dgm:pt modelId="{5282638F-EFF2-4770-BB1A-21455422E45D}" type="pres">
      <dgm:prSet presAssocID="{3929B1E1-4BC4-4C73-ABE8-27CEF96A3652}" presName="childText" presStyleLbl="conFgAcc1" presStyleIdx="1" presStyleCnt="3">
        <dgm:presLayoutVars>
          <dgm:bulletEnabled val="1"/>
        </dgm:presLayoutVars>
      </dgm:prSet>
      <dgm:spPr/>
    </dgm:pt>
    <dgm:pt modelId="{8CE827AA-77D8-4146-A665-00110A17769E}" type="pres">
      <dgm:prSet presAssocID="{19BA0C22-38BB-4E9F-89D5-0FF5FF9F12CE}" presName="spaceBetweenRectangles" presStyleCnt="0"/>
      <dgm:spPr/>
    </dgm:pt>
    <dgm:pt modelId="{34C9EE47-81AF-461E-8292-AB107AA0D367}" type="pres">
      <dgm:prSet presAssocID="{60CDF8D0-D4FC-4467-A51E-79C5A58B0B2C}" presName="parentLin" presStyleCnt="0"/>
      <dgm:spPr/>
    </dgm:pt>
    <dgm:pt modelId="{864CB39B-29F9-473D-90E5-0686D86E278F}" type="pres">
      <dgm:prSet presAssocID="{60CDF8D0-D4FC-4467-A51E-79C5A58B0B2C}" presName="parentLeftMargin" presStyleLbl="node1" presStyleIdx="1" presStyleCnt="3"/>
      <dgm:spPr/>
    </dgm:pt>
    <dgm:pt modelId="{5B203A22-00AF-46E7-9415-C6DAFD7E01CC}" type="pres">
      <dgm:prSet presAssocID="{60CDF8D0-D4FC-4467-A51E-79C5A58B0B2C}" presName="parentText" presStyleLbl="node1" presStyleIdx="2" presStyleCnt="3">
        <dgm:presLayoutVars>
          <dgm:chMax val="0"/>
          <dgm:bulletEnabled val="1"/>
        </dgm:presLayoutVars>
      </dgm:prSet>
      <dgm:spPr/>
    </dgm:pt>
    <dgm:pt modelId="{DF9C1F84-81DE-4E5D-9537-C2D1A211B8B6}" type="pres">
      <dgm:prSet presAssocID="{60CDF8D0-D4FC-4467-A51E-79C5A58B0B2C}" presName="negativeSpace" presStyleCnt="0"/>
      <dgm:spPr/>
    </dgm:pt>
    <dgm:pt modelId="{964E6811-5072-4466-B721-689C35A65029}" type="pres">
      <dgm:prSet presAssocID="{60CDF8D0-D4FC-4467-A51E-79C5A58B0B2C}" presName="childText" presStyleLbl="conFgAcc1" presStyleIdx="2" presStyleCnt="3">
        <dgm:presLayoutVars>
          <dgm:bulletEnabled val="1"/>
        </dgm:presLayoutVars>
      </dgm:prSet>
      <dgm:spPr/>
    </dgm:pt>
  </dgm:ptLst>
  <dgm:cxnLst>
    <dgm:cxn modelId="{AB11C402-8141-485D-B790-895B9271E5B4}" type="presOf" srcId="{EFF2750D-B4B3-474C-8B62-8B638DC31F7E}" destId="{80259B02-529C-422B-91BE-D70198BA9F6C}" srcOrd="0" destOrd="0" presId="urn:microsoft.com/office/officeart/2005/8/layout/list1"/>
    <dgm:cxn modelId="{C9804B06-A9E3-4BDB-B1EF-3CC47CFC352A}" type="presOf" srcId="{60CDF8D0-D4FC-4467-A51E-79C5A58B0B2C}" destId="{864CB39B-29F9-473D-90E5-0686D86E278F}" srcOrd="0" destOrd="0" presId="urn:microsoft.com/office/officeart/2005/8/layout/list1"/>
    <dgm:cxn modelId="{1339090C-9A95-4C05-841C-FA3AF987601B}" srcId="{3F442EA2-39BA-4C9A-AD59-755D4917D532}" destId="{3929B1E1-4BC4-4C73-ABE8-27CEF96A3652}" srcOrd="1" destOrd="0" parTransId="{F356CC76-9117-4B79-A270-BBBAFD3E9C79}" sibTransId="{19BA0C22-38BB-4E9F-89D5-0FF5FF9F12CE}"/>
    <dgm:cxn modelId="{ABFD0F30-EA0A-4B0D-915B-E57548E18F87}" type="presOf" srcId="{50629C12-7464-4473-ADEF-1A284F8A9957}" destId="{964E6811-5072-4466-B721-689C35A65029}" srcOrd="0" destOrd="0" presId="urn:microsoft.com/office/officeart/2005/8/layout/list1"/>
    <dgm:cxn modelId="{62C10234-45D3-426A-8820-4C0D1D8CBA21}" srcId="{4DF9FE7B-F642-4898-A360-D4E3814E1A3D}" destId="{789CD6DB-3A68-4A41-90BD-4F0CBB3617D1}" srcOrd="1" destOrd="0" parTransId="{C0BEB5FF-8DFB-40B9-A228-C0C6097DDDC4}" sibTransId="{1A702531-A59F-4EE2-8246-E2EB0955D8B1}"/>
    <dgm:cxn modelId="{73B1AD52-4B54-9E47-A094-7BE7EAD8B49A}" srcId="{60CDF8D0-D4FC-4467-A51E-79C5A58B0B2C}" destId="{AF929078-7E8A-C84B-82D9-B80B36300AC6}" srcOrd="1" destOrd="0" parTransId="{9F66D165-F90F-4743-A893-A0A1A7E9B4B6}" sibTransId="{76A929A3-D4AC-1C4F-B422-9FEA95B5F039}"/>
    <dgm:cxn modelId="{95F71454-BB51-4A95-AA7C-E7E7CECEAC8F}" type="presOf" srcId="{3929B1E1-4BC4-4C73-ABE8-27CEF96A3652}" destId="{21EEBBE2-729F-4D85-8CAE-C2B30FF126D2}" srcOrd="1" destOrd="0" presId="urn:microsoft.com/office/officeart/2005/8/layout/list1"/>
    <dgm:cxn modelId="{C43C0B7E-5D6D-4DBE-9B64-B59919FE9A0F}" type="presOf" srcId="{789CD6DB-3A68-4A41-90BD-4F0CBB3617D1}" destId="{80259B02-529C-422B-91BE-D70198BA9F6C}" srcOrd="0" destOrd="1" presId="urn:microsoft.com/office/officeart/2005/8/layout/list1"/>
    <dgm:cxn modelId="{10E58288-105A-4B4A-A1E2-772C895B21AD}" type="presOf" srcId="{0791135C-9DAB-47F6-BE9C-A3E56A2DDA50}" destId="{5282638F-EFF2-4770-BB1A-21455422E45D}" srcOrd="0" destOrd="1" presId="urn:microsoft.com/office/officeart/2005/8/layout/list1"/>
    <dgm:cxn modelId="{194A4D8A-B444-4A0E-929B-37E569FFF894}" type="presOf" srcId="{3929B1E1-4BC4-4C73-ABE8-27CEF96A3652}" destId="{D0037F0D-DB9A-4BA4-97B4-D939B26E14DA}" srcOrd="0" destOrd="0" presId="urn:microsoft.com/office/officeart/2005/8/layout/list1"/>
    <dgm:cxn modelId="{EBD8BE8D-6018-43E2-B081-034BB5656EB6}" srcId="{3F442EA2-39BA-4C9A-AD59-755D4917D532}" destId="{4DF9FE7B-F642-4898-A360-D4E3814E1A3D}" srcOrd="0" destOrd="0" parTransId="{1C10F06D-860A-4604-A7AD-02E614FE3976}" sibTransId="{43C18EFF-81FC-4D70-8C6B-E95FF3730413}"/>
    <dgm:cxn modelId="{1C216094-CD96-464B-A594-984CEEA41C92}" type="presOf" srcId="{4DF9FE7B-F642-4898-A360-D4E3814E1A3D}" destId="{674922F1-7266-4681-AD4F-1C618A5FFF23}" srcOrd="1" destOrd="0" presId="urn:microsoft.com/office/officeart/2005/8/layout/list1"/>
    <dgm:cxn modelId="{B3B26E9A-58E5-497B-BD59-F5567958C609}" srcId="{3929B1E1-4BC4-4C73-ABE8-27CEF96A3652}" destId="{0791135C-9DAB-47F6-BE9C-A3E56A2DDA50}" srcOrd="1" destOrd="0" parTransId="{D6057E63-9793-4991-97C1-30FC405E95A5}" sibTransId="{B670C2A7-83CB-4F4C-BC19-A3A7C066A822}"/>
    <dgm:cxn modelId="{1BC47D9B-10CA-4A9A-B902-556C7E28A1A9}" type="presOf" srcId="{4DF9FE7B-F642-4898-A360-D4E3814E1A3D}" destId="{7E290D25-335D-4339-A8E8-B036E46B5EB5}" srcOrd="0" destOrd="0" presId="urn:microsoft.com/office/officeart/2005/8/layout/list1"/>
    <dgm:cxn modelId="{09FCCB9D-A30A-4326-970E-26252D39327F}" srcId="{3929B1E1-4BC4-4C73-ABE8-27CEF96A3652}" destId="{99E0600D-9954-43F4-8926-13B8777FAAA1}" srcOrd="0" destOrd="0" parTransId="{BE23F476-2C5C-42ED-BF2B-CD5FC7ADDDF6}" sibTransId="{C44937DC-4907-4769-AA8B-1B3E7391D7B0}"/>
    <dgm:cxn modelId="{A058DDA2-48CA-4E5B-B389-F71A59C262B0}" srcId="{4DF9FE7B-F642-4898-A360-D4E3814E1A3D}" destId="{EFF2750D-B4B3-474C-8B62-8B638DC31F7E}" srcOrd="0" destOrd="0" parTransId="{AEBC78E6-CDDC-4C8F-A157-3C51E907FACD}" sibTransId="{75C067D7-FCD2-4969-8F27-4BBDA88E75ED}"/>
    <dgm:cxn modelId="{E56C33A3-D95B-479D-9375-29743E0E54C8}" type="presOf" srcId="{99E0600D-9954-43F4-8926-13B8777FAAA1}" destId="{5282638F-EFF2-4770-BB1A-21455422E45D}" srcOrd="0" destOrd="0" presId="urn:microsoft.com/office/officeart/2005/8/layout/list1"/>
    <dgm:cxn modelId="{6005D6BB-17C1-4E0A-88F9-32F66A98D3B7}" type="presOf" srcId="{3F442EA2-39BA-4C9A-AD59-755D4917D532}" destId="{E6A445EE-D086-4B01-B491-D67950A5A065}" srcOrd="0" destOrd="0" presId="urn:microsoft.com/office/officeart/2005/8/layout/list1"/>
    <dgm:cxn modelId="{650988BD-1223-BC47-A4ED-D4AD7087A207}" type="presOf" srcId="{AF929078-7E8A-C84B-82D9-B80B36300AC6}" destId="{964E6811-5072-4466-B721-689C35A65029}" srcOrd="0" destOrd="1" presId="urn:microsoft.com/office/officeart/2005/8/layout/list1"/>
    <dgm:cxn modelId="{1D32FCC9-657C-4348-9C0D-52115D559FEB}" srcId="{60CDF8D0-D4FC-4467-A51E-79C5A58B0B2C}" destId="{50629C12-7464-4473-ADEF-1A284F8A9957}" srcOrd="0" destOrd="0" parTransId="{9D1CB46C-0CFA-4B27-9224-267431FBD094}" sibTransId="{4576BCC5-0598-4332-A2E7-87AC3ADD4EB8}"/>
    <dgm:cxn modelId="{A2A3B6E9-232B-4C4E-AB84-93E34B656F81}" type="presOf" srcId="{60CDF8D0-D4FC-4467-A51E-79C5A58B0B2C}" destId="{5B203A22-00AF-46E7-9415-C6DAFD7E01CC}" srcOrd="1" destOrd="0" presId="urn:microsoft.com/office/officeart/2005/8/layout/list1"/>
    <dgm:cxn modelId="{2BA65DEC-E719-4ED3-8135-48349D42DD04}" srcId="{3F442EA2-39BA-4C9A-AD59-755D4917D532}" destId="{60CDF8D0-D4FC-4467-A51E-79C5A58B0B2C}" srcOrd="2" destOrd="0" parTransId="{E12A269F-AB82-486A-9077-80F2BBBE48C2}" sibTransId="{3F7FD59D-A716-4310-A89A-AB6F740D9FFF}"/>
    <dgm:cxn modelId="{BF3D7A43-4839-4C7E-8B21-5C1EBABD4710}" type="presParOf" srcId="{E6A445EE-D086-4B01-B491-D67950A5A065}" destId="{6D3A9625-D3EB-4CA1-AB05-34452283708A}" srcOrd="0" destOrd="0" presId="urn:microsoft.com/office/officeart/2005/8/layout/list1"/>
    <dgm:cxn modelId="{078A1DEC-75BB-4F4D-B303-17073EF55C3C}" type="presParOf" srcId="{6D3A9625-D3EB-4CA1-AB05-34452283708A}" destId="{7E290D25-335D-4339-A8E8-B036E46B5EB5}" srcOrd="0" destOrd="0" presId="urn:microsoft.com/office/officeart/2005/8/layout/list1"/>
    <dgm:cxn modelId="{BE735655-FBA1-4DA0-B8F8-EE5DDF9A07CD}" type="presParOf" srcId="{6D3A9625-D3EB-4CA1-AB05-34452283708A}" destId="{674922F1-7266-4681-AD4F-1C618A5FFF23}" srcOrd="1" destOrd="0" presId="urn:microsoft.com/office/officeart/2005/8/layout/list1"/>
    <dgm:cxn modelId="{36229DD8-C1A0-4E32-98F2-C722D0C263EC}" type="presParOf" srcId="{E6A445EE-D086-4B01-B491-D67950A5A065}" destId="{96C29850-0672-4B77-B5DE-2E1563038631}" srcOrd="1" destOrd="0" presId="urn:microsoft.com/office/officeart/2005/8/layout/list1"/>
    <dgm:cxn modelId="{5F58B1CB-03C3-4B3C-90DE-CD1541F54267}" type="presParOf" srcId="{E6A445EE-D086-4B01-B491-D67950A5A065}" destId="{80259B02-529C-422B-91BE-D70198BA9F6C}" srcOrd="2" destOrd="0" presId="urn:microsoft.com/office/officeart/2005/8/layout/list1"/>
    <dgm:cxn modelId="{5A722DEC-1B49-4705-958E-7BE8013D8E5C}" type="presParOf" srcId="{E6A445EE-D086-4B01-B491-D67950A5A065}" destId="{E53EFB4E-D3DB-42E1-82AC-148F7D29254F}" srcOrd="3" destOrd="0" presId="urn:microsoft.com/office/officeart/2005/8/layout/list1"/>
    <dgm:cxn modelId="{F7C5A2F4-8F31-4D39-8A30-E58B97821203}" type="presParOf" srcId="{E6A445EE-D086-4B01-B491-D67950A5A065}" destId="{07AC1C38-F728-4390-9C76-57A49ED97DBB}" srcOrd="4" destOrd="0" presId="urn:microsoft.com/office/officeart/2005/8/layout/list1"/>
    <dgm:cxn modelId="{7242F5E3-15A8-4577-A044-8A56004F57ED}" type="presParOf" srcId="{07AC1C38-F728-4390-9C76-57A49ED97DBB}" destId="{D0037F0D-DB9A-4BA4-97B4-D939B26E14DA}" srcOrd="0" destOrd="0" presId="urn:microsoft.com/office/officeart/2005/8/layout/list1"/>
    <dgm:cxn modelId="{53A3D704-0488-4774-886C-94B0A94C471A}" type="presParOf" srcId="{07AC1C38-F728-4390-9C76-57A49ED97DBB}" destId="{21EEBBE2-729F-4D85-8CAE-C2B30FF126D2}" srcOrd="1" destOrd="0" presId="urn:microsoft.com/office/officeart/2005/8/layout/list1"/>
    <dgm:cxn modelId="{6BCE3D8B-064A-45F0-B2C0-6C1B77895F5B}" type="presParOf" srcId="{E6A445EE-D086-4B01-B491-D67950A5A065}" destId="{AACB3FAF-C320-430D-84D4-71BA6D1761D1}" srcOrd="5" destOrd="0" presId="urn:microsoft.com/office/officeart/2005/8/layout/list1"/>
    <dgm:cxn modelId="{4F910AA0-6006-40B2-AB5C-8BA0A1C17042}" type="presParOf" srcId="{E6A445EE-D086-4B01-B491-D67950A5A065}" destId="{5282638F-EFF2-4770-BB1A-21455422E45D}" srcOrd="6" destOrd="0" presId="urn:microsoft.com/office/officeart/2005/8/layout/list1"/>
    <dgm:cxn modelId="{589D3694-485C-4685-8F80-A970B71FE926}" type="presParOf" srcId="{E6A445EE-D086-4B01-B491-D67950A5A065}" destId="{8CE827AA-77D8-4146-A665-00110A17769E}" srcOrd="7" destOrd="0" presId="urn:microsoft.com/office/officeart/2005/8/layout/list1"/>
    <dgm:cxn modelId="{1628B2B4-C31D-44CC-BD32-F3B11065EEF3}" type="presParOf" srcId="{E6A445EE-D086-4B01-B491-D67950A5A065}" destId="{34C9EE47-81AF-461E-8292-AB107AA0D367}" srcOrd="8" destOrd="0" presId="urn:microsoft.com/office/officeart/2005/8/layout/list1"/>
    <dgm:cxn modelId="{B1784484-35A9-4F1F-9E67-62F27FF89508}" type="presParOf" srcId="{34C9EE47-81AF-461E-8292-AB107AA0D367}" destId="{864CB39B-29F9-473D-90E5-0686D86E278F}" srcOrd="0" destOrd="0" presId="urn:microsoft.com/office/officeart/2005/8/layout/list1"/>
    <dgm:cxn modelId="{FB5D643F-DB5F-4204-A9AB-C35873A1EC3A}" type="presParOf" srcId="{34C9EE47-81AF-461E-8292-AB107AA0D367}" destId="{5B203A22-00AF-46E7-9415-C6DAFD7E01CC}" srcOrd="1" destOrd="0" presId="urn:microsoft.com/office/officeart/2005/8/layout/list1"/>
    <dgm:cxn modelId="{0B41C6D2-6571-4845-8BBC-CE4F76350B86}" type="presParOf" srcId="{E6A445EE-D086-4B01-B491-D67950A5A065}" destId="{DF9C1F84-81DE-4E5D-9537-C2D1A211B8B6}" srcOrd="9" destOrd="0" presId="urn:microsoft.com/office/officeart/2005/8/layout/list1"/>
    <dgm:cxn modelId="{545B88B9-CC9B-48C2-AE66-7A07BDB020F8}" type="presParOf" srcId="{E6A445EE-D086-4B01-B491-D67950A5A065}" destId="{964E6811-5072-4466-B721-689C35A6502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59B02-529C-422B-91BE-D70198BA9F6C}">
      <dsp:nvSpPr>
        <dsp:cNvPr id="0" name=""/>
        <dsp:cNvSpPr/>
      </dsp:nvSpPr>
      <dsp:spPr>
        <a:xfrm>
          <a:off x="0" y="356505"/>
          <a:ext cx="5384800" cy="11072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7920" tIns="395732" rIns="417920" bIns="135128" numCol="1" spcCol="1270" anchor="t" anchorCtr="0">
          <a:noAutofit/>
        </a:bodyPr>
        <a:lstStyle/>
        <a:p>
          <a:pPr marL="171450" lvl="1" indent="-171450" algn="l" defTabSz="844550">
            <a:lnSpc>
              <a:spcPct val="90000"/>
            </a:lnSpc>
            <a:spcBef>
              <a:spcPct val="0"/>
            </a:spcBef>
            <a:spcAft>
              <a:spcPct val="15000"/>
            </a:spcAft>
            <a:buChar char="•"/>
          </a:pPr>
          <a:r>
            <a:rPr kumimoji="0" lang="en-US" sz="1900" b="0" i="0" kern="1200" dirty="0">
              <a:solidFill>
                <a:schemeClr val="dk1"/>
              </a:solidFill>
              <a:effectLst/>
              <a:latin typeface="+mn-lt"/>
              <a:ea typeface="+mn-ea"/>
              <a:cs typeface="+mn-cs"/>
            </a:rPr>
            <a:t>Fi Score- 84.58 %</a:t>
          </a:r>
          <a:endParaRPr lang="en-US" sz="1900" kern="1200" dirty="0"/>
        </a:p>
        <a:p>
          <a:pPr marL="171450" lvl="1" indent="-171450" algn="l" defTabSz="844550">
            <a:lnSpc>
              <a:spcPct val="90000"/>
            </a:lnSpc>
            <a:spcBef>
              <a:spcPct val="0"/>
            </a:spcBef>
            <a:spcAft>
              <a:spcPct val="15000"/>
            </a:spcAft>
            <a:buChar char="•"/>
          </a:pPr>
          <a:r>
            <a:rPr lang="en-US" sz="1900" kern="1200" dirty="0"/>
            <a:t>Accuracy- </a:t>
          </a:r>
          <a:r>
            <a:rPr kumimoji="0" lang="en-US" sz="1900" b="0" i="0" kern="1200" dirty="0">
              <a:solidFill>
                <a:schemeClr val="dk1"/>
              </a:solidFill>
              <a:effectLst/>
              <a:latin typeface="+mn-lt"/>
              <a:ea typeface="+mn-ea"/>
              <a:cs typeface="+mn-cs"/>
            </a:rPr>
            <a:t>87.09 %</a:t>
          </a:r>
          <a:endParaRPr lang="en-US" sz="1900" kern="1200" dirty="0"/>
        </a:p>
      </dsp:txBody>
      <dsp:txXfrm>
        <a:off x="0" y="356505"/>
        <a:ext cx="5384800" cy="1107225"/>
      </dsp:txXfrm>
    </dsp:sp>
    <dsp:sp modelId="{674922F1-7266-4681-AD4F-1C618A5FFF23}">
      <dsp:nvSpPr>
        <dsp:cNvPr id="0" name=""/>
        <dsp:cNvSpPr/>
      </dsp:nvSpPr>
      <dsp:spPr>
        <a:xfrm>
          <a:off x="269240" y="78884"/>
          <a:ext cx="3769360" cy="56087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473" tIns="0" rIns="142473" bIns="0" numCol="1" spcCol="1270" anchor="ctr" anchorCtr="0">
          <a:noAutofit/>
        </a:bodyPr>
        <a:lstStyle/>
        <a:p>
          <a:pPr marL="0" lvl="0" indent="0" algn="l" defTabSz="844550">
            <a:lnSpc>
              <a:spcPct val="90000"/>
            </a:lnSpc>
            <a:spcBef>
              <a:spcPct val="0"/>
            </a:spcBef>
            <a:spcAft>
              <a:spcPct val="35000"/>
            </a:spcAft>
            <a:buNone/>
          </a:pPr>
          <a:r>
            <a:rPr lang="en-US" sz="1900" kern="1200" dirty="0"/>
            <a:t>Confusion Matrix 1</a:t>
          </a:r>
        </a:p>
      </dsp:txBody>
      <dsp:txXfrm>
        <a:off x="296620" y="106264"/>
        <a:ext cx="3714600" cy="506119"/>
      </dsp:txXfrm>
    </dsp:sp>
    <dsp:sp modelId="{5282638F-EFF2-4770-BB1A-21455422E45D}">
      <dsp:nvSpPr>
        <dsp:cNvPr id="0" name=""/>
        <dsp:cNvSpPr/>
      </dsp:nvSpPr>
      <dsp:spPr>
        <a:xfrm>
          <a:off x="0" y="1849589"/>
          <a:ext cx="5384800" cy="1107225"/>
        </a:xfrm>
        <a:prstGeom prst="rect">
          <a:avLst/>
        </a:prstGeom>
        <a:solidFill>
          <a:schemeClr val="lt1">
            <a:alpha val="90000"/>
            <a:hueOff val="0"/>
            <a:satOff val="0"/>
            <a:lumOff val="0"/>
            <a:alphaOff val="0"/>
          </a:schemeClr>
        </a:solidFill>
        <a:ln w="6350" cap="flat" cmpd="sng" algn="ctr">
          <a:solidFill>
            <a:schemeClr val="accent2">
              <a:hueOff val="56720"/>
              <a:satOff val="6519"/>
              <a:lumOff val="-519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7920" tIns="395732" rIns="41792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Fi Score- </a:t>
          </a:r>
          <a:r>
            <a:rPr kumimoji="0" lang="en-US" sz="1900" b="0" i="0" kern="1200" dirty="0">
              <a:solidFill>
                <a:schemeClr val="dk1"/>
              </a:solidFill>
              <a:effectLst/>
              <a:latin typeface="+mn-lt"/>
              <a:ea typeface="+mn-ea"/>
              <a:cs typeface="+mn-cs"/>
            </a:rPr>
            <a:t>98.01 %</a:t>
          </a:r>
          <a:endParaRPr lang="en-US" sz="1900" kern="1200" dirty="0"/>
        </a:p>
        <a:p>
          <a:pPr marL="171450" lvl="1" indent="-171450" algn="l" defTabSz="844550">
            <a:lnSpc>
              <a:spcPct val="90000"/>
            </a:lnSpc>
            <a:spcBef>
              <a:spcPct val="0"/>
            </a:spcBef>
            <a:spcAft>
              <a:spcPct val="15000"/>
            </a:spcAft>
            <a:buChar char="•"/>
          </a:pPr>
          <a:r>
            <a:rPr kumimoji="0" lang="en-US" sz="1900" b="0" i="0" kern="1200" dirty="0">
              <a:solidFill>
                <a:schemeClr val="dk1"/>
              </a:solidFill>
              <a:effectLst/>
              <a:latin typeface="+mn-lt"/>
              <a:ea typeface="+mn-ea"/>
              <a:cs typeface="+mn-cs"/>
            </a:rPr>
            <a:t>Accuracy- 98.17 %</a:t>
          </a:r>
          <a:endParaRPr lang="en-US" sz="1900" kern="1200" dirty="0"/>
        </a:p>
      </dsp:txBody>
      <dsp:txXfrm>
        <a:off x="0" y="1849589"/>
        <a:ext cx="5384800" cy="1107225"/>
      </dsp:txXfrm>
    </dsp:sp>
    <dsp:sp modelId="{21EEBBE2-729F-4D85-8CAE-C2B30FF126D2}">
      <dsp:nvSpPr>
        <dsp:cNvPr id="0" name=""/>
        <dsp:cNvSpPr/>
      </dsp:nvSpPr>
      <dsp:spPr>
        <a:xfrm>
          <a:off x="269240" y="1569149"/>
          <a:ext cx="3769360" cy="560879"/>
        </a:xfrm>
        <a:prstGeom prst="roundRect">
          <a:avLst/>
        </a:prstGeom>
        <a:gradFill rotWithShape="0">
          <a:gsLst>
            <a:gs pos="0">
              <a:schemeClr val="accent2">
                <a:hueOff val="56720"/>
                <a:satOff val="6519"/>
                <a:lumOff val="-5196"/>
                <a:alphaOff val="0"/>
                <a:satMod val="103000"/>
                <a:lumMod val="102000"/>
                <a:tint val="94000"/>
              </a:schemeClr>
            </a:gs>
            <a:gs pos="50000">
              <a:schemeClr val="accent2">
                <a:hueOff val="56720"/>
                <a:satOff val="6519"/>
                <a:lumOff val="-5196"/>
                <a:alphaOff val="0"/>
                <a:satMod val="110000"/>
                <a:lumMod val="100000"/>
                <a:shade val="100000"/>
              </a:schemeClr>
            </a:gs>
            <a:gs pos="100000">
              <a:schemeClr val="accent2">
                <a:hueOff val="56720"/>
                <a:satOff val="6519"/>
                <a:lumOff val="-519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473" tIns="0" rIns="142473" bIns="0" numCol="1" spcCol="1270" anchor="ctr" anchorCtr="0">
          <a:noAutofit/>
        </a:bodyPr>
        <a:lstStyle/>
        <a:p>
          <a:pPr marL="0" lvl="0" indent="0" algn="l" defTabSz="844550">
            <a:lnSpc>
              <a:spcPct val="90000"/>
            </a:lnSpc>
            <a:spcBef>
              <a:spcPct val="0"/>
            </a:spcBef>
            <a:spcAft>
              <a:spcPct val="35000"/>
            </a:spcAft>
            <a:buNone/>
          </a:pPr>
          <a:r>
            <a:rPr lang="en-US" sz="1900" kern="1200" dirty="0"/>
            <a:t>Confusion Matrix 2</a:t>
          </a:r>
        </a:p>
      </dsp:txBody>
      <dsp:txXfrm>
        <a:off x="296620" y="1596529"/>
        <a:ext cx="3714600" cy="506119"/>
      </dsp:txXfrm>
    </dsp:sp>
    <dsp:sp modelId="{964E6811-5072-4466-B721-689C35A65029}">
      <dsp:nvSpPr>
        <dsp:cNvPr id="0" name=""/>
        <dsp:cNvSpPr/>
      </dsp:nvSpPr>
      <dsp:spPr>
        <a:xfrm>
          <a:off x="0" y="3339854"/>
          <a:ext cx="5384800" cy="1107225"/>
        </a:xfrm>
        <a:prstGeom prst="rect">
          <a:avLst/>
        </a:prstGeom>
        <a:solidFill>
          <a:schemeClr val="lt1">
            <a:alpha val="90000"/>
            <a:hueOff val="0"/>
            <a:satOff val="0"/>
            <a:lumOff val="0"/>
            <a:alphaOff val="0"/>
          </a:schemeClr>
        </a:solidFill>
        <a:ln w="6350" cap="flat" cmpd="sng" algn="ctr">
          <a:solidFill>
            <a:schemeClr val="accent2">
              <a:hueOff val="113439"/>
              <a:satOff val="13039"/>
              <a:lumOff val="-1039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7920" tIns="395732" rIns="41792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Fi Score- </a:t>
          </a:r>
          <a:r>
            <a:rPr kumimoji="0" lang="en-US" sz="1900" b="0" i="0" kern="1200" dirty="0">
              <a:solidFill>
                <a:schemeClr val="dk1"/>
              </a:solidFill>
              <a:effectLst/>
              <a:latin typeface="+mn-lt"/>
              <a:ea typeface="+mn-ea"/>
              <a:cs typeface="+mn-cs"/>
            </a:rPr>
            <a:t>99.58 %</a:t>
          </a:r>
          <a:endParaRPr lang="en-US" sz="1900" kern="1200" dirty="0"/>
        </a:p>
        <a:p>
          <a:pPr marL="171450" lvl="1" indent="-171450" algn="l" defTabSz="844550">
            <a:lnSpc>
              <a:spcPct val="90000"/>
            </a:lnSpc>
            <a:spcBef>
              <a:spcPct val="0"/>
            </a:spcBef>
            <a:spcAft>
              <a:spcPct val="15000"/>
            </a:spcAft>
            <a:buChar char="•"/>
          </a:pPr>
          <a:r>
            <a:rPr kumimoji="0" lang="en-US" sz="1900" b="0" i="0" kern="1200" dirty="0">
              <a:solidFill>
                <a:schemeClr val="dk1"/>
              </a:solidFill>
              <a:effectLst/>
              <a:latin typeface="+mn-lt"/>
              <a:ea typeface="+mn-ea"/>
              <a:cs typeface="+mn-cs"/>
            </a:rPr>
            <a:t>Accuracy- 99.59 %</a:t>
          </a:r>
          <a:endParaRPr lang="en-US" sz="1900" kern="1200" dirty="0"/>
        </a:p>
      </dsp:txBody>
      <dsp:txXfrm>
        <a:off x="0" y="3339854"/>
        <a:ext cx="5384800" cy="1107225"/>
      </dsp:txXfrm>
    </dsp:sp>
    <dsp:sp modelId="{5B203A22-00AF-46E7-9415-C6DAFD7E01CC}">
      <dsp:nvSpPr>
        <dsp:cNvPr id="0" name=""/>
        <dsp:cNvSpPr/>
      </dsp:nvSpPr>
      <dsp:spPr>
        <a:xfrm>
          <a:off x="269240" y="3059414"/>
          <a:ext cx="3769360" cy="560879"/>
        </a:xfrm>
        <a:prstGeom prst="roundRect">
          <a:avLst/>
        </a:prstGeom>
        <a:gradFill rotWithShape="0">
          <a:gsLst>
            <a:gs pos="0">
              <a:schemeClr val="accent2">
                <a:hueOff val="113439"/>
                <a:satOff val="13039"/>
                <a:lumOff val="-10393"/>
                <a:alphaOff val="0"/>
                <a:satMod val="103000"/>
                <a:lumMod val="102000"/>
                <a:tint val="94000"/>
              </a:schemeClr>
            </a:gs>
            <a:gs pos="50000">
              <a:schemeClr val="accent2">
                <a:hueOff val="113439"/>
                <a:satOff val="13039"/>
                <a:lumOff val="-10393"/>
                <a:alphaOff val="0"/>
                <a:satMod val="110000"/>
                <a:lumMod val="100000"/>
                <a:shade val="100000"/>
              </a:schemeClr>
            </a:gs>
            <a:gs pos="100000">
              <a:schemeClr val="accent2">
                <a:hueOff val="113439"/>
                <a:satOff val="13039"/>
                <a:lumOff val="-1039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473" tIns="0" rIns="142473" bIns="0" numCol="1" spcCol="1270" anchor="ctr" anchorCtr="0">
          <a:noAutofit/>
        </a:bodyPr>
        <a:lstStyle/>
        <a:p>
          <a:pPr marL="0" lvl="0" indent="0" algn="l" defTabSz="844550">
            <a:lnSpc>
              <a:spcPct val="90000"/>
            </a:lnSpc>
            <a:spcBef>
              <a:spcPct val="0"/>
            </a:spcBef>
            <a:spcAft>
              <a:spcPct val="35000"/>
            </a:spcAft>
            <a:buNone/>
          </a:pPr>
          <a:r>
            <a:rPr lang="en-US" sz="1900" kern="1200" dirty="0"/>
            <a:t>Confusion Matrix 3</a:t>
          </a:r>
        </a:p>
      </dsp:txBody>
      <dsp:txXfrm>
        <a:off x="296620" y="3086794"/>
        <a:ext cx="3714600" cy="50611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60B6B-963E-45AD-B18D-9DA3469D83C9}" type="datetimeFigureOut">
              <a:rPr lang="en-US" smtClean="0"/>
              <a:t>3/10/24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B61BEE-A6B4-49DE-8859-2A55F155C514}" type="slidenum">
              <a:rPr lang="en-US" smtClean="0"/>
              <a:t>‹#›</a:t>
            </a:fld>
            <a:endParaRPr lang="en-US"/>
          </a:p>
        </p:txBody>
      </p:sp>
    </p:spTree>
    <p:extLst>
      <p:ext uri="{BB962C8B-B14F-4D97-AF65-F5344CB8AC3E}">
        <p14:creationId xmlns:p14="http://schemas.microsoft.com/office/powerpoint/2010/main" val="3784930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2A0D-6B45-4215-8A49-D14849101A69}" type="datetimeFigureOut">
              <a:rPr lang="en-US" smtClean="0"/>
              <a:t>3/10/24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6A182-AF03-4CC8-94DC-C0726DF52A64}" type="slidenum">
              <a:rPr lang="en-US" smtClean="0"/>
              <a:t>‹#›</a:t>
            </a:fld>
            <a:endParaRPr lang="en-US"/>
          </a:p>
        </p:txBody>
      </p:sp>
    </p:spTree>
    <p:extLst>
      <p:ext uri="{BB962C8B-B14F-4D97-AF65-F5344CB8AC3E}">
        <p14:creationId xmlns:p14="http://schemas.microsoft.com/office/powerpoint/2010/main" val="330364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6A182-AF03-4CC8-94DC-C0726DF52A64}" type="slidenum">
              <a:rPr lang="en-US" smtClean="0"/>
              <a:t>1</a:t>
            </a:fld>
            <a:endParaRPr lang="en-US"/>
          </a:p>
        </p:txBody>
      </p:sp>
    </p:spTree>
    <p:extLst>
      <p:ext uri="{BB962C8B-B14F-4D97-AF65-F5344CB8AC3E}">
        <p14:creationId xmlns:p14="http://schemas.microsoft.com/office/powerpoint/2010/main" val="133775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b="1" i="0" u="sng" strike="noStrike" dirty="0">
                <a:effectLst/>
                <a:latin typeface="Söhne"/>
              </a:rPr>
              <a:t>Early Detection- </a:t>
            </a:r>
            <a:r>
              <a:rPr lang="en-US" b="0" i="0" u="none" strike="noStrike" dirty="0">
                <a:effectLst/>
                <a:latin typeface="Söhne"/>
              </a:rPr>
              <a:t>early detection enables timely intervention, which can significantly improve patient outcomes and reduce the severity of illnesses.</a:t>
            </a:r>
          </a:p>
          <a:p>
            <a:pPr marL="285750" indent="-285750">
              <a:buFont typeface="Arial" panose="020B0604020202020204" pitchFamily="34" charset="0"/>
              <a:buChar char="•"/>
            </a:pPr>
            <a:r>
              <a:rPr lang="en-US" b="1" u="sng" dirty="0">
                <a:latin typeface="Söhne"/>
              </a:rPr>
              <a:t>Preventative Healthcare </a:t>
            </a:r>
            <a:r>
              <a:rPr lang="en-US" dirty="0">
                <a:latin typeface="Söhne"/>
              </a:rPr>
              <a:t>- </a:t>
            </a:r>
            <a:r>
              <a:rPr lang="en-US" b="0" i="0" u="none" strike="noStrike" dirty="0">
                <a:effectLst/>
                <a:latin typeface="Söhne"/>
              </a:rPr>
              <a:t>By predicting the likelihood of certain diseases or conditions, healthcare providers can implement preventive measures to mitigate risk factors and promote healthier lifestyles.</a:t>
            </a:r>
          </a:p>
          <a:p>
            <a:pPr marL="285750" indent="-285750">
              <a:buFont typeface="Arial" panose="020B0604020202020204" pitchFamily="34" charset="0"/>
              <a:buChar char="•"/>
            </a:pPr>
            <a:r>
              <a:rPr lang="en-US" b="1" u="sng" dirty="0">
                <a:latin typeface="Söhne"/>
              </a:rPr>
              <a:t>Personalized Healthcare </a:t>
            </a:r>
            <a:r>
              <a:rPr lang="en-US" dirty="0">
                <a:latin typeface="Söhne"/>
              </a:rPr>
              <a:t>- </a:t>
            </a:r>
            <a:r>
              <a:rPr lang="en-US" b="0" i="0" u="none" strike="noStrike" dirty="0">
                <a:effectLst/>
                <a:latin typeface="Söhne"/>
              </a:rPr>
              <a:t>Disease prediction models can be tailored to individual patients based on their unique medical history, genetic makeup, lifestyle factors, and environmental influences. </a:t>
            </a:r>
          </a:p>
          <a:p>
            <a:pPr marL="285750" indent="-285750">
              <a:buFont typeface="Arial" panose="020B0604020202020204" pitchFamily="34" charset="0"/>
              <a:buChar char="•"/>
            </a:pPr>
            <a:r>
              <a:rPr lang="en-US" b="1" u="sng" dirty="0">
                <a:latin typeface="Söhne"/>
              </a:rPr>
              <a:t>Resource Allocation - </a:t>
            </a:r>
            <a:r>
              <a:rPr lang="en-US" b="0" i="0" u="none" strike="noStrike" dirty="0">
                <a:effectLst/>
                <a:latin typeface="Söhne"/>
              </a:rPr>
              <a:t>Healthcare resources, including medical staff, facilities, and funding, are finite. Disease prediction helps optimize resource allocation by prioritizing high-risk patients for screening, monitoring, and intervention. This ensures that resources are allocated efficiently, maximizing their impact on patient health outcomes.</a:t>
            </a:r>
          </a:p>
          <a:p>
            <a:pPr marL="285750" indent="-285750">
              <a:buFont typeface="Arial" panose="020B0604020202020204" pitchFamily="34" charset="0"/>
              <a:buChar char="•"/>
            </a:pPr>
            <a:r>
              <a:rPr lang="en-US" b="1" u="sng" dirty="0">
                <a:latin typeface="Söhne"/>
              </a:rPr>
              <a:t>Population Health Management-  </a:t>
            </a:r>
            <a:r>
              <a:rPr lang="en-US" b="0" i="0" u="none" strike="noStrike" dirty="0">
                <a:effectLst/>
                <a:latin typeface="Söhne"/>
              </a:rPr>
              <a:t>Disease prediction at a population level provides valuable insights into disease trends, risk factors, and prevalence rates. This information enables public health agencies and policymakers to develop targeted interventions, allocate resources effectively, and implement policies aimed at improving overall population health and reducing healthcare disparities.</a:t>
            </a:r>
            <a:endParaRPr lang="en-US" b="1" i="0" u="sng" strike="noStrike" dirty="0">
              <a:effectLst/>
              <a:latin typeface="Söhne"/>
            </a:endParaRPr>
          </a:p>
          <a:p>
            <a:endParaRPr lang="en-US" dirty="0"/>
          </a:p>
        </p:txBody>
      </p:sp>
      <p:sp>
        <p:nvSpPr>
          <p:cNvPr id="4" name="Slide Number Placeholder 3"/>
          <p:cNvSpPr>
            <a:spLocks noGrp="1"/>
          </p:cNvSpPr>
          <p:nvPr>
            <p:ph type="sldNum" sz="quarter" idx="5"/>
          </p:nvPr>
        </p:nvSpPr>
        <p:spPr/>
        <p:txBody>
          <a:bodyPr/>
          <a:lstStyle/>
          <a:p>
            <a:fld id="{96E6A182-AF03-4CC8-94DC-C0726DF52A64}" type="slidenum">
              <a:rPr lang="en-US" smtClean="0"/>
              <a:t>2</a:t>
            </a:fld>
            <a:endParaRPr lang="en-US"/>
          </a:p>
        </p:txBody>
      </p:sp>
    </p:spTree>
    <p:extLst>
      <p:ext uri="{BB962C8B-B14F-4D97-AF65-F5344CB8AC3E}">
        <p14:creationId xmlns:p14="http://schemas.microsoft.com/office/powerpoint/2010/main" val="1524583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AE1E626-6EB7-4D9A-AD4A-B54D1684CAD1}" type="datetime1">
              <a:rPr lang="en-US" smtClean="0"/>
              <a:t>3/10/24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
        <p:nvSpPr>
          <p:cNvPr id="9"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8"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solidFill>
                  <a:schemeClr val="accent2"/>
                </a:soli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238602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932EDF-E99E-4C68-AFCB-7A835B309D6D}" type="datetime1">
              <a:rPr lang="en-US" smtClean="0"/>
              <a:t>3/10/24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endParaRPr kumimoji="0" lang="en-US" dirty="0"/>
          </a:p>
        </p:txBody>
      </p:sp>
    </p:spTree>
    <p:extLst>
      <p:ext uri="{BB962C8B-B14F-4D97-AF65-F5344CB8AC3E}">
        <p14:creationId xmlns:p14="http://schemas.microsoft.com/office/powerpoint/2010/main" val="220336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82D85F-A551-4C69-800A-8CFFA2306A88}" type="datetime1">
              <a:rPr lang="en-US" smtClean="0"/>
              <a:t>3/10/24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Tree>
    <p:extLst>
      <p:ext uri="{BB962C8B-B14F-4D97-AF65-F5344CB8AC3E}">
        <p14:creationId xmlns:p14="http://schemas.microsoft.com/office/powerpoint/2010/main" val="64351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D24A36-10EA-4DE5-9251-C62AA44714D2}" type="datetime1">
              <a:rPr lang="en-US" smtClean="0"/>
              <a:t>3/10/24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92015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E95A85-13CC-45EA-B1A6-5B8E77AB646B}" type="datetime1">
              <a:rPr lang="en-US" smtClean="0"/>
              <a:t>3/10/24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401CF334-2D5C-4859-84A6-CA7E6E43FAEB}" type="slidenum">
              <a:rPr lang="en-US" smtClean="0"/>
              <a:t>‹#›</a:t>
            </a:fld>
            <a:endParaRPr lang="en-US"/>
          </a:p>
        </p:txBody>
      </p:sp>
      <p:sp>
        <p:nvSpPr>
          <p:cNvPr id="8"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422633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B71815-F531-4787-BA2A-626422C133AD}" type="datetime1">
              <a:rPr lang="en-US" smtClean="0"/>
              <a:t>3/10/24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31838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6C4885B-3C5C-43BB-9862-47948E5DF551}" type="datetime1">
              <a:rPr lang="en-US" smtClean="0"/>
              <a:t>3/10/24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Tree>
    <p:extLst>
      <p:ext uri="{BB962C8B-B14F-4D97-AF65-F5344CB8AC3E}">
        <p14:creationId xmlns:p14="http://schemas.microsoft.com/office/powerpoint/2010/main" val="274184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03B6AF-AB61-4D8E-B7B7-705C5ACEBBCC}" type="datetime1">
              <a:rPr lang="en-US" smtClean="0"/>
              <a:t>3/10/24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79320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EC9A-B094-4092-8061-75D86CB34931}" type="datetime1">
              <a:rPr lang="en-US" smtClean="0"/>
              <a:t>3/10/24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7776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4E1AEED-2323-4359-853E-316DF6600362}" type="datetime1">
              <a:rPr lang="en-US" smtClean="0"/>
              <a:t>3/10/24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1">
                <a:ln w="6350">
                  <a:noFill/>
                </a:ln>
                <a:solidFill>
                  <a:schemeClr val="accent2"/>
                </a:solidFill>
                <a:effectLst>
                  <a:outerShdw blurRad="38100" dist="38100" dir="2700000" algn="tl">
                    <a:srgbClr val="000000">
                      <a:alpha val="43137"/>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77750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33AC2DF-F1FD-4724-A563-92BADFC82ECC}" type="datetime1">
              <a:rPr lang="en-US" smtClean="0"/>
              <a:t>3/10/24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2438400" y="1831975"/>
            <a:ext cx="7315200" cy="3962400"/>
          </a:xfrm>
          <a:solidFill>
            <a:schemeClr val="bg2">
              <a:lumMod val="20000"/>
              <a:lumOff val="80000"/>
            </a:schemeClr>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endParaRPr kumimoji="0" lang="en-US" dirty="0"/>
          </a:p>
        </p:txBody>
      </p:sp>
    </p:spTree>
    <p:extLst>
      <p:ext uri="{BB962C8B-B14F-4D97-AF65-F5344CB8AC3E}">
        <p14:creationId xmlns:p14="http://schemas.microsoft.com/office/powerpoint/2010/main" val="314466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D20E2CF-D74B-4B51-899A-DCEA821C90C7}" type="datetime1">
              <a:rPr lang="en-US" smtClean="0"/>
              <a:t>3/10/24</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01CF334-2D5C-4859-84A6-CA7E6E43FAEB}" type="slidenum">
              <a:rPr lang="en-US" smtClean="0"/>
              <a:t>‹#›</a:t>
            </a:fld>
            <a:endParaRPr lang="en-US"/>
          </a:p>
        </p:txBody>
      </p:sp>
      <p:grpSp>
        <p:nvGrpSpPr>
          <p:cNvPr id="24" name="Group 18"/>
          <p:cNvGrpSpPr>
            <a:grpSpLocks/>
          </p:cNvGrpSpPr>
          <p:nvPr/>
        </p:nvGrpSpPr>
        <p:grpSpPr bwMode="auto">
          <a:xfrm>
            <a:off x="4263969" y="1960564"/>
            <a:ext cx="3762431" cy="4821237"/>
            <a:chOff x="1365" y="355"/>
            <a:chExt cx="3024" cy="3875"/>
          </a:xfrm>
          <a:solidFill>
            <a:schemeClr val="bg2">
              <a:lumMod val="50000"/>
              <a:alpha val="20000"/>
            </a:schemeClr>
          </a:solidFill>
        </p:grpSpPr>
        <p:sp>
          <p:nvSpPr>
            <p:cNvPr id="25"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Oval 16"/>
            <p:cNvSpPr>
              <a:spLocks noChangeArrowheads="1"/>
            </p:cNvSpPr>
            <p:nvPr/>
          </p:nvSpPr>
          <p:spPr bwMode="auto">
            <a:xfrm>
              <a:off x="2785" y="355"/>
              <a:ext cx="187" cy="198"/>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Tree>
    <p:extLst>
      <p:ext uri="{BB962C8B-B14F-4D97-AF65-F5344CB8AC3E}">
        <p14:creationId xmlns:p14="http://schemas.microsoft.com/office/powerpoint/2010/main" val="116562128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1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Harnessing Data for Proactive Healthcare Management</a:t>
            </a:r>
          </a:p>
          <a:p>
            <a:endParaRPr lang="en-US" dirty="0"/>
          </a:p>
        </p:txBody>
      </p:sp>
      <p:sp>
        <p:nvSpPr>
          <p:cNvPr id="2" name="Title 1"/>
          <p:cNvSpPr>
            <a:spLocks noGrp="1"/>
          </p:cNvSpPr>
          <p:nvPr>
            <p:ph type="ctrTitle"/>
          </p:nvPr>
        </p:nvSpPr>
        <p:spPr/>
        <p:txBody>
          <a:bodyPr/>
          <a:lstStyle/>
          <a:p>
            <a:r>
              <a:rPr lang="en-US" dirty="0"/>
              <a:t>Disease prediction</a:t>
            </a:r>
          </a:p>
        </p:txBody>
      </p:sp>
      <p:sp>
        <p:nvSpPr>
          <p:cNvPr id="4" name="TextBox 3">
            <a:extLst>
              <a:ext uri="{FF2B5EF4-FFF2-40B4-BE49-F238E27FC236}">
                <a16:creationId xmlns:a16="http://schemas.microsoft.com/office/drawing/2014/main" id="{946AFB95-525D-3039-C2A6-059CA4731B94}"/>
              </a:ext>
            </a:extLst>
          </p:cNvPr>
          <p:cNvSpPr txBox="1"/>
          <p:nvPr/>
        </p:nvSpPr>
        <p:spPr>
          <a:xfrm>
            <a:off x="388536" y="5646331"/>
            <a:ext cx="4005942" cy="923330"/>
          </a:xfrm>
          <a:prstGeom prst="rect">
            <a:avLst/>
          </a:prstGeom>
          <a:noFill/>
        </p:spPr>
        <p:txBody>
          <a:bodyPr wrap="square" rtlCol="0">
            <a:spAutoFit/>
          </a:bodyPr>
          <a:lstStyle/>
          <a:p>
            <a:r>
              <a:rPr lang="en-US" dirty="0"/>
              <a:t>Final Project: Group 4- Robyn Leslie, Jennifer Hooker, Traci Ellis, Brittany </a:t>
            </a:r>
            <a:r>
              <a:rPr lang="en-US" dirty="0" err="1"/>
              <a:t>Butchkoski</a:t>
            </a:r>
            <a:r>
              <a:rPr lang="en-US" dirty="0"/>
              <a:t> </a:t>
            </a:r>
          </a:p>
        </p:txBody>
      </p:sp>
    </p:spTree>
    <p:extLst>
      <p:ext uri="{BB962C8B-B14F-4D97-AF65-F5344CB8AC3E}">
        <p14:creationId xmlns:p14="http://schemas.microsoft.com/office/powerpoint/2010/main" val="129764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dirty="0"/>
              <a:t>Disease Prediction</a:t>
            </a:r>
            <a:br>
              <a:rPr lang="en-US" dirty="0"/>
            </a:br>
            <a:r>
              <a:rPr lang="en-US" dirty="0">
                <a:solidFill>
                  <a:schemeClr val="tx1"/>
                </a:solidFill>
              </a:rPr>
              <a:t>Introduction</a:t>
            </a:r>
          </a:p>
        </p:txBody>
      </p:sp>
      <p:sp>
        <p:nvSpPr>
          <p:cNvPr id="3" name="TextBox 2">
            <a:extLst>
              <a:ext uri="{FF2B5EF4-FFF2-40B4-BE49-F238E27FC236}">
                <a16:creationId xmlns:a16="http://schemas.microsoft.com/office/drawing/2014/main" id="{E4CDE9BD-556D-1FB2-8804-4267B7628822}"/>
              </a:ext>
            </a:extLst>
          </p:cNvPr>
          <p:cNvSpPr txBox="1"/>
          <p:nvPr/>
        </p:nvSpPr>
        <p:spPr>
          <a:xfrm>
            <a:off x="299357" y="1417638"/>
            <a:ext cx="11593286" cy="4616648"/>
          </a:xfrm>
          <a:prstGeom prst="rect">
            <a:avLst/>
          </a:prstGeom>
          <a:noFill/>
        </p:spPr>
        <p:txBody>
          <a:bodyPr wrap="square" rtlCol="0">
            <a:spAutoFit/>
          </a:bodyPr>
          <a:lstStyle/>
          <a:p>
            <a:r>
              <a:rPr lang="en-US" sz="2000" b="0" i="0" u="none" strike="noStrike" dirty="0">
                <a:effectLst/>
                <a:latin typeface="Söhne"/>
              </a:rPr>
              <a:t>Disease prediction plays a crucial role in healthcare by leveraging advancements in technology and data analytics to anticipate and manage health risks proactively. </a:t>
            </a:r>
            <a:r>
              <a:rPr lang="en-US" sz="2000" dirty="0">
                <a:latin typeface="Söhne"/>
              </a:rPr>
              <a:t>It allows for </a:t>
            </a:r>
          </a:p>
          <a:p>
            <a:endParaRPr lang="en-US" sz="2000" dirty="0">
              <a:latin typeface="Söhne"/>
            </a:endParaRPr>
          </a:p>
          <a:p>
            <a:pPr algn="l">
              <a:buFont typeface="Arial" panose="020B0604020202020204" pitchFamily="34" charset="0"/>
              <a:buChar char="•"/>
            </a:pPr>
            <a:r>
              <a:rPr lang="en-US" sz="2000" b="1" i="0" u="sng" strike="noStrike" dirty="0">
                <a:effectLst/>
                <a:latin typeface="Söhne"/>
              </a:rPr>
              <a:t>Early Detection:</a:t>
            </a:r>
            <a:r>
              <a:rPr lang="en-US" sz="2000" b="1" i="0" strike="noStrike" dirty="0">
                <a:effectLst/>
                <a:latin typeface="Söhne"/>
              </a:rPr>
              <a:t> </a:t>
            </a:r>
            <a:r>
              <a:rPr lang="en-US" sz="2000" b="0" i="0" u="none" strike="noStrike" dirty="0">
                <a:effectLst/>
                <a:latin typeface="Söhne"/>
              </a:rPr>
              <a:t>Identify health risks before they escalate.</a:t>
            </a:r>
          </a:p>
          <a:p>
            <a:pPr algn="l">
              <a:buFont typeface="Arial" panose="020B0604020202020204" pitchFamily="34" charset="0"/>
              <a:buChar char="•"/>
            </a:pPr>
            <a:endParaRPr lang="en-US" sz="2000" b="0" i="0" u="none" strike="noStrike" dirty="0">
              <a:effectLst/>
              <a:latin typeface="Söhne"/>
            </a:endParaRPr>
          </a:p>
          <a:p>
            <a:pPr algn="l">
              <a:buFont typeface="Arial" panose="020B0604020202020204" pitchFamily="34" charset="0"/>
              <a:buChar char="•"/>
            </a:pPr>
            <a:r>
              <a:rPr lang="en-US" sz="2000" b="1" i="0" u="sng" strike="noStrike" dirty="0">
                <a:effectLst/>
                <a:latin typeface="Söhne"/>
              </a:rPr>
              <a:t>Preventive Healthcare:</a:t>
            </a:r>
            <a:r>
              <a:rPr lang="en-US" sz="2000" b="1" i="0" strike="noStrike" dirty="0">
                <a:effectLst/>
                <a:latin typeface="Söhne"/>
              </a:rPr>
              <a:t> </a:t>
            </a:r>
            <a:r>
              <a:rPr lang="en-US" sz="2000" b="0" i="0" u="none" strike="noStrike" dirty="0">
                <a:effectLst/>
                <a:latin typeface="Söhne"/>
              </a:rPr>
              <a:t>Implement measures to mitigate risk factors.</a:t>
            </a:r>
          </a:p>
          <a:p>
            <a:pPr algn="l">
              <a:buFont typeface="Arial" panose="020B0604020202020204" pitchFamily="34" charset="0"/>
              <a:buChar char="•"/>
            </a:pPr>
            <a:endParaRPr lang="en-US" sz="2000" b="0" i="0" u="none" strike="noStrike" dirty="0">
              <a:effectLst/>
              <a:latin typeface="Söhne"/>
            </a:endParaRPr>
          </a:p>
          <a:p>
            <a:pPr algn="l">
              <a:buFont typeface="Arial" panose="020B0604020202020204" pitchFamily="34" charset="0"/>
              <a:buChar char="•"/>
            </a:pPr>
            <a:r>
              <a:rPr lang="en-US" sz="2000" b="1" i="0" u="sng" strike="noStrike" dirty="0">
                <a:effectLst/>
                <a:latin typeface="Söhne"/>
              </a:rPr>
              <a:t>Personalized Medicine:</a:t>
            </a:r>
            <a:r>
              <a:rPr lang="en-US" sz="2000" b="1" i="0" strike="noStrike" dirty="0">
                <a:effectLst/>
                <a:latin typeface="Söhne"/>
              </a:rPr>
              <a:t> </a:t>
            </a:r>
            <a:r>
              <a:rPr lang="en-US" sz="2000" b="0" i="0" u="none" strike="noStrike" dirty="0">
                <a:effectLst/>
                <a:latin typeface="Söhne"/>
              </a:rPr>
              <a:t>Tailor interventions based on individual characteristics.</a:t>
            </a:r>
          </a:p>
          <a:p>
            <a:pPr algn="l">
              <a:buFont typeface="Arial" panose="020B0604020202020204" pitchFamily="34" charset="0"/>
              <a:buChar char="•"/>
            </a:pPr>
            <a:endParaRPr lang="en-US" sz="2000" b="0" i="0" u="none" strike="noStrike" dirty="0">
              <a:effectLst/>
              <a:latin typeface="Söhne"/>
            </a:endParaRPr>
          </a:p>
          <a:p>
            <a:pPr algn="l">
              <a:buFont typeface="Arial" panose="020B0604020202020204" pitchFamily="34" charset="0"/>
              <a:buChar char="•"/>
            </a:pPr>
            <a:r>
              <a:rPr lang="en-US" sz="2000" b="1" i="0" u="sng" strike="noStrike" dirty="0">
                <a:effectLst/>
                <a:latin typeface="Söhne"/>
              </a:rPr>
              <a:t>Resource Optimization: </a:t>
            </a:r>
            <a:r>
              <a:rPr lang="en-US" sz="2000" b="1" i="0" strike="noStrike" dirty="0">
                <a:effectLst/>
                <a:latin typeface="Söhne"/>
              </a:rPr>
              <a:t> </a:t>
            </a:r>
            <a:r>
              <a:rPr lang="en-US" sz="2000" b="0" i="0" u="none" strike="noStrike" dirty="0">
                <a:effectLst/>
                <a:latin typeface="Söhne"/>
              </a:rPr>
              <a:t>Allocate resources efficiently for high-risk patients.</a:t>
            </a:r>
          </a:p>
          <a:p>
            <a:pPr algn="l">
              <a:buFont typeface="Arial" panose="020B0604020202020204" pitchFamily="34" charset="0"/>
              <a:buChar char="•"/>
            </a:pPr>
            <a:endParaRPr lang="en-US" sz="2000" b="0" i="0" u="none" strike="noStrike" dirty="0">
              <a:effectLst/>
              <a:latin typeface="Söhne"/>
            </a:endParaRPr>
          </a:p>
          <a:p>
            <a:pPr algn="l">
              <a:buFont typeface="Arial" panose="020B0604020202020204" pitchFamily="34" charset="0"/>
              <a:buChar char="•"/>
            </a:pPr>
            <a:r>
              <a:rPr lang="en-US" sz="2000" b="1" i="0" u="sng" strike="noStrike" dirty="0">
                <a:effectLst/>
                <a:latin typeface="Söhne"/>
              </a:rPr>
              <a:t>Population Health Management:</a:t>
            </a:r>
            <a:r>
              <a:rPr lang="en-US" sz="2000" b="1" i="0" strike="noStrike" dirty="0">
                <a:effectLst/>
                <a:latin typeface="Söhne"/>
              </a:rPr>
              <a:t> </a:t>
            </a:r>
            <a:r>
              <a:rPr lang="en-US" sz="2000" b="0" i="0" u="none" strike="noStrike" dirty="0">
                <a:effectLst/>
                <a:latin typeface="Söhne"/>
              </a:rPr>
              <a:t>Inform policies and interventions for better public health outcomes.</a:t>
            </a:r>
          </a:p>
          <a:p>
            <a:endParaRPr lang="en-US" b="0" i="0" u="none" strike="noStrike" dirty="0">
              <a:effectLst/>
              <a:latin typeface="Söhne"/>
            </a:endParaRPr>
          </a:p>
          <a:p>
            <a:pPr marL="285750" indent="-285750">
              <a:buFont typeface="Arial" panose="020B0604020202020204" pitchFamily="34" charset="0"/>
              <a:buChar char="•"/>
            </a:pPr>
            <a:endParaRPr lang="en-US" b="0" i="0" u="none" strike="noStrike" dirty="0">
              <a:effectLst/>
              <a:latin typeface="Söhne"/>
            </a:endParaRPr>
          </a:p>
          <a:p>
            <a:r>
              <a:rPr lang="en-US" dirty="0">
                <a:latin typeface="Söhne"/>
              </a:rPr>
              <a:t>	</a:t>
            </a:r>
            <a:endParaRPr lang="en-US" dirty="0"/>
          </a:p>
        </p:txBody>
      </p:sp>
      <p:sp>
        <p:nvSpPr>
          <p:cNvPr id="4" name="TextBox 3">
            <a:extLst>
              <a:ext uri="{FF2B5EF4-FFF2-40B4-BE49-F238E27FC236}">
                <a16:creationId xmlns:a16="http://schemas.microsoft.com/office/drawing/2014/main" id="{20E189AF-2843-93BA-3524-94FF8A17C90D}"/>
              </a:ext>
            </a:extLst>
          </p:cNvPr>
          <p:cNvSpPr txBox="1"/>
          <p:nvPr/>
        </p:nvSpPr>
        <p:spPr>
          <a:xfrm>
            <a:off x="299357" y="5341788"/>
            <a:ext cx="11692015" cy="1200329"/>
          </a:xfrm>
          <a:prstGeom prst="rect">
            <a:avLst/>
          </a:prstGeom>
          <a:noFill/>
        </p:spPr>
        <p:txBody>
          <a:bodyPr wrap="square" rtlCol="0">
            <a:spAutoFit/>
          </a:bodyPr>
          <a:lstStyle/>
          <a:p>
            <a:r>
              <a:rPr lang="en-US" b="0" i="0" u="none" strike="noStrike" dirty="0">
                <a:effectLst/>
                <a:latin typeface="Söhne"/>
              </a:rPr>
              <a:t>Overall, disease prediction represents a paradigm shift in healthcare, moving towards a proactive and personalized approach that emphasizes prevention, early detection, and targeted interventions. By harnessing the power of data and technology, disease prediction has the potential to revolutionize healthcare delivery, improve patient outcomes, and enhance the overall quality of care.</a:t>
            </a:r>
            <a:endParaRPr lang="en-US" dirty="0"/>
          </a:p>
        </p:txBody>
      </p:sp>
    </p:spTree>
    <p:extLst>
      <p:ext uri="{BB962C8B-B14F-4D97-AF65-F5344CB8AC3E}">
        <p14:creationId xmlns:p14="http://schemas.microsoft.com/office/powerpoint/2010/main" val="43551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5D5E5B-480D-8879-B184-E0C16E1CE4AD}"/>
              </a:ext>
            </a:extLst>
          </p:cNvPr>
          <p:cNvSpPr>
            <a:spLocks noGrp="1"/>
          </p:cNvSpPr>
          <p:nvPr>
            <p:ph idx="1"/>
          </p:nvPr>
        </p:nvSpPr>
        <p:spPr>
          <a:xfrm>
            <a:off x="609600" y="1600200"/>
            <a:ext cx="10972800" cy="4650129"/>
          </a:xfrm>
        </p:spPr>
        <p:txBody>
          <a:bodyPr>
            <a:normAutofit/>
          </a:bodyPr>
          <a:lstStyle/>
          <a:p>
            <a:r>
              <a:rPr lang="en-US" b="0" i="0" u="none" strike="noStrike" dirty="0">
                <a:effectLst/>
                <a:latin typeface="Söhne"/>
              </a:rPr>
              <a:t>OBJECTIVE "Develop an algorithm to proactively identify disease symptoms and predict patient risk, enabling early interventions and proactive healthcare management.”</a:t>
            </a:r>
          </a:p>
          <a:p>
            <a:r>
              <a:rPr lang="en-US" dirty="0">
                <a:latin typeface="Söhne"/>
              </a:rPr>
              <a:t>SCOPE: Disease Focus, Data Sources, Machine Learning  Techniques, Predictive Data, Limitations &amp; Restraints.</a:t>
            </a:r>
          </a:p>
          <a:p>
            <a:r>
              <a:rPr lang="en-US" b="0" i="0" u="none" strike="noStrike" dirty="0">
                <a:effectLst/>
                <a:latin typeface="Söhne"/>
              </a:rPr>
              <a:t>Key Features: Data Prep, Coding, Confusion Matrix, Database Setup, Neural Networking, Metrics, and more.</a:t>
            </a:r>
          </a:p>
          <a:p>
            <a:r>
              <a:rPr lang="en-US" b="0" i="0" u="none" strike="noStrike" dirty="0">
                <a:effectLst/>
                <a:latin typeface="Söhne"/>
              </a:rPr>
              <a:t>Challenges</a:t>
            </a:r>
            <a:r>
              <a:rPr lang="en-US" dirty="0">
                <a:latin typeface="Söhne"/>
              </a:rPr>
              <a:t>, Considerations and Limitations of the data</a:t>
            </a:r>
            <a:endParaRPr lang="en-US" b="0" i="0" u="none" strike="noStrike" dirty="0">
              <a:effectLst/>
              <a:latin typeface="Söhne"/>
            </a:endParaRPr>
          </a:p>
          <a:p>
            <a:endParaRPr lang="en-US" dirty="0"/>
          </a:p>
        </p:txBody>
      </p:sp>
      <p:sp>
        <p:nvSpPr>
          <p:cNvPr id="3" name="Title 2">
            <a:extLst>
              <a:ext uri="{FF2B5EF4-FFF2-40B4-BE49-F238E27FC236}">
                <a16:creationId xmlns:a16="http://schemas.microsoft.com/office/drawing/2014/main" id="{2E72BBC3-5478-B0B8-1C7A-143987FCDCA5}"/>
              </a:ext>
            </a:extLst>
          </p:cNvPr>
          <p:cNvSpPr>
            <a:spLocks noGrp="1"/>
          </p:cNvSpPr>
          <p:nvPr>
            <p:ph type="title"/>
          </p:nvPr>
        </p:nvSpPr>
        <p:spPr/>
        <p:txBody>
          <a:bodyPr>
            <a:normAutofit/>
          </a:bodyPr>
          <a:lstStyle/>
          <a:p>
            <a:r>
              <a:rPr lang="en-US" dirty="0"/>
              <a:t>Disease Prediction</a:t>
            </a:r>
          </a:p>
        </p:txBody>
      </p:sp>
    </p:spTree>
    <p:extLst>
      <p:ext uri="{BB962C8B-B14F-4D97-AF65-F5344CB8AC3E}">
        <p14:creationId xmlns:p14="http://schemas.microsoft.com/office/powerpoint/2010/main" val="58460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Disease Prediction: Data Collection &amp; Processing</a:t>
            </a:r>
          </a:p>
        </p:txBody>
      </p:sp>
      <p:pic>
        <p:nvPicPr>
          <p:cNvPr id="5" name="Content Placeholder 4">
            <a:extLst>
              <a:ext uri="{FF2B5EF4-FFF2-40B4-BE49-F238E27FC236}">
                <a16:creationId xmlns:a16="http://schemas.microsoft.com/office/drawing/2014/main" id="{3551B4EE-013F-857F-2992-8E123086B625}"/>
              </a:ext>
            </a:extLst>
          </p:cNvPr>
          <p:cNvPicPr>
            <a:picLocks noGrp="1" noChangeAspect="1"/>
          </p:cNvPicPr>
          <p:nvPr>
            <p:ph idx="1"/>
          </p:nvPr>
        </p:nvPicPr>
        <p:blipFill>
          <a:blip r:embed="rId2"/>
          <a:stretch>
            <a:fillRect/>
          </a:stretch>
        </p:blipFill>
        <p:spPr>
          <a:xfrm>
            <a:off x="156136" y="3963035"/>
            <a:ext cx="5636550" cy="2818275"/>
          </a:xfrm>
          <a:prstGeom prst="rect">
            <a:avLst/>
          </a:prstGeom>
        </p:spPr>
      </p:pic>
      <p:pic>
        <p:nvPicPr>
          <p:cNvPr id="7" name="Picture 6">
            <a:extLst>
              <a:ext uri="{FF2B5EF4-FFF2-40B4-BE49-F238E27FC236}">
                <a16:creationId xmlns:a16="http://schemas.microsoft.com/office/drawing/2014/main" id="{0683FB4F-8843-359A-5042-680C45687FE8}"/>
              </a:ext>
            </a:extLst>
          </p:cNvPr>
          <p:cNvPicPr>
            <a:picLocks noChangeAspect="1"/>
          </p:cNvPicPr>
          <p:nvPr/>
        </p:nvPicPr>
        <p:blipFill>
          <a:blip r:embed="rId3"/>
          <a:stretch>
            <a:fillRect/>
          </a:stretch>
        </p:blipFill>
        <p:spPr>
          <a:xfrm>
            <a:off x="6342926" y="3963035"/>
            <a:ext cx="5636550" cy="2818275"/>
          </a:xfrm>
          <a:prstGeom prst="rect">
            <a:avLst/>
          </a:prstGeom>
        </p:spPr>
      </p:pic>
      <p:sp>
        <p:nvSpPr>
          <p:cNvPr id="8" name="TextBox 7">
            <a:extLst>
              <a:ext uri="{FF2B5EF4-FFF2-40B4-BE49-F238E27FC236}">
                <a16:creationId xmlns:a16="http://schemas.microsoft.com/office/drawing/2014/main" id="{36FD3BF6-ABEA-2D5E-0A9E-20361526ED21}"/>
              </a:ext>
            </a:extLst>
          </p:cNvPr>
          <p:cNvSpPr txBox="1"/>
          <p:nvPr/>
        </p:nvSpPr>
        <p:spPr>
          <a:xfrm>
            <a:off x="225584" y="1553275"/>
            <a:ext cx="11493661" cy="2308324"/>
          </a:xfrm>
          <a:prstGeom prst="rect">
            <a:avLst/>
          </a:prstGeom>
          <a:noFill/>
        </p:spPr>
        <p:txBody>
          <a:bodyPr wrap="square" rtlCol="0">
            <a:spAutoFit/>
          </a:bodyPr>
          <a:lstStyle/>
          <a:p>
            <a:r>
              <a:rPr lang="en-US" dirty="0"/>
              <a:t>Data Sets used: Diseases with Symptoms &amp; Diseases with Symptom Severity (data sets pulled from Kaggle)</a:t>
            </a:r>
          </a:p>
          <a:p>
            <a:r>
              <a:rPr lang="en-US" dirty="0"/>
              <a:t>The code provided is designed to train a neural network to predict whether a patient is at risk for a disease based on symptoms and their severity. </a:t>
            </a:r>
          </a:p>
          <a:p>
            <a:r>
              <a:rPr lang="en-US" dirty="0"/>
              <a:t>Data Clean Up: in training an algorithm it is important to remove Null values or replace with “0”.  As some of the diseases represented in the datasets only shown a few symptoms whereas, others shown Null values.</a:t>
            </a:r>
          </a:p>
          <a:p>
            <a:r>
              <a:rPr lang="en-US" dirty="0"/>
              <a:t>Reasons why you replace the Null values: Numerical Computations; Visualization, Algorithm Behavior (for our purpose), Statistical Measures, etc.</a:t>
            </a:r>
          </a:p>
          <a:p>
            <a:endParaRPr lang="en-US" dirty="0"/>
          </a:p>
        </p:txBody>
      </p:sp>
    </p:spTree>
    <p:extLst>
      <p:ext uri="{BB962C8B-B14F-4D97-AF65-F5344CB8AC3E}">
        <p14:creationId xmlns:p14="http://schemas.microsoft.com/office/powerpoint/2010/main" val="3191102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title="SmartArt sample"/>
          <p:cNvGraphicFramePr>
            <a:graphicFrameLocks noGrp="1"/>
          </p:cNvGraphicFramePr>
          <p:nvPr>
            <p:ph sz="half" idx="2"/>
            <p:extLst>
              <p:ext uri="{D42A27DB-BD31-4B8C-83A1-F6EECF244321}">
                <p14:modId xmlns:p14="http://schemas.microsoft.com/office/powerpoint/2010/main" val="2464601417"/>
              </p:ext>
            </p:extLst>
          </p:nvPr>
        </p:nvGraphicFramePr>
        <p:xfrm>
          <a:off x="6197600" y="1600200"/>
          <a:ext cx="5384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9"/>
          <p:cNvSpPr>
            <a:spLocks noGrp="1"/>
          </p:cNvSpPr>
          <p:nvPr>
            <p:ph sz="half" idx="1"/>
          </p:nvPr>
        </p:nvSpPr>
        <p:spPr>
          <a:xfrm>
            <a:off x="609600" y="1666012"/>
            <a:ext cx="5384800" cy="3573683"/>
          </a:xfrm>
        </p:spPr>
        <p:txBody>
          <a:bodyPr>
            <a:noAutofit/>
          </a:bodyPr>
          <a:lstStyle/>
          <a:p>
            <a:r>
              <a:rPr lang="en-US" sz="1800" b="0" dirty="0">
                <a:solidFill>
                  <a:srgbClr val="CCCCCC"/>
                </a:solidFill>
                <a:effectLst/>
                <a:latin typeface="Menlo" panose="020B0609030804020204" pitchFamily="49" charset="0"/>
              </a:rPr>
              <a:t>The F1-scores and accuracies improve as we moved from the initial model to the 3rd model, indicating that the models are becoming more effective in capturing patterns in the data.</a:t>
            </a:r>
          </a:p>
          <a:p>
            <a:r>
              <a:rPr lang="en-US" sz="1800" b="0" dirty="0">
                <a:solidFill>
                  <a:srgbClr val="CCCCCC"/>
                </a:solidFill>
                <a:effectLst/>
                <a:latin typeface="Menlo" panose="020B0609030804020204" pitchFamily="49" charset="0"/>
              </a:rPr>
              <a:t>The 3rd model has the highest F1-score and accuracy, suggesting that it performs the best among the three.</a:t>
            </a:r>
          </a:p>
          <a:p>
            <a:r>
              <a:rPr lang="en-US" sz="1800" b="0" dirty="0">
                <a:solidFill>
                  <a:srgbClr val="CCCCCC"/>
                </a:solidFill>
                <a:effectLst/>
                <a:latin typeface="Menlo" panose="020B0609030804020204" pitchFamily="49" charset="0"/>
              </a:rPr>
              <a:t>based on the provided metrics, the 3rd model with </a:t>
            </a:r>
            <a:r>
              <a:rPr lang="en-US" sz="1800" b="0" dirty="0" err="1">
                <a:solidFill>
                  <a:srgbClr val="CCCCCC"/>
                </a:solidFill>
                <a:effectLst/>
                <a:latin typeface="Menlo" panose="020B0609030804020204" pitchFamily="49" charset="0"/>
              </a:rPr>
              <a:t>max_depth</a:t>
            </a:r>
            <a:r>
              <a:rPr lang="en-US" sz="1800" b="0" dirty="0">
                <a:solidFill>
                  <a:srgbClr val="CCCCCC"/>
                </a:solidFill>
                <a:effectLst/>
                <a:latin typeface="Menlo" panose="020B0609030804020204" pitchFamily="49" charset="0"/>
              </a:rPr>
              <a:t>=20 and </a:t>
            </a:r>
            <a:r>
              <a:rPr lang="en-US" sz="1800" b="0" dirty="0" err="1">
                <a:solidFill>
                  <a:srgbClr val="CCCCCC"/>
                </a:solidFill>
                <a:effectLst/>
                <a:latin typeface="Menlo" panose="020B0609030804020204" pitchFamily="49" charset="0"/>
              </a:rPr>
              <a:t>min_samples_split</a:t>
            </a:r>
            <a:r>
              <a:rPr lang="en-US" sz="1800" b="0" dirty="0">
                <a:solidFill>
                  <a:srgbClr val="CCCCCC"/>
                </a:solidFill>
                <a:effectLst/>
                <a:latin typeface="Menlo" panose="020B0609030804020204" pitchFamily="49" charset="0"/>
              </a:rPr>
              <a:t>=5 seems to be the best-performing model among the three.</a:t>
            </a:r>
            <a:endParaRPr lang="en-US" sz="1800" dirty="0"/>
          </a:p>
        </p:txBody>
      </p:sp>
      <p:sp>
        <p:nvSpPr>
          <p:cNvPr id="2" name="Title 1"/>
          <p:cNvSpPr>
            <a:spLocks noGrp="1"/>
          </p:cNvSpPr>
          <p:nvPr>
            <p:ph type="title"/>
          </p:nvPr>
        </p:nvSpPr>
        <p:spPr/>
        <p:txBody>
          <a:bodyPr>
            <a:normAutofit fontScale="90000"/>
          </a:bodyPr>
          <a:lstStyle/>
          <a:p>
            <a:r>
              <a:rPr lang="en-US" dirty="0"/>
              <a:t>Disease Prediction</a:t>
            </a:r>
            <a:br>
              <a:rPr lang="en-US" dirty="0"/>
            </a:br>
            <a:r>
              <a:rPr lang="en-US" dirty="0">
                <a:solidFill>
                  <a:schemeClr val="tx1"/>
                </a:solidFill>
              </a:rPr>
              <a:t>Decision Tree </a:t>
            </a:r>
          </a:p>
        </p:txBody>
      </p:sp>
      <p:pic>
        <p:nvPicPr>
          <p:cNvPr id="3" name="Content Placeholder 6">
            <a:extLst>
              <a:ext uri="{FF2B5EF4-FFF2-40B4-BE49-F238E27FC236}">
                <a16:creationId xmlns:a16="http://schemas.microsoft.com/office/drawing/2014/main" id="{A76EC01F-EFB9-E2D2-6C42-9746255AA5A1}"/>
              </a:ext>
            </a:extLst>
          </p:cNvPr>
          <p:cNvPicPr>
            <a:picLocks noChangeAspect="1"/>
          </p:cNvPicPr>
          <p:nvPr/>
        </p:nvPicPr>
        <p:blipFill>
          <a:blip r:embed="rId7"/>
          <a:stretch>
            <a:fillRect/>
          </a:stretch>
        </p:blipFill>
        <p:spPr>
          <a:xfrm>
            <a:off x="10171925" y="1921399"/>
            <a:ext cx="1613675" cy="1210256"/>
          </a:xfrm>
          <a:prstGeom prst="rect">
            <a:avLst/>
          </a:prstGeom>
        </p:spPr>
      </p:pic>
      <p:pic>
        <p:nvPicPr>
          <p:cNvPr id="4" name="Picture 3">
            <a:extLst>
              <a:ext uri="{FF2B5EF4-FFF2-40B4-BE49-F238E27FC236}">
                <a16:creationId xmlns:a16="http://schemas.microsoft.com/office/drawing/2014/main" id="{17A3AED4-233D-609F-C463-F0A87F174F2F}"/>
              </a:ext>
            </a:extLst>
          </p:cNvPr>
          <p:cNvPicPr>
            <a:picLocks noChangeAspect="1"/>
          </p:cNvPicPr>
          <p:nvPr/>
        </p:nvPicPr>
        <p:blipFill>
          <a:blip r:embed="rId8"/>
          <a:stretch>
            <a:fillRect/>
          </a:stretch>
        </p:blipFill>
        <p:spPr>
          <a:xfrm>
            <a:off x="10189462" y="3452854"/>
            <a:ext cx="1613675" cy="1339065"/>
          </a:xfrm>
          <a:prstGeom prst="rect">
            <a:avLst/>
          </a:prstGeom>
        </p:spPr>
      </p:pic>
      <p:pic>
        <p:nvPicPr>
          <p:cNvPr id="5" name="Picture 4">
            <a:extLst>
              <a:ext uri="{FF2B5EF4-FFF2-40B4-BE49-F238E27FC236}">
                <a16:creationId xmlns:a16="http://schemas.microsoft.com/office/drawing/2014/main" id="{21EAB3F3-678F-95E4-F7A4-732774425AC3}"/>
              </a:ext>
            </a:extLst>
          </p:cNvPr>
          <p:cNvPicPr>
            <a:picLocks noChangeAspect="1"/>
          </p:cNvPicPr>
          <p:nvPr/>
        </p:nvPicPr>
        <p:blipFill>
          <a:blip r:embed="rId9"/>
          <a:stretch>
            <a:fillRect/>
          </a:stretch>
        </p:blipFill>
        <p:spPr>
          <a:xfrm>
            <a:off x="10171925" y="4915907"/>
            <a:ext cx="1613675" cy="1210256"/>
          </a:xfrm>
          <a:prstGeom prst="rect">
            <a:avLst/>
          </a:prstGeom>
        </p:spPr>
      </p:pic>
    </p:spTree>
    <p:extLst>
      <p:ext uri="{BB962C8B-B14F-4D97-AF65-F5344CB8AC3E}">
        <p14:creationId xmlns:p14="http://schemas.microsoft.com/office/powerpoint/2010/main" val="194988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C6B3A5-908F-1BF7-29C1-C9E993362B11}"/>
              </a:ext>
            </a:extLst>
          </p:cNvPr>
          <p:cNvSpPr>
            <a:spLocks noGrp="1"/>
          </p:cNvSpPr>
          <p:nvPr>
            <p:ph type="title"/>
          </p:nvPr>
        </p:nvSpPr>
        <p:spPr/>
        <p:txBody>
          <a:bodyPr>
            <a:normAutofit fontScale="90000"/>
          </a:bodyPr>
          <a:lstStyle/>
          <a:p>
            <a:r>
              <a:rPr lang="en-US" dirty="0"/>
              <a:t>Disease Prediction</a:t>
            </a:r>
            <a:br>
              <a:rPr lang="en-US" dirty="0"/>
            </a:br>
            <a:r>
              <a:rPr lang="en-US" dirty="0">
                <a:solidFill>
                  <a:schemeClr val="tx1"/>
                </a:solidFill>
              </a:rPr>
              <a:t>Limitations, Considerations, Constraints </a:t>
            </a:r>
          </a:p>
        </p:txBody>
      </p:sp>
      <p:sp>
        <p:nvSpPr>
          <p:cNvPr id="15" name="TextBox 14">
            <a:extLst>
              <a:ext uri="{FF2B5EF4-FFF2-40B4-BE49-F238E27FC236}">
                <a16:creationId xmlns:a16="http://schemas.microsoft.com/office/drawing/2014/main" id="{EDD9B0BE-D7AB-5454-6557-98818D33187C}"/>
              </a:ext>
            </a:extLst>
          </p:cNvPr>
          <p:cNvSpPr txBox="1"/>
          <p:nvPr/>
        </p:nvSpPr>
        <p:spPr>
          <a:xfrm>
            <a:off x="192911" y="1912313"/>
            <a:ext cx="11389489" cy="3939540"/>
          </a:xfrm>
          <a:prstGeom prst="rect">
            <a:avLst/>
          </a:prstGeom>
          <a:noFill/>
        </p:spPr>
        <p:txBody>
          <a:bodyPr wrap="square" rtlCol="0">
            <a:spAutoFit/>
          </a:bodyPr>
          <a:lstStyle/>
          <a:p>
            <a:pPr marL="285750" indent="-285750">
              <a:buFont typeface="Arial" panose="020B0604020202020204" pitchFamily="34" charset="0"/>
              <a:buChar char="•"/>
            </a:pPr>
            <a:r>
              <a:rPr lang="en-US" sz="2500" b="1" u="sng" dirty="0"/>
              <a:t>Data Privacy and Security </a:t>
            </a:r>
            <a:r>
              <a:rPr lang="en-US" sz="2500" dirty="0"/>
              <a:t>-  Utilizing patient data for machine learning poses challenges related to privacy and security. Robust data protection measures and compliances with regulations such as HIPPA , are crucial to maintaining patient trust. </a:t>
            </a:r>
          </a:p>
          <a:p>
            <a:pPr marL="285750" indent="-285750">
              <a:buFont typeface="Arial" panose="020B0604020202020204" pitchFamily="34" charset="0"/>
              <a:buChar char="•"/>
            </a:pPr>
            <a:r>
              <a:rPr lang="en-US" sz="2500" b="1" u="sng" dirty="0"/>
              <a:t>Algorithm transparency and </a:t>
            </a:r>
            <a:r>
              <a:rPr lang="en-US" sz="2500" b="1" i="0" u="sng" strike="noStrike" dirty="0">
                <a:effectLst/>
                <a:latin typeface="Söhne"/>
              </a:rPr>
              <a:t>explainability</a:t>
            </a:r>
            <a:r>
              <a:rPr lang="en-US" sz="2500" b="1" u="sng" dirty="0"/>
              <a:t>- </a:t>
            </a:r>
            <a:r>
              <a:rPr lang="en-US" sz="2500" dirty="0"/>
              <a:t>Ensuring transparency and </a:t>
            </a:r>
            <a:r>
              <a:rPr lang="en-US" sz="2500" b="0" i="0" u="none" strike="noStrike" dirty="0">
                <a:effectLst/>
                <a:latin typeface="Söhne"/>
              </a:rPr>
              <a:t>explainability</a:t>
            </a:r>
            <a:r>
              <a:rPr lang="en-US" sz="2500" dirty="0"/>
              <a:t> of machine learning algorithms is essential, especially in the healthcare context where decisions impact patient well-being. Clinicians and patients should understand how predictions are made to build trust in the technology.</a:t>
            </a:r>
          </a:p>
          <a:p>
            <a:pPr marL="285750" indent="-285750">
              <a:buFont typeface="Arial" panose="020B0604020202020204" pitchFamily="34" charset="0"/>
              <a:buChar char="•"/>
            </a:pPr>
            <a:r>
              <a:rPr lang="en-US" sz="2500" b="1" u="sng" dirty="0"/>
              <a:t>Ethical Considerations- </a:t>
            </a:r>
            <a:r>
              <a:rPr lang="en-US" sz="2500" dirty="0"/>
              <a:t>ethical considerations such as potential bias in training data and model outputs must be carefully addressed. Machine Learning Models should be designed and validated to be fair and unbiased across diverse patient populations</a:t>
            </a:r>
          </a:p>
        </p:txBody>
      </p:sp>
    </p:spTree>
    <p:extLst>
      <p:ext uri="{BB962C8B-B14F-4D97-AF65-F5344CB8AC3E}">
        <p14:creationId xmlns:p14="http://schemas.microsoft.com/office/powerpoint/2010/main" val="282885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698EB0-CD4E-3757-8C86-C595A5AE85A6}"/>
              </a:ext>
            </a:extLst>
          </p:cNvPr>
          <p:cNvSpPr>
            <a:spLocks noGrp="1"/>
          </p:cNvSpPr>
          <p:nvPr>
            <p:ph type="title"/>
          </p:nvPr>
        </p:nvSpPr>
        <p:spPr/>
        <p:txBody>
          <a:bodyPr>
            <a:normAutofit fontScale="90000"/>
          </a:bodyPr>
          <a:lstStyle/>
          <a:p>
            <a:r>
              <a:rPr lang="en-US" sz="4400" dirty="0"/>
              <a:t>Disease Prediction</a:t>
            </a:r>
            <a:br>
              <a:rPr lang="en-US" dirty="0"/>
            </a:br>
            <a:r>
              <a:rPr lang="en-US" dirty="0">
                <a:solidFill>
                  <a:schemeClr val="tx1"/>
                </a:solidFill>
              </a:rPr>
              <a:t>Conclusion</a:t>
            </a:r>
          </a:p>
        </p:txBody>
      </p:sp>
      <p:sp>
        <p:nvSpPr>
          <p:cNvPr id="5" name="TextBox 4">
            <a:extLst>
              <a:ext uri="{FF2B5EF4-FFF2-40B4-BE49-F238E27FC236}">
                <a16:creationId xmlns:a16="http://schemas.microsoft.com/office/drawing/2014/main" id="{A305076D-15F8-C47B-12D3-B2E04A1F867E}"/>
              </a:ext>
            </a:extLst>
          </p:cNvPr>
          <p:cNvSpPr txBox="1"/>
          <p:nvPr/>
        </p:nvSpPr>
        <p:spPr>
          <a:xfrm>
            <a:off x="257331" y="1417638"/>
            <a:ext cx="11677338" cy="5262979"/>
          </a:xfrm>
          <a:prstGeom prst="rect">
            <a:avLst/>
          </a:prstGeom>
          <a:noFill/>
        </p:spPr>
        <p:txBody>
          <a:bodyPr wrap="square" rtlCol="0">
            <a:spAutoFit/>
          </a:bodyPr>
          <a:lstStyle/>
          <a:p>
            <a:r>
              <a:rPr lang="en-US" sz="2800" dirty="0"/>
              <a:t>Machine Learning in disease risk prediction holds immense potential to revolutionize healthcare by:</a:t>
            </a:r>
          </a:p>
          <a:p>
            <a:r>
              <a:rPr lang="en-US" sz="2800" dirty="0"/>
              <a:t>	Enabling early detection</a:t>
            </a:r>
          </a:p>
          <a:p>
            <a:r>
              <a:rPr lang="en-US" sz="2800" dirty="0"/>
              <a:t>	Personalized intervention</a:t>
            </a:r>
          </a:p>
          <a:p>
            <a:r>
              <a:rPr lang="en-US" sz="2800" dirty="0"/>
              <a:t>	Optimized resource utilization</a:t>
            </a:r>
          </a:p>
          <a:p>
            <a:endParaRPr lang="en-US" sz="2800" dirty="0"/>
          </a:p>
          <a:p>
            <a:r>
              <a:rPr lang="en-US" sz="2800" dirty="0"/>
              <a:t>While addressing challenges related to data privacy, algorithm transparency and ethical considerations, the benefits far outweigh the concerns.</a:t>
            </a:r>
          </a:p>
          <a:p>
            <a:endParaRPr lang="en-US" sz="2800" dirty="0"/>
          </a:p>
          <a:p>
            <a:r>
              <a:rPr lang="en-US" sz="2800" dirty="0"/>
              <a:t>Machine Learning driven risk prediction has the capacity to transform healthcare into a more proactive, patient-centered, and cost-effective system that will ultimately improve future health outcomes and quality of life.</a:t>
            </a:r>
          </a:p>
        </p:txBody>
      </p:sp>
    </p:spTree>
    <p:extLst>
      <p:ext uri="{BB962C8B-B14F-4D97-AF65-F5344CB8AC3E}">
        <p14:creationId xmlns:p14="http://schemas.microsoft.com/office/powerpoint/2010/main" val="3053307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dical design templat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extLst>
    <a:ext uri="{05A4C25C-085E-4340-85A3-A5531E510DB2}">
      <thm15:themeFamily xmlns:thm15="http://schemas.microsoft.com/office/thememl/2012/main" name="Medical design template" id="{BE883315-6697-4975-AEB2-5905098383C4}" vid="{D3CC9EF4-996F-4232-B765-B82F773B7949}"/>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856783</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2012-09-20T10:48:20+00:00</AssetStart>
    <FriendlyTitle xmlns="4873beb7-5857-4685-be1f-d57550cc96cc" xsi:nil="true"/>
    <MarketSpecific xmlns="4873beb7-5857-4685-be1f-d57550cc96cc">false</MarketSpecific>
    <TPNamespace xmlns="4873beb7-5857-4685-be1f-d57550cc96cc" xsi:nil="true"/>
    <PublishStatusLookup xmlns="4873beb7-5857-4685-be1f-d57550cc96cc">
      <Value>1622871</Value>
    </PublishStatusLookup>
    <APAuthor xmlns="4873beb7-5857-4685-be1f-d57550cc96cc">
      <UserInfo>
        <DisplayName>REDMOND\v-luannv</DisplayName>
        <AccountId>92</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 xsi:nil="true"/>
    <MachineTranslated xmlns="4873beb7-5857-4685-be1f-d57550cc96cc">false</MachineTranslated>
    <OutputCachingOn xmlns="4873beb7-5857-4685-be1f-d57550cc96cc">false</OutputCachingOn>
    <TemplateStatus xmlns="4873beb7-5857-4685-be1f-d57550cc96cc">Complete</TemplateStatus>
    <IsSearchable xmlns="4873beb7-5857-4685-be1f-d57550cc96cc">false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TP103460417</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D1C9B0-FE26-433B-8E1A-54CCDFA4EB1D}">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100AC149-8447-4BE5-88C7-DBE24EA73E83}">
  <ds:schemaRefs>
    <ds:schemaRef ds:uri="http://schemas.microsoft.com/sharepoint/v3/contenttype/forms"/>
  </ds:schemaRefs>
</ds:datastoreItem>
</file>

<file path=customXml/itemProps3.xml><?xml version="1.0" encoding="utf-8"?>
<ds:datastoreItem xmlns:ds="http://schemas.openxmlformats.org/officeDocument/2006/customXml" ds:itemID="{79EEAAAD-F811-4325-83A2-D14EDE05FB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Medical design template</Template>
  <TotalTime>431</TotalTime>
  <Words>878</Words>
  <Application>Microsoft Macintosh PowerPoint</Application>
  <PresentationFormat>Widescreen</PresentationFormat>
  <Paragraphs>62</Paragraphs>
  <Slides>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Menlo</vt:lpstr>
      <vt:lpstr>Söhne</vt:lpstr>
      <vt:lpstr>Wingdings</vt:lpstr>
      <vt:lpstr>Wingdings 2</vt:lpstr>
      <vt:lpstr>Wingdings 3</vt:lpstr>
      <vt:lpstr>Medical design template</vt:lpstr>
      <vt:lpstr>Disease prediction</vt:lpstr>
      <vt:lpstr>Disease Prediction Introduction</vt:lpstr>
      <vt:lpstr>Disease Prediction</vt:lpstr>
      <vt:lpstr>Disease Prediction: Data Collection &amp; Processing</vt:lpstr>
      <vt:lpstr>Disease Prediction Decision Tree </vt:lpstr>
      <vt:lpstr>Disease Prediction Limitations, Considerations, Constraints </vt:lpstr>
      <vt:lpstr>Disease Prediction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dc:title>
  <dc:creator>Traci Ellis</dc:creator>
  <cp:lastModifiedBy>Traci Ellis</cp:lastModifiedBy>
  <cp:revision>1</cp:revision>
  <dcterms:created xsi:type="dcterms:W3CDTF">2024-03-10T15:15:55Z</dcterms:created>
  <dcterms:modified xsi:type="dcterms:W3CDTF">2024-03-10T22:27:35Z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Order">
    <vt:r8>74064500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