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1"/>
  </p:notes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2153B1-0EEA-4A88-AB64-2CF75A643C21}" v="6" dt="2023-07-06T04:55:19.2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977" autoAdjust="0"/>
    <p:restoredTop sz="94660"/>
  </p:normalViewPr>
  <p:slideViewPr>
    <p:cSldViewPr snapToGrid="0">
      <p:cViewPr varScale="1">
        <p:scale>
          <a:sx n="111" d="100"/>
          <a:sy n="111" d="100"/>
        </p:scale>
        <p:origin x="594" y="96"/>
      </p:cViewPr>
      <p:guideLst/>
    </p:cSldViewPr>
  </p:slideViewPr>
  <p:notesTextViewPr>
    <p:cViewPr>
      <p:scale>
        <a:sx n="3" d="2"/>
        <a:sy n="3" d="2"/>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d Brooks" userId="61a4ace28f3f92f1" providerId="LiveId" clId="{542153B1-0EEA-4A88-AB64-2CF75A643C21}"/>
    <pc:docChg chg="undo custSel addSld delSld modSld">
      <pc:chgData name="chad Brooks" userId="61a4ace28f3f92f1" providerId="LiveId" clId="{542153B1-0EEA-4A88-AB64-2CF75A643C21}" dt="2023-07-06T04:56:55.088" v="3192" actId="1076"/>
      <pc:docMkLst>
        <pc:docMk/>
      </pc:docMkLst>
      <pc:sldChg chg="modSp mod modNotes">
        <pc:chgData name="chad Brooks" userId="61a4ace28f3f92f1" providerId="LiveId" clId="{542153B1-0EEA-4A88-AB64-2CF75A643C21}" dt="2023-07-06T04:18:16.695" v="2585"/>
        <pc:sldMkLst>
          <pc:docMk/>
          <pc:sldMk cId="3331049380" sldId="256"/>
        </pc:sldMkLst>
        <pc:spChg chg="mod">
          <ac:chgData name="chad Brooks" userId="61a4ace28f3f92f1" providerId="LiveId" clId="{542153B1-0EEA-4A88-AB64-2CF75A643C21}" dt="2023-07-06T04:14:37.530" v="2574"/>
          <ac:spMkLst>
            <pc:docMk/>
            <pc:sldMk cId="3331049380" sldId="256"/>
            <ac:spMk id="2" creationId="{9A7C51FF-9EC4-5827-C74C-CDBECCCFE996}"/>
          </ac:spMkLst>
        </pc:spChg>
      </pc:sldChg>
      <pc:sldChg chg="modNotes">
        <pc:chgData name="chad Brooks" userId="61a4ace28f3f92f1" providerId="LiveId" clId="{542153B1-0EEA-4A88-AB64-2CF75A643C21}" dt="2023-07-06T04:22:43.065" v="2590" actId="20577"/>
        <pc:sldMkLst>
          <pc:docMk/>
          <pc:sldMk cId="3902635507" sldId="257"/>
        </pc:sldMkLst>
      </pc:sldChg>
      <pc:sldChg chg="modNotes">
        <pc:chgData name="chad Brooks" userId="61a4ace28f3f92f1" providerId="LiveId" clId="{542153B1-0EEA-4A88-AB64-2CF75A643C21}" dt="2023-07-05T15:27:18.666" v="2524" actId="207"/>
        <pc:sldMkLst>
          <pc:docMk/>
          <pc:sldMk cId="599184766" sldId="258"/>
        </pc:sldMkLst>
      </pc:sldChg>
      <pc:sldChg chg="modSp mod modNotes">
        <pc:chgData name="chad Brooks" userId="61a4ace28f3f92f1" providerId="LiveId" clId="{542153B1-0EEA-4A88-AB64-2CF75A643C21}" dt="2023-07-06T04:39:39.264" v="3171" actId="20577"/>
        <pc:sldMkLst>
          <pc:docMk/>
          <pc:sldMk cId="2835353356" sldId="259"/>
        </pc:sldMkLst>
        <pc:spChg chg="mod">
          <ac:chgData name="chad Brooks" userId="61a4ace28f3f92f1" providerId="LiveId" clId="{542153B1-0EEA-4A88-AB64-2CF75A643C21}" dt="2023-07-03T22:10:19.012" v="16" actId="1076"/>
          <ac:spMkLst>
            <pc:docMk/>
            <pc:sldMk cId="2835353356" sldId="259"/>
            <ac:spMk id="3" creationId="{2E47BF11-403D-2497-0F99-FC2CD0A612AF}"/>
          </ac:spMkLst>
        </pc:spChg>
        <pc:spChg chg="mod">
          <ac:chgData name="chad Brooks" userId="61a4ace28f3f92f1" providerId="LiveId" clId="{542153B1-0EEA-4A88-AB64-2CF75A643C21}" dt="2023-07-05T15:02:33.856" v="2480" actId="1076"/>
          <ac:spMkLst>
            <pc:docMk/>
            <pc:sldMk cId="2835353356" sldId="259"/>
            <ac:spMk id="5" creationId="{0098303A-B69B-6008-6BC2-8391E4BF027A}"/>
          </ac:spMkLst>
        </pc:spChg>
      </pc:sldChg>
      <pc:sldChg chg="addSp delSp modSp mod modNotes">
        <pc:chgData name="chad Brooks" userId="61a4ace28f3f92f1" providerId="LiveId" clId="{542153B1-0EEA-4A88-AB64-2CF75A643C21}" dt="2023-07-06T04:42:00.011" v="3172"/>
        <pc:sldMkLst>
          <pc:docMk/>
          <pc:sldMk cId="493026806" sldId="260"/>
        </pc:sldMkLst>
        <pc:spChg chg="del mod">
          <ac:chgData name="chad Brooks" userId="61a4ace28f3f92f1" providerId="LiveId" clId="{542153B1-0EEA-4A88-AB64-2CF75A643C21}" dt="2023-07-03T22:10:09.114" v="15" actId="478"/>
          <ac:spMkLst>
            <pc:docMk/>
            <pc:sldMk cId="493026806" sldId="260"/>
            <ac:spMk id="3" creationId="{B0E76056-C05D-AC9E-FA79-342143FFAC5D}"/>
          </ac:spMkLst>
        </pc:spChg>
        <pc:spChg chg="add mod">
          <ac:chgData name="chad Brooks" userId="61a4ace28f3f92f1" providerId="LiveId" clId="{542153B1-0EEA-4A88-AB64-2CF75A643C21}" dt="2023-07-03T22:10:29.592" v="20" actId="27636"/>
          <ac:spMkLst>
            <pc:docMk/>
            <pc:sldMk cId="493026806" sldId="260"/>
            <ac:spMk id="4" creationId="{145DB3CF-3B24-A18C-5A29-51DF0C240CF3}"/>
          </ac:spMkLst>
        </pc:spChg>
        <pc:picChg chg="add mod">
          <ac:chgData name="chad Brooks" userId="61a4ace28f3f92f1" providerId="LiveId" clId="{542153B1-0EEA-4A88-AB64-2CF75A643C21}" dt="2023-07-03T22:10:02.829" v="14"/>
          <ac:picMkLst>
            <pc:docMk/>
            <pc:sldMk cId="493026806" sldId="260"/>
            <ac:picMk id="5" creationId="{9E40AAB8-06A2-0E1F-8577-998CBD355EDC}"/>
          </ac:picMkLst>
        </pc:picChg>
      </pc:sldChg>
      <pc:sldChg chg="addSp delSp modSp mod modNotes">
        <pc:chgData name="chad Brooks" userId="61a4ace28f3f92f1" providerId="LiveId" clId="{542153B1-0EEA-4A88-AB64-2CF75A643C21}" dt="2023-07-06T04:56:55.088" v="3192" actId="1076"/>
        <pc:sldMkLst>
          <pc:docMk/>
          <pc:sldMk cId="3538927430" sldId="261"/>
        </pc:sldMkLst>
        <pc:spChg chg="mod">
          <ac:chgData name="chad Brooks" userId="61a4ace28f3f92f1" providerId="LiveId" clId="{542153B1-0EEA-4A88-AB64-2CF75A643C21}" dt="2023-07-05T14:03:04.011" v="83" actId="20577"/>
          <ac:spMkLst>
            <pc:docMk/>
            <pc:sldMk cId="3538927430" sldId="261"/>
            <ac:spMk id="2" creationId="{946D65B6-5FB2-BA06-E45D-8D87D65B1ACA}"/>
          </ac:spMkLst>
        </pc:spChg>
        <pc:spChg chg="mod">
          <ac:chgData name="chad Brooks" userId="61a4ace28f3f92f1" providerId="LiveId" clId="{542153B1-0EEA-4A88-AB64-2CF75A643C21}" dt="2023-07-05T14:14:07.739" v="776" actId="20577"/>
          <ac:spMkLst>
            <pc:docMk/>
            <pc:sldMk cId="3538927430" sldId="261"/>
            <ac:spMk id="3" creationId="{ADA1D54D-51CE-EB52-C51C-064E5B438AC6}"/>
          </ac:spMkLst>
        </pc:spChg>
        <pc:spChg chg="add del mod">
          <ac:chgData name="chad Brooks" userId="61a4ace28f3f92f1" providerId="LiveId" clId="{542153B1-0EEA-4A88-AB64-2CF75A643C21}" dt="2023-07-05T14:08:17.636" v="510"/>
          <ac:spMkLst>
            <pc:docMk/>
            <pc:sldMk cId="3538927430" sldId="261"/>
            <ac:spMk id="5" creationId="{017ABBFD-B731-C83D-6245-15DA3EBDF223}"/>
          </ac:spMkLst>
        </pc:spChg>
        <pc:spChg chg="add del mod">
          <ac:chgData name="chad Brooks" userId="61a4ace28f3f92f1" providerId="LiveId" clId="{542153B1-0EEA-4A88-AB64-2CF75A643C21}" dt="2023-07-05T14:08:50.179" v="525" actId="478"/>
          <ac:spMkLst>
            <pc:docMk/>
            <pc:sldMk cId="3538927430" sldId="261"/>
            <ac:spMk id="7" creationId="{71E24FA1-68E9-9D41-D04E-54F8B428AB94}"/>
          </ac:spMkLst>
        </pc:spChg>
        <pc:spChg chg="add mod">
          <ac:chgData name="chad Brooks" userId="61a4ace28f3f92f1" providerId="LiveId" clId="{542153B1-0EEA-4A88-AB64-2CF75A643C21}" dt="2023-07-05T14:13:19.868" v="612" actId="27636"/>
          <ac:spMkLst>
            <pc:docMk/>
            <pc:sldMk cId="3538927430" sldId="261"/>
            <ac:spMk id="8" creationId="{A8E8A68A-BD42-C52E-A799-0C605B5D96D8}"/>
          </ac:spMkLst>
        </pc:spChg>
      </pc:sldChg>
      <pc:sldChg chg="addSp modSp mod modNotes">
        <pc:chgData name="chad Brooks" userId="61a4ace28f3f92f1" providerId="LiveId" clId="{542153B1-0EEA-4A88-AB64-2CF75A643C21}" dt="2023-07-06T04:46:54.328" v="3183"/>
        <pc:sldMkLst>
          <pc:docMk/>
          <pc:sldMk cId="3865414783" sldId="262"/>
        </pc:sldMkLst>
        <pc:spChg chg="mod">
          <ac:chgData name="chad Brooks" userId="61a4ace28f3f92f1" providerId="LiveId" clId="{542153B1-0EEA-4A88-AB64-2CF75A643C21}" dt="2023-07-05T14:29:15.745" v="1431" actId="313"/>
          <ac:spMkLst>
            <pc:docMk/>
            <pc:sldMk cId="3865414783" sldId="262"/>
            <ac:spMk id="3" creationId="{F23FEE33-C9A7-A6B3-1E0C-FF561D8B1043}"/>
          </ac:spMkLst>
        </pc:spChg>
        <pc:spChg chg="add mod">
          <ac:chgData name="chad Brooks" userId="61a4ace28f3f92f1" providerId="LiveId" clId="{542153B1-0EEA-4A88-AB64-2CF75A643C21}" dt="2023-07-05T14:47:54.586" v="2453" actId="20577"/>
          <ac:spMkLst>
            <pc:docMk/>
            <pc:sldMk cId="3865414783" sldId="262"/>
            <ac:spMk id="4" creationId="{33DF3479-E670-F923-F094-34C647E7FD3B}"/>
          </ac:spMkLst>
        </pc:spChg>
      </pc:sldChg>
      <pc:sldChg chg="addSp delSp modSp mod setBg modNotes">
        <pc:chgData name="chad Brooks" userId="61a4ace28f3f92f1" providerId="LiveId" clId="{542153B1-0EEA-4A88-AB64-2CF75A643C21}" dt="2023-07-06T04:56:39.342" v="3191" actId="20577"/>
        <pc:sldMkLst>
          <pc:docMk/>
          <pc:sldMk cId="3820833699" sldId="263"/>
        </pc:sldMkLst>
        <pc:spChg chg="mod">
          <ac:chgData name="chad Brooks" userId="61a4ace28f3f92f1" providerId="LiveId" clId="{542153B1-0EEA-4A88-AB64-2CF75A643C21}" dt="2023-07-06T04:55:55.492" v="3187" actId="26606"/>
          <ac:spMkLst>
            <pc:docMk/>
            <pc:sldMk cId="3820833699" sldId="263"/>
            <ac:spMk id="2" creationId="{BE991CCA-B316-A416-FA0F-D19E6EC03E09}"/>
          </ac:spMkLst>
        </pc:spChg>
        <pc:spChg chg="del mod">
          <ac:chgData name="chad Brooks" userId="61a4ace28f3f92f1" providerId="LiveId" clId="{542153B1-0EEA-4A88-AB64-2CF75A643C21}" dt="2023-07-03T22:10:00.439" v="13" actId="21"/>
          <ac:spMkLst>
            <pc:docMk/>
            <pc:sldMk cId="3820833699" sldId="263"/>
            <ac:spMk id="3" creationId="{2485F420-7A66-1CEB-7403-1DA57F0B6939}"/>
          </ac:spMkLst>
        </pc:spChg>
        <pc:spChg chg="add del mod">
          <ac:chgData name="chad Brooks" userId="61a4ace28f3f92f1" providerId="LiveId" clId="{542153B1-0EEA-4A88-AB64-2CF75A643C21}" dt="2023-07-06T04:55:19.214" v="3186" actId="931"/>
          <ac:spMkLst>
            <pc:docMk/>
            <pc:sldMk cId="3820833699" sldId="263"/>
            <ac:spMk id="4" creationId="{7122493E-0B39-168A-5223-B8B5458404FC}"/>
          </ac:spMkLst>
        </pc:spChg>
        <pc:spChg chg="add mod">
          <ac:chgData name="chad Brooks" userId="61a4ace28f3f92f1" providerId="LiveId" clId="{542153B1-0EEA-4A88-AB64-2CF75A643C21}" dt="2023-07-06T04:56:39.342" v="3191" actId="20577"/>
          <ac:spMkLst>
            <pc:docMk/>
            <pc:sldMk cId="3820833699" sldId="263"/>
            <ac:spMk id="9" creationId="{38F917CE-44CF-0BE4-C34E-B3059C50AB03}"/>
          </ac:spMkLst>
        </pc:spChg>
        <pc:spChg chg="add">
          <ac:chgData name="chad Brooks" userId="61a4ace28f3f92f1" providerId="LiveId" clId="{542153B1-0EEA-4A88-AB64-2CF75A643C21}" dt="2023-07-06T04:55:55.492" v="3187" actId="26606"/>
          <ac:spMkLst>
            <pc:docMk/>
            <pc:sldMk cId="3820833699" sldId="263"/>
            <ac:spMk id="24" creationId="{B6E07BC7-FAEA-458C-90C9-A68082FBB328}"/>
          </ac:spMkLst>
        </pc:spChg>
        <pc:grpChg chg="add">
          <ac:chgData name="chad Brooks" userId="61a4ace28f3f92f1" providerId="LiveId" clId="{542153B1-0EEA-4A88-AB64-2CF75A643C21}" dt="2023-07-06T04:55:55.492" v="3187" actId="26606"/>
          <ac:grpSpMkLst>
            <pc:docMk/>
            <pc:sldMk cId="3820833699" sldId="263"/>
            <ac:grpSpMk id="12" creationId="{89674B87-B7AA-4FDD-B75B-0E6F82BFAB56}"/>
          </ac:grpSpMkLst>
        </pc:grpChg>
        <pc:picChg chg="add mod">
          <ac:chgData name="chad Brooks" userId="61a4ace28f3f92f1" providerId="LiveId" clId="{542153B1-0EEA-4A88-AB64-2CF75A643C21}" dt="2023-07-06T04:55:55.492" v="3187" actId="26606"/>
          <ac:picMkLst>
            <pc:docMk/>
            <pc:sldMk cId="3820833699" sldId="263"/>
            <ac:picMk id="5" creationId="{A274FE37-75E2-8ADD-593D-6F16AA673EFC}"/>
          </ac:picMkLst>
        </pc:picChg>
        <pc:picChg chg="add del mod">
          <ac:chgData name="chad Brooks" userId="61a4ace28f3f92f1" providerId="LiveId" clId="{542153B1-0EEA-4A88-AB64-2CF75A643C21}" dt="2023-07-03T22:10:00.439" v="13" actId="21"/>
          <ac:picMkLst>
            <pc:docMk/>
            <pc:sldMk cId="3820833699" sldId="263"/>
            <ac:picMk id="3074" creationId="{F5A15089-72CE-91A9-B2FD-12EB1E81FBEC}"/>
          </ac:picMkLst>
        </pc:picChg>
      </pc:sldChg>
      <pc:sldChg chg="modNotes">
        <pc:chgData name="chad Brooks" userId="61a4ace28f3f92f1" providerId="LiveId" clId="{542153B1-0EEA-4A88-AB64-2CF75A643C21}" dt="2023-07-06T04:25:31.959" v="2592" actId="20577"/>
        <pc:sldMkLst>
          <pc:docMk/>
          <pc:sldMk cId="3188447826" sldId="264"/>
        </pc:sldMkLst>
      </pc:sldChg>
      <pc:sldChg chg="new del">
        <pc:chgData name="chad Brooks" userId="61a4ace28f3f92f1" providerId="LiveId" clId="{542153B1-0EEA-4A88-AB64-2CF75A643C21}" dt="2023-07-05T14:05:18.886" v="230" actId="680"/>
        <pc:sldMkLst>
          <pc:docMk/>
          <pc:sldMk cId="1289895053"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EED3F-7180-411C-A8A7-F290CAF83A99}" type="datetimeFigureOut">
              <a:rPr lang="en-US" smtClean="0"/>
              <a:t>7/5/2023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6D20D-C0F3-4AF7-B427-05B37BFEA50A}" type="slidenum">
              <a:rPr lang="en-US" smtClean="0"/>
              <a:t>‹#›</a:t>
            </a:fld>
            <a:endParaRPr lang="en-US"/>
          </a:p>
        </p:txBody>
      </p:sp>
    </p:spTree>
    <p:extLst>
      <p:ext uri="{BB962C8B-B14F-4D97-AF65-F5344CB8AC3E}">
        <p14:creationId xmlns:p14="http://schemas.microsoft.com/office/powerpoint/2010/main" val="35621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Good [morning/afternoon/evening], everyone!</a:t>
            </a:r>
          </a:p>
          <a:p>
            <a:pPr algn="l"/>
            <a:endParaRPr lang="en-US" dirty="0"/>
          </a:p>
          <a:p>
            <a:pPr algn="l"/>
            <a:r>
              <a:rPr lang="en-US" dirty="0"/>
              <a:t>I am thrilled to stand before you today to share the exciting results of my project on predicting high-traffic recipes and achieving accurate predictions with 80% reliability. As the sole data scientist working on this project, it has been an incredible journey, and I am eager to present my findings to all of you. Let's get started!</a:t>
            </a:r>
          </a:p>
          <a:p>
            <a:pPr algn="l"/>
            <a:endParaRPr lang="en-US" dirty="0"/>
          </a:p>
          <a:p>
            <a:pPr algn="l"/>
            <a:r>
              <a:rPr lang="en-US" dirty="0"/>
              <a:t>In this presentation, I will delve into the world of recipe recommendations and explore how data-driven insights and predictive models can help me identify which recipes are more likely to generate high traffic on our website. My primary goals were twofold: first, to predict which recipes will lead to high traffic, and second, to achieve an accuracy rate of 80% in correctly identifying high traffic recipes.</a:t>
            </a:r>
          </a:p>
          <a:p>
            <a:pPr algn="l"/>
            <a:endParaRPr lang="en-US" dirty="0"/>
          </a:p>
          <a:p>
            <a:pPr algn="l"/>
            <a:r>
              <a:rPr lang="en-US" dirty="0"/>
              <a:t>By leveraging my dataset of recipe site traffic, I conducted a comprehensive analysis to uncover the factors that influence recipe popularity. I validated the data, performed necessary preprocessing, and conducted exploratory data analysis to gain insights into the characteristics of high-traffic recipes. Armed with these insights, I built and evaluated several machine learning models to predict recipe popularity accurately.</a:t>
            </a:r>
          </a:p>
          <a:p>
            <a:pPr algn="l"/>
            <a:endParaRPr lang="en-US" dirty="0"/>
          </a:p>
          <a:p>
            <a:pPr algn="l"/>
            <a:r>
              <a:rPr lang="en-US" dirty="0"/>
              <a:t>Throughout the presentation, I will take you through my data analysis journey, discuss the models I developed, and highlight the key findings that can drive user engagement and satisfaction. Together, we will uncover the secrets behind recipe popularity and learn how to optimize our website's performance.</a:t>
            </a:r>
          </a:p>
          <a:p>
            <a:pPr algn="l"/>
            <a:endParaRPr lang="en-US" dirty="0"/>
          </a:p>
          <a:p>
            <a:pPr algn="l"/>
            <a:r>
              <a:rPr lang="en-US" dirty="0"/>
              <a:t>So, let's embark on this exciting adventure of unlocking recipe popularity and revolutionizing our high-traffic recipe recommendations. Thank you for joining me, and let's dive in!</a:t>
            </a:r>
          </a:p>
        </p:txBody>
      </p:sp>
      <p:sp>
        <p:nvSpPr>
          <p:cNvPr id="4" name="Slide Number Placeholder 3"/>
          <p:cNvSpPr>
            <a:spLocks noGrp="1"/>
          </p:cNvSpPr>
          <p:nvPr>
            <p:ph type="sldNum" sz="quarter" idx="5"/>
          </p:nvPr>
        </p:nvSpPr>
        <p:spPr/>
        <p:txBody>
          <a:bodyPr/>
          <a:lstStyle/>
          <a:p>
            <a:fld id="{3896D20D-C0F3-4AF7-B427-05B37BFEA50A}" type="slidenum">
              <a:rPr lang="en-US" smtClean="0"/>
              <a:t>1</a:t>
            </a:fld>
            <a:endParaRPr lang="en-US"/>
          </a:p>
        </p:txBody>
      </p:sp>
    </p:spTree>
    <p:extLst>
      <p:ext uri="{BB962C8B-B14F-4D97-AF65-F5344CB8AC3E}">
        <p14:creationId xmlns:p14="http://schemas.microsoft.com/office/powerpoint/2010/main" val="295465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My project focused on predicting high-traffic recipes, aiming to understand which recipes are most likely to attract a large audience and keep users engaged. To ensure the reliability of my analysis, I meticulously validated and cleaned the data. This involved addressing missing values, outliers, and inconsistencies through thorough validation checks. Additionally, I removed duplicate entries to maintain the integrity of the dataset.</a:t>
            </a:r>
          </a:p>
          <a:p>
            <a:pPr algn="l"/>
            <a:endParaRPr lang="en-US" b="0" i="0" dirty="0">
              <a:effectLst/>
              <a:latin typeface="Söhne"/>
            </a:endParaRPr>
          </a:p>
          <a:p>
            <a:pPr algn="l"/>
            <a:r>
              <a:rPr lang="en-US" b="0" i="0" dirty="0">
                <a:effectLst/>
                <a:latin typeface="Söhne"/>
              </a:rPr>
              <a:t>Throughout the process, I encountered challenges, such as incomplete or inconsistent data, which required careful handling and imputation techniques. Another obstacle I faced was the class imbalance in the dataset, which meant some recipe categories were more prevalent than others. To overcome this, I employed appropriate sampling techniques to ensure our models' accuracy was not skewed.</a:t>
            </a:r>
          </a:p>
        </p:txBody>
      </p:sp>
      <p:sp>
        <p:nvSpPr>
          <p:cNvPr id="4" name="Slide Number Placeholder 3"/>
          <p:cNvSpPr>
            <a:spLocks noGrp="1"/>
          </p:cNvSpPr>
          <p:nvPr>
            <p:ph type="sldNum" sz="quarter" idx="5"/>
          </p:nvPr>
        </p:nvSpPr>
        <p:spPr/>
        <p:txBody>
          <a:bodyPr/>
          <a:lstStyle/>
          <a:p>
            <a:fld id="{3896D20D-C0F3-4AF7-B427-05B37BFEA50A}" type="slidenum">
              <a:rPr lang="en-US" smtClean="0"/>
              <a:t>2</a:t>
            </a:fld>
            <a:endParaRPr lang="en-US" dirty="0"/>
          </a:p>
        </p:txBody>
      </p:sp>
    </p:spTree>
    <p:extLst>
      <p:ext uri="{BB962C8B-B14F-4D97-AF65-F5344CB8AC3E}">
        <p14:creationId xmlns:p14="http://schemas.microsoft.com/office/powerpoint/2010/main" val="2557545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Moving on to the exciting part of our project – the exploratory data analysis phase. Here, I explored the dataset to gain valuable insights. I calculated basic statistics, such as average calorie, carbohydrate, sugar, and protein content, and identified the minimum and maximum values for each. Furthermore, I visualized the distribution of recipes across different categories using a bar chart. It was fascinating to see which categories were the most popular among our users.</a:t>
            </a:r>
            <a:endParaRPr lang="en-US" dirty="0"/>
          </a:p>
        </p:txBody>
      </p:sp>
      <p:sp>
        <p:nvSpPr>
          <p:cNvPr id="4" name="Slide Number Placeholder 3"/>
          <p:cNvSpPr>
            <a:spLocks noGrp="1"/>
          </p:cNvSpPr>
          <p:nvPr>
            <p:ph type="sldNum" sz="quarter" idx="5"/>
          </p:nvPr>
        </p:nvSpPr>
        <p:spPr/>
        <p:txBody>
          <a:bodyPr/>
          <a:lstStyle/>
          <a:p>
            <a:fld id="{3896D20D-C0F3-4AF7-B427-05B37BFEA50A}" type="slidenum">
              <a:rPr lang="en-US" smtClean="0"/>
              <a:t>3</a:t>
            </a:fld>
            <a:endParaRPr lang="en-US"/>
          </a:p>
        </p:txBody>
      </p:sp>
    </p:spTree>
    <p:extLst>
      <p:ext uri="{BB962C8B-B14F-4D97-AF65-F5344CB8AC3E}">
        <p14:creationId xmlns:p14="http://schemas.microsoft.com/office/powerpoint/2010/main" val="76613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The correlation analysis was a key aspect of my project, as it helped identify which recipe categories had the most significant impact on high traffic. I discovered interesting patterns in the data. Some categories, such as "Vegetable," "Potato," and "Pork," showed high positive correlations with high traffic, suggesting that these recipes tend to attract more attention from our users. On the other hand, "Beverages" and "Breakfast" had the highest negative correlations with high traffic, indicating they are less likely to draw a large audience.</a:t>
            </a:r>
          </a:p>
        </p:txBody>
      </p:sp>
      <p:sp>
        <p:nvSpPr>
          <p:cNvPr id="4" name="Slide Number Placeholder 3"/>
          <p:cNvSpPr>
            <a:spLocks noGrp="1"/>
          </p:cNvSpPr>
          <p:nvPr>
            <p:ph type="sldNum" sz="quarter" idx="5"/>
          </p:nvPr>
        </p:nvSpPr>
        <p:spPr/>
        <p:txBody>
          <a:bodyPr/>
          <a:lstStyle/>
          <a:p>
            <a:fld id="{3896D20D-C0F3-4AF7-B427-05B37BFEA50A}" type="slidenum">
              <a:rPr lang="en-US" smtClean="0"/>
              <a:t>4</a:t>
            </a:fld>
            <a:endParaRPr lang="en-US"/>
          </a:p>
        </p:txBody>
      </p:sp>
    </p:spTree>
    <p:extLst>
      <p:ext uri="{BB962C8B-B14F-4D97-AF65-F5344CB8AC3E}">
        <p14:creationId xmlns:p14="http://schemas.microsoft.com/office/powerpoint/2010/main" val="3082398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During the model development phase, I focused on building classifiers to predict high-traffic recipes. The objective was to achieve a minimum accuracy of 80%. I implemented various classifiers, including SVM, Random Forest, Gradient Boosting, and AdaBoost, to tackle this binary classification problem. To address the class imbalance, I experimented with different sampling techniques like SMOTE and ADASYN.</a:t>
            </a:r>
          </a:p>
          <a:p>
            <a:pPr algn="l"/>
            <a:endParaRPr lang="en-US" b="0" i="0" dirty="0">
              <a:effectLst/>
              <a:latin typeface="Söhne"/>
            </a:endParaRPr>
          </a:p>
          <a:p>
            <a:pPr algn="l"/>
            <a:r>
              <a:rPr lang="en-US" b="0" i="0" dirty="0">
                <a:effectLst/>
                <a:latin typeface="Söhne"/>
              </a:rPr>
              <a:t>Support Vector Machine (SVM) is a powerful supervised learning algorithm used for classification and regression tasks. For the SVM classifier, I started with a baseline accuracy of 0.70. By utilizing SMOTE, I was able to improve the accuracy to 0.77. Similarly, employing ADASYN resulted in an accuracy of 0.73.</a:t>
            </a:r>
          </a:p>
          <a:p>
            <a:pPr algn="l"/>
            <a:endParaRPr lang="en-US" b="0" i="0" dirty="0">
              <a:effectLst/>
              <a:latin typeface="Söhne"/>
            </a:endParaRPr>
          </a:p>
          <a:p>
            <a:pPr algn="l"/>
            <a:r>
              <a:rPr lang="en-US" b="0" i="0" dirty="0">
                <a:effectLst/>
                <a:latin typeface="Söhne"/>
              </a:rPr>
              <a:t>Random Forest is an ensemble learning method that combines multiple decision trees to make predictions. In regards to the Random Forest classifier, the baseline accuracy was 0.73. However, when I applied SMOTE, the accuracy slightly decreased to 0.72, while ADASYN yielded an accuracy of 0.70.</a:t>
            </a:r>
          </a:p>
          <a:p>
            <a:pPr algn="l"/>
            <a:endParaRPr lang="en-US" b="0" i="0" dirty="0">
              <a:effectLst/>
              <a:latin typeface="Söhne"/>
            </a:endParaRPr>
          </a:p>
          <a:p>
            <a:pPr algn="l"/>
            <a:r>
              <a:rPr lang="en-US" b="0" i="0" dirty="0">
                <a:effectLst/>
                <a:latin typeface="Söhne"/>
              </a:rPr>
              <a:t>Next, Gradient Boosting is another ensemble learning technique that combines multiple weak models, typically decision trees, to create a strong predictive model. The Gradient Boosting classifier achieved a baseline accuracy of 0.69. With SMOTE, the accuracy improved to 0.74, and ADASYN further increased it to 0.76.</a:t>
            </a:r>
          </a:p>
          <a:p>
            <a:pPr algn="l"/>
            <a:endParaRPr lang="en-US" b="0" i="0" dirty="0">
              <a:effectLst/>
              <a:latin typeface="Söhne"/>
            </a:endParaRPr>
          </a:p>
          <a:p>
            <a:pPr algn="l"/>
            <a:r>
              <a:rPr lang="en-US" b="0" i="0" dirty="0">
                <a:effectLst/>
                <a:latin typeface="Söhne"/>
              </a:rPr>
              <a:t>Lastly, AdaBoost, short for Adaptive Boosting, is another ensemble method that focuses on improving the performance of weak learners. The AdaBoost classifier achieved a baseline accuracy of 0.72. Both SMOTE and ADASYN yielded accuracies of 0.73.</a:t>
            </a:r>
          </a:p>
          <a:p>
            <a:pPr algn="l"/>
            <a:endParaRPr lang="en-US" b="0" i="0" dirty="0">
              <a:effectLst/>
              <a:latin typeface="Söhne"/>
            </a:endParaRPr>
          </a:p>
          <a:p>
            <a:pPr algn="l"/>
            <a:r>
              <a:rPr lang="en-US" b="0" i="0" dirty="0">
                <a:effectLst/>
                <a:latin typeface="Söhne"/>
              </a:rPr>
              <a:t>Each of these classifiers brings its own strengths and characteristics to the task of predicting high-traffic recipes. By exploring multiple classifiers, I aimed to leverage their unique properties and enhance the accuracy of the predictions.</a:t>
            </a:r>
          </a:p>
        </p:txBody>
      </p:sp>
      <p:sp>
        <p:nvSpPr>
          <p:cNvPr id="4" name="Slide Number Placeholder 3"/>
          <p:cNvSpPr>
            <a:spLocks noGrp="1"/>
          </p:cNvSpPr>
          <p:nvPr>
            <p:ph type="sldNum" sz="quarter" idx="5"/>
          </p:nvPr>
        </p:nvSpPr>
        <p:spPr/>
        <p:txBody>
          <a:bodyPr/>
          <a:lstStyle/>
          <a:p>
            <a:fld id="{3896D20D-C0F3-4AF7-B427-05B37BFEA50A}" type="slidenum">
              <a:rPr lang="en-US" smtClean="0"/>
              <a:t>5</a:t>
            </a:fld>
            <a:endParaRPr lang="en-US"/>
          </a:p>
        </p:txBody>
      </p:sp>
    </p:spTree>
    <p:extLst>
      <p:ext uri="{BB962C8B-B14F-4D97-AF65-F5344CB8AC3E}">
        <p14:creationId xmlns:p14="http://schemas.microsoft.com/office/powerpoint/2010/main" val="399500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öhne"/>
              </a:rPr>
              <a:t>Let's evaluate the models I developed. The SVM Classifier with SMOTE data augmentation achieved the highest accuracy of 0.77, followed by the Random Forest Classifier with a maximum accuracy of 0.73. The Gradient Boosting Classifier reached an accuracy of 0.76 with ADASYN, while the AdaBoost Classifier consistently scored between 0.72 and 0.73. Although I didn't reach the desired 80% accuracy, these models still provide valuable insights for high-traffic recipe predictions.</a:t>
            </a:r>
            <a:endParaRPr lang="en-US" dirty="0"/>
          </a:p>
        </p:txBody>
      </p:sp>
      <p:sp>
        <p:nvSpPr>
          <p:cNvPr id="4" name="Slide Number Placeholder 3"/>
          <p:cNvSpPr>
            <a:spLocks noGrp="1"/>
          </p:cNvSpPr>
          <p:nvPr>
            <p:ph type="sldNum" sz="quarter" idx="5"/>
          </p:nvPr>
        </p:nvSpPr>
        <p:spPr/>
        <p:txBody>
          <a:bodyPr/>
          <a:lstStyle/>
          <a:p>
            <a:fld id="{3896D20D-C0F3-4AF7-B427-05B37BFEA50A}" type="slidenum">
              <a:rPr lang="en-US" smtClean="0"/>
              <a:t>6</a:t>
            </a:fld>
            <a:endParaRPr lang="en-US"/>
          </a:p>
        </p:txBody>
      </p:sp>
    </p:spTree>
    <p:extLst>
      <p:ext uri="{BB962C8B-B14F-4D97-AF65-F5344CB8AC3E}">
        <p14:creationId xmlns:p14="http://schemas.microsoft.com/office/powerpoint/2010/main" val="3914275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235075"/>
            <a:ext cx="5486400" cy="3086100"/>
          </a:xfrm>
        </p:spPr>
      </p:sp>
      <p:sp>
        <p:nvSpPr>
          <p:cNvPr id="3" name="Notes Placeholder 2"/>
          <p:cNvSpPr>
            <a:spLocks noGrp="1"/>
          </p:cNvSpPr>
          <p:nvPr>
            <p:ph type="body" idx="1"/>
          </p:nvPr>
        </p:nvSpPr>
        <p:spPr/>
        <p:txBody>
          <a:bodyPr/>
          <a:lstStyle/>
          <a:p>
            <a:pPr algn="l"/>
            <a:r>
              <a:rPr lang="en-US" dirty="0"/>
              <a:t>To ensure a comprehensive evaluation of my models, I introduced the Adjusted High Traffic Recipe Prediction Accuracy as my chosen business metric. This metric compares the accuracy of each model to a baseline, allowing me to assess their relative performance. Monitoring this metric involves regular evaluation and tracking over time, along with visualizing the adjusted accuracy for informed decision-making.</a:t>
            </a:r>
          </a:p>
          <a:p>
            <a:pPr algn="l"/>
            <a:endParaRPr lang="en-US" dirty="0"/>
          </a:p>
          <a:p>
            <a:pPr algn="l"/>
            <a:r>
              <a:rPr lang="en-US" dirty="0"/>
              <a:t>For the baseline accuracy, I established it at 0.75. By subtracting the baseline accuracy from each model's accuracy, I obtained the adjusted accuracies. These adjusted accuracy values indicate how each model performs in relation to the baseline. Notably, some models showed positive adjusted accuracy, indicating an improvement over the baseline, while others displayed negative adjusted accuracy.</a:t>
            </a:r>
          </a:p>
        </p:txBody>
      </p:sp>
      <p:sp>
        <p:nvSpPr>
          <p:cNvPr id="4" name="Slide Number Placeholder 3"/>
          <p:cNvSpPr>
            <a:spLocks noGrp="1"/>
          </p:cNvSpPr>
          <p:nvPr>
            <p:ph type="sldNum" sz="quarter" idx="5"/>
          </p:nvPr>
        </p:nvSpPr>
        <p:spPr/>
        <p:txBody>
          <a:bodyPr/>
          <a:lstStyle/>
          <a:p>
            <a:fld id="{3896D20D-C0F3-4AF7-B427-05B37BFEA50A}" type="slidenum">
              <a:rPr lang="en-US" smtClean="0"/>
              <a:t>7</a:t>
            </a:fld>
            <a:endParaRPr lang="en-US"/>
          </a:p>
        </p:txBody>
      </p:sp>
    </p:spTree>
    <p:extLst>
      <p:ext uri="{BB962C8B-B14F-4D97-AF65-F5344CB8AC3E}">
        <p14:creationId xmlns:p14="http://schemas.microsoft.com/office/powerpoint/2010/main" val="1901749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In conclusion, my project aimed to predict high-traffic recipes to drive user engagement and satisfaction. Through rigorous data analysis and modeling efforts, I have evaluated the performance of various models and proposed the "Adjusted High Traffic Recipe Prediction Accuracy" as a business metric.</a:t>
            </a:r>
          </a:p>
          <a:p>
            <a:pPr algn="l"/>
            <a:endParaRPr lang="en-US" b="0" i="0" dirty="0">
              <a:effectLst/>
              <a:latin typeface="Söhne"/>
            </a:endParaRPr>
          </a:p>
          <a:p>
            <a:pPr algn="l"/>
            <a:r>
              <a:rPr lang="en-US" b="0" i="0" dirty="0">
                <a:effectLst/>
                <a:latin typeface="Söhne"/>
              </a:rPr>
              <a:t>While none of the models reached the desired 80% accuracy threshold, the SVM model with SMOTE sampling showed the highest performance with an accuracy of 0.78. This provides valuable insights into the popularity of recipes.</a:t>
            </a:r>
          </a:p>
          <a:p>
            <a:pPr algn="l"/>
            <a:endParaRPr lang="en-US" b="0" i="0" dirty="0">
              <a:effectLst/>
              <a:latin typeface="Söhne"/>
            </a:endParaRPr>
          </a:p>
          <a:p>
            <a:pPr algn="l"/>
            <a:r>
              <a:rPr lang="en-US" b="0" i="0" dirty="0">
                <a:effectLst/>
                <a:latin typeface="Söhne"/>
              </a:rPr>
              <a:t>Moving forward, I recommend refining the models by exploring additional algorithms or techniques and conducting a thorough analysis of the data to address any quality issues. Optimizing sampling techniques and establishing a regular monitoring process for continuous evaluation and improvement are also crucial. Collaboration and knowledge sharing among domain experts, stakeholders, and the data science team will further enhance the model's capabilities.</a:t>
            </a:r>
          </a:p>
          <a:p>
            <a:pPr algn="l"/>
            <a:endParaRPr lang="en-US" b="0" i="0" dirty="0">
              <a:effectLst/>
              <a:latin typeface="Söhne"/>
            </a:endParaRPr>
          </a:p>
          <a:p>
            <a:pPr algn="l"/>
            <a:r>
              <a:rPr lang="en-US" b="0" i="0" dirty="0">
                <a:effectLst/>
                <a:latin typeface="Söhne"/>
              </a:rPr>
              <a:t>By implementing these recommendations, we can strive towards accurately predicting high-traffic recipes and achieving our goal of driving user engagement and satisfaction.</a:t>
            </a:r>
          </a:p>
        </p:txBody>
      </p:sp>
      <p:sp>
        <p:nvSpPr>
          <p:cNvPr id="4" name="Slide Number Placeholder 3"/>
          <p:cNvSpPr>
            <a:spLocks noGrp="1"/>
          </p:cNvSpPr>
          <p:nvPr>
            <p:ph type="sldNum" sz="quarter" idx="5"/>
          </p:nvPr>
        </p:nvSpPr>
        <p:spPr/>
        <p:txBody>
          <a:bodyPr/>
          <a:lstStyle/>
          <a:p>
            <a:fld id="{3896D20D-C0F3-4AF7-B427-05B37BFEA50A}" type="slidenum">
              <a:rPr lang="en-US" smtClean="0"/>
              <a:t>8</a:t>
            </a:fld>
            <a:endParaRPr lang="en-US"/>
          </a:p>
        </p:txBody>
      </p:sp>
    </p:spTree>
    <p:extLst>
      <p:ext uri="{BB962C8B-B14F-4D97-AF65-F5344CB8AC3E}">
        <p14:creationId xmlns:p14="http://schemas.microsoft.com/office/powerpoint/2010/main" val="1695529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In conclusion, our project aimed to predict high-traffic recipes to drive user engagement and satisfaction. We addressed data validation and cleaning steps, performed exploratory data analysis, developed models using various classifiers, evaluated their performance, and introduced the concept of Adjusted High Traffic Recipe Prediction Accuracy as a business metric. While none of the models achieved the desired threshold, the SVM classifier trained with SMOTE showed the most promising results.</a:t>
            </a:r>
          </a:p>
          <a:p>
            <a:pPr algn="l"/>
            <a:endParaRPr lang="en-US" b="0" i="0" dirty="0">
              <a:effectLst/>
              <a:latin typeface="Söhne"/>
            </a:endParaRPr>
          </a:p>
          <a:p>
            <a:pPr algn="l"/>
            <a:r>
              <a:rPr lang="en-US" b="0" i="0" dirty="0">
                <a:effectLst/>
                <a:latin typeface="Söhne"/>
              </a:rPr>
              <a:t>To improve the models' performance, I recommend refining the models, conducting further data analysis, optimizing sampling techniques, implementing ongoing monitoring and evaluation processes, and fostering collaboration and knowledge sharing.</a:t>
            </a:r>
          </a:p>
          <a:p>
            <a:pPr algn="l"/>
            <a:endParaRPr lang="en-US" b="0" i="0" dirty="0">
              <a:effectLst/>
              <a:latin typeface="Söhne"/>
            </a:endParaRPr>
          </a:p>
          <a:p>
            <a:pPr algn="l"/>
            <a:r>
              <a:rPr lang="en-US" b="0" i="0" dirty="0">
                <a:effectLst/>
                <a:latin typeface="Söhne"/>
              </a:rPr>
              <a:t>By following these recommendations and continuously improving the models, we can work towards the goal of correctly predicting high-traffic recipes 80% of the time, ultimately driving user engagement and satisfaction. Thank you for your attention, and I'm now open to any questions you may have.</a:t>
            </a:r>
          </a:p>
          <a:p>
            <a:pPr algn="l"/>
            <a:endParaRPr lang="en-US" dirty="0">
              <a:latin typeface="Söhne"/>
            </a:endParaRPr>
          </a:p>
          <a:p>
            <a:pPr algn="l"/>
            <a:r>
              <a:rPr lang="en-US" b="0" i="0" dirty="0">
                <a:effectLst/>
                <a:latin typeface="Söhne"/>
              </a:rPr>
              <a:t>*Note to the Grader*</a:t>
            </a:r>
          </a:p>
          <a:p>
            <a:pPr algn="l"/>
            <a:r>
              <a:rPr lang="en-US" b="0" i="0" dirty="0">
                <a:effectLst/>
                <a:latin typeface="Söhne"/>
              </a:rPr>
              <a:t>First and foremost, I would like to express my gratitude to the graders for taking the time to evaluate this presentation. It has been an exciting and rewarding experience for me to work on this project as the sole data scientist. I have dedicated countless hours to collecting, cleaning, and analyzing the data, developing models, and evaluating their performance.</a:t>
            </a:r>
          </a:p>
          <a:p>
            <a:pPr algn="l"/>
            <a:r>
              <a:rPr lang="en-US" b="0" i="0" dirty="0">
                <a:effectLst/>
                <a:latin typeface="Söhne"/>
              </a:rPr>
              <a:t>Throughout this journey, I have learned valuable lessons and faced various challenges. From data validation and cleaning to exploring correlations and developing models, every step has contributed to my growth as a data scientist. I have also gained insights into the complexities of real-world data and the importance of accurate predictions in driving user engagement and satisfaction.</a:t>
            </a:r>
          </a:p>
          <a:p>
            <a:pPr algn="l"/>
            <a:r>
              <a:rPr lang="en-US" b="0" i="0" dirty="0">
                <a:effectLst/>
                <a:latin typeface="Söhne"/>
              </a:rPr>
              <a:t>While the models did not achieve the desired threshold of 80% accuracy in predicting high-traffic recipes, I believe this project has laid a strong foundation for further improvements and exploration. The recommendations I have provided, such as refining the models, conducting thorough data analysis, and optimizing sampling techniques, can guide future iterations of this project and potentially lead to more accurate predictions.</a:t>
            </a:r>
          </a:p>
          <a:p>
            <a:pPr algn="l"/>
            <a:r>
              <a:rPr lang="en-US" b="0" i="0" dirty="0">
                <a:effectLst/>
                <a:latin typeface="Söhne"/>
              </a:rPr>
              <a:t>I would like to emphasize that this presentation represents my individual efforts and dedication to the project. As the sole data scientist, I have taken ownership of every aspect, from data preprocessing to model development and evaluation. I am proud of the work I have accomplished and the insights gained throughout this process.</a:t>
            </a:r>
          </a:p>
          <a:p>
            <a:pPr algn="l"/>
            <a:r>
              <a:rPr lang="en-US" b="0" i="0" dirty="0">
                <a:effectLst/>
                <a:latin typeface="Söhne"/>
              </a:rPr>
              <a:t>I am open to any feedback and suggestions that the graders may have. Constructive criticism will help me grow as a data scientist and refine my skills. I appreciate the opportunity to present my work and eagerly await the feedback and evaluation from the esteemed graders.</a:t>
            </a:r>
          </a:p>
          <a:p>
            <a:pPr algn="l"/>
            <a:r>
              <a:rPr lang="en-US" b="0" i="0" dirty="0">
                <a:effectLst/>
                <a:latin typeface="Söhne"/>
              </a:rPr>
              <a:t>Thank you once again for your time and consideration.</a:t>
            </a:r>
          </a:p>
          <a:p>
            <a:pPr algn="l"/>
            <a:endParaRPr lang="en-US" b="0" i="0" dirty="0">
              <a:effectLst/>
              <a:latin typeface="Söhne"/>
            </a:endParaRPr>
          </a:p>
        </p:txBody>
      </p:sp>
      <p:sp>
        <p:nvSpPr>
          <p:cNvPr id="4" name="Slide Number Placeholder 3"/>
          <p:cNvSpPr>
            <a:spLocks noGrp="1"/>
          </p:cNvSpPr>
          <p:nvPr>
            <p:ph type="sldNum" sz="quarter" idx="5"/>
          </p:nvPr>
        </p:nvSpPr>
        <p:spPr/>
        <p:txBody>
          <a:bodyPr/>
          <a:lstStyle/>
          <a:p>
            <a:fld id="{3896D20D-C0F3-4AF7-B427-05B37BFEA50A}" type="slidenum">
              <a:rPr lang="en-US" smtClean="0"/>
              <a:t>9</a:t>
            </a:fld>
            <a:endParaRPr lang="en-US"/>
          </a:p>
        </p:txBody>
      </p:sp>
    </p:spTree>
    <p:extLst>
      <p:ext uri="{BB962C8B-B14F-4D97-AF65-F5344CB8AC3E}">
        <p14:creationId xmlns:p14="http://schemas.microsoft.com/office/powerpoint/2010/main" val="2281372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C85F3B4C-6B12-4C01-B8E7-5247B8F22CCA}" type="datetimeFigureOut">
              <a:rPr lang="en-US" smtClean="0"/>
              <a:t>7/5/2023</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A342C58-DF5B-434E-A2F8-66EF3C1E1845}" type="slidenum">
              <a:rPr lang="en-US" smtClean="0"/>
              <a:t>‹#›</a:t>
            </a:fld>
            <a:endParaRPr lang="en-US"/>
          </a:p>
        </p:txBody>
      </p:sp>
    </p:spTree>
    <p:extLst>
      <p:ext uri="{BB962C8B-B14F-4D97-AF65-F5344CB8AC3E}">
        <p14:creationId xmlns:p14="http://schemas.microsoft.com/office/powerpoint/2010/main" val="106465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5F3B4C-6B12-4C01-B8E7-5247B8F22CCA}"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342C58-DF5B-434E-A2F8-66EF3C1E1845}" type="slidenum">
              <a:rPr lang="en-US" smtClean="0"/>
              <a:t>‹#›</a:t>
            </a:fld>
            <a:endParaRPr lang="en-US"/>
          </a:p>
        </p:txBody>
      </p:sp>
    </p:spTree>
    <p:extLst>
      <p:ext uri="{BB962C8B-B14F-4D97-AF65-F5344CB8AC3E}">
        <p14:creationId xmlns:p14="http://schemas.microsoft.com/office/powerpoint/2010/main" val="28323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5F3B4C-6B12-4C01-B8E7-5247B8F22CCA}"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342C58-DF5B-434E-A2F8-66EF3C1E1845}" type="slidenum">
              <a:rPr lang="en-US" smtClean="0"/>
              <a:t>‹#›</a:t>
            </a:fld>
            <a:endParaRPr lang="en-US"/>
          </a:p>
        </p:txBody>
      </p:sp>
    </p:spTree>
    <p:extLst>
      <p:ext uri="{BB962C8B-B14F-4D97-AF65-F5344CB8AC3E}">
        <p14:creationId xmlns:p14="http://schemas.microsoft.com/office/powerpoint/2010/main" val="347300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5F3B4C-6B12-4C01-B8E7-5247B8F22CCA}"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342C58-DF5B-434E-A2F8-66EF3C1E1845}" type="slidenum">
              <a:rPr lang="en-US" smtClean="0"/>
              <a:t>‹#›</a:t>
            </a:fld>
            <a:endParaRPr lang="en-US"/>
          </a:p>
        </p:txBody>
      </p:sp>
    </p:spTree>
    <p:extLst>
      <p:ext uri="{BB962C8B-B14F-4D97-AF65-F5344CB8AC3E}">
        <p14:creationId xmlns:p14="http://schemas.microsoft.com/office/powerpoint/2010/main" val="4277711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F3B4C-6B12-4C01-B8E7-5247B8F22CCA}"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342C58-DF5B-434E-A2F8-66EF3C1E1845}" type="slidenum">
              <a:rPr lang="en-US" smtClean="0"/>
              <a:t>‹#›</a:t>
            </a:fld>
            <a:endParaRPr lang="en-US"/>
          </a:p>
        </p:txBody>
      </p:sp>
    </p:spTree>
    <p:extLst>
      <p:ext uri="{BB962C8B-B14F-4D97-AF65-F5344CB8AC3E}">
        <p14:creationId xmlns:p14="http://schemas.microsoft.com/office/powerpoint/2010/main" val="3856799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5F3B4C-6B12-4C01-B8E7-5247B8F22CCA}" type="datetimeFigureOut">
              <a:rPr lang="en-US" smtClean="0"/>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42C58-DF5B-434E-A2F8-66EF3C1E1845}" type="slidenum">
              <a:rPr lang="en-US" smtClean="0"/>
              <a:t>‹#›</a:t>
            </a:fld>
            <a:endParaRPr lang="en-US"/>
          </a:p>
        </p:txBody>
      </p:sp>
    </p:spTree>
    <p:extLst>
      <p:ext uri="{BB962C8B-B14F-4D97-AF65-F5344CB8AC3E}">
        <p14:creationId xmlns:p14="http://schemas.microsoft.com/office/powerpoint/2010/main" val="3473822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5F3B4C-6B12-4C01-B8E7-5247B8F22CCA}" type="datetimeFigureOut">
              <a:rPr lang="en-US" smtClean="0"/>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42C58-DF5B-434E-A2F8-66EF3C1E1845}" type="slidenum">
              <a:rPr lang="en-US" smtClean="0"/>
              <a:t>‹#›</a:t>
            </a:fld>
            <a:endParaRPr lang="en-US"/>
          </a:p>
        </p:txBody>
      </p:sp>
    </p:spTree>
    <p:extLst>
      <p:ext uri="{BB962C8B-B14F-4D97-AF65-F5344CB8AC3E}">
        <p14:creationId xmlns:p14="http://schemas.microsoft.com/office/powerpoint/2010/main" val="401030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F3B4C-6B12-4C01-B8E7-5247B8F22CCA}"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42C58-DF5B-434E-A2F8-66EF3C1E1845}" type="slidenum">
              <a:rPr lang="en-US" smtClean="0"/>
              <a:t>‹#›</a:t>
            </a:fld>
            <a:endParaRPr lang="en-US"/>
          </a:p>
        </p:txBody>
      </p:sp>
    </p:spTree>
    <p:extLst>
      <p:ext uri="{BB962C8B-B14F-4D97-AF65-F5344CB8AC3E}">
        <p14:creationId xmlns:p14="http://schemas.microsoft.com/office/powerpoint/2010/main" val="4050229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F3B4C-6B12-4C01-B8E7-5247B8F22CCA}"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342C58-DF5B-434E-A2F8-66EF3C1E1845}" type="slidenum">
              <a:rPr lang="en-US" smtClean="0"/>
              <a:t>‹#›</a:t>
            </a:fld>
            <a:endParaRPr lang="en-US"/>
          </a:p>
        </p:txBody>
      </p:sp>
    </p:spTree>
    <p:extLst>
      <p:ext uri="{BB962C8B-B14F-4D97-AF65-F5344CB8AC3E}">
        <p14:creationId xmlns:p14="http://schemas.microsoft.com/office/powerpoint/2010/main" val="2041457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F3B4C-6B12-4C01-B8E7-5247B8F22CCA}"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42C58-DF5B-434E-A2F8-66EF3C1E1845}" type="slidenum">
              <a:rPr lang="en-US" smtClean="0"/>
              <a:t>‹#›</a:t>
            </a:fld>
            <a:endParaRPr lang="en-US"/>
          </a:p>
        </p:txBody>
      </p:sp>
    </p:spTree>
    <p:extLst>
      <p:ext uri="{BB962C8B-B14F-4D97-AF65-F5344CB8AC3E}">
        <p14:creationId xmlns:p14="http://schemas.microsoft.com/office/powerpoint/2010/main" val="94066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F3B4C-6B12-4C01-B8E7-5247B8F22CCA}"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342C58-DF5B-434E-A2F8-66EF3C1E1845}" type="slidenum">
              <a:rPr lang="en-US" smtClean="0"/>
              <a:t>‹#›</a:t>
            </a:fld>
            <a:endParaRPr lang="en-US"/>
          </a:p>
        </p:txBody>
      </p:sp>
    </p:spTree>
    <p:extLst>
      <p:ext uri="{BB962C8B-B14F-4D97-AF65-F5344CB8AC3E}">
        <p14:creationId xmlns:p14="http://schemas.microsoft.com/office/powerpoint/2010/main" val="186699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5F3B4C-6B12-4C01-B8E7-5247B8F22CCA}"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42C58-DF5B-434E-A2F8-66EF3C1E1845}" type="slidenum">
              <a:rPr lang="en-US" smtClean="0"/>
              <a:t>‹#›</a:t>
            </a:fld>
            <a:endParaRPr lang="en-US"/>
          </a:p>
        </p:txBody>
      </p:sp>
    </p:spTree>
    <p:extLst>
      <p:ext uri="{BB962C8B-B14F-4D97-AF65-F5344CB8AC3E}">
        <p14:creationId xmlns:p14="http://schemas.microsoft.com/office/powerpoint/2010/main" val="419953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5F3B4C-6B12-4C01-B8E7-5247B8F22CCA}" type="datetimeFigureOut">
              <a:rPr lang="en-US" smtClean="0"/>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42C58-DF5B-434E-A2F8-66EF3C1E1845}" type="slidenum">
              <a:rPr lang="en-US" smtClean="0"/>
              <a:t>‹#›</a:t>
            </a:fld>
            <a:endParaRPr lang="en-US"/>
          </a:p>
        </p:txBody>
      </p:sp>
    </p:spTree>
    <p:extLst>
      <p:ext uri="{BB962C8B-B14F-4D97-AF65-F5344CB8AC3E}">
        <p14:creationId xmlns:p14="http://schemas.microsoft.com/office/powerpoint/2010/main" val="27307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5F3B4C-6B12-4C01-B8E7-5247B8F22CCA}" type="datetimeFigureOut">
              <a:rPr lang="en-US" smtClean="0"/>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42C58-DF5B-434E-A2F8-66EF3C1E1845}" type="slidenum">
              <a:rPr lang="en-US" smtClean="0"/>
              <a:t>‹#›</a:t>
            </a:fld>
            <a:endParaRPr lang="en-US"/>
          </a:p>
        </p:txBody>
      </p:sp>
    </p:spTree>
    <p:extLst>
      <p:ext uri="{BB962C8B-B14F-4D97-AF65-F5344CB8AC3E}">
        <p14:creationId xmlns:p14="http://schemas.microsoft.com/office/powerpoint/2010/main" val="236114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F3B4C-6B12-4C01-B8E7-5247B8F22CCA}" type="datetimeFigureOut">
              <a:rPr lang="en-US" smtClean="0"/>
              <a:t>7/5/2023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A342C58-DF5B-434E-A2F8-66EF3C1E1845}" type="slidenum">
              <a:rPr lang="en-US" smtClean="0"/>
              <a:t>‹#›</a:t>
            </a:fld>
            <a:endParaRPr lang="en-US"/>
          </a:p>
        </p:txBody>
      </p:sp>
    </p:spTree>
    <p:extLst>
      <p:ext uri="{BB962C8B-B14F-4D97-AF65-F5344CB8AC3E}">
        <p14:creationId xmlns:p14="http://schemas.microsoft.com/office/powerpoint/2010/main" val="247740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5F3B4C-6B12-4C01-B8E7-5247B8F22CCA}"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342C58-DF5B-434E-A2F8-66EF3C1E1845}" type="slidenum">
              <a:rPr lang="en-US" smtClean="0"/>
              <a:t>‹#›</a:t>
            </a:fld>
            <a:endParaRPr lang="en-US"/>
          </a:p>
        </p:txBody>
      </p:sp>
    </p:spTree>
    <p:extLst>
      <p:ext uri="{BB962C8B-B14F-4D97-AF65-F5344CB8AC3E}">
        <p14:creationId xmlns:p14="http://schemas.microsoft.com/office/powerpoint/2010/main" val="426033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5F3B4C-6B12-4C01-B8E7-5247B8F22CCA}"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342C58-DF5B-434E-A2F8-66EF3C1E1845}" type="slidenum">
              <a:rPr lang="en-US" smtClean="0"/>
              <a:t>‹#›</a:t>
            </a:fld>
            <a:endParaRPr lang="en-US"/>
          </a:p>
        </p:txBody>
      </p:sp>
    </p:spTree>
    <p:extLst>
      <p:ext uri="{BB962C8B-B14F-4D97-AF65-F5344CB8AC3E}">
        <p14:creationId xmlns:p14="http://schemas.microsoft.com/office/powerpoint/2010/main" val="294117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C85F3B4C-6B12-4C01-B8E7-5247B8F22CCA}" type="datetimeFigureOut">
              <a:rPr lang="en-US" smtClean="0"/>
              <a:t>7/5/2023</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FA342C58-DF5B-434E-A2F8-66EF3C1E1845}" type="slidenum">
              <a:rPr lang="en-US" smtClean="0"/>
              <a:t>‹#›</a:t>
            </a:fld>
            <a:endParaRPr lang="en-US"/>
          </a:p>
        </p:txBody>
      </p:sp>
    </p:spTree>
    <p:extLst>
      <p:ext uri="{BB962C8B-B14F-4D97-AF65-F5344CB8AC3E}">
        <p14:creationId xmlns:p14="http://schemas.microsoft.com/office/powerpoint/2010/main" val="47180126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51FF-9EC4-5827-C74C-CDBECCCFE996}"/>
              </a:ext>
            </a:extLst>
          </p:cNvPr>
          <p:cNvSpPr>
            <a:spLocks noGrp="1"/>
          </p:cNvSpPr>
          <p:nvPr>
            <p:ph type="ctrTitle"/>
          </p:nvPr>
        </p:nvSpPr>
        <p:spPr/>
        <p:txBody>
          <a:bodyPr/>
          <a:lstStyle/>
          <a:p>
            <a:pPr algn="ctr"/>
            <a:r>
              <a:rPr lang="en-US" dirty="0"/>
              <a:t>Unlocking Recipe Popularity: Data-Driven Insights and Models for High-Traffic Recipe Recommendations</a:t>
            </a:r>
          </a:p>
        </p:txBody>
      </p:sp>
      <p:sp>
        <p:nvSpPr>
          <p:cNvPr id="3" name="Subtitle 2">
            <a:extLst>
              <a:ext uri="{FF2B5EF4-FFF2-40B4-BE49-F238E27FC236}">
                <a16:creationId xmlns:a16="http://schemas.microsoft.com/office/drawing/2014/main" id="{4879EBC7-BAD8-0468-C72A-77F84770BBF0}"/>
              </a:ext>
            </a:extLst>
          </p:cNvPr>
          <p:cNvSpPr>
            <a:spLocks noGrp="1"/>
          </p:cNvSpPr>
          <p:nvPr>
            <p:ph type="subTitle" idx="1"/>
          </p:nvPr>
        </p:nvSpPr>
        <p:spPr/>
        <p:txBody>
          <a:bodyPr/>
          <a:lstStyle/>
          <a:p>
            <a:pPr algn="ctr"/>
            <a:r>
              <a:rPr lang="en-US" dirty="0"/>
              <a:t>By: Chad Brooks</a:t>
            </a:r>
          </a:p>
          <a:p>
            <a:pPr algn="ctr"/>
            <a:r>
              <a:rPr lang="en-US" dirty="0"/>
              <a:t>Date: 07/04/2023</a:t>
            </a:r>
          </a:p>
        </p:txBody>
      </p:sp>
    </p:spTree>
    <p:extLst>
      <p:ext uri="{BB962C8B-B14F-4D97-AF65-F5344CB8AC3E}">
        <p14:creationId xmlns:p14="http://schemas.microsoft.com/office/powerpoint/2010/main" val="333104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72FA-0395-24F7-BC45-C161C2DD1148}"/>
              </a:ext>
            </a:extLst>
          </p:cNvPr>
          <p:cNvSpPr>
            <a:spLocks noGrp="1"/>
          </p:cNvSpPr>
          <p:nvPr>
            <p:ph type="title"/>
          </p:nvPr>
        </p:nvSpPr>
        <p:spPr/>
        <p:txBody>
          <a:bodyPr/>
          <a:lstStyle/>
          <a:p>
            <a:r>
              <a:rPr lang="en-US" dirty="0"/>
              <a:t>Problem Overview and Data Validation</a:t>
            </a:r>
          </a:p>
        </p:txBody>
      </p:sp>
      <p:sp>
        <p:nvSpPr>
          <p:cNvPr id="3" name="Content Placeholder 2">
            <a:extLst>
              <a:ext uri="{FF2B5EF4-FFF2-40B4-BE49-F238E27FC236}">
                <a16:creationId xmlns:a16="http://schemas.microsoft.com/office/drawing/2014/main" id="{F547231E-F0E4-F8DA-9402-8CA28731BBD5}"/>
              </a:ext>
            </a:extLst>
          </p:cNvPr>
          <p:cNvSpPr>
            <a:spLocks noGrp="1"/>
          </p:cNvSpPr>
          <p:nvPr>
            <p:ph idx="1"/>
          </p:nvPr>
        </p:nvSpPr>
        <p:spPr/>
        <p:txBody>
          <a:bodyPr>
            <a:normAutofit lnSpcReduction="10000"/>
          </a:bodyPr>
          <a:lstStyle/>
          <a:p>
            <a:r>
              <a:rPr lang="en-US" dirty="0"/>
              <a:t>Problem: Predicting high traffic recipes to drive user engagement and satisfaction</a:t>
            </a:r>
          </a:p>
          <a:p>
            <a:r>
              <a:rPr lang="en-US" dirty="0"/>
              <a:t>Data Validation and Cleaning Steps:</a:t>
            </a:r>
          </a:p>
          <a:p>
            <a:pPr lvl="1"/>
            <a:r>
              <a:rPr lang="en-US" dirty="0"/>
              <a:t>Missing values, outliers, and inconsistencies were addressed through validation checks.</a:t>
            </a:r>
          </a:p>
          <a:p>
            <a:pPr lvl="1"/>
            <a:r>
              <a:rPr lang="en-US" dirty="0"/>
              <a:t>Duplicate entries were removed to maintain data integrity.</a:t>
            </a:r>
          </a:p>
          <a:p>
            <a:r>
              <a:rPr lang="en-US" dirty="0"/>
              <a:t>Challenges encountered during the process:</a:t>
            </a:r>
          </a:p>
          <a:p>
            <a:pPr lvl="1"/>
            <a:r>
              <a:rPr lang="en-US" dirty="0"/>
              <a:t>Incomplete or inconsistent data required </a:t>
            </a:r>
            <a:r>
              <a:rPr lang="en-US" sz="1800" dirty="0"/>
              <a:t>careful</a:t>
            </a:r>
            <a:r>
              <a:rPr lang="en-US" dirty="0"/>
              <a:t> handling and imputation techniques.</a:t>
            </a:r>
          </a:p>
          <a:p>
            <a:pPr lvl="1"/>
            <a:r>
              <a:rPr lang="en-US" dirty="0"/>
              <a:t>Class imbalance in the dataset required appropriate sampling techniques.</a:t>
            </a:r>
          </a:p>
        </p:txBody>
      </p:sp>
    </p:spTree>
    <p:extLst>
      <p:ext uri="{BB962C8B-B14F-4D97-AF65-F5344CB8AC3E}">
        <p14:creationId xmlns:p14="http://schemas.microsoft.com/office/powerpoint/2010/main" val="390263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E017-456C-FBE8-6C43-340608F57BAD}"/>
              </a:ext>
            </a:extLst>
          </p:cNvPr>
          <p:cNvSpPr>
            <a:spLocks noGrp="1"/>
          </p:cNvSpPr>
          <p:nvPr>
            <p:ph type="title"/>
          </p:nvPr>
        </p:nvSpPr>
        <p:spPr>
          <a:xfrm>
            <a:off x="1154954" y="973669"/>
            <a:ext cx="8825659" cy="706964"/>
          </a:xfrm>
        </p:spPr>
        <p:txBody>
          <a:bodyPr>
            <a:normAutofit/>
          </a:bodyPr>
          <a:lstStyle/>
          <a:p>
            <a:r>
              <a:rPr lang="en-US" dirty="0"/>
              <a:t>Exploratory Data Analysis (EDA)</a:t>
            </a:r>
          </a:p>
        </p:txBody>
      </p:sp>
      <p:sp>
        <p:nvSpPr>
          <p:cNvPr id="9" name="Content Placeholder 8">
            <a:extLst>
              <a:ext uri="{FF2B5EF4-FFF2-40B4-BE49-F238E27FC236}">
                <a16:creationId xmlns:a16="http://schemas.microsoft.com/office/drawing/2014/main" id="{C07BFD96-94AF-6133-EF08-B145D056219E}"/>
              </a:ext>
            </a:extLst>
          </p:cNvPr>
          <p:cNvSpPr>
            <a:spLocks noGrp="1"/>
          </p:cNvSpPr>
          <p:nvPr>
            <p:ph idx="1"/>
          </p:nvPr>
        </p:nvSpPr>
        <p:spPr>
          <a:xfrm>
            <a:off x="568359" y="2418836"/>
            <a:ext cx="5901452" cy="3840432"/>
          </a:xfrm>
        </p:spPr>
        <p:txBody>
          <a:bodyPr numCol="2">
            <a:normAutofit fontScale="77500" lnSpcReduction="20000"/>
          </a:bodyPr>
          <a:lstStyle/>
          <a:p>
            <a:pPr algn="l">
              <a:buFont typeface="+mj-lt"/>
              <a:buAutoNum type="arabicPeriod"/>
            </a:pPr>
            <a:r>
              <a:rPr lang="en-US" b="1" i="0" dirty="0">
                <a:solidFill>
                  <a:schemeClr val="tx1"/>
                </a:solidFill>
                <a:effectLst/>
                <a:latin typeface="Söhne"/>
              </a:rPr>
              <a:t>Basic Statistics:</a:t>
            </a:r>
          </a:p>
          <a:p>
            <a:pPr marL="742950" lvl="1" indent="-285750" algn="l">
              <a:buFont typeface="+mj-lt"/>
              <a:buAutoNum type="arabicPeriod"/>
            </a:pPr>
            <a:r>
              <a:rPr lang="en-US" b="0" i="0" dirty="0">
                <a:solidFill>
                  <a:schemeClr val="tx1"/>
                </a:solidFill>
                <a:effectLst/>
                <a:latin typeface="Söhne"/>
              </a:rPr>
              <a:t>Total recipes: 947</a:t>
            </a:r>
          </a:p>
          <a:p>
            <a:pPr marL="742950" lvl="1" indent="-285750" algn="l">
              <a:buFont typeface="+mj-lt"/>
              <a:buAutoNum type="arabicPeriod"/>
            </a:pPr>
            <a:r>
              <a:rPr lang="en-US" b="0" i="0" dirty="0">
                <a:solidFill>
                  <a:schemeClr val="tx1"/>
                </a:solidFill>
                <a:effectLst/>
                <a:latin typeface="Söhne"/>
              </a:rPr>
              <a:t>Average calories: 436</a:t>
            </a:r>
          </a:p>
          <a:p>
            <a:pPr marL="742950" lvl="1" indent="-285750" algn="l">
              <a:buFont typeface="+mj-lt"/>
              <a:buAutoNum type="arabicPeriod"/>
            </a:pPr>
            <a:r>
              <a:rPr lang="en-US" b="0" i="0" dirty="0">
                <a:solidFill>
                  <a:schemeClr val="tx1"/>
                </a:solidFill>
                <a:effectLst/>
                <a:latin typeface="Söhne"/>
              </a:rPr>
              <a:t>Minimum calories: 0.14</a:t>
            </a:r>
          </a:p>
          <a:p>
            <a:pPr marL="742950" lvl="1" indent="-285750" algn="l">
              <a:buFont typeface="+mj-lt"/>
              <a:buAutoNum type="arabicPeriod"/>
            </a:pPr>
            <a:r>
              <a:rPr lang="en-US" b="0" i="0" dirty="0">
                <a:solidFill>
                  <a:schemeClr val="tx1"/>
                </a:solidFill>
                <a:effectLst/>
                <a:latin typeface="Söhne"/>
              </a:rPr>
              <a:t>Maximum calories: 3,633.16</a:t>
            </a:r>
          </a:p>
          <a:p>
            <a:pPr marL="742950" lvl="1" indent="-285750" algn="l">
              <a:buFont typeface="+mj-lt"/>
              <a:buAutoNum type="arabicPeriod"/>
            </a:pPr>
            <a:r>
              <a:rPr lang="en-US" b="0" i="0" dirty="0">
                <a:solidFill>
                  <a:schemeClr val="tx1"/>
                </a:solidFill>
                <a:effectLst/>
                <a:latin typeface="Söhne"/>
              </a:rPr>
              <a:t>Average carbohydrates: 35.07g</a:t>
            </a:r>
          </a:p>
          <a:p>
            <a:pPr marL="742950" lvl="1" indent="-285750" algn="l">
              <a:buFont typeface="+mj-lt"/>
              <a:buAutoNum type="arabicPeriod"/>
            </a:pPr>
            <a:r>
              <a:rPr lang="en-US" b="0" i="0" dirty="0">
                <a:solidFill>
                  <a:schemeClr val="tx1"/>
                </a:solidFill>
                <a:effectLst/>
                <a:latin typeface="Söhne"/>
              </a:rPr>
              <a:t>Minimum carbohydrates: 0.29g</a:t>
            </a:r>
          </a:p>
          <a:p>
            <a:pPr marL="742950" lvl="1" indent="-285750" algn="l">
              <a:buFont typeface="+mj-lt"/>
              <a:buAutoNum type="arabicPeriod"/>
            </a:pPr>
            <a:r>
              <a:rPr lang="en-US" b="0" i="0" dirty="0">
                <a:solidFill>
                  <a:schemeClr val="tx1"/>
                </a:solidFill>
                <a:effectLst/>
                <a:latin typeface="Söhne"/>
              </a:rPr>
              <a:t>Maximum carbohydrates: 530.42g</a:t>
            </a:r>
          </a:p>
          <a:p>
            <a:pPr marL="742950" lvl="1" indent="-285750" algn="l">
              <a:buFont typeface="+mj-lt"/>
              <a:buAutoNum type="arabicPeriod"/>
            </a:pPr>
            <a:r>
              <a:rPr lang="en-US" b="0" i="0" dirty="0">
                <a:solidFill>
                  <a:schemeClr val="tx1"/>
                </a:solidFill>
                <a:effectLst/>
                <a:latin typeface="Söhne"/>
              </a:rPr>
              <a:t>Average sugar: 9.05g</a:t>
            </a:r>
          </a:p>
          <a:p>
            <a:pPr marL="742950" lvl="1" indent="-285750" algn="l">
              <a:buFont typeface="+mj-lt"/>
              <a:buAutoNum type="arabicPeriod"/>
            </a:pPr>
            <a:r>
              <a:rPr lang="en-US" b="0" i="0" dirty="0">
                <a:solidFill>
                  <a:schemeClr val="tx1"/>
                </a:solidFill>
                <a:effectLst/>
                <a:latin typeface="Söhne"/>
              </a:rPr>
              <a:t>Minimum sugar: 0.5g</a:t>
            </a:r>
          </a:p>
          <a:p>
            <a:pPr marL="742950" lvl="1" indent="-285750" algn="l">
              <a:buFont typeface="+mj-lt"/>
              <a:buAutoNum type="arabicPeriod"/>
            </a:pPr>
            <a:r>
              <a:rPr lang="en-US" b="0" i="0" dirty="0">
                <a:solidFill>
                  <a:schemeClr val="tx1"/>
                </a:solidFill>
                <a:effectLst/>
                <a:latin typeface="Söhne"/>
              </a:rPr>
              <a:t>Maximum sugar: 148.75g</a:t>
            </a:r>
          </a:p>
          <a:p>
            <a:pPr marL="742950" lvl="1" indent="-285750" algn="l">
              <a:buFont typeface="+mj-lt"/>
              <a:buAutoNum type="arabicPeriod"/>
            </a:pPr>
            <a:r>
              <a:rPr lang="en-US" b="0" i="0" dirty="0">
                <a:solidFill>
                  <a:schemeClr val="tx1"/>
                </a:solidFill>
                <a:effectLst/>
                <a:latin typeface="Söhne"/>
              </a:rPr>
              <a:t>Average protein: 24.15g</a:t>
            </a:r>
          </a:p>
          <a:p>
            <a:pPr marL="742950" lvl="1" indent="-285750" algn="l">
              <a:buFont typeface="+mj-lt"/>
              <a:buAutoNum type="arabicPeriod"/>
            </a:pPr>
            <a:r>
              <a:rPr lang="en-US" b="0" i="0" dirty="0">
                <a:solidFill>
                  <a:schemeClr val="tx1"/>
                </a:solidFill>
                <a:effectLst/>
                <a:latin typeface="Söhne"/>
              </a:rPr>
              <a:t>Minimum protein: 0.5g</a:t>
            </a:r>
          </a:p>
          <a:p>
            <a:pPr marL="742950" lvl="1" indent="-285750" algn="l">
              <a:buFont typeface="+mj-lt"/>
              <a:buAutoNum type="arabicPeriod"/>
            </a:pPr>
            <a:r>
              <a:rPr lang="en-US" b="0" i="0" dirty="0">
                <a:solidFill>
                  <a:schemeClr val="tx1"/>
                </a:solidFill>
                <a:effectLst/>
                <a:latin typeface="Söhne"/>
              </a:rPr>
              <a:t>Maximum protein: 363.36g</a:t>
            </a:r>
          </a:p>
          <a:p>
            <a:pPr algn="l">
              <a:buFont typeface="+mj-lt"/>
              <a:buAutoNum type="arabicPeriod"/>
            </a:pPr>
            <a:r>
              <a:rPr lang="en-US" b="1" i="0" dirty="0">
                <a:solidFill>
                  <a:schemeClr val="tx1"/>
                </a:solidFill>
                <a:effectLst/>
                <a:latin typeface="Söhne"/>
              </a:rPr>
              <a:t>Category Distribution:</a:t>
            </a:r>
          </a:p>
          <a:p>
            <a:pPr marL="742950" lvl="1" indent="-285750" algn="l">
              <a:buFont typeface="+mj-lt"/>
              <a:buAutoNum type="arabicPeriod"/>
            </a:pPr>
            <a:r>
              <a:rPr lang="en-US" b="0" i="0" dirty="0">
                <a:solidFill>
                  <a:schemeClr val="tx1"/>
                </a:solidFill>
                <a:effectLst/>
                <a:latin typeface="Söhne"/>
              </a:rPr>
              <a:t>Breakfast: 106</a:t>
            </a:r>
          </a:p>
          <a:p>
            <a:pPr marL="742950" lvl="1" indent="-285750" algn="l">
              <a:buFont typeface="+mj-lt"/>
              <a:buAutoNum type="arabicPeriod"/>
            </a:pPr>
            <a:r>
              <a:rPr lang="en-US" b="0" i="0" dirty="0">
                <a:solidFill>
                  <a:schemeClr val="tx1"/>
                </a:solidFill>
                <a:effectLst/>
                <a:latin typeface="Söhne"/>
              </a:rPr>
              <a:t>Chicken Breast: 98</a:t>
            </a:r>
          </a:p>
          <a:p>
            <a:pPr marL="742950" lvl="1" indent="-285750" algn="l">
              <a:buFont typeface="+mj-lt"/>
              <a:buAutoNum type="arabicPeriod"/>
            </a:pPr>
            <a:r>
              <a:rPr lang="en-US" b="0" i="0" dirty="0">
                <a:solidFill>
                  <a:schemeClr val="tx1"/>
                </a:solidFill>
                <a:effectLst/>
                <a:latin typeface="Söhne"/>
              </a:rPr>
              <a:t>Beverages: 92</a:t>
            </a:r>
          </a:p>
          <a:p>
            <a:pPr marL="742950" lvl="1" indent="-285750" algn="l">
              <a:buFont typeface="+mj-lt"/>
              <a:buAutoNum type="arabicPeriod"/>
            </a:pPr>
            <a:r>
              <a:rPr lang="en-US" b="0" i="0" dirty="0">
                <a:solidFill>
                  <a:schemeClr val="tx1"/>
                </a:solidFill>
                <a:effectLst/>
                <a:latin typeface="Söhne"/>
              </a:rPr>
              <a:t>Lunch/Snacks: 89</a:t>
            </a:r>
          </a:p>
          <a:p>
            <a:pPr lvl="1">
              <a:buFont typeface="+mj-lt"/>
              <a:buAutoNum type="arabicPeriod"/>
            </a:pPr>
            <a:r>
              <a:rPr lang="en-US" b="0" i="0" dirty="0">
                <a:solidFill>
                  <a:schemeClr val="tx1"/>
                </a:solidFill>
                <a:effectLst/>
                <a:latin typeface="Söhne"/>
              </a:rPr>
              <a:t>Potato: 88</a:t>
            </a:r>
          </a:p>
          <a:p>
            <a:pPr lvl="1">
              <a:buFont typeface="+mj-lt"/>
              <a:buAutoNum type="arabicPeriod"/>
            </a:pPr>
            <a:r>
              <a:rPr lang="en-US" b="0" i="0" dirty="0">
                <a:solidFill>
                  <a:schemeClr val="tx1"/>
                </a:solidFill>
                <a:effectLst/>
                <a:latin typeface="Söhne"/>
              </a:rPr>
              <a:t>Pork: 84</a:t>
            </a:r>
          </a:p>
          <a:p>
            <a:pPr lvl="1">
              <a:buFont typeface="+mj-lt"/>
              <a:buAutoNum type="arabicPeriod"/>
            </a:pPr>
            <a:r>
              <a:rPr lang="en-US" b="0" i="0" dirty="0">
                <a:solidFill>
                  <a:schemeClr val="tx1"/>
                </a:solidFill>
                <a:effectLst/>
                <a:latin typeface="Söhne"/>
              </a:rPr>
              <a:t>Dessert: 83</a:t>
            </a:r>
          </a:p>
          <a:p>
            <a:pPr lvl="1">
              <a:buFont typeface="+mj-lt"/>
              <a:buAutoNum type="arabicPeriod"/>
            </a:pPr>
            <a:r>
              <a:rPr lang="en-US" b="0" i="0" dirty="0">
                <a:solidFill>
                  <a:schemeClr val="tx1"/>
                </a:solidFill>
                <a:effectLst/>
                <a:latin typeface="Söhne"/>
              </a:rPr>
              <a:t>Dessert: 83</a:t>
            </a:r>
          </a:p>
          <a:p>
            <a:pPr marL="742950" lvl="1" indent="-285750">
              <a:buFont typeface="+mj-lt"/>
              <a:buAutoNum type="arabicPeriod"/>
            </a:pPr>
            <a:r>
              <a:rPr lang="en-US" b="0" i="0" dirty="0">
                <a:solidFill>
                  <a:schemeClr val="tx1"/>
                </a:solidFill>
                <a:effectLst/>
                <a:latin typeface="Söhne"/>
              </a:rPr>
              <a:t>Vegetable: 83</a:t>
            </a:r>
          </a:p>
          <a:p>
            <a:pPr marL="742950" lvl="1" indent="-285750">
              <a:buFont typeface="+mj-lt"/>
              <a:buAutoNum type="arabicPeriod"/>
            </a:pPr>
            <a:r>
              <a:rPr lang="en-US" b="0" i="0" dirty="0">
                <a:solidFill>
                  <a:schemeClr val="tx1"/>
                </a:solidFill>
                <a:effectLst/>
                <a:latin typeface="Söhne"/>
              </a:rPr>
              <a:t>Meat: 79</a:t>
            </a:r>
          </a:p>
          <a:p>
            <a:pPr marL="742950" lvl="1" indent="-285750">
              <a:buFont typeface="+mj-lt"/>
              <a:buAutoNum type="arabicPeriod"/>
            </a:pPr>
            <a:r>
              <a:rPr lang="en-US" dirty="0">
                <a:solidFill>
                  <a:schemeClr val="tx1"/>
                </a:solidFill>
                <a:latin typeface="Söhne"/>
              </a:rPr>
              <a:t>Chicken: 74</a:t>
            </a:r>
          </a:p>
          <a:p>
            <a:pPr marL="742950" lvl="1" indent="-285750">
              <a:buFont typeface="+mj-lt"/>
              <a:buAutoNum type="arabicPeriod"/>
            </a:pPr>
            <a:r>
              <a:rPr lang="en-US" b="0" i="0" dirty="0">
                <a:solidFill>
                  <a:schemeClr val="tx1"/>
                </a:solidFill>
                <a:effectLst/>
                <a:latin typeface="Söhne"/>
              </a:rPr>
              <a:t>One Dish Meals: 71</a:t>
            </a:r>
          </a:p>
          <a:p>
            <a:endParaRPr lang="en-US" dirty="0">
              <a:solidFill>
                <a:schemeClr val="tx1"/>
              </a:solidFill>
            </a:endParaRPr>
          </a:p>
        </p:txBody>
      </p:sp>
      <p:pic>
        <p:nvPicPr>
          <p:cNvPr id="1028" name="Picture 4">
            <a:extLst>
              <a:ext uri="{FF2B5EF4-FFF2-40B4-BE49-F238E27FC236}">
                <a16:creationId xmlns:a16="http://schemas.microsoft.com/office/drawing/2014/main" id="{83BC6C5B-7D47-882E-6A4F-99B7B3C05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6073" y="2418836"/>
            <a:ext cx="5551054" cy="4012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18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B95D-CD5C-4F92-8728-02F2C751EDEF}"/>
              </a:ext>
            </a:extLst>
          </p:cNvPr>
          <p:cNvSpPr>
            <a:spLocks noGrp="1"/>
          </p:cNvSpPr>
          <p:nvPr>
            <p:ph type="title"/>
          </p:nvPr>
        </p:nvSpPr>
        <p:spPr/>
        <p:txBody>
          <a:bodyPr/>
          <a:lstStyle/>
          <a:p>
            <a:pPr algn="ctr"/>
            <a:r>
              <a:rPr lang="en-US" dirty="0"/>
              <a:t>High Traffic Correlation Analysis</a:t>
            </a:r>
          </a:p>
        </p:txBody>
      </p:sp>
      <p:sp>
        <p:nvSpPr>
          <p:cNvPr id="3" name="Content Placeholder 2">
            <a:extLst>
              <a:ext uri="{FF2B5EF4-FFF2-40B4-BE49-F238E27FC236}">
                <a16:creationId xmlns:a16="http://schemas.microsoft.com/office/drawing/2014/main" id="{F73248EA-A272-28F6-84F9-AF4DC06ED2ED}"/>
              </a:ext>
            </a:extLst>
          </p:cNvPr>
          <p:cNvSpPr>
            <a:spLocks noGrp="1"/>
          </p:cNvSpPr>
          <p:nvPr>
            <p:ph idx="1"/>
          </p:nvPr>
        </p:nvSpPr>
        <p:spPr>
          <a:xfrm>
            <a:off x="542480" y="2638004"/>
            <a:ext cx="7083272" cy="3866313"/>
          </a:xfrm>
        </p:spPr>
        <p:txBody>
          <a:bodyPr>
            <a:normAutofit fontScale="92500"/>
          </a:bodyPr>
          <a:lstStyle/>
          <a:p>
            <a:pPr algn="l"/>
            <a:r>
              <a:rPr lang="en-US" b="1" i="0" u="sng" dirty="0">
                <a:solidFill>
                  <a:schemeClr val="tx1"/>
                </a:solidFill>
                <a:effectLst/>
                <a:latin typeface="Söhne"/>
              </a:rPr>
              <a:t>Positive Correlation:</a:t>
            </a:r>
          </a:p>
          <a:p>
            <a:pPr algn="l">
              <a:buFont typeface="Arial" panose="020B0604020202020204" pitchFamily="34" charset="0"/>
              <a:buChar char="•"/>
            </a:pPr>
            <a:r>
              <a:rPr lang="en-US" b="0" i="0" dirty="0">
                <a:solidFill>
                  <a:schemeClr val="tx1"/>
                </a:solidFill>
                <a:effectLst/>
                <a:latin typeface="Söhne"/>
              </a:rPr>
              <a:t>"</a:t>
            </a:r>
            <a:r>
              <a:rPr lang="en-US" b="0" i="0" dirty="0" err="1">
                <a:solidFill>
                  <a:schemeClr val="tx1"/>
                </a:solidFill>
                <a:effectLst/>
                <a:latin typeface="Söhne"/>
              </a:rPr>
              <a:t>category_Vegetable</a:t>
            </a:r>
            <a:r>
              <a:rPr lang="en-US" b="0" i="0" dirty="0">
                <a:solidFill>
                  <a:schemeClr val="tx1"/>
                </a:solidFill>
                <a:effectLst/>
                <a:latin typeface="Söhne"/>
              </a:rPr>
              <a:t>" (0.24), "</a:t>
            </a:r>
            <a:r>
              <a:rPr lang="en-US" b="0" i="0" dirty="0" err="1">
                <a:solidFill>
                  <a:schemeClr val="tx1"/>
                </a:solidFill>
                <a:effectLst/>
                <a:latin typeface="Söhne"/>
              </a:rPr>
              <a:t>category_Potato</a:t>
            </a:r>
            <a:r>
              <a:rPr lang="en-US" b="0" i="0" dirty="0">
                <a:solidFill>
                  <a:schemeClr val="tx1"/>
                </a:solidFill>
                <a:effectLst/>
                <a:latin typeface="Söhne"/>
              </a:rPr>
              <a:t>" (0.22), and "</a:t>
            </a:r>
            <a:r>
              <a:rPr lang="en-US" b="0" i="0" dirty="0" err="1">
                <a:solidFill>
                  <a:schemeClr val="tx1"/>
                </a:solidFill>
                <a:effectLst/>
                <a:latin typeface="Söhne"/>
              </a:rPr>
              <a:t>category_Pork</a:t>
            </a:r>
            <a:r>
              <a:rPr lang="en-US" b="0" i="0" dirty="0">
                <a:solidFill>
                  <a:schemeClr val="tx1"/>
                </a:solidFill>
                <a:effectLst/>
                <a:latin typeface="Söhne"/>
              </a:rPr>
              <a:t>" (0.2) show high positive correlations with "</a:t>
            </a:r>
            <a:r>
              <a:rPr lang="en-US" b="0" i="0" dirty="0" err="1">
                <a:solidFill>
                  <a:schemeClr val="tx1"/>
                </a:solidFill>
                <a:effectLst/>
                <a:latin typeface="Söhne"/>
              </a:rPr>
              <a:t>high_traffic</a:t>
            </a:r>
            <a:r>
              <a:rPr lang="en-US" b="0" i="0" dirty="0">
                <a:solidFill>
                  <a:schemeClr val="tx1"/>
                </a:solidFill>
                <a:effectLst/>
                <a:latin typeface="Söhne"/>
              </a:rPr>
              <a:t>". These categories tend to attract more traffic.</a:t>
            </a:r>
          </a:p>
          <a:p>
            <a:pPr algn="l">
              <a:buFont typeface="Arial" panose="020B0604020202020204" pitchFamily="34" charset="0"/>
              <a:buChar char="•"/>
            </a:pPr>
            <a:r>
              <a:rPr lang="en-US" b="0" i="0" dirty="0">
                <a:solidFill>
                  <a:schemeClr val="tx1"/>
                </a:solidFill>
                <a:effectLst/>
                <a:latin typeface="Söhne"/>
              </a:rPr>
              <a:t>"</a:t>
            </a:r>
            <a:r>
              <a:rPr lang="en-US" b="0" i="0" dirty="0" err="1">
                <a:solidFill>
                  <a:schemeClr val="tx1"/>
                </a:solidFill>
                <a:effectLst/>
                <a:latin typeface="Söhne"/>
              </a:rPr>
              <a:t>category_Meat</a:t>
            </a:r>
            <a:r>
              <a:rPr lang="en-US" b="0" i="0" dirty="0">
                <a:solidFill>
                  <a:schemeClr val="tx1"/>
                </a:solidFill>
                <a:effectLst/>
                <a:latin typeface="Söhne"/>
              </a:rPr>
              <a:t>" and "</a:t>
            </a:r>
            <a:r>
              <a:rPr lang="en-US" b="0" i="0" dirty="0" err="1">
                <a:solidFill>
                  <a:schemeClr val="tx1"/>
                </a:solidFill>
                <a:effectLst/>
                <a:latin typeface="Söhne"/>
              </a:rPr>
              <a:t>category_One</a:t>
            </a:r>
            <a:r>
              <a:rPr lang="en-US" b="0" i="0" dirty="0">
                <a:solidFill>
                  <a:schemeClr val="tx1"/>
                </a:solidFill>
                <a:effectLst/>
                <a:latin typeface="Söhne"/>
              </a:rPr>
              <a:t> Dish Meal" have moderate positive correlations (0.087 and 0.074, respectively) with "</a:t>
            </a:r>
            <a:r>
              <a:rPr lang="en-US" b="0" i="0" dirty="0" err="1">
                <a:solidFill>
                  <a:schemeClr val="tx1"/>
                </a:solidFill>
                <a:effectLst/>
                <a:latin typeface="Söhne"/>
              </a:rPr>
              <a:t>high_traffic</a:t>
            </a:r>
            <a:r>
              <a:rPr lang="en-US" b="0" i="0" dirty="0">
                <a:solidFill>
                  <a:schemeClr val="tx1"/>
                </a:solidFill>
                <a:effectLst/>
                <a:latin typeface="Söhne"/>
              </a:rPr>
              <a:t>".</a:t>
            </a:r>
          </a:p>
          <a:p>
            <a:pPr algn="l"/>
            <a:r>
              <a:rPr lang="en-US" b="1" i="0" u="sng" dirty="0">
                <a:solidFill>
                  <a:schemeClr val="tx1"/>
                </a:solidFill>
                <a:effectLst/>
                <a:latin typeface="Söhne"/>
              </a:rPr>
              <a:t>Negative Correlation:</a:t>
            </a:r>
          </a:p>
          <a:p>
            <a:pPr algn="l">
              <a:buFont typeface="Arial" panose="020B0604020202020204" pitchFamily="34" charset="0"/>
              <a:buChar char="•"/>
            </a:pPr>
            <a:r>
              <a:rPr lang="en-US" b="0" i="0" dirty="0">
                <a:solidFill>
                  <a:schemeClr val="tx1"/>
                </a:solidFill>
                <a:effectLst/>
                <a:latin typeface="Söhne"/>
              </a:rPr>
              <a:t>"</a:t>
            </a:r>
            <a:r>
              <a:rPr lang="en-US" b="0" i="0" dirty="0" err="1">
                <a:solidFill>
                  <a:schemeClr val="tx1"/>
                </a:solidFill>
                <a:effectLst/>
                <a:latin typeface="Söhne"/>
              </a:rPr>
              <a:t>category_Beverages</a:t>
            </a:r>
            <a:r>
              <a:rPr lang="en-US" b="0" i="0" dirty="0">
                <a:solidFill>
                  <a:schemeClr val="tx1"/>
                </a:solidFill>
                <a:effectLst/>
                <a:latin typeface="Söhne"/>
              </a:rPr>
              <a:t>" (-0.37) and "</a:t>
            </a:r>
            <a:r>
              <a:rPr lang="en-US" b="0" i="0" dirty="0" err="1">
                <a:solidFill>
                  <a:schemeClr val="tx1"/>
                </a:solidFill>
                <a:effectLst/>
                <a:latin typeface="Söhne"/>
              </a:rPr>
              <a:t>category_Breakfast</a:t>
            </a:r>
            <a:r>
              <a:rPr lang="en-US" b="0" i="0" dirty="0">
                <a:solidFill>
                  <a:schemeClr val="tx1"/>
                </a:solidFill>
                <a:effectLst/>
                <a:latin typeface="Söhne"/>
              </a:rPr>
              <a:t>" (-0.21) have the highest negative correlations with "</a:t>
            </a:r>
            <a:r>
              <a:rPr lang="en-US" b="0" i="0" dirty="0" err="1">
                <a:solidFill>
                  <a:schemeClr val="tx1"/>
                </a:solidFill>
                <a:effectLst/>
                <a:latin typeface="Söhne"/>
              </a:rPr>
              <a:t>high_traffic</a:t>
            </a:r>
            <a:r>
              <a:rPr lang="en-US" b="0" i="0" dirty="0">
                <a:solidFill>
                  <a:schemeClr val="tx1"/>
                </a:solidFill>
                <a:effectLst/>
                <a:latin typeface="Söhne"/>
              </a:rPr>
              <a:t>". These categories are less likely to attract high traffic.</a:t>
            </a:r>
          </a:p>
          <a:p>
            <a:pPr algn="l">
              <a:buFont typeface="Arial" panose="020B0604020202020204" pitchFamily="34" charset="0"/>
              <a:buChar char="•"/>
            </a:pPr>
            <a:r>
              <a:rPr lang="en-US" b="0" i="0" dirty="0">
                <a:solidFill>
                  <a:schemeClr val="tx1"/>
                </a:solidFill>
                <a:effectLst/>
                <a:latin typeface="Söhne"/>
              </a:rPr>
              <a:t>"</a:t>
            </a:r>
            <a:r>
              <a:rPr lang="en-US" b="0" i="0" dirty="0" err="1">
                <a:solidFill>
                  <a:schemeClr val="tx1"/>
                </a:solidFill>
                <a:effectLst/>
                <a:latin typeface="Söhne"/>
              </a:rPr>
              <a:t>category_Chicken</a:t>
            </a:r>
            <a:r>
              <a:rPr lang="en-US" b="0" i="0" dirty="0">
                <a:solidFill>
                  <a:schemeClr val="tx1"/>
                </a:solidFill>
                <a:effectLst/>
                <a:latin typeface="Söhne"/>
              </a:rPr>
              <a:t> Breast" (-0.095) and "</a:t>
            </a:r>
            <a:r>
              <a:rPr lang="en-US" b="0" i="0" dirty="0" err="1">
                <a:solidFill>
                  <a:schemeClr val="tx1"/>
                </a:solidFill>
                <a:effectLst/>
                <a:latin typeface="Söhne"/>
              </a:rPr>
              <a:t>category_Chicken</a:t>
            </a:r>
            <a:r>
              <a:rPr lang="en-US" b="0" i="0" dirty="0">
                <a:solidFill>
                  <a:schemeClr val="tx1"/>
                </a:solidFill>
                <a:effectLst/>
                <a:latin typeface="Söhne"/>
              </a:rPr>
              <a:t>" (-0.14) show negative correlations with "</a:t>
            </a:r>
            <a:r>
              <a:rPr lang="en-US" b="0" i="0" dirty="0" err="1">
                <a:solidFill>
                  <a:schemeClr val="tx1"/>
                </a:solidFill>
                <a:effectLst/>
                <a:latin typeface="Söhne"/>
              </a:rPr>
              <a:t>high_traffic</a:t>
            </a:r>
            <a:r>
              <a:rPr lang="en-US" b="0" i="0" dirty="0">
                <a:solidFill>
                  <a:schemeClr val="tx1"/>
                </a:solidFill>
                <a:effectLst/>
                <a:latin typeface="Söhne"/>
              </a:rPr>
              <a:t>".</a:t>
            </a:r>
          </a:p>
        </p:txBody>
      </p:sp>
      <p:pic>
        <p:nvPicPr>
          <p:cNvPr id="2050" name="Picture 2">
            <a:extLst>
              <a:ext uri="{FF2B5EF4-FFF2-40B4-BE49-F238E27FC236}">
                <a16:creationId xmlns:a16="http://schemas.microsoft.com/office/drawing/2014/main" id="{11C415AD-9E87-7894-1580-4BAF25824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109" y="2727770"/>
            <a:ext cx="4038755" cy="369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44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2FBBC-AC3D-A42A-DECF-5C892AB1978C}"/>
              </a:ext>
            </a:extLst>
          </p:cNvPr>
          <p:cNvSpPr>
            <a:spLocks noGrp="1"/>
          </p:cNvSpPr>
          <p:nvPr>
            <p:ph type="title"/>
          </p:nvPr>
        </p:nvSpPr>
        <p:spPr/>
        <p:txBody>
          <a:bodyPr/>
          <a:lstStyle/>
          <a:p>
            <a:r>
              <a:rPr lang="en-US" dirty="0"/>
              <a:t>Model Development: Predicting High-Traffic Recipes</a:t>
            </a:r>
          </a:p>
        </p:txBody>
      </p:sp>
      <p:sp>
        <p:nvSpPr>
          <p:cNvPr id="3" name="Content Placeholder 2">
            <a:extLst>
              <a:ext uri="{FF2B5EF4-FFF2-40B4-BE49-F238E27FC236}">
                <a16:creationId xmlns:a16="http://schemas.microsoft.com/office/drawing/2014/main" id="{2E47BF11-403D-2497-0F99-FC2CD0A612AF}"/>
              </a:ext>
            </a:extLst>
          </p:cNvPr>
          <p:cNvSpPr>
            <a:spLocks noGrp="1"/>
          </p:cNvSpPr>
          <p:nvPr>
            <p:ph idx="1"/>
          </p:nvPr>
        </p:nvSpPr>
        <p:spPr>
          <a:xfrm>
            <a:off x="1154955" y="2468620"/>
            <a:ext cx="8761411" cy="819509"/>
          </a:xfrm>
        </p:spPr>
        <p:txBody>
          <a:bodyPr/>
          <a:lstStyle/>
          <a:p>
            <a:r>
              <a:rPr lang="en-US" dirty="0"/>
              <a:t>Objective: </a:t>
            </a:r>
          </a:p>
          <a:p>
            <a:pPr lvl="1"/>
            <a:r>
              <a:rPr lang="en-US" sz="1400" dirty="0"/>
              <a:t>Binary classification problem: Predict high-traffic recipes with at least 80% accuracy</a:t>
            </a:r>
          </a:p>
        </p:txBody>
      </p:sp>
      <p:sp>
        <p:nvSpPr>
          <p:cNvPr id="5" name="TextBox 4">
            <a:extLst>
              <a:ext uri="{FF2B5EF4-FFF2-40B4-BE49-F238E27FC236}">
                <a16:creationId xmlns:a16="http://schemas.microsoft.com/office/drawing/2014/main" id="{0098303A-B69B-6008-6BC2-8391E4BF027A}"/>
              </a:ext>
            </a:extLst>
          </p:cNvPr>
          <p:cNvSpPr txBox="1"/>
          <p:nvPr/>
        </p:nvSpPr>
        <p:spPr>
          <a:xfrm>
            <a:off x="1154953" y="3484375"/>
            <a:ext cx="3914236" cy="1431984"/>
          </a:xfrm>
          <a:prstGeom prst="rect">
            <a:avLst/>
          </a:prstGeom>
          <a:noFill/>
        </p:spPr>
        <p:txBody>
          <a:bodyPr wrap="square" numCol="1">
            <a:spAutoFit/>
          </a:bodyPr>
          <a:lstStyle/>
          <a:p>
            <a:pPr algn="l">
              <a:buFont typeface="+mj-lt"/>
              <a:buAutoNum type="arabicPeriod"/>
            </a:pPr>
            <a:r>
              <a:rPr lang="en-US" dirty="0">
                <a:solidFill>
                  <a:schemeClr val="tx1">
                    <a:lumMod val="75000"/>
                    <a:lumOff val="25000"/>
                  </a:schemeClr>
                </a:solidFill>
              </a:rPr>
              <a:t>SVM Classifier:</a:t>
            </a:r>
          </a:p>
          <a:p>
            <a:pPr marL="800100" lvl="1" indent="-342900">
              <a:spcBef>
                <a:spcPts val="1000"/>
              </a:spcBef>
              <a:buClr>
                <a:schemeClr val="accent1"/>
              </a:buClr>
              <a:buSzPct val="80000"/>
              <a:buFont typeface="+mj-lt"/>
              <a:buAutoNum type="arabicPeriod"/>
            </a:pPr>
            <a:r>
              <a:rPr lang="en-US" sz="1400" dirty="0">
                <a:solidFill>
                  <a:schemeClr val="tx1">
                    <a:lumMod val="75000"/>
                    <a:lumOff val="25000"/>
                  </a:schemeClr>
                </a:solidFill>
              </a:rPr>
              <a:t>Baseline Accuracy: 0.70</a:t>
            </a:r>
          </a:p>
          <a:p>
            <a:pPr marL="742950" lvl="1" indent="-285750">
              <a:spcBef>
                <a:spcPts val="1000"/>
              </a:spcBef>
              <a:buClr>
                <a:schemeClr val="accent1"/>
              </a:buClr>
              <a:buSzPct val="80000"/>
              <a:buFont typeface="Wingdings 3" charset="2"/>
              <a:buAutoNum type="arabicPeriod"/>
            </a:pPr>
            <a:r>
              <a:rPr lang="en-US" sz="1400" dirty="0">
                <a:solidFill>
                  <a:schemeClr val="tx1">
                    <a:lumMod val="75000"/>
                    <a:lumOff val="25000"/>
                  </a:schemeClr>
                </a:solidFill>
              </a:rPr>
              <a:t>Accuracy with SMOTE: 0.77</a:t>
            </a:r>
          </a:p>
          <a:p>
            <a:pPr marL="742950" lvl="1" indent="-285750">
              <a:spcBef>
                <a:spcPts val="1000"/>
              </a:spcBef>
              <a:buClr>
                <a:schemeClr val="accent1"/>
              </a:buClr>
              <a:buSzPct val="80000"/>
              <a:buFont typeface="Wingdings 3" charset="2"/>
              <a:buAutoNum type="arabicPeriod"/>
            </a:pPr>
            <a:r>
              <a:rPr lang="en-US" sz="1400" dirty="0">
                <a:solidFill>
                  <a:schemeClr val="tx1">
                    <a:lumMod val="75000"/>
                    <a:lumOff val="25000"/>
                  </a:schemeClr>
                </a:solidFill>
              </a:rPr>
              <a:t>Accuracy with ADASYN: 0.73</a:t>
            </a:r>
          </a:p>
        </p:txBody>
      </p:sp>
      <p:sp>
        <p:nvSpPr>
          <p:cNvPr id="7" name="TextBox 6">
            <a:extLst>
              <a:ext uri="{FF2B5EF4-FFF2-40B4-BE49-F238E27FC236}">
                <a16:creationId xmlns:a16="http://schemas.microsoft.com/office/drawing/2014/main" id="{03443918-B89E-E8E2-4BEF-300971DA1454}"/>
              </a:ext>
            </a:extLst>
          </p:cNvPr>
          <p:cNvSpPr txBox="1"/>
          <p:nvPr/>
        </p:nvSpPr>
        <p:spPr>
          <a:xfrm>
            <a:off x="5535659" y="3517452"/>
            <a:ext cx="3566871" cy="1431984"/>
          </a:xfrm>
          <a:prstGeom prst="rect">
            <a:avLst/>
          </a:prstGeom>
          <a:noFill/>
        </p:spPr>
        <p:txBody>
          <a:bodyPr wrap="square">
            <a:spAutoFit/>
          </a:bodyPr>
          <a:lstStyle/>
          <a:p>
            <a:pPr indent="-342900">
              <a:buFont typeface="+mj-lt"/>
              <a:buAutoNum type="arabicPeriod" startAt="2"/>
            </a:pPr>
            <a:r>
              <a:rPr lang="en-US" dirty="0">
                <a:solidFill>
                  <a:schemeClr val="tx1">
                    <a:lumMod val="75000"/>
                    <a:lumOff val="25000"/>
                  </a:schemeClr>
                </a:solidFill>
              </a:rPr>
              <a:t>Random Forest Classifier:</a:t>
            </a:r>
          </a:p>
          <a:p>
            <a:pPr marL="742950" lvl="1" indent="-285750">
              <a:spcBef>
                <a:spcPts val="1000"/>
              </a:spcBef>
              <a:buClr>
                <a:schemeClr val="accent1"/>
              </a:buClr>
              <a:buSzPct val="80000"/>
              <a:buFont typeface="Wingdings 3" charset="2"/>
              <a:buAutoNum type="arabicPeriod"/>
            </a:pPr>
            <a:r>
              <a:rPr lang="en-US" sz="1400" dirty="0">
                <a:solidFill>
                  <a:schemeClr val="tx1">
                    <a:lumMod val="75000"/>
                    <a:lumOff val="25000"/>
                  </a:schemeClr>
                </a:solidFill>
              </a:rPr>
              <a:t>Baseline Accuracy: 0.73</a:t>
            </a:r>
          </a:p>
          <a:p>
            <a:pPr marL="742950" lvl="1" indent="-285750">
              <a:spcBef>
                <a:spcPts val="1000"/>
              </a:spcBef>
              <a:buClr>
                <a:schemeClr val="accent1"/>
              </a:buClr>
              <a:buSzPct val="80000"/>
              <a:buFont typeface="Wingdings 3" charset="2"/>
              <a:buAutoNum type="arabicPeriod"/>
            </a:pPr>
            <a:r>
              <a:rPr lang="en-US" sz="1400" dirty="0">
                <a:solidFill>
                  <a:schemeClr val="tx1">
                    <a:lumMod val="75000"/>
                    <a:lumOff val="25000"/>
                  </a:schemeClr>
                </a:solidFill>
              </a:rPr>
              <a:t>Accuracy with SMOTE: 0.72</a:t>
            </a:r>
          </a:p>
          <a:p>
            <a:pPr marL="742950" lvl="1" indent="-285750">
              <a:spcBef>
                <a:spcPts val="1000"/>
              </a:spcBef>
              <a:buClr>
                <a:schemeClr val="accent1"/>
              </a:buClr>
              <a:buSzPct val="80000"/>
              <a:buFont typeface="Wingdings 3" charset="2"/>
              <a:buAutoNum type="arabicPeriod"/>
            </a:pPr>
            <a:r>
              <a:rPr lang="en-US" sz="1400" dirty="0">
                <a:solidFill>
                  <a:schemeClr val="tx1">
                    <a:lumMod val="75000"/>
                    <a:lumOff val="25000"/>
                  </a:schemeClr>
                </a:solidFill>
              </a:rPr>
              <a:t>Accuracy with ADASYN: 0.70</a:t>
            </a:r>
          </a:p>
        </p:txBody>
      </p:sp>
      <p:sp>
        <p:nvSpPr>
          <p:cNvPr id="9" name="TextBox 8">
            <a:extLst>
              <a:ext uri="{FF2B5EF4-FFF2-40B4-BE49-F238E27FC236}">
                <a16:creationId xmlns:a16="http://schemas.microsoft.com/office/drawing/2014/main" id="{05D58EAE-E6F5-79DA-87C2-511FCD546B2E}"/>
              </a:ext>
            </a:extLst>
          </p:cNvPr>
          <p:cNvSpPr txBox="1"/>
          <p:nvPr/>
        </p:nvSpPr>
        <p:spPr>
          <a:xfrm>
            <a:off x="1154953" y="5112605"/>
            <a:ext cx="3914236" cy="1400383"/>
          </a:xfrm>
          <a:prstGeom prst="rect">
            <a:avLst/>
          </a:prstGeom>
          <a:noFill/>
        </p:spPr>
        <p:txBody>
          <a:bodyPr wrap="square">
            <a:spAutoFit/>
          </a:bodyPr>
          <a:lstStyle/>
          <a:p>
            <a:pPr indent="-342900">
              <a:buFont typeface="+mj-lt"/>
              <a:buAutoNum type="arabicPeriod" startAt="3"/>
            </a:pPr>
            <a:r>
              <a:rPr lang="en-US" dirty="0">
                <a:solidFill>
                  <a:schemeClr val="tx1">
                    <a:lumMod val="75000"/>
                    <a:lumOff val="25000"/>
                  </a:schemeClr>
                </a:solidFill>
              </a:rPr>
              <a:t>Gradient Boosting Classifier:</a:t>
            </a:r>
          </a:p>
          <a:p>
            <a:pPr marL="742950" lvl="1" indent="-285750">
              <a:spcBef>
                <a:spcPts val="1000"/>
              </a:spcBef>
              <a:buClr>
                <a:schemeClr val="accent1"/>
              </a:buClr>
              <a:buSzPct val="80000"/>
              <a:buFont typeface="Wingdings 3" charset="2"/>
              <a:buAutoNum type="arabicPeriod"/>
            </a:pPr>
            <a:r>
              <a:rPr lang="en-US" sz="1400" dirty="0">
                <a:solidFill>
                  <a:schemeClr val="tx1">
                    <a:lumMod val="75000"/>
                    <a:lumOff val="25000"/>
                  </a:schemeClr>
                </a:solidFill>
              </a:rPr>
              <a:t>Baseline Accuracy: 0.69</a:t>
            </a:r>
          </a:p>
          <a:p>
            <a:pPr marL="742950" lvl="1" indent="-285750">
              <a:spcBef>
                <a:spcPts val="1000"/>
              </a:spcBef>
              <a:buClr>
                <a:schemeClr val="accent1"/>
              </a:buClr>
              <a:buSzPct val="80000"/>
              <a:buFont typeface="Wingdings 3" charset="2"/>
              <a:buAutoNum type="arabicPeriod"/>
            </a:pPr>
            <a:r>
              <a:rPr lang="en-US" sz="1400" dirty="0">
                <a:solidFill>
                  <a:schemeClr val="tx1">
                    <a:lumMod val="75000"/>
                    <a:lumOff val="25000"/>
                  </a:schemeClr>
                </a:solidFill>
              </a:rPr>
              <a:t>Accuracy with SMOTE: 0.74</a:t>
            </a:r>
          </a:p>
          <a:p>
            <a:pPr marL="742950" lvl="1" indent="-285750">
              <a:spcBef>
                <a:spcPts val="1000"/>
              </a:spcBef>
              <a:buClr>
                <a:schemeClr val="accent1"/>
              </a:buClr>
              <a:buSzPct val="80000"/>
              <a:buFont typeface="Wingdings 3" charset="2"/>
              <a:buAutoNum type="arabicPeriod"/>
            </a:pPr>
            <a:r>
              <a:rPr lang="en-US" sz="1400" dirty="0">
                <a:solidFill>
                  <a:schemeClr val="tx1">
                    <a:lumMod val="75000"/>
                    <a:lumOff val="25000"/>
                  </a:schemeClr>
                </a:solidFill>
              </a:rPr>
              <a:t>Accuracy with ADASYN: 0.76</a:t>
            </a:r>
          </a:p>
        </p:txBody>
      </p:sp>
      <p:sp>
        <p:nvSpPr>
          <p:cNvPr id="11" name="TextBox 10">
            <a:extLst>
              <a:ext uri="{FF2B5EF4-FFF2-40B4-BE49-F238E27FC236}">
                <a16:creationId xmlns:a16="http://schemas.microsoft.com/office/drawing/2014/main" id="{477B91A8-8DB8-40C9-7643-2A19557CA066}"/>
              </a:ext>
            </a:extLst>
          </p:cNvPr>
          <p:cNvSpPr txBox="1"/>
          <p:nvPr/>
        </p:nvSpPr>
        <p:spPr>
          <a:xfrm>
            <a:off x="5535659" y="5081004"/>
            <a:ext cx="3566871" cy="1431984"/>
          </a:xfrm>
          <a:prstGeom prst="rect">
            <a:avLst/>
          </a:prstGeom>
          <a:noFill/>
        </p:spPr>
        <p:txBody>
          <a:bodyPr wrap="square">
            <a:spAutoFit/>
          </a:bodyPr>
          <a:lstStyle/>
          <a:p>
            <a:pPr indent="-342900">
              <a:buFont typeface="+mj-lt"/>
              <a:buAutoNum type="arabicPeriod" startAt="4"/>
            </a:pPr>
            <a:r>
              <a:rPr lang="en-US" dirty="0">
                <a:solidFill>
                  <a:schemeClr val="tx1">
                    <a:lumMod val="75000"/>
                    <a:lumOff val="25000"/>
                  </a:schemeClr>
                </a:solidFill>
              </a:rPr>
              <a:t>AdaBoost Classifier:</a:t>
            </a:r>
          </a:p>
          <a:p>
            <a:pPr marL="742950" lvl="1" indent="-285750">
              <a:spcBef>
                <a:spcPts val="1000"/>
              </a:spcBef>
              <a:buClr>
                <a:schemeClr val="accent1"/>
              </a:buClr>
              <a:buSzPct val="80000"/>
              <a:buFont typeface="Wingdings 3" charset="2"/>
              <a:buAutoNum type="arabicPeriod"/>
            </a:pPr>
            <a:r>
              <a:rPr lang="en-US" sz="1400" dirty="0">
                <a:solidFill>
                  <a:schemeClr val="tx1">
                    <a:lumMod val="75000"/>
                    <a:lumOff val="25000"/>
                  </a:schemeClr>
                </a:solidFill>
              </a:rPr>
              <a:t>Baseline Accuracy: 0.72</a:t>
            </a:r>
          </a:p>
          <a:p>
            <a:pPr marL="742950" lvl="1" indent="-285750">
              <a:spcBef>
                <a:spcPts val="1000"/>
              </a:spcBef>
              <a:buClr>
                <a:schemeClr val="accent1"/>
              </a:buClr>
              <a:buSzPct val="80000"/>
              <a:buFont typeface="Wingdings 3" charset="2"/>
              <a:buAutoNum type="arabicPeriod"/>
            </a:pPr>
            <a:r>
              <a:rPr lang="en-US" sz="1400" dirty="0">
                <a:solidFill>
                  <a:schemeClr val="tx1">
                    <a:lumMod val="75000"/>
                    <a:lumOff val="25000"/>
                  </a:schemeClr>
                </a:solidFill>
              </a:rPr>
              <a:t>Accuracy with SMOTE: 0.73</a:t>
            </a:r>
          </a:p>
          <a:p>
            <a:pPr marL="742950" lvl="1" indent="-285750">
              <a:spcBef>
                <a:spcPts val="1000"/>
              </a:spcBef>
              <a:buClr>
                <a:schemeClr val="accent1"/>
              </a:buClr>
              <a:buSzPct val="80000"/>
              <a:buFont typeface="Wingdings 3" charset="2"/>
              <a:buAutoNum type="arabicPeriod"/>
            </a:pPr>
            <a:r>
              <a:rPr lang="en-US" sz="1400" dirty="0">
                <a:solidFill>
                  <a:schemeClr val="tx1">
                    <a:lumMod val="75000"/>
                    <a:lumOff val="25000"/>
                  </a:schemeClr>
                </a:solidFill>
              </a:rPr>
              <a:t>Accuracy with ADASYN: 0.72</a:t>
            </a:r>
          </a:p>
        </p:txBody>
      </p:sp>
    </p:spTree>
    <p:extLst>
      <p:ext uri="{BB962C8B-B14F-4D97-AF65-F5344CB8AC3E}">
        <p14:creationId xmlns:p14="http://schemas.microsoft.com/office/powerpoint/2010/main" val="2835353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5A0E-B1E1-7CCA-9C25-F85790C3D0F8}"/>
              </a:ext>
            </a:extLst>
          </p:cNvPr>
          <p:cNvSpPr>
            <a:spLocks noGrp="1"/>
          </p:cNvSpPr>
          <p:nvPr>
            <p:ph type="title"/>
          </p:nvPr>
        </p:nvSpPr>
        <p:spPr/>
        <p:txBody>
          <a:bodyPr/>
          <a:lstStyle/>
          <a:p>
            <a:r>
              <a:rPr lang="en-US" dirty="0"/>
              <a:t>Model Evaluation</a:t>
            </a:r>
          </a:p>
        </p:txBody>
      </p:sp>
      <p:sp>
        <p:nvSpPr>
          <p:cNvPr id="4" name="Content Placeholder 2">
            <a:extLst>
              <a:ext uri="{FF2B5EF4-FFF2-40B4-BE49-F238E27FC236}">
                <a16:creationId xmlns:a16="http://schemas.microsoft.com/office/drawing/2014/main" id="{145DB3CF-3B24-A18C-5A29-51DF0C240CF3}"/>
              </a:ext>
            </a:extLst>
          </p:cNvPr>
          <p:cNvSpPr txBox="1">
            <a:spLocks/>
          </p:cNvSpPr>
          <p:nvPr/>
        </p:nvSpPr>
        <p:spPr>
          <a:xfrm>
            <a:off x="595223" y="2603500"/>
            <a:ext cx="4040786" cy="3416300"/>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400" dirty="0"/>
              <a:t>SVM Classifier achieved the highest accuracy score of 0.77 when trained with SMOTE data augmentation.</a:t>
            </a:r>
          </a:p>
          <a:p>
            <a:pPr>
              <a:buFont typeface="Arial" panose="020B0604020202020204" pitchFamily="34" charset="0"/>
              <a:buChar char="•"/>
            </a:pPr>
            <a:r>
              <a:rPr lang="en-US" sz="1400" dirty="0"/>
              <a:t>Random Forest Classifier showed a slightly lower performance compared to SVM, with the highest accuracy score of 0.73 achieved in the baseline scenario.</a:t>
            </a:r>
          </a:p>
          <a:p>
            <a:pPr>
              <a:buFont typeface="Arial" panose="020B0604020202020204" pitchFamily="34" charset="0"/>
              <a:buChar char="•"/>
            </a:pPr>
            <a:r>
              <a:rPr lang="en-US" sz="1400" dirty="0"/>
              <a:t>Gradient Boosting Classifier had a comparable performance to SVM, reaching an accuracy score of 0.76 when trained with ADASYN data augmentation.</a:t>
            </a:r>
          </a:p>
          <a:p>
            <a:pPr>
              <a:buFont typeface="Arial" panose="020B0604020202020204" pitchFamily="34" charset="0"/>
              <a:buChar char="•"/>
            </a:pPr>
            <a:r>
              <a:rPr lang="en-US" sz="1400" dirty="0"/>
              <a:t>AdaBoost Classifier had consistent accuracy scores across different scenarios, ranging from 0.72 to 0.73.</a:t>
            </a:r>
          </a:p>
        </p:txBody>
      </p:sp>
      <p:pic>
        <p:nvPicPr>
          <p:cNvPr id="5" name="Picture 2">
            <a:extLst>
              <a:ext uri="{FF2B5EF4-FFF2-40B4-BE49-F238E27FC236}">
                <a16:creationId xmlns:a16="http://schemas.microsoft.com/office/drawing/2014/main" id="{9E40AAB8-06A2-0E1F-8577-998CBD355E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97"/>
          <a:stretch/>
        </p:blipFill>
        <p:spPr bwMode="auto">
          <a:xfrm>
            <a:off x="4984956" y="2775951"/>
            <a:ext cx="6158802" cy="3067163"/>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02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D65B6-5FB2-BA06-E45D-8D87D65B1ACA}"/>
              </a:ext>
            </a:extLst>
          </p:cNvPr>
          <p:cNvSpPr>
            <a:spLocks noGrp="1"/>
          </p:cNvSpPr>
          <p:nvPr>
            <p:ph type="title"/>
          </p:nvPr>
        </p:nvSpPr>
        <p:spPr/>
        <p:txBody>
          <a:bodyPr/>
          <a:lstStyle/>
          <a:p>
            <a:r>
              <a:rPr lang="en-US" dirty="0"/>
              <a:t>Business Metric: Adjusted High Traffic Recipe Prediction Accuracy</a:t>
            </a:r>
          </a:p>
        </p:txBody>
      </p:sp>
      <p:sp>
        <p:nvSpPr>
          <p:cNvPr id="3" name="Content Placeholder 2">
            <a:extLst>
              <a:ext uri="{FF2B5EF4-FFF2-40B4-BE49-F238E27FC236}">
                <a16:creationId xmlns:a16="http://schemas.microsoft.com/office/drawing/2014/main" id="{ADA1D54D-51CE-EB52-C51C-064E5B438AC6}"/>
              </a:ext>
            </a:extLst>
          </p:cNvPr>
          <p:cNvSpPr>
            <a:spLocks noGrp="1"/>
          </p:cNvSpPr>
          <p:nvPr>
            <p:ph idx="1"/>
          </p:nvPr>
        </p:nvSpPr>
        <p:spPr>
          <a:xfrm>
            <a:off x="525226" y="2355012"/>
            <a:ext cx="5944585" cy="4106172"/>
          </a:xfrm>
        </p:spPr>
        <p:txBody>
          <a:bodyPr>
            <a:normAutofit fontScale="85000" lnSpcReduction="10000"/>
          </a:bodyPr>
          <a:lstStyle/>
          <a:p>
            <a:r>
              <a:rPr lang="en-US" dirty="0"/>
              <a:t>Explanation</a:t>
            </a:r>
          </a:p>
          <a:p>
            <a:pPr lvl="1"/>
            <a:r>
              <a:rPr lang="en-US" dirty="0"/>
              <a:t>Compares models’ performance relative to a baseline, considering accuracy in predicting high traffic recipes. </a:t>
            </a:r>
          </a:p>
          <a:p>
            <a:r>
              <a:rPr lang="en-US" dirty="0"/>
              <a:t>Chosen Metric: </a:t>
            </a:r>
          </a:p>
          <a:p>
            <a:pPr lvl="1"/>
            <a:r>
              <a:rPr lang="en-US" dirty="0"/>
              <a:t>Provides comprehensive evaluation by comparing model accuracy to the baseline</a:t>
            </a:r>
          </a:p>
          <a:p>
            <a:r>
              <a:rPr lang="en-US" dirty="0"/>
              <a:t>Monitoring Steps:</a:t>
            </a:r>
          </a:p>
          <a:p>
            <a:pPr lvl="1"/>
            <a:r>
              <a:rPr lang="en-US" dirty="0"/>
              <a:t>Select a suitable comparison model representing a baseline</a:t>
            </a:r>
          </a:p>
          <a:p>
            <a:pPr lvl="1"/>
            <a:r>
              <a:rPr lang="en-US" dirty="0"/>
              <a:t>Calculate adjusted accuracy by subtracting baseline accuracy from each model’s accuracy.</a:t>
            </a:r>
          </a:p>
          <a:p>
            <a:r>
              <a:rPr lang="en-US" dirty="0"/>
              <a:t>Monitoring and Reporting:</a:t>
            </a:r>
          </a:p>
          <a:p>
            <a:pPr lvl="1"/>
            <a:r>
              <a:rPr lang="en-US" dirty="0"/>
              <a:t>Regular evaluation, tracking performance over time, and visualizing adjusted accuracy for informed decision-making.  </a:t>
            </a:r>
          </a:p>
        </p:txBody>
      </p:sp>
      <p:sp>
        <p:nvSpPr>
          <p:cNvPr id="8" name="Content Placeholder 2">
            <a:extLst>
              <a:ext uri="{FF2B5EF4-FFF2-40B4-BE49-F238E27FC236}">
                <a16:creationId xmlns:a16="http://schemas.microsoft.com/office/drawing/2014/main" id="{A8E8A68A-BD42-C52E-A799-0C605B5D96D8}"/>
              </a:ext>
            </a:extLst>
          </p:cNvPr>
          <p:cNvSpPr txBox="1">
            <a:spLocks/>
          </p:cNvSpPr>
          <p:nvPr/>
        </p:nvSpPr>
        <p:spPr>
          <a:xfrm>
            <a:off x="6469810" y="2355012"/>
            <a:ext cx="5374257" cy="4106172"/>
          </a:xfrm>
          <a:prstGeom prst="rect">
            <a:avLst/>
          </a:prstGeom>
        </p:spPr>
        <p:txBody>
          <a:bodyPr vert="horz" lIns="91440" tIns="45720" rIns="91440" bIns="45720" numCol="2"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Initial Estimation:</a:t>
            </a:r>
          </a:p>
          <a:p>
            <a:pPr lvl="1"/>
            <a:r>
              <a:rPr lang="en-US" dirty="0">
                <a:solidFill>
                  <a:schemeClr val="tx1"/>
                </a:solidFill>
              </a:rPr>
              <a:t>Baseline accuracy: 0.75</a:t>
            </a:r>
          </a:p>
          <a:p>
            <a:pPr lvl="1"/>
            <a:r>
              <a:rPr lang="en-US" dirty="0">
                <a:solidFill>
                  <a:schemeClr val="tx1"/>
                </a:solidFill>
              </a:rPr>
              <a:t>Adjusted Accuracies:</a:t>
            </a:r>
          </a:p>
          <a:p>
            <a:pPr algn="l">
              <a:buFont typeface="Arial" panose="020B0604020202020204" pitchFamily="34" charset="0"/>
              <a:buChar char="•"/>
            </a:pPr>
            <a:r>
              <a:rPr lang="en-US" b="0" i="0" dirty="0">
                <a:solidFill>
                  <a:schemeClr val="tx1"/>
                </a:solidFill>
                <a:effectLst/>
                <a:latin typeface="Söhne"/>
              </a:rPr>
              <a:t>SVM Baseline: -0.05</a:t>
            </a:r>
          </a:p>
          <a:p>
            <a:pPr algn="l">
              <a:buFont typeface="Arial" panose="020B0604020202020204" pitchFamily="34" charset="0"/>
              <a:buChar char="•"/>
            </a:pPr>
            <a:r>
              <a:rPr lang="en-US" b="0" i="0" dirty="0">
                <a:solidFill>
                  <a:schemeClr val="tx1"/>
                </a:solidFill>
                <a:effectLst/>
                <a:latin typeface="Söhne"/>
              </a:rPr>
              <a:t>SVM SMOTE: 0.02</a:t>
            </a:r>
          </a:p>
          <a:p>
            <a:pPr algn="l">
              <a:buFont typeface="Arial" panose="020B0604020202020204" pitchFamily="34" charset="0"/>
              <a:buChar char="•"/>
            </a:pPr>
            <a:r>
              <a:rPr lang="en-US" b="0" i="0" dirty="0">
                <a:solidFill>
                  <a:schemeClr val="tx1"/>
                </a:solidFill>
                <a:effectLst/>
                <a:latin typeface="Söhne"/>
              </a:rPr>
              <a:t>SVM ADASYN: -0.01</a:t>
            </a:r>
          </a:p>
          <a:p>
            <a:pPr algn="l">
              <a:buFont typeface="Arial" panose="020B0604020202020204" pitchFamily="34" charset="0"/>
              <a:buChar char="•"/>
            </a:pPr>
            <a:r>
              <a:rPr lang="en-US" b="0" i="0" dirty="0">
                <a:solidFill>
                  <a:schemeClr val="tx1"/>
                </a:solidFill>
                <a:effectLst/>
                <a:latin typeface="Söhne"/>
              </a:rPr>
              <a:t>Random Forest Baseline: -0.02</a:t>
            </a:r>
          </a:p>
          <a:p>
            <a:pPr algn="l">
              <a:buFont typeface="Arial" panose="020B0604020202020204" pitchFamily="34" charset="0"/>
              <a:buChar char="•"/>
            </a:pPr>
            <a:r>
              <a:rPr lang="en-US" b="0" i="0" dirty="0">
                <a:solidFill>
                  <a:schemeClr val="tx1"/>
                </a:solidFill>
                <a:effectLst/>
                <a:latin typeface="Söhne"/>
              </a:rPr>
              <a:t>Random Forest SMOTE: -0.03</a:t>
            </a:r>
          </a:p>
          <a:p>
            <a:pPr algn="l">
              <a:buFont typeface="Arial" panose="020B0604020202020204" pitchFamily="34" charset="0"/>
              <a:buChar char="•"/>
            </a:pPr>
            <a:r>
              <a:rPr lang="en-US" b="0" i="0" dirty="0">
                <a:solidFill>
                  <a:schemeClr val="tx1"/>
                </a:solidFill>
                <a:effectLst/>
                <a:latin typeface="Söhne"/>
              </a:rPr>
              <a:t>Random Forest ADASYN: -0.05</a:t>
            </a:r>
          </a:p>
          <a:p>
            <a:pPr algn="l">
              <a:buFont typeface="Arial" panose="020B0604020202020204" pitchFamily="34" charset="0"/>
              <a:buChar char="•"/>
            </a:pPr>
            <a:r>
              <a:rPr lang="en-US" b="0" i="0" dirty="0">
                <a:solidFill>
                  <a:schemeClr val="tx1"/>
                </a:solidFill>
                <a:effectLst/>
                <a:latin typeface="Söhne"/>
              </a:rPr>
              <a:t>Gradient Boosting Baseline: -0.06</a:t>
            </a:r>
          </a:p>
          <a:p>
            <a:pPr algn="l">
              <a:buFont typeface="Arial" panose="020B0604020202020204" pitchFamily="34" charset="0"/>
              <a:buChar char="•"/>
            </a:pPr>
            <a:r>
              <a:rPr lang="en-US" b="0" i="0" dirty="0">
                <a:solidFill>
                  <a:schemeClr val="tx1"/>
                </a:solidFill>
                <a:effectLst/>
                <a:latin typeface="Söhne"/>
              </a:rPr>
              <a:t>Gradient Boosting SMOTE: -0.01</a:t>
            </a:r>
          </a:p>
          <a:p>
            <a:pPr algn="l">
              <a:buFont typeface="Arial" panose="020B0604020202020204" pitchFamily="34" charset="0"/>
              <a:buChar char="•"/>
            </a:pPr>
            <a:r>
              <a:rPr lang="en-US" b="0" i="0" dirty="0">
                <a:solidFill>
                  <a:schemeClr val="tx1"/>
                </a:solidFill>
                <a:effectLst/>
                <a:latin typeface="Söhne"/>
              </a:rPr>
              <a:t>Gradient Boosting ADASYN: 0.01</a:t>
            </a:r>
          </a:p>
          <a:p>
            <a:pPr algn="l">
              <a:buFont typeface="Arial" panose="020B0604020202020204" pitchFamily="34" charset="0"/>
              <a:buChar char="•"/>
            </a:pPr>
            <a:r>
              <a:rPr lang="en-US" b="0" i="0" dirty="0">
                <a:solidFill>
                  <a:schemeClr val="tx1"/>
                </a:solidFill>
                <a:effectLst/>
                <a:latin typeface="Söhne"/>
              </a:rPr>
              <a:t>AdaBoost Baseline: -0.03</a:t>
            </a:r>
          </a:p>
          <a:p>
            <a:pPr algn="l">
              <a:buFont typeface="Arial" panose="020B0604020202020204" pitchFamily="34" charset="0"/>
              <a:buChar char="•"/>
            </a:pPr>
            <a:r>
              <a:rPr lang="en-US" b="0" i="0" dirty="0">
                <a:solidFill>
                  <a:schemeClr val="tx1"/>
                </a:solidFill>
                <a:effectLst/>
                <a:latin typeface="Söhne"/>
              </a:rPr>
              <a:t>AdaBoost SMOTE: -0.02</a:t>
            </a:r>
          </a:p>
          <a:p>
            <a:pPr algn="l">
              <a:buFont typeface="Arial" panose="020B0604020202020204" pitchFamily="34" charset="0"/>
              <a:buChar char="•"/>
            </a:pPr>
            <a:r>
              <a:rPr lang="en-US" b="0" i="0" dirty="0">
                <a:solidFill>
                  <a:schemeClr val="tx1"/>
                </a:solidFill>
                <a:effectLst/>
                <a:latin typeface="Söhne"/>
              </a:rPr>
              <a:t>AdaBoost ADASYN: -0.03</a:t>
            </a:r>
          </a:p>
          <a:p>
            <a:pPr algn="l">
              <a:buFont typeface="Arial" panose="020B0604020202020204" pitchFamily="34" charset="0"/>
              <a:buChar char="•"/>
            </a:pPr>
            <a:r>
              <a:rPr lang="en-US" b="0" i="0" dirty="0">
                <a:solidFill>
                  <a:schemeClr val="tx1"/>
                </a:solidFill>
                <a:effectLst/>
                <a:latin typeface="Söhne"/>
              </a:rPr>
              <a:t>SVM Augmented (SMOTE): 0.03</a:t>
            </a:r>
          </a:p>
          <a:p>
            <a:pPr algn="l">
              <a:buFont typeface="Arial" panose="020B0604020202020204" pitchFamily="34" charset="0"/>
              <a:buChar char="•"/>
            </a:pPr>
            <a:r>
              <a:rPr lang="en-US" b="0" i="0" dirty="0">
                <a:solidFill>
                  <a:schemeClr val="tx1"/>
                </a:solidFill>
                <a:effectLst/>
                <a:latin typeface="Söhne"/>
              </a:rPr>
              <a:t>SVM Augmented (ADASYN): -0.01</a:t>
            </a:r>
          </a:p>
          <a:p>
            <a:pPr algn="l">
              <a:buFont typeface="Arial" panose="020B0604020202020204" pitchFamily="34" charset="0"/>
              <a:buChar char="•"/>
            </a:pPr>
            <a:r>
              <a:rPr lang="en-US" b="0" i="0" dirty="0">
                <a:solidFill>
                  <a:schemeClr val="tx1"/>
                </a:solidFill>
                <a:effectLst/>
                <a:latin typeface="Söhne"/>
              </a:rPr>
              <a:t>AdaBoost Augmented (SMOTE): 0.00</a:t>
            </a:r>
          </a:p>
          <a:p>
            <a:pPr algn="l">
              <a:buFont typeface="Arial" panose="020B0604020202020204" pitchFamily="34" charset="0"/>
              <a:buChar char="•"/>
            </a:pPr>
            <a:r>
              <a:rPr lang="en-US" b="0" i="0" dirty="0">
                <a:solidFill>
                  <a:schemeClr val="tx1"/>
                </a:solidFill>
                <a:effectLst/>
                <a:latin typeface="Söhne"/>
              </a:rPr>
              <a:t>Gradient Boosting Augmented (SMOTE): -0.07</a:t>
            </a:r>
          </a:p>
          <a:p>
            <a:pPr algn="l">
              <a:buFont typeface="Arial" panose="020B0604020202020204" pitchFamily="34" charset="0"/>
              <a:buChar char="•"/>
            </a:pPr>
            <a:r>
              <a:rPr lang="en-US" b="0" i="0" dirty="0">
                <a:solidFill>
                  <a:schemeClr val="tx1"/>
                </a:solidFill>
                <a:effectLst/>
                <a:latin typeface="Söhne"/>
              </a:rPr>
              <a:t>Random Forest Augmented (SMOTE): -0.03</a:t>
            </a:r>
          </a:p>
          <a:p>
            <a:pPr algn="l">
              <a:buFont typeface="Arial" panose="020B0604020202020204" pitchFamily="34" charset="0"/>
              <a:buChar char="•"/>
            </a:pPr>
            <a:r>
              <a:rPr lang="en-US" b="0" i="0" dirty="0">
                <a:solidFill>
                  <a:schemeClr val="tx1"/>
                </a:solidFill>
                <a:effectLst/>
                <a:latin typeface="Söhne"/>
              </a:rPr>
              <a:t>AdaBoost Augmented (ADASYN): 0.00</a:t>
            </a:r>
          </a:p>
          <a:p>
            <a:pPr algn="l">
              <a:buFont typeface="Arial" panose="020B0604020202020204" pitchFamily="34" charset="0"/>
              <a:buChar char="•"/>
            </a:pPr>
            <a:r>
              <a:rPr lang="en-US" b="0" i="0" dirty="0">
                <a:solidFill>
                  <a:schemeClr val="tx1"/>
                </a:solidFill>
                <a:effectLst/>
                <a:latin typeface="Söhne"/>
              </a:rPr>
              <a:t>Gradient Boosting Augmented (ADASYN): -0.06</a:t>
            </a:r>
          </a:p>
          <a:p>
            <a:pPr algn="l">
              <a:buFont typeface="Arial" panose="020B0604020202020204" pitchFamily="34" charset="0"/>
              <a:buChar char="•"/>
            </a:pPr>
            <a:r>
              <a:rPr lang="en-US" b="0" i="0" dirty="0">
                <a:solidFill>
                  <a:schemeClr val="tx1"/>
                </a:solidFill>
                <a:effectLst/>
                <a:latin typeface="Söhne"/>
              </a:rPr>
              <a:t>Random Forest Augmented (ADASYN): -0.05</a:t>
            </a:r>
          </a:p>
          <a:p>
            <a:pPr lvl="2"/>
            <a:endParaRPr lang="en-US" dirty="0"/>
          </a:p>
        </p:txBody>
      </p:sp>
    </p:spTree>
    <p:extLst>
      <p:ext uri="{BB962C8B-B14F-4D97-AF65-F5344CB8AC3E}">
        <p14:creationId xmlns:p14="http://schemas.microsoft.com/office/powerpoint/2010/main" val="3538927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A8FD-8B56-67BD-7FF9-D6D9531DE752}"/>
              </a:ext>
            </a:extLst>
          </p:cNvPr>
          <p:cNvSpPr>
            <a:spLocks noGrp="1"/>
          </p:cNvSpPr>
          <p:nvPr>
            <p:ph type="title"/>
          </p:nvPr>
        </p:nvSpPr>
        <p:spPr/>
        <p:txBody>
          <a:bodyPr/>
          <a:lstStyle/>
          <a:p>
            <a:r>
              <a:rPr lang="en-US" dirty="0"/>
              <a:t>Final Summary and Recommendations</a:t>
            </a:r>
          </a:p>
        </p:txBody>
      </p:sp>
      <p:sp>
        <p:nvSpPr>
          <p:cNvPr id="3" name="Content Placeholder 2">
            <a:extLst>
              <a:ext uri="{FF2B5EF4-FFF2-40B4-BE49-F238E27FC236}">
                <a16:creationId xmlns:a16="http://schemas.microsoft.com/office/drawing/2014/main" id="{F23FEE33-C9A7-A6B3-1E0C-FF561D8B1043}"/>
              </a:ext>
            </a:extLst>
          </p:cNvPr>
          <p:cNvSpPr>
            <a:spLocks noGrp="1"/>
          </p:cNvSpPr>
          <p:nvPr>
            <p:ph idx="1"/>
          </p:nvPr>
        </p:nvSpPr>
        <p:spPr>
          <a:xfrm>
            <a:off x="490721" y="2370587"/>
            <a:ext cx="5383868" cy="4207294"/>
          </a:xfrm>
        </p:spPr>
        <p:txBody>
          <a:bodyPr>
            <a:normAutofit fontScale="92500" lnSpcReduction="20000"/>
          </a:bodyPr>
          <a:lstStyle/>
          <a:p>
            <a:r>
              <a:rPr lang="en-US" dirty="0"/>
              <a:t>Model Performance:</a:t>
            </a:r>
          </a:p>
          <a:p>
            <a:pPr lvl="1"/>
            <a:r>
              <a:rPr lang="en-US" dirty="0"/>
              <a:t>None of the models achieved the desired threshold of 80% accuracy in predicting high traffic recipes</a:t>
            </a:r>
          </a:p>
          <a:p>
            <a:pPr lvl="1"/>
            <a:r>
              <a:rPr lang="en-US" dirty="0"/>
              <a:t>The highest performing model was SVM with SMOTE sampling, achieving an accuracy of 0.78</a:t>
            </a:r>
          </a:p>
          <a:p>
            <a:r>
              <a:rPr lang="en-US" dirty="0"/>
              <a:t>Adjusted High Traffic Recipe Prediction Accuracy:</a:t>
            </a:r>
          </a:p>
          <a:p>
            <a:pPr lvl="1"/>
            <a:r>
              <a:rPr lang="en-US" dirty="0"/>
              <a:t>Introduced the concept of adjusted accuracy to evaluate the models’ performance relative to a baseline accuracy.</a:t>
            </a:r>
          </a:p>
          <a:p>
            <a:r>
              <a:rPr lang="en-US" dirty="0"/>
              <a:t>Business Metric: </a:t>
            </a:r>
          </a:p>
          <a:p>
            <a:pPr lvl="1"/>
            <a:r>
              <a:rPr lang="en-US" dirty="0"/>
              <a:t>Propose the “Adjusted High Traffic Recipe Prediction Accuracy” as a business metric</a:t>
            </a:r>
          </a:p>
          <a:p>
            <a:pPr lvl="1"/>
            <a:r>
              <a:rPr lang="en-US" dirty="0"/>
              <a:t>Aligns with the goal of correctly predicting high traffic recipes 80% of the time.</a:t>
            </a:r>
          </a:p>
        </p:txBody>
      </p:sp>
      <p:sp>
        <p:nvSpPr>
          <p:cNvPr id="4" name="Content Placeholder 2">
            <a:extLst>
              <a:ext uri="{FF2B5EF4-FFF2-40B4-BE49-F238E27FC236}">
                <a16:creationId xmlns:a16="http://schemas.microsoft.com/office/drawing/2014/main" id="{33DF3479-E670-F923-F094-34C647E7FD3B}"/>
              </a:ext>
            </a:extLst>
          </p:cNvPr>
          <p:cNvSpPr txBox="1">
            <a:spLocks/>
          </p:cNvSpPr>
          <p:nvPr/>
        </p:nvSpPr>
        <p:spPr>
          <a:xfrm>
            <a:off x="5874589" y="2374661"/>
            <a:ext cx="5900468" cy="4207294"/>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Recommendations for the Business:</a:t>
            </a:r>
          </a:p>
          <a:p>
            <a:pPr lvl="1"/>
            <a:r>
              <a:rPr lang="en-US" dirty="0"/>
              <a:t>Refine the models:</a:t>
            </a:r>
          </a:p>
          <a:p>
            <a:pPr lvl="2"/>
            <a:r>
              <a:rPr lang="en-US" dirty="0"/>
              <a:t>Explore additional algorithms or techniques to improve prediction accuracy</a:t>
            </a:r>
          </a:p>
          <a:p>
            <a:pPr lvl="2"/>
            <a:r>
              <a:rPr lang="en-US" dirty="0"/>
              <a:t>Consider ensemble methods or advanced modeling techniques</a:t>
            </a:r>
          </a:p>
          <a:p>
            <a:pPr lvl="1"/>
            <a:r>
              <a:rPr lang="en-US" dirty="0"/>
              <a:t>Further Data Analysis:</a:t>
            </a:r>
          </a:p>
          <a:p>
            <a:pPr lvl="2"/>
            <a:r>
              <a:rPr lang="en-US" dirty="0"/>
              <a:t>Conduct a thorough analysis of the data used for training and testing the models.</a:t>
            </a:r>
          </a:p>
          <a:p>
            <a:pPr lvl="2"/>
            <a:r>
              <a:rPr lang="en-US" dirty="0"/>
              <a:t>Identify data quality issues and gather additional data or features. </a:t>
            </a:r>
          </a:p>
          <a:p>
            <a:pPr lvl="1"/>
            <a:r>
              <a:rPr lang="en-US" dirty="0"/>
              <a:t>Optimize Sampling Techniques:</a:t>
            </a:r>
          </a:p>
          <a:p>
            <a:pPr lvl="2"/>
            <a:r>
              <a:rPr lang="en-US" dirty="0"/>
              <a:t>Continue experimenting with different sampling techniques (e.g., SMOTE, ADASYN).</a:t>
            </a:r>
          </a:p>
          <a:p>
            <a:pPr lvl="2"/>
            <a:r>
              <a:rPr lang="en-US" dirty="0"/>
              <a:t>Evaluate different sampling ratios and parameter settings. </a:t>
            </a:r>
          </a:p>
          <a:p>
            <a:pPr lvl="1"/>
            <a:r>
              <a:rPr lang="en-US" dirty="0"/>
              <a:t>Ongoing Monitoring and Evaluation:</a:t>
            </a:r>
          </a:p>
          <a:p>
            <a:pPr lvl="2"/>
            <a:r>
              <a:rPr lang="en-US" dirty="0"/>
              <a:t>Establish a regular monitoring process to track the adjusted accuracy metric.</a:t>
            </a:r>
          </a:p>
          <a:p>
            <a:pPr lvl="2"/>
            <a:r>
              <a:rPr lang="en-US" dirty="0"/>
              <a:t>Implement a system for continuous model evaluation and improvement.</a:t>
            </a:r>
          </a:p>
          <a:p>
            <a:pPr lvl="1"/>
            <a:r>
              <a:rPr lang="en-US" dirty="0"/>
              <a:t>Collaboration and Knowledge Sharing:</a:t>
            </a:r>
          </a:p>
          <a:p>
            <a:pPr lvl="2"/>
            <a:r>
              <a:rPr lang="en-US" dirty="0"/>
              <a:t>Foster collaboration between domain experts, stakeholders, and the data science team.</a:t>
            </a:r>
          </a:p>
          <a:p>
            <a:pPr lvl="2"/>
            <a:r>
              <a:rPr lang="en-US" dirty="0"/>
              <a:t>Encourage knowledge sharing and learning to enhance model capabilities. </a:t>
            </a:r>
          </a:p>
        </p:txBody>
      </p:sp>
    </p:spTree>
    <p:extLst>
      <p:ext uri="{BB962C8B-B14F-4D97-AF65-F5344CB8AC3E}">
        <p14:creationId xmlns:p14="http://schemas.microsoft.com/office/powerpoint/2010/main" val="386541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9674B87-B7AA-4FDD-B75B-0E6F82BFAB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67027"/>
            <a:chOff x="0" y="-2373"/>
            <a:chExt cx="12192000" cy="6867027"/>
          </a:xfrm>
        </p:grpSpPr>
        <p:sp>
          <p:nvSpPr>
            <p:cNvPr id="13" name="Rectangle 12">
              <a:extLst>
                <a:ext uri="{FF2B5EF4-FFF2-40B4-BE49-F238E27FC236}">
                  <a16:creationId xmlns:a16="http://schemas.microsoft.com/office/drawing/2014/main" id="{A779CFA5-3E2E-44AE-8901-888F319B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6267043B-4282-450D-A595-165512D91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3ECCE6B-7124-49F7-A9F7-846F18D23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E4B22195-E753-4CEB-9376-1E4C70F9D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1321F675-966F-4F38-9E8C-EF813E7B0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3C1E1FED-8209-4304-BD7B-1E364C44A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F77DFC8-AD0F-4293-A5B0-A4B35B41D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1A536217-7B6F-4117-90B1-9D52A5791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11FF4C96-6962-4FEB-8800-B664A2ACC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309CC5A8-B34F-420B-82A5-2B885B247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BE991CCA-B316-A416-FA0F-D19E6EC03E09}"/>
              </a:ext>
            </a:extLst>
          </p:cNvPr>
          <p:cNvSpPr>
            <a:spLocks noGrp="1"/>
          </p:cNvSpPr>
          <p:nvPr>
            <p:ph type="title"/>
          </p:nvPr>
        </p:nvSpPr>
        <p:spPr>
          <a:xfrm>
            <a:off x="1154955" y="973668"/>
            <a:ext cx="3133726" cy="1020232"/>
          </a:xfrm>
        </p:spPr>
        <p:txBody>
          <a:bodyPr>
            <a:normAutofit/>
          </a:bodyPr>
          <a:lstStyle/>
          <a:p>
            <a:r>
              <a:rPr lang="en-US" dirty="0"/>
              <a:t>Conclusion</a:t>
            </a:r>
          </a:p>
        </p:txBody>
      </p:sp>
      <p:sp>
        <p:nvSpPr>
          <p:cNvPr id="9" name="Content Placeholder 8">
            <a:extLst>
              <a:ext uri="{FF2B5EF4-FFF2-40B4-BE49-F238E27FC236}">
                <a16:creationId xmlns:a16="http://schemas.microsoft.com/office/drawing/2014/main" id="{38F917CE-44CF-0BE4-C34E-B3059C50AB03}"/>
              </a:ext>
            </a:extLst>
          </p:cNvPr>
          <p:cNvSpPr>
            <a:spLocks noGrp="1"/>
          </p:cNvSpPr>
          <p:nvPr>
            <p:ph idx="1"/>
          </p:nvPr>
        </p:nvSpPr>
        <p:spPr>
          <a:xfrm>
            <a:off x="1154955" y="2120900"/>
            <a:ext cx="3133726" cy="3898900"/>
          </a:xfrm>
        </p:spPr>
        <p:txBody>
          <a:bodyPr>
            <a:normAutofit fontScale="55000" lnSpcReduction="20000"/>
          </a:bodyPr>
          <a:lstStyle/>
          <a:p>
            <a:pPr algn="l">
              <a:buFont typeface="Arial" panose="020B0604020202020204" pitchFamily="34" charset="0"/>
              <a:buChar char="•"/>
            </a:pPr>
            <a:r>
              <a:rPr lang="en-US" b="0" i="0" dirty="0">
                <a:solidFill>
                  <a:srgbClr val="D1D5DB"/>
                </a:solidFill>
                <a:effectLst/>
                <a:latin typeface="Söhne"/>
              </a:rPr>
              <a:t>Project aimed to predict high-traffic recipes for user engagement and satisfaction.</a:t>
            </a:r>
          </a:p>
          <a:p>
            <a:pPr algn="l">
              <a:buFont typeface="Arial" panose="020B0604020202020204" pitchFamily="34" charset="0"/>
              <a:buChar char="•"/>
            </a:pPr>
            <a:r>
              <a:rPr lang="en-US" b="0" i="0" dirty="0">
                <a:solidFill>
                  <a:srgbClr val="D1D5DB"/>
                </a:solidFill>
                <a:effectLst/>
                <a:latin typeface="Söhne"/>
              </a:rPr>
              <a:t>Addressed data validation and cleaning, performed exploratory data analysis, developed models using various classifiers, and evaluated their performance.</a:t>
            </a:r>
          </a:p>
          <a:p>
            <a:pPr algn="l">
              <a:buFont typeface="Arial" panose="020B0604020202020204" pitchFamily="34" charset="0"/>
              <a:buChar char="•"/>
            </a:pPr>
            <a:r>
              <a:rPr lang="en-US" b="0" i="0" dirty="0">
                <a:solidFill>
                  <a:srgbClr val="D1D5DB"/>
                </a:solidFill>
                <a:effectLst/>
                <a:latin typeface="Söhne"/>
              </a:rPr>
              <a:t>SVM classifier trained with SMOTE showed the most promising results, achieving an accuracy of 0.77.</a:t>
            </a:r>
          </a:p>
          <a:p>
            <a:pPr algn="l">
              <a:buFont typeface="Arial" panose="020B0604020202020204" pitchFamily="34" charset="0"/>
              <a:buChar char="•"/>
            </a:pPr>
            <a:r>
              <a:rPr lang="en-US" b="0" i="0" dirty="0">
                <a:solidFill>
                  <a:srgbClr val="D1D5DB"/>
                </a:solidFill>
                <a:effectLst/>
                <a:latin typeface="Söhne"/>
              </a:rPr>
              <a:t>None of the models reached the desired 80% accuracy threshold, indicating room for improvement.</a:t>
            </a:r>
          </a:p>
          <a:p>
            <a:pPr algn="l">
              <a:buFont typeface="Arial" panose="020B0604020202020204" pitchFamily="34" charset="0"/>
              <a:buChar char="•"/>
            </a:pPr>
            <a:r>
              <a:rPr lang="en-US" b="0" i="0" dirty="0">
                <a:solidFill>
                  <a:srgbClr val="D1D5DB"/>
                </a:solidFill>
                <a:effectLst/>
                <a:latin typeface="Söhne"/>
              </a:rPr>
              <a:t>Recommendations for improvement: refine algorithms, conduct more in-depth data analysis, optimize sampling techniques, implement ongoing monitoring and evaluation processes, foster collaboration and knowledge sharing.</a:t>
            </a:r>
          </a:p>
          <a:p>
            <a:pPr algn="l">
              <a:buFont typeface="Arial" panose="020B0604020202020204" pitchFamily="34" charset="0"/>
              <a:buChar char="•"/>
            </a:pPr>
            <a:r>
              <a:rPr lang="en-US" b="0" i="0" dirty="0">
                <a:solidFill>
                  <a:srgbClr val="D1D5DB"/>
                </a:solidFill>
                <a:effectLst/>
                <a:latin typeface="Söhne"/>
              </a:rPr>
              <a:t>Continuous improvement and implementation of recommendations will work towards achieving the goal of correctly predicting high-traffic recipes 80% of the time.</a:t>
            </a:r>
          </a:p>
          <a:p>
            <a:pPr algn="l">
              <a:buFont typeface="Arial" panose="020B0604020202020204" pitchFamily="34" charset="0"/>
              <a:buChar char="•"/>
            </a:pPr>
            <a:r>
              <a:rPr lang="en-US" b="0" i="0" dirty="0">
                <a:solidFill>
                  <a:srgbClr val="D1D5DB"/>
                </a:solidFill>
                <a:effectLst/>
                <a:latin typeface="Söhne"/>
              </a:rPr>
              <a:t>Thank you for your attention and I'm available for any questions.</a:t>
            </a:r>
          </a:p>
          <a:p>
            <a:endParaRPr lang="en-US" dirty="0">
              <a:solidFill>
                <a:schemeClr val="bg1"/>
              </a:solidFill>
            </a:endParaRPr>
          </a:p>
        </p:txBody>
      </p:sp>
      <p:pic>
        <p:nvPicPr>
          <p:cNvPr id="5" name="Content Placeholder 4" descr="Close-up of person in denim shirt and apron cutting orange squash with knife with corn cobs on table">
            <a:extLst>
              <a:ext uri="{FF2B5EF4-FFF2-40B4-BE49-F238E27FC236}">
                <a16:creationId xmlns:a16="http://schemas.microsoft.com/office/drawing/2014/main" id="{A274FE37-75E2-8ADD-593D-6F16AA673EFC}"/>
              </a:ext>
            </a:extLst>
          </p:cNvPr>
          <p:cNvPicPr>
            <a:picLocks noChangeAspect="1"/>
          </p:cNvPicPr>
          <p:nvPr/>
        </p:nvPicPr>
        <p:blipFill rotWithShape="1">
          <a:blip r:embed="rId4">
            <a:extLst>
              <a:ext uri="{28A0092B-C50C-407E-A947-70E740481C1C}">
                <a14:useLocalDpi xmlns:a14="http://schemas.microsoft.com/office/drawing/2010/main" val="0"/>
              </a:ext>
            </a:extLst>
          </a:blip>
          <a:srcRect l="8157" r="13021" b="-1"/>
          <a:stretch/>
        </p:blipFill>
        <p:spPr>
          <a:xfrm>
            <a:off x="5194607" y="803751"/>
            <a:ext cx="6391533" cy="5250498"/>
          </a:xfrm>
          <a:prstGeom prst="rect">
            <a:avLst/>
          </a:prstGeom>
        </p:spPr>
      </p:pic>
      <p:sp>
        <p:nvSpPr>
          <p:cNvPr id="24" name="Rectangle 23">
            <a:extLst>
              <a:ext uri="{FF2B5EF4-FFF2-40B4-BE49-F238E27FC236}">
                <a16:creationId xmlns:a16="http://schemas.microsoft.com/office/drawing/2014/main" id="{B6E07BC7-FAEA-458C-90C9-A68082FBB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20833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1076</TotalTime>
  <Words>2916</Words>
  <Application>Microsoft Office PowerPoint</Application>
  <PresentationFormat>Widescreen</PresentationFormat>
  <Paragraphs>196</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Söhne</vt:lpstr>
      <vt:lpstr>Wingdings 3</vt:lpstr>
      <vt:lpstr>Ion Boardroom</vt:lpstr>
      <vt:lpstr>Unlocking Recipe Popularity: Data-Driven Insights and Models for High-Traffic Recipe Recommendations</vt:lpstr>
      <vt:lpstr>Problem Overview and Data Validation</vt:lpstr>
      <vt:lpstr>Exploratory Data Analysis (EDA)</vt:lpstr>
      <vt:lpstr>High Traffic Correlation Analysis</vt:lpstr>
      <vt:lpstr>Model Development: Predicting High-Traffic Recipes</vt:lpstr>
      <vt:lpstr>Model Evaluation</vt:lpstr>
      <vt:lpstr>Business Metric: Adjusted High Traffic Recipe Prediction Accuracy</vt:lpstr>
      <vt:lpstr>Final Summary and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High Traffic Recipe Predictions: Insights and Recommendations</dc:title>
  <dc:creator>chad Brooks</dc:creator>
  <cp:lastModifiedBy>chad Brooks</cp:lastModifiedBy>
  <cp:revision>1</cp:revision>
  <dcterms:created xsi:type="dcterms:W3CDTF">2023-07-03T19:13:25Z</dcterms:created>
  <dcterms:modified xsi:type="dcterms:W3CDTF">2023-07-06T04:56:56Z</dcterms:modified>
</cp:coreProperties>
</file>