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1" r:id="rId6"/>
    <p:sldId id="260"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567F2D9F-4E64-40B4-BA73-74CAD9111BEB}" type="datetimeFigureOut">
              <a:rPr lang="zh-CN" altLang="en-US" smtClean="0"/>
              <a:t>2016/11/9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B1CF2FD-0BA1-48F4-915F-76C0D3F4E151}" type="slidenum">
              <a:rPr lang="zh-CN" altLang="en-US" smtClean="0"/>
              <a:t>‹#›</a:t>
            </a:fld>
            <a:endParaRPr lang="zh-CN" altLang="en-US"/>
          </a:p>
        </p:txBody>
      </p:sp>
    </p:spTree>
    <p:extLst>
      <p:ext uri="{BB962C8B-B14F-4D97-AF65-F5344CB8AC3E}">
        <p14:creationId xmlns:p14="http://schemas.microsoft.com/office/powerpoint/2010/main" val="994722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67F2D9F-4E64-40B4-BA73-74CAD9111BEB}" type="datetimeFigureOut">
              <a:rPr lang="zh-CN" altLang="en-US" smtClean="0"/>
              <a:t>2016/11/9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1CF2FD-0BA1-48F4-915F-76C0D3F4E151}" type="slidenum">
              <a:rPr lang="zh-CN" altLang="en-US" smtClean="0"/>
              <a:t>‹#›</a:t>
            </a:fld>
            <a:endParaRPr lang="zh-CN" altLang="en-US"/>
          </a:p>
        </p:txBody>
      </p:sp>
    </p:spTree>
    <p:extLst>
      <p:ext uri="{BB962C8B-B14F-4D97-AF65-F5344CB8AC3E}">
        <p14:creationId xmlns:p14="http://schemas.microsoft.com/office/powerpoint/2010/main" val="237711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67F2D9F-4E64-40B4-BA73-74CAD9111BEB}" type="datetimeFigureOut">
              <a:rPr lang="zh-CN" altLang="en-US" smtClean="0"/>
              <a:t>2016/11/9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1CF2FD-0BA1-48F4-915F-76C0D3F4E151}"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57328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567F2D9F-4E64-40B4-BA73-74CAD9111BEB}" type="datetimeFigureOut">
              <a:rPr lang="zh-CN" altLang="en-US" smtClean="0"/>
              <a:t>2016/11/9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1CF2FD-0BA1-48F4-915F-76C0D3F4E151}" type="slidenum">
              <a:rPr lang="zh-CN" altLang="en-US" smtClean="0"/>
              <a:t>‹#›</a:t>
            </a:fld>
            <a:endParaRPr lang="zh-CN" altLang="en-US"/>
          </a:p>
        </p:txBody>
      </p:sp>
    </p:spTree>
    <p:extLst>
      <p:ext uri="{BB962C8B-B14F-4D97-AF65-F5344CB8AC3E}">
        <p14:creationId xmlns:p14="http://schemas.microsoft.com/office/powerpoint/2010/main" val="3483621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567F2D9F-4E64-40B4-BA73-74CAD9111BEB}" type="datetimeFigureOut">
              <a:rPr lang="zh-CN" altLang="en-US" smtClean="0"/>
              <a:t>2016/11/9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1CF2FD-0BA1-48F4-915F-76C0D3F4E151}"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3829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567F2D9F-4E64-40B4-BA73-74CAD9111BEB}" type="datetimeFigureOut">
              <a:rPr lang="zh-CN" altLang="en-US" smtClean="0"/>
              <a:t>2016/11/9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1CF2FD-0BA1-48F4-915F-76C0D3F4E151}" type="slidenum">
              <a:rPr lang="zh-CN" altLang="en-US" smtClean="0"/>
              <a:t>‹#›</a:t>
            </a:fld>
            <a:endParaRPr lang="zh-CN" altLang="en-US"/>
          </a:p>
        </p:txBody>
      </p:sp>
    </p:spTree>
    <p:extLst>
      <p:ext uri="{BB962C8B-B14F-4D97-AF65-F5344CB8AC3E}">
        <p14:creationId xmlns:p14="http://schemas.microsoft.com/office/powerpoint/2010/main" val="197702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67F2D9F-4E64-40B4-BA73-74CAD9111BEB}" type="datetimeFigureOut">
              <a:rPr lang="zh-CN" altLang="en-US" smtClean="0"/>
              <a:t>2016/11/9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1CF2FD-0BA1-48F4-915F-76C0D3F4E151}" type="slidenum">
              <a:rPr lang="zh-CN" altLang="en-US" smtClean="0"/>
              <a:t>‹#›</a:t>
            </a:fld>
            <a:endParaRPr lang="zh-CN" altLang="en-US"/>
          </a:p>
        </p:txBody>
      </p:sp>
    </p:spTree>
    <p:extLst>
      <p:ext uri="{BB962C8B-B14F-4D97-AF65-F5344CB8AC3E}">
        <p14:creationId xmlns:p14="http://schemas.microsoft.com/office/powerpoint/2010/main" val="1926082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67F2D9F-4E64-40B4-BA73-74CAD9111BEB}" type="datetimeFigureOut">
              <a:rPr lang="zh-CN" altLang="en-US" smtClean="0"/>
              <a:t>2016/11/9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1CF2FD-0BA1-48F4-915F-76C0D3F4E151}" type="slidenum">
              <a:rPr lang="zh-CN" altLang="en-US" smtClean="0"/>
              <a:t>‹#›</a:t>
            </a:fld>
            <a:endParaRPr lang="zh-CN" altLang="en-US"/>
          </a:p>
        </p:txBody>
      </p:sp>
    </p:spTree>
    <p:extLst>
      <p:ext uri="{BB962C8B-B14F-4D97-AF65-F5344CB8AC3E}">
        <p14:creationId xmlns:p14="http://schemas.microsoft.com/office/powerpoint/2010/main" val="2583127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67F2D9F-4E64-40B4-BA73-74CAD9111BEB}" type="datetimeFigureOut">
              <a:rPr lang="zh-CN" altLang="en-US" smtClean="0"/>
              <a:t>2016/11/9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1CF2FD-0BA1-48F4-915F-76C0D3F4E151}" type="slidenum">
              <a:rPr lang="zh-CN" altLang="en-US" smtClean="0"/>
              <a:t>‹#›</a:t>
            </a:fld>
            <a:endParaRPr lang="zh-CN" altLang="en-US"/>
          </a:p>
        </p:txBody>
      </p:sp>
    </p:spTree>
    <p:extLst>
      <p:ext uri="{BB962C8B-B14F-4D97-AF65-F5344CB8AC3E}">
        <p14:creationId xmlns:p14="http://schemas.microsoft.com/office/powerpoint/2010/main" val="109520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67F2D9F-4E64-40B4-BA73-74CAD9111BEB}" type="datetimeFigureOut">
              <a:rPr lang="zh-CN" altLang="en-US" smtClean="0"/>
              <a:t>2016/11/9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1CF2FD-0BA1-48F4-915F-76C0D3F4E151}" type="slidenum">
              <a:rPr lang="zh-CN" altLang="en-US" smtClean="0"/>
              <a:t>‹#›</a:t>
            </a:fld>
            <a:endParaRPr lang="zh-CN" altLang="en-US"/>
          </a:p>
        </p:txBody>
      </p:sp>
    </p:spTree>
    <p:extLst>
      <p:ext uri="{BB962C8B-B14F-4D97-AF65-F5344CB8AC3E}">
        <p14:creationId xmlns:p14="http://schemas.microsoft.com/office/powerpoint/2010/main" val="3458083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67F2D9F-4E64-40B4-BA73-74CAD9111BEB}" type="datetimeFigureOut">
              <a:rPr lang="zh-CN" altLang="en-US" smtClean="0"/>
              <a:t>2016/11/9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B1CF2FD-0BA1-48F4-915F-76C0D3F4E151}" type="slidenum">
              <a:rPr lang="zh-CN" altLang="en-US" smtClean="0"/>
              <a:t>‹#›</a:t>
            </a:fld>
            <a:endParaRPr lang="zh-CN" altLang="en-US"/>
          </a:p>
        </p:txBody>
      </p:sp>
    </p:spTree>
    <p:extLst>
      <p:ext uri="{BB962C8B-B14F-4D97-AF65-F5344CB8AC3E}">
        <p14:creationId xmlns:p14="http://schemas.microsoft.com/office/powerpoint/2010/main" val="228420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67F2D9F-4E64-40B4-BA73-74CAD9111BEB}" type="datetimeFigureOut">
              <a:rPr lang="zh-CN" altLang="en-US" smtClean="0"/>
              <a:t>2016/11/9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B1CF2FD-0BA1-48F4-915F-76C0D3F4E151}" type="slidenum">
              <a:rPr lang="zh-CN" altLang="en-US" smtClean="0"/>
              <a:t>‹#›</a:t>
            </a:fld>
            <a:endParaRPr lang="zh-CN" altLang="en-US"/>
          </a:p>
        </p:txBody>
      </p:sp>
    </p:spTree>
    <p:extLst>
      <p:ext uri="{BB962C8B-B14F-4D97-AF65-F5344CB8AC3E}">
        <p14:creationId xmlns:p14="http://schemas.microsoft.com/office/powerpoint/2010/main" val="139574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67F2D9F-4E64-40B4-BA73-74CAD9111BEB}" type="datetimeFigureOut">
              <a:rPr lang="zh-CN" altLang="en-US" smtClean="0"/>
              <a:t>2016/11/9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B1CF2FD-0BA1-48F4-915F-76C0D3F4E151}" type="slidenum">
              <a:rPr lang="zh-CN" altLang="en-US" smtClean="0"/>
              <a:t>‹#›</a:t>
            </a:fld>
            <a:endParaRPr lang="zh-CN" altLang="en-US"/>
          </a:p>
        </p:txBody>
      </p:sp>
    </p:spTree>
    <p:extLst>
      <p:ext uri="{BB962C8B-B14F-4D97-AF65-F5344CB8AC3E}">
        <p14:creationId xmlns:p14="http://schemas.microsoft.com/office/powerpoint/2010/main" val="1383411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F2D9F-4E64-40B4-BA73-74CAD9111BEB}" type="datetimeFigureOut">
              <a:rPr lang="zh-CN" altLang="en-US" smtClean="0"/>
              <a:t>2016/11/9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B1CF2FD-0BA1-48F4-915F-76C0D3F4E151}" type="slidenum">
              <a:rPr lang="zh-CN" altLang="en-US" smtClean="0"/>
              <a:t>‹#›</a:t>
            </a:fld>
            <a:endParaRPr lang="zh-CN" altLang="en-US"/>
          </a:p>
        </p:txBody>
      </p:sp>
    </p:spTree>
    <p:extLst>
      <p:ext uri="{BB962C8B-B14F-4D97-AF65-F5344CB8AC3E}">
        <p14:creationId xmlns:p14="http://schemas.microsoft.com/office/powerpoint/2010/main" val="3154068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67F2D9F-4E64-40B4-BA73-74CAD9111BEB}" type="datetimeFigureOut">
              <a:rPr lang="zh-CN" altLang="en-US" smtClean="0"/>
              <a:t>2016/11/9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B1CF2FD-0BA1-48F4-915F-76C0D3F4E151}" type="slidenum">
              <a:rPr lang="zh-CN" altLang="en-US" smtClean="0"/>
              <a:t>‹#›</a:t>
            </a:fld>
            <a:endParaRPr lang="zh-CN" altLang="en-US"/>
          </a:p>
        </p:txBody>
      </p:sp>
    </p:spTree>
    <p:extLst>
      <p:ext uri="{BB962C8B-B14F-4D97-AF65-F5344CB8AC3E}">
        <p14:creationId xmlns:p14="http://schemas.microsoft.com/office/powerpoint/2010/main" val="417025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67F2D9F-4E64-40B4-BA73-74CAD9111BEB}" type="datetimeFigureOut">
              <a:rPr lang="zh-CN" altLang="en-US" smtClean="0"/>
              <a:t>2016/11/9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1CF2FD-0BA1-48F4-915F-76C0D3F4E151}" type="slidenum">
              <a:rPr lang="zh-CN" altLang="en-US" smtClean="0"/>
              <a:t>‹#›</a:t>
            </a:fld>
            <a:endParaRPr lang="zh-CN" altLang="en-US"/>
          </a:p>
        </p:txBody>
      </p:sp>
    </p:spTree>
    <p:extLst>
      <p:ext uri="{BB962C8B-B14F-4D97-AF65-F5344CB8AC3E}">
        <p14:creationId xmlns:p14="http://schemas.microsoft.com/office/powerpoint/2010/main" val="3971069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67F2D9F-4E64-40B4-BA73-74CAD9111BEB}" type="datetimeFigureOut">
              <a:rPr lang="zh-CN" altLang="en-US" smtClean="0"/>
              <a:t>2016/11/9</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B1CF2FD-0BA1-48F4-915F-76C0D3F4E151}" type="slidenum">
              <a:rPr lang="zh-CN" altLang="en-US" smtClean="0"/>
              <a:t>‹#›</a:t>
            </a:fld>
            <a:endParaRPr lang="zh-CN" altLang="en-US"/>
          </a:p>
        </p:txBody>
      </p:sp>
    </p:spTree>
    <p:extLst>
      <p:ext uri="{BB962C8B-B14F-4D97-AF65-F5344CB8AC3E}">
        <p14:creationId xmlns:p14="http://schemas.microsoft.com/office/powerpoint/2010/main" val="428260337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94409" y="1236215"/>
            <a:ext cx="8915399" cy="2262781"/>
          </a:xfrm>
        </p:spPr>
        <p:txBody>
          <a:bodyPr>
            <a:normAutofit fontScale="90000"/>
          </a:bodyPr>
          <a:lstStyle/>
          <a:p>
            <a:r>
              <a:rPr lang="zh-CN" altLang="en-US" dirty="0"/>
              <a:t>朴素贝叶斯</a:t>
            </a:r>
            <a:br>
              <a:rPr lang="en-US" altLang="zh-CN" dirty="0"/>
            </a:br>
            <a:r>
              <a:rPr lang="en-US" altLang="zh-CN" dirty="0"/>
              <a:t>                      --</a:t>
            </a:r>
            <a:r>
              <a:rPr lang="zh-CN" altLang="en-US" dirty="0"/>
              <a:t>过滤垃圾邮件</a:t>
            </a:r>
          </a:p>
        </p:txBody>
      </p:sp>
      <p:sp>
        <p:nvSpPr>
          <p:cNvPr id="3" name="副标题 2"/>
          <p:cNvSpPr>
            <a:spLocks noGrp="1"/>
          </p:cNvSpPr>
          <p:nvPr>
            <p:ph type="subTitle" idx="1"/>
          </p:nvPr>
        </p:nvSpPr>
        <p:spPr>
          <a:xfrm>
            <a:off x="2589213" y="4421081"/>
            <a:ext cx="8915399" cy="1482582"/>
          </a:xfrm>
        </p:spPr>
        <p:txBody>
          <a:bodyPr>
            <a:noAutofit/>
          </a:bodyPr>
          <a:lstStyle/>
          <a:p>
            <a:r>
              <a:rPr lang="en-US" altLang="zh-CN" sz="1400" dirty="0"/>
              <a:t>                                                                             	</a:t>
            </a:r>
          </a:p>
          <a:p>
            <a:r>
              <a:rPr lang="en-US" altLang="zh-CN" sz="1600" dirty="0"/>
              <a:t>															</a:t>
            </a:r>
            <a:r>
              <a:rPr lang="zh-CN" altLang="en-US" sz="1600" dirty="0"/>
              <a:t>计算机学院</a:t>
            </a:r>
            <a:endParaRPr lang="en-US" altLang="zh-CN" sz="1600" dirty="0"/>
          </a:p>
          <a:p>
            <a:r>
              <a:rPr lang="en-US" altLang="zh-CN" sz="1600" dirty="0"/>
              <a:t>                                                                               						2016110736</a:t>
            </a:r>
          </a:p>
          <a:p>
            <a:r>
              <a:rPr lang="en-US" altLang="zh-CN" sz="1600" dirty="0"/>
              <a:t>                                                                                      		 			 </a:t>
            </a:r>
            <a:r>
              <a:rPr lang="zh-CN" altLang="en-US" sz="1600" dirty="0"/>
              <a:t>秦景坤</a:t>
            </a:r>
          </a:p>
        </p:txBody>
      </p:sp>
    </p:spTree>
    <p:extLst>
      <p:ext uri="{BB962C8B-B14F-4D97-AF65-F5344CB8AC3E}">
        <p14:creationId xmlns:p14="http://schemas.microsoft.com/office/powerpoint/2010/main" val="1292628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72424" y="2967335"/>
            <a:ext cx="3647153" cy="92333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谢谢观看！</a:t>
            </a:r>
          </a:p>
        </p:txBody>
      </p:sp>
    </p:spTree>
    <p:extLst>
      <p:ext uri="{BB962C8B-B14F-4D97-AF65-F5344CB8AC3E}">
        <p14:creationId xmlns:p14="http://schemas.microsoft.com/office/powerpoint/2010/main" val="223207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基于贝叶斯决策理论的分类方法</a:t>
            </a:r>
          </a:p>
        </p:txBody>
      </p:sp>
      <p:sp>
        <p:nvSpPr>
          <p:cNvPr id="3" name="内容占位符 2"/>
          <p:cNvSpPr>
            <a:spLocks noGrp="1"/>
          </p:cNvSpPr>
          <p:nvPr>
            <p:ph idx="1"/>
          </p:nvPr>
        </p:nvSpPr>
        <p:spPr/>
        <p:txBody>
          <a:bodyPr>
            <a:normAutofit/>
          </a:bodyPr>
          <a:lstStyle/>
          <a:p>
            <a:r>
              <a:rPr lang="zh-CN" altLang="en-US" dirty="0"/>
              <a:t>贝叶斯决策理论是主观贝叶斯派归纳理论的重要组成部分。贝叶斯决策就是在不完全情报下，对部分未知的状态用主观概率估计，然后用贝叶斯公式对发生概率进行修正，最后再利用期望值和修正概率做出最优决策。其基本思想是：　　</a:t>
            </a:r>
          </a:p>
          <a:p>
            <a:endParaRPr lang="zh-CN" altLang="en-US" dirty="0"/>
          </a:p>
          <a:p>
            <a:pPr marL="0" indent="0">
              <a:buNone/>
            </a:pPr>
            <a:r>
              <a:rPr lang="en-US" altLang="zh-CN" dirty="0"/>
              <a:t>1</a:t>
            </a:r>
            <a:r>
              <a:rPr lang="zh-CN" altLang="en-US" dirty="0"/>
              <a:t>、已知类条件概率密度参数表达式和先验概率。</a:t>
            </a:r>
          </a:p>
          <a:p>
            <a:pPr marL="0" indent="0">
              <a:buNone/>
            </a:pPr>
            <a:r>
              <a:rPr lang="en-US" altLang="zh-CN" dirty="0"/>
              <a:t>2</a:t>
            </a:r>
            <a:r>
              <a:rPr lang="zh-CN" altLang="en-US" dirty="0"/>
              <a:t>、利用贝叶斯公式转换成后验概率。</a:t>
            </a:r>
          </a:p>
          <a:p>
            <a:pPr marL="0" indent="0">
              <a:buNone/>
            </a:pPr>
            <a:r>
              <a:rPr lang="en-US" altLang="zh-CN" dirty="0"/>
              <a:t>3</a:t>
            </a:r>
            <a:r>
              <a:rPr lang="zh-CN" altLang="en-US" dirty="0"/>
              <a:t>、根据后验概率大小进行决策分类。</a:t>
            </a:r>
          </a:p>
          <a:p>
            <a:pPr marL="0" indent="0">
              <a:buNone/>
            </a:pPr>
            <a:r>
              <a:rPr lang="zh-CN" altLang="en-US" dirty="0"/>
              <a:t>贝叶斯公式：</a:t>
            </a:r>
          </a:p>
          <a:p>
            <a:pPr marL="0" indent="0">
              <a:buNone/>
            </a:pPr>
            <a:r>
              <a:rPr lang="zh-CN" altLang="en-US" dirty="0"/>
              <a:t>　　　　 　　 </a:t>
            </a:r>
            <a:r>
              <a:rPr lang="en-US" altLang="zh-CN" dirty="0"/>
              <a:t>P(B[j]|A[</a:t>
            </a:r>
            <a:r>
              <a:rPr lang="en-US" altLang="zh-CN" dirty="0" err="1"/>
              <a:t>i</a:t>
            </a:r>
            <a:r>
              <a:rPr lang="en-US" altLang="zh-CN" dirty="0"/>
              <a:t>])=P(A[</a:t>
            </a:r>
            <a:r>
              <a:rPr lang="en-US" altLang="zh-CN" dirty="0" err="1"/>
              <a:t>i</a:t>
            </a:r>
            <a:r>
              <a:rPr lang="en-US" altLang="zh-CN" dirty="0"/>
              <a:t>]|B[j])P(B[j]) / P(A[</a:t>
            </a:r>
            <a:r>
              <a:rPr lang="en-US" altLang="zh-CN" dirty="0" err="1"/>
              <a:t>i</a:t>
            </a:r>
            <a:r>
              <a:rPr lang="en-US" altLang="zh-CN" dirty="0"/>
              <a:t>])</a:t>
            </a:r>
            <a:endParaRPr lang="zh-CN" altLang="en-US" dirty="0"/>
          </a:p>
        </p:txBody>
      </p:sp>
    </p:spTree>
    <p:extLst>
      <p:ext uri="{BB962C8B-B14F-4D97-AF65-F5344CB8AC3E}">
        <p14:creationId xmlns:p14="http://schemas.microsoft.com/office/powerpoint/2010/main" val="1223829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朴素贝叶斯是基于一个简单假设所建立的一种贝叶斯方法，朴素贝叶斯假定样本的不同特征属性对样本的归类影响是相互独立的。此时若样本</a:t>
            </a:r>
            <a:r>
              <a:rPr lang="en-US" altLang="zh-CN" dirty="0"/>
              <a:t>A</a:t>
            </a:r>
            <a:r>
              <a:rPr lang="zh-CN" altLang="en-US" dirty="0"/>
              <a:t>中同时出现特征</a:t>
            </a:r>
            <a:r>
              <a:rPr lang="en-US" altLang="zh-CN" dirty="0"/>
              <a:t>A[</a:t>
            </a:r>
            <a:r>
              <a:rPr lang="en-US" altLang="zh-CN" dirty="0" err="1"/>
              <a:t>i</a:t>
            </a:r>
            <a:r>
              <a:rPr lang="en-US" altLang="zh-CN" dirty="0"/>
              <a:t>]</a:t>
            </a:r>
            <a:r>
              <a:rPr lang="zh-CN" altLang="en-US" dirty="0"/>
              <a:t>与</a:t>
            </a:r>
            <a:r>
              <a:rPr lang="en-US" altLang="zh-CN" dirty="0"/>
              <a:t>A[k],</a:t>
            </a:r>
            <a:r>
              <a:rPr lang="zh-CN" altLang="en-US" dirty="0"/>
              <a:t>则样本</a:t>
            </a:r>
            <a:r>
              <a:rPr lang="en-US" altLang="zh-CN" dirty="0"/>
              <a:t>A</a:t>
            </a:r>
            <a:r>
              <a:rPr lang="zh-CN" altLang="en-US" dirty="0"/>
              <a:t>属于类别</a:t>
            </a:r>
            <a:r>
              <a:rPr lang="en-US" altLang="zh-CN" dirty="0"/>
              <a:t>B[j]</a:t>
            </a:r>
            <a:r>
              <a:rPr lang="zh-CN" altLang="en-US" dirty="0"/>
              <a:t>的概率为：</a:t>
            </a:r>
          </a:p>
          <a:p>
            <a:endParaRPr lang="zh-CN" altLang="en-US" dirty="0"/>
          </a:p>
          <a:p>
            <a:r>
              <a:rPr lang="zh-CN" altLang="en-US" dirty="0"/>
              <a:t>　　　　　　</a:t>
            </a:r>
            <a:r>
              <a:rPr lang="en-US" altLang="zh-CN" dirty="0"/>
              <a:t>P(B[j]|A) = P(B[j]|A[</a:t>
            </a:r>
            <a:r>
              <a:rPr lang="en-US" altLang="zh-CN" dirty="0" err="1"/>
              <a:t>i</a:t>
            </a:r>
            <a:r>
              <a:rPr lang="en-US" altLang="zh-CN" dirty="0"/>
              <a:t>],A[k]) = P(B[j]|A[</a:t>
            </a:r>
            <a:r>
              <a:rPr lang="en-US" altLang="zh-CN" dirty="0" err="1"/>
              <a:t>i</a:t>
            </a:r>
            <a:r>
              <a:rPr lang="en-US" altLang="zh-CN" dirty="0"/>
              <a:t>])P(B[j]|A[k])</a:t>
            </a:r>
            <a:endParaRPr lang="zh-CN" altLang="en-US" dirty="0"/>
          </a:p>
        </p:txBody>
      </p:sp>
    </p:spTree>
    <p:extLst>
      <p:ext uri="{BB962C8B-B14F-4D97-AF65-F5344CB8AC3E}">
        <p14:creationId xmlns:p14="http://schemas.microsoft.com/office/powerpoint/2010/main" val="156913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使用朴素贝叶斯过滤垃圾邮件</a:t>
            </a:r>
          </a:p>
        </p:txBody>
      </p:sp>
      <p:sp>
        <p:nvSpPr>
          <p:cNvPr id="3" name="内容占位符 2"/>
          <p:cNvSpPr>
            <a:spLocks noGrp="1"/>
          </p:cNvSpPr>
          <p:nvPr>
            <p:ph idx="1"/>
          </p:nvPr>
        </p:nvSpPr>
        <p:spPr/>
        <p:txBody>
          <a:bodyPr/>
          <a:lstStyle/>
          <a:p>
            <a:pPr marL="0" indent="0">
              <a:buNone/>
            </a:pPr>
            <a:r>
              <a:rPr lang="zh-CN" altLang="en-US" dirty="0"/>
              <a:t>（</a:t>
            </a:r>
            <a:r>
              <a:rPr lang="en-US" altLang="zh-CN" dirty="0"/>
              <a:t>1</a:t>
            </a:r>
            <a:r>
              <a:rPr lang="zh-CN" altLang="en-US" dirty="0"/>
              <a:t>）收集数据：提供文本文件</a:t>
            </a:r>
            <a:endParaRPr lang="en-US" altLang="zh-CN" dirty="0"/>
          </a:p>
          <a:p>
            <a:pPr marL="0" indent="0">
              <a:buNone/>
            </a:pPr>
            <a:r>
              <a:rPr lang="zh-CN" altLang="en-US" dirty="0"/>
              <a:t>（</a:t>
            </a:r>
            <a:r>
              <a:rPr lang="en-US" altLang="zh-CN" dirty="0"/>
              <a:t>2</a:t>
            </a:r>
            <a:r>
              <a:rPr lang="zh-CN" altLang="en-US" dirty="0"/>
              <a:t>）准备数据：将文本文件解析成词条向量</a:t>
            </a:r>
            <a:endParaRPr lang="en-US" altLang="zh-CN" dirty="0"/>
          </a:p>
          <a:p>
            <a:pPr marL="0" indent="0">
              <a:buNone/>
            </a:pPr>
            <a:r>
              <a:rPr lang="zh-CN" altLang="en-US" dirty="0"/>
              <a:t>（</a:t>
            </a:r>
            <a:r>
              <a:rPr lang="en-US" altLang="zh-CN" dirty="0"/>
              <a:t>3</a:t>
            </a:r>
            <a:r>
              <a:rPr lang="zh-CN" altLang="en-US" dirty="0"/>
              <a:t>）分析数据：检查词条确保解析的正确性</a:t>
            </a:r>
            <a:endParaRPr lang="en-US" altLang="zh-CN" dirty="0"/>
          </a:p>
          <a:p>
            <a:pPr marL="0" indent="0">
              <a:buNone/>
            </a:pPr>
            <a:r>
              <a:rPr lang="zh-CN" altLang="en-US" dirty="0"/>
              <a:t>（</a:t>
            </a:r>
            <a:r>
              <a:rPr lang="en-US" altLang="zh-CN" dirty="0"/>
              <a:t>4</a:t>
            </a:r>
            <a:r>
              <a:rPr lang="zh-CN" altLang="en-US" dirty="0"/>
              <a:t>）训练算法：使用建立的</a:t>
            </a:r>
            <a:r>
              <a:rPr lang="en-US" altLang="zh-CN" dirty="0"/>
              <a:t>trainNB0</a:t>
            </a:r>
            <a:r>
              <a:rPr lang="zh-CN" altLang="en-US" dirty="0"/>
              <a:t>（）函数</a:t>
            </a:r>
            <a:endParaRPr lang="en-US" altLang="zh-CN" dirty="0"/>
          </a:p>
          <a:p>
            <a:pPr marL="0" indent="0">
              <a:buNone/>
            </a:pPr>
            <a:r>
              <a:rPr lang="zh-CN" altLang="en-US" dirty="0"/>
              <a:t>（</a:t>
            </a:r>
            <a:r>
              <a:rPr lang="en-US" altLang="zh-CN" dirty="0"/>
              <a:t>5</a:t>
            </a:r>
            <a:r>
              <a:rPr lang="zh-CN" altLang="en-US" dirty="0"/>
              <a:t>）测试算法：使用</a:t>
            </a:r>
            <a:r>
              <a:rPr lang="en-US" altLang="zh-CN" dirty="0" err="1"/>
              <a:t>classifyNB</a:t>
            </a:r>
            <a:r>
              <a:rPr lang="en-US" altLang="zh-CN" dirty="0"/>
              <a:t>()</a:t>
            </a:r>
            <a:r>
              <a:rPr lang="zh-CN" altLang="en-US" dirty="0"/>
              <a:t>，并且构建一个新的测试函数来计算文档集的错误率</a:t>
            </a:r>
            <a:endParaRPr lang="en-US" altLang="zh-CN" dirty="0"/>
          </a:p>
          <a:p>
            <a:pPr marL="0" indent="0">
              <a:buNone/>
            </a:pPr>
            <a:r>
              <a:rPr lang="zh-CN" altLang="en-US" dirty="0"/>
              <a:t>（</a:t>
            </a:r>
            <a:r>
              <a:rPr lang="en-US" altLang="zh-CN" dirty="0"/>
              <a:t>6</a:t>
            </a:r>
            <a:r>
              <a:rPr lang="zh-CN" altLang="en-US" dirty="0"/>
              <a:t>）使用算法：构建一个完整的程序对一组文档进行分类，将错分的文档输出到屏幕上</a:t>
            </a:r>
          </a:p>
        </p:txBody>
      </p:sp>
    </p:spTree>
    <p:extLst>
      <p:ext uri="{BB962C8B-B14F-4D97-AF65-F5344CB8AC3E}">
        <p14:creationId xmlns:p14="http://schemas.microsoft.com/office/powerpoint/2010/main" val="1646921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文件解析</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740591"/>
            <a:ext cx="5364945" cy="952583"/>
          </a:xfrm>
        </p:spPr>
      </p:pic>
      <p:sp>
        <p:nvSpPr>
          <p:cNvPr id="5" name="文本框 4"/>
          <p:cNvSpPr txBox="1"/>
          <p:nvPr/>
        </p:nvSpPr>
        <p:spPr>
          <a:xfrm>
            <a:off x="2592925" y="3160450"/>
            <a:ext cx="7714050" cy="923330"/>
          </a:xfrm>
          <a:prstGeom prst="rect">
            <a:avLst/>
          </a:prstGeom>
          <a:noFill/>
        </p:spPr>
        <p:txBody>
          <a:bodyPr wrap="square" rtlCol="0">
            <a:spAutoFit/>
          </a:bodyPr>
          <a:lstStyle/>
          <a:p>
            <a:r>
              <a:rPr lang="zh-CN" altLang="en-US" dirty="0"/>
              <a:t>从邮件的文本中构建词向量。</a:t>
            </a:r>
            <a:endParaRPr lang="en-US" altLang="zh-CN" dirty="0"/>
          </a:p>
          <a:p>
            <a:r>
              <a:rPr lang="zh-CN" altLang="en-US" dirty="0"/>
              <a:t>函数</a:t>
            </a:r>
            <a:r>
              <a:rPr lang="en-US" altLang="zh-CN" dirty="0" err="1"/>
              <a:t>textParse</a:t>
            </a:r>
            <a:r>
              <a:rPr lang="en-US" altLang="zh-CN" dirty="0"/>
              <a:t>()</a:t>
            </a:r>
            <a:r>
              <a:rPr lang="zh-CN" altLang="en-US" dirty="0"/>
              <a:t>接受一个大字符串并将其解析为字符串列表。</a:t>
            </a:r>
            <a:endParaRPr lang="en-US" altLang="zh-CN" dirty="0"/>
          </a:p>
          <a:p>
            <a:r>
              <a:rPr lang="zh-CN" altLang="en-US" dirty="0"/>
              <a:t>该函数去掉了两个字符的字符串，并将所有字符串转换为小写</a:t>
            </a:r>
          </a:p>
        </p:txBody>
      </p:sp>
    </p:spTree>
    <p:extLst>
      <p:ext uri="{BB962C8B-B14F-4D97-AF65-F5344CB8AC3E}">
        <p14:creationId xmlns:p14="http://schemas.microsoft.com/office/powerpoint/2010/main" val="2123276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训练算法</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733873"/>
            <a:ext cx="4625741" cy="3185436"/>
          </a:xfrm>
        </p:spPr>
      </p:pic>
      <p:sp>
        <p:nvSpPr>
          <p:cNvPr id="5" name="文本框 4"/>
          <p:cNvSpPr txBox="1"/>
          <p:nvPr/>
        </p:nvSpPr>
        <p:spPr>
          <a:xfrm>
            <a:off x="2592925" y="5299969"/>
            <a:ext cx="7483230" cy="923330"/>
          </a:xfrm>
          <a:prstGeom prst="rect">
            <a:avLst/>
          </a:prstGeom>
          <a:noFill/>
        </p:spPr>
        <p:txBody>
          <a:bodyPr wrap="square" rtlCol="0">
            <a:spAutoFit/>
          </a:bodyPr>
          <a:lstStyle/>
          <a:p>
            <a:r>
              <a:rPr lang="zh-CN" altLang="en-US" dirty="0"/>
              <a:t>代码函数中的输入参数为文档矩阵</a:t>
            </a:r>
            <a:r>
              <a:rPr lang="en-US" altLang="zh-CN" dirty="0" err="1"/>
              <a:t>trainMatrix</a:t>
            </a:r>
            <a:r>
              <a:rPr lang="zh-CN" altLang="en-US" dirty="0"/>
              <a:t>，以及每篇文档类别标签所构成的向量。首先，计算文档属于侮辱性文档（</a:t>
            </a:r>
            <a:r>
              <a:rPr lang="en-US" altLang="zh-CN" dirty="0"/>
              <a:t>class=1</a:t>
            </a:r>
            <a:r>
              <a:rPr lang="zh-CN" altLang="en-US" dirty="0"/>
              <a:t>）的概率，即</a:t>
            </a:r>
            <a:r>
              <a:rPr lang="en-US" altLang="zh-CN" dirty="0"/>
              <a:t>P(1)</a:t>
            </a:r>
            <a:r>
              <a:rPr lang="zh-CN" altLang="en-US" dirty="0"/>
              <a:t>。因为这是一个分类问题，所以可以通过</a:t>
            </a:r>
            <a:r>
              <a:rPr lang="en-US" altLang="zh-CN" dirty="0"/>
              <a:t>1-P(1)</a:t>
            </a:r>
            <a:r>
              <a:rPr lang="zh-CN" altLang="en-US" dirty="0"/>
              <a:t>得到</a:t>
            </a:r>
            <a:r>
              <a:rPr lang="en-US" altLang="zh-CN" dirty="0"/>
              <a:t>P(0)</a:t>
            </a:r>
            <a:endParaRPr lang="zh-CN" altLang="en-US" dirty="0"/>
          </a:p>
        </p:txBody>
      </p:sp>
    </p:spTree>
    <p:extLst>
      <p:ext uri="{BB962C8B-B14F-4D97-AF65-F5344CB8AC3E}">
        <p14:creationId xmlns:p14="http://schemas.microsoft.com/office/powerpoint/2010/main" val="311060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8911687" cy="929482"/>
          </a:xfrm>
        </p:spPr>
        <p:txBody>
          <a:bodyPr/>
          <a:lstStyle/>
          <a:p>
            <a:r>
              <a:rPr lang="zh-CN" altLang="en-US" dirty="0"/>
              <a:t>测试算法：</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78871"/>
            <a:ext cx="4618120" cy="1295512"/>
          </a:xfrm>
        </p:spPr>
      </p:pic>
      <p:sp>
        <p:nvSpPr>
          <p:cNvPr id="8" name="文本框 7"/>
          <p:cNvSpPr txBox="1"/>
          <p:nvPr/>
        </p:nvSpPr>
        <p:spPr>
          <a:xfrm>
            <a:off x="2592925" y="3098307"/>
            <a:ext cx="8220077" cy="1477328"/>
          </a:xfrm>
          <a:prstGeom prst="rect">
            <a:avLst/>
          </a:prstGeom>
          <a:noFill/>
        </p:spPr>
        <p:txBody>
          <a:bodyPr wrap="square" rtlCol="0">
            <a:spAutoFit/>
          </a:bodyPr>
          <a:lstStyle/>
          <a:p>
            <a:r>
              <a:rPr lang="zh-CN" altLang="en-US" dirty="0"/>
              <a:t>输入参数有四个：要分类的向量</a:t>
            </a:r>
            <a:r>
              <a:rPr lang="en-US" altLang="zh-CN" dirty="0"/>
              <a:t>vec2Classify</a:t>
            </a:r>
            <a:r>
              <a:rPr lang="zh-CN" altLang="en-US" dirty="0"/>
              <a:t>以及使用函数</a:t>
            </a:r>
            <a:r>
              <a:rPr lang="en-US" altLang="zh-CN" dirty="0"/>
              <a:t>trainNB0()</a:t>
            </a:r>
            <a:r>
              <a:rPr lang="zh-CN" altLang="en-US" dirty="0"/>
              <a:t>计算得到的三个概率。使用</a:t>
            </a:r>
            <a:r>
              <a:rPr lang="en-US" altLang="zh-CN" dirty="0" err="1"/>
              <a:t>NumPy</a:t>
            </a:r>
            <a:r>
              <a:rPr lang="zh-CN" altLang="en-US" dirty="0"/>
              <a:t>的数组来计算两个向量相乘的结果。这里的相乘是指对应元素相乘，即先将两个向量中的第</a:t>
            </a:r>
            <a:r>
              <a:rPr lang="en-US" altLang="zh-CN" dirty="0"/>
              <a:t>1</a:t>
            </a:r>
            <a:r>
              <a:rPr lang="zh-CN" altLang="en-US" dirty="0"/>
              <a:t>个元素相乘，然后将第</a:t>
            </a:r>
            <a:r>
              <a:rPr lang="en-US" altLang="zh-CN" dirty="0"/>
              <a:t>2</a:t>
            </a:r>
            <a:r>
              <a:rPr lang="zh-CN" altLang="en-US" dirty="0"/>
              <a:t>个元素相乘，以此类推。接下来将词汇表中所有词的对应值相加，然后将该值加到类别的对数概率上。最后比较类别的概率返回大概率对应的类别标签。</a:t>
            </a:r>
          </a:p>
        </p:txBody>
      </p:sp>
    </p:spTree>
    <p:extLst>
      <p:ext uri="{BB962C8B-B14F-4D97-AF65-F5344CB8AC3E}">
        <p14:creationId xmlns:p14="http://schemas.microsoft.com/office/powerpoint/2010/main" val="158640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完整的垃圾邮件测试函数</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4" y="1447518"/>
            <a:ext cx="5751019" cy="4873383"/>
          </a:xfrm>
        </p:spPr>
      </p:pic>
    </p:spTree>
    <p:extLst>
      <p:ext uri="{BB962C8B-B14F-4D97-AF65-F5344CB8AC3E}">
        <p14:creationId xmlns:p14="http://schemas.microsoft.com/office/powerpoint/2010/main" val="210067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运行结果</a:t>
            </a:r>
          </a:p>
        </p:txBody>
      </p:sp>
      <p:pic>
        <p:nvPicPr>
          <p:cNvPr id="4" name="内容占位符 3"/>
          <p:cNvPicPr>
            <a:picLocks noGrp="1" noChangeAspect="1"/>
          </p:cNvPicPr>
          <p:nvPr>
            <p:ph idx="1"/>
          </p:nvPr>
        </p:nvPicPr>
        <p:blipFill>
          <a:blip r:embed="rId2"/>
          <a:stretch>
            <a:fillRect/>
          </a:stretch>
        </p:blipFill>
        <p:spPr>
          <a:xfrm>
            <a:off x="2592925" y="1556551"/>
            <a:ext cx="7231298" cy="3778250"/>
          </a:xfrm>
          <a:prstGeom prst="rect">
            <a:avLst/>
          </a:prstGeom>
        </p:spPr>
      </p:pic>
      <p:sp>
        <p:nvSpPr>
          <p:cNvPr id="3" name="文本框 2"/>
          <p:cNvSpPr txBox="1"/>
          <p:nvPr/>
        </p:nvSpPr>
        <p:spPr>
          <a:xfrm>
            <a:off x="2379216" y="5637321"/>
            <a:ext cx="8202967" cy="369332"/>
          </a:xfrm>
          <a:prstGeom prst="rect">
            <a:avLst/>
          </a:prstGeom>
          <a:noFill/>
        </p:spPr>
        <p:txBody>
          <a:bodyPr wrap="square" rtlCol="0">
            <a:spAutoFit/>
          </a:bodyPr>
          <a:lstStyle/>
          <a:p>
            <a:r>
              <a:rPr lang="en-US" altLang="zh-CN" dirty="0"/>
              <a:t>https://github.com/Roc-J/AI/blob/master/ML_in_Action/Ch04/bayes.py</a:t>
            </a:r>
            <a:endParaRPr lang="zh-CN" altLang="en-US" dirty="0"/>
          </a:p>
        </p:txBody>
      </p:sp>
    </p:spTree>
    <p:extLst>
      <p:ext uri="{BB962C8B-B14F-4D97-AF65-F5344CB8AC3E}">
        <p14:creationId xmlns:p14="http://schemas.microsoft.com/office/powerpoint/2010/main" val="4108303374"/>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167</TotalTime>
  <Words>462</Words>
  <Application>Microsoft Office PowerPoint</Application>
  <PresentationFormat>宽屏</PresentationFormat>
  <Paragraphs>35</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幼圆</vt:lpstr>
      <vt:lpstr>Arial</vt:lpstr>
      <vt:lpstr>Century Gothic</vt:lpstr>
      <vt:lpstr>Wingdings 3</vt:lpstr>
      <vt:lpstr>丝状</vt:lpstr>
      <vt:lpstr>朴素贝叶斯                       --过滤垃圾邮件</vt:lpstr>
      <vt:lpstr>基于贝叶斯决策理论的分类方法</vt:lpstr>
      <vt:lpstr>PowerPoint 演示文稿</vt:lpstr>
      <vt:lpstr>使用朴素贝叶斯过滤垃圾邮件</vt:lpstr>
      <vt:lpstr>文件解析</vt:lpstr>
      <vt:lpstr>训练算法</vt:lpstr>
      <vt:lpstr>测试算法：</vt:lpstr>
      <vt:lpstr>完整的垃圾邮件测试函数</vt:lpstr>
      <vt:lpstr>运行结果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朴素贝叶斯                       --过滤垃圾邮件</dc:title>
  <dc:creator>qin jingkun</dc:creator>
  <cp:lastModifiedBy>qin jingkun</cp:lastModifiedBy>
  <cp:revision>13</cp:revision>
  <dcterms:created xsi:type="dcterms:W3CDTF">2016-11-09T10:57:10Z</dcterms:created>
  <dcterms:modified xsi:type="dcterms:W3CDTF">2016-11-09T13:51:33Z</dcterms:modified>
</cp:coreProperties>
</file>