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6" r:id="rId3"/>
    <p:sldId id="315" r:id="rId4"/>
    <p:sldId id="274" r:id="rId5"/>
    <p:sldId id="260" r:id="rId6"/>
    <p:sldId id="304" r:id="rId7"/>
    <p:sldId id="305" r:id="rId8"/>
    <p:sldId id="268" r:id="rId9"/>
    <p:sldId id="314" r:id="rId10"/>
    <p:sldId id="303" r:id="rId11"/>
    <p:sldId id="307" r:id="rId12"/>
    <p:sldId id="309" r:id="rId13"/>
    <p:sldId id="310" r:id="rId14"/>
    <p:sldId id="312" r:id="rId15"/>
    <p:sldId id="313" r:id="rId16"/>
  </p:sldIdLst>
  <p:sldSz cx="9144000" cy="5143500" type="screen16x9"/>
  <p:notesSz cx="6858000" cy="9144000"/>
  <p:embeddedFontLst>
    <p:embeddedFont>
      <p:font typeface="Jost" panose="020B0604020202020204" charset="0"/>
      <p:regular r:id="rId18"/>
      <p:bold r:id="rId19"/>
      <p:italic r:id="rId20"/>
      <p:boldItalic r:id="rId21"/>
    </p:embeddedFont>
    <p:embeddedFont>
      <p:font typeface="Krona One" panose="020B0604020202020204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11CCF-ECC2-4ED6-9D05-DE91D7E3F58D}" v="1245" dt="2023-06-25T16:14:04.070"/>
  </p1510:revLst>
</p1510:revInfo>
</file>

<file path=ppt/tableStyles.xml><?xml version="1.0" encoding="utf-8"?>
<a:tblStyleLst xmlns:a="http://schemas.openxmlformats.org/drawingml/2006/main" def="{C72E0D17-F973-4FE5-B884-C39DE757D98A}">
  <a:tblStyle styleId="{C72E0D17-F973-4FE5-B884-C39DE757D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24ca150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24ca150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Infatti, nel nostro caso avevamo nelle varie istanze, dei campi con valori nulli ed erano contrassegnati con \N. Quindi, quello che abbiamo fatto è stato rimuovere completamente il campo in  questione per quell’istanza (mettendo stringa vuota)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1214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Successivamente abbiamo importato i vari csv in </a:t>
            </a:r>
            <a:r>
              <a:rPr lang="it-IT" dirty="0" err="1"/>
              <a:t>MongoDB</a:t>
            </a:r>
            <a:r>
              <a:rPr lang="it-IT" dirty="0"/>
              <a:t> utilizzando </a:t>
            </a:r>
            <a:r>
              <a:rPr lang="it-IT" dirty="0" err="1"/>
              <a:t>MongoDB</a:t>
            </a:r>
            <a:r>
              <a:rPr lang="it-IT" dirty="0"/>
              <a:t> </a:t>
            </a:r>
            <a:r>
              <a:rPr lang="it-IT" dirty="0" err="1"/>
              <a:t>Compass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7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33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Infine, abbiamo sviluppato una </a:t>
            </a:r>
            <a:r>
              <a:rPr lang="it-IT" dirty="0" err="1"/>
              <a:t>Webapp</a:t>
            </a:r>
            <a:r>
              <a:rPr lang="it-IT" dirty="0"/>
              <a:t> in Python in modo da poter interagire con il DB.  Ora passiamo alla demo.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733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9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9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Per poter organizzare le attività di sviluppo del progetto abbiamo utilizzato </a:t>
            </a:r>
            <a:r>
              <a:rPr lang="it-IT" dirty="0" err="1"/>
              <a:t>Trello</a:t>
            </a:r>
            <a:r>
              <a:rPr lang="it-IT" dirty="0"/>
              <a:t> che ci consente di definire i task, le scadenze e assegnare i 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15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Per poter sviluppare il progetto in contemporanea e per mantenere il </a:t>
            </a:r>
            <a:r>
              <a:rPr lang="it-IT" dirty="0" err="1"/>
              <a:t>versioning</a:t>
            </a:r>
            <a:r>
              <a:rPr lang="it-IT" dirty="0"/>
              <a:t> del progetto abbiamo usato 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9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1b37793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11b37793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Quindi gli step che abbiamo seguito per realizzare il progetto sono: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Il primo step è stato quello di trovare i dati necessari per la nostra idea di progetto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Per fare ciò abbiamo usato </a:t>
            </a:r>
            <a:r>
              <a:rPr lang="it-IT" dirty="0" err="1"/>
              <a:t>Kaggle</a:t>
            </a:r>
            <a:r>
              <a:rPr lang="it-IT" dirty="0"/>
              <a:t>. I dati presenti in questo link sono i seguenti:</a:t>
            </a:r>
          </a:p>
        </p:txBody>
      </p:sp>
    </p:spTree>
    <p:extLst>
      <p:ext uri="{BB962C8B-B14F-4D97-AF65-F5344CB8AC3E}">
        <p14:creationId xmlns:p14="http://schemas.microsoft.com/office/powerpoint/2010/main" val="56067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Lo step successivo è stato quello di selezionare i dati di nostro interesse, andando così a definire il nostro mini word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57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2511172e7b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12511172e7b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Presentare i concetti e le relazioni che ci sono tra loro. Indicare che Users l’abbiamo aggiunta noi per le operazioni di inserimenti, cancellazione e modifica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Dopodichè</a:t>
            </a:r>
            <a:r>
              <a:rPr lang="it-IT" dirty="0"/>
              <a:t>, dai dati estratti, abbiamo dovuto applicare tecniche di data </a:t>
            </a:r>
            <a:r>
              <a:rPr lang="it-IT" dirty="0" err="1"/>
              <a:t>cleaning</a:t>
            </a:r>
            <a:r>
              <a:rPr lang="it-IT" dirty="0"/>
              <a:t> per </a:t>
            </a:r>
            <a:r>
              <a:rPr lang="it-IT" dirty="0" err="1"/>
              <a:t>usufluire</a:t>
            </a:r>
            <a:r>
              <a:rPr lang="it-IT" dirty="0"/>
              <a:t> del concetto di </a:t>
            </a:r>
            <a:r>
              <a:rPr lang="it-IT" dirty="0" err="1"/>
              <a:t>schemeless</a:t>
            </a:r>
            <a:r>
              <a:rPr lang="it-IT" dirty="0"/>
              <a:t> di </a:t>
            </a:r>
            <a:r>
              <a:rPr lang="it-IT" dirty="0" err="1"/>
              <a:t>MongoDB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93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061438"/>
            <a:ext cx="77040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60800" y="2855663"/>
            <a:ext cx="4622400" cy="4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2"/>
          <p:cNvGrpSpPr/>
          <p:nvPr/>
        </p:nvGrpSpPr>
        <p:grpSpPr>
          <a:xfrm rot="10800000" flipH="1">
            <a:off x="8693950" y="0"/>
            <a:ext cx="466800" cy="5143500"/>
            <a:chOff x="-16750" y="0"/>
            <a:chExt cx="466800" cy="5143500"/>
          </a:xfrm>
        </p:grpSpPr>
        <p:sp>
          <p:nvSpPr>
            <p:cNvPr id="80" name="Google Shape;80;p2"/>
            <p:cNvSpPr/>
            <p:nvPr/>
          </p:nvSpPr>
          <p:spPr>
            <a:xfrm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-16750" y="0"/>
            <a:ext cx="466800" cy="5143500"/>
            <a:chOff x="-16750" y="0"/>
            <a:chExt cx="466800" cy="5143500"/>
          </a:xfrm>
        </p:grpSpPr>
        <p:sp>
          <p:nvSpPr>
            <p:cNvPr id="90" name="Google Shape;90;p2"/>
            <p:cNvSpPr/>
            <p:nvPr/>
          </p:nvSpPr>
          <p:spPr>
            <a:xfrm rot="10800000" flipH="1"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 flipH="1"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 flipH="1"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 flipH="1"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 flipH="1"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 flipH="1"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 flipH="1"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 flipH="1"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 flipH="1"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3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3043150" y="1213828"/>
            <a:ext cx="48276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 hasCustomPrompt="1"/>
          </p:nvPr>
        </p:nvSpPr>
        <p:spPr>
          <a:xfrm>
            <a:off x="1273250" y="1241332"/>
            <a:ext cx="1463100" cy="1466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1"/>
          </p:nvPr>
        </p:nvSpPr>
        <p:spPr>
          <a:xfrm>
            <a:off x="3043150" y="2420475"/>
            <a:ext cx="4827600" cy="4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71" name="Google Shape;171;p3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82" name="Google Shape;182;p3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245" name="Google Shape;245;p6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46" name="Google Shape;246;p6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56" name="Google Shape;256;p6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title" idx="2"/>
          </p:nvPr>
        </p:nvSpPr>
        <p:spPr>
          <a:xfrm>
            <a:off x="857725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0" name="Google Shape;940;p19"/>
          <p:cNvSpPr txBox="1">
            <a:spLocks noGrp="1"/>
          </p:cNvSpPr>
          <p:nvPr>
            <p:ph type="subTitle" idx="1"/>
          </p:nvPr>
        </p:nvSpPr>
        <p:spPr>
          <a:xfrm>
            <a:off x="857725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9"/>
          <p:cNvSpPr txBox="1">
            <a:spLocks noGrp="1"/>
          </p:cNvSpPr>
          <p:nvPr>
            <p:ph type="title" idx="3"/>
          </p:nvPr>
        </p:nvSpPr>
        <p:spPr>
          <a:xfrm>
            <a:off x="6040775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2" name="Google Shape;942;p19"/>
          <p:cNvSpPr txBox="1">
            <a:spLocks noGrp="1"/>
          </p:cNvSpPr>
          <p:nvPr>
            <p:ph type="subTitle" idx="4"/>
          </p:nvPr>
        </p:nvSpPr>
        <p:spPr>
          <a:xfrm>
            <a:off x="6040775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9"/>
          <p:cNvSpPr txBox="1">
            <a:spLocks noGrp="1"/>
          </p:cNvSpPr>
          <p:nvPr>
            <p:ph type="title" idx="5"/>
          </p:nvPr>
        </p:nvSpPr>
        <p:spPr>
          <a:xfrm>
            <a:off x="3449250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4" name="Google Shape;944;p19"/>
          <p:cNvSpPr txBox="1">
            <a:spLocks noGrp="1"/>
          </p:cNvSpPr>
          <p:nvPr>
            <p:ph type="subTitle" idx="6"/>
          </p:nvPr>
        </p:nvSpPr>
        <p:spPr>
          <a:xfrm>
            <a:off x="3449250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5" name="Google Shape;945;p19"/>
          <p:cNvSpPr txBox="1">
            <a:spLocks noGrp="1"/>
          </p:cNvSpPr>
          <p:nvPr>
            <p:ph type="title" idx="7"/>
          </p:nvPr>
        </p:nvSpPr>
        <p:spPr>
          <a:xfrm>
            <a:off x="857725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6" name="Google Shape;946;p19"/>
          <p:cNvSpPr txBox="1">
            <a:spLocks noGrp="1"/>
          </p:cNvSpPr>
          <p:nvPr>
            <p:ph type="subTitle" idx="8"/>
          </p:nvPr>
        </p:nvSpPr>
        <p:spPr>
          <a:xfrm>
            <a:off x="857725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7" name="Google Shape;947;p19"/>
          <p:cNvSpPr txBox="1">
            <a:spLocks noGrp="1"/>
          </p:cNvSpPr>
          <p:nvPr>
            <p:ph type="title" idx="9"/>
          </p:nvPr>
        </p:nvSpPr>
        <p:spPr>
          <a:xfrm>
            <a:off x="6040775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8" name="Google Shape;948;p19"/>
          <p:cNvSpPr txBox="1">
            <a:spLocks noGrp="1"/>
          </p:cNvSpPr>
          <p:nvPr>
            <p:ph type="subTitle" idx="13"/>
          </p:nvPr>
        </p:nvSpPr>
        <p:spPr>
          <a:xfrm>
            <a:off x="6040775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9" name="Google Shape;949;p19"/>
          <p:cNvSpPr txBox="1">
            <a:spLocks noGrp="1"/>
          </p:cNvSpPr>
          <p:nvPr>
            <p:ph type="title" idx="14"/>
          </p:nvPr>
        </p:nvSpPr>
        <p:spPr>
          <a:xfrm>
            <a:off x="3449250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0" name="Google Shape;950;p19"/>
          <p:cNvSpPr txBox="1">
            <a:spLocks noGrp="1"/>
          </p:cNvSpPr>
          <p:nvPr>
            <p:ph type="subTitle" idx="15"/>
          </p:nvPr>
        </p:nvSpPr>
        <p:spPr>
          <a:xfrm>
            <a:off x="3449250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51" name="Google Shape;951;p19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952" name="Google Shape;952;p19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53" name="Google Shape;953;p19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19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63" name="Google Shape;963;p19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24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293" name="Google Shape;1293;p24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94" name="Google Shape;1294;p24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24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304" name="Google Shape;1304;p24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5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1315" name="Google Shape;1315;p25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1316" name="Google Shape;1316;p25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7" name="Google Shape;1317;p25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318" name="Google Shape;1318;p25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25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25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25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25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25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25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25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25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25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25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25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25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25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5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25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5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5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5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5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25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25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25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25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25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5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5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25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25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5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25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25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5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25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25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25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25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25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25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25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25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25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25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25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25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25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25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25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25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25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25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25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25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25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25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25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25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25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25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25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25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25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25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2" name="Google Shape;1382;p25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383" name="Google Shape;1383;p25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7" name="Google Shape;1387;p25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388" name="Google Shape;1388;p25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5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2"/>
          <p:cNvSpPr txBox="1">
            <a:spLocks noGrp="1"/>
          </p:cNvSpPr>
          <p:nvPr>
            <p:ph type="ctrTitle"/>
          </p:nvPr>
        </p:nvSpPr>
        <p:spPr>
          <a:xfrm>
            <a:off x="2752492" y="1499308"/>
            <a:ext cx="3740488" cy="689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F1TRACK</a:t>
            </a:r>
            <a:endParaRPr/>
          </a:p>
        </p:txBody>
      </p:sp>
      <p:sp>
        <p:nvSpPr>
          <p:cNvPr id="1415" name="Google Shape;1415;p32"/>
          <p:cNvSpPr txBox="1">
            <a:spLocks noGrp="1"/>
          </p:cNvSpPr>
          <p:nvPr>
            <p:ph type="subTitle" idx="1"/>
          </p:nvPr>
        </p:nvSpPr>
        <p:spPr>
          <a:xfrm>
            <a:off x="2260775" y="2786373"/>
            <a:ext cx="4622400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Simone Della Porta &amp; Rocco Iuliano</a:t>
            </a:r>
            <a:endParaRPr/>
          </a:p>
        </p:txBody>
      </p:sp>
      <p:sp>
        <p:nvSpPr>
          <p:cNvPr id="1416" name="Google Shape;1416;p32"/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 descr="Immagine che contiene ruota, pneumatico, Ricambio auto, automobile&#10;&#10;Descrizione generata automaticamente">
            <a:extLst>
              <a:ext uri="{FF2B5EF4-FFF2-40B4-BE49-F238E27FC236}">
                <a16:creationId xmlns:a16="http://schemas.microsoft.com/office/drawing/2014/main" id="{6DB017B8-7814-5CA1-461C-E8AC54887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72" y="1526314"/>
            <a:ext cx="805320" cy="805320"/>
          </a:xfrm>
          <a:prstGeom prst="rect">
            <a:avLst/>
          </a:prstGeom>
        </p:spPr>
      </p:pic>
      <p:grpSp>
        <p:nvGrpSpPr>
          <p:cNvPr id="4" name="Google Shape;1453;p36">
            <a:extLst>
              <a:ext uri="{FF2B5EF4-FFF2-40B4-BE49-F238E27FC236}">
                <a16:creationId xmlns:a16="http://schemas.microsoft.com/office/drawing/2014/main" id="{523CE2CD-A33A-E937-AE0D-08F2A6975898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5" name="Google Shape;1454;p36">
              <a:extLst>
                <a:ext uri="{FF2B5EF4-FFF2-40B4-BE49-F238E27FC236}">
                  <a16:creationId xmlns:a16="http://schemas.microsoft.com/office/drawing/2014/main" id="{62AA08E0-4A01-CD3B-71B0-2EC7C0F7AF24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5;p36">
              <a:extLst>
                <a:ext uri="{FF2B5EF4-FFF2-40B4-BE49-F238E27FC236}">
                  <a16:creationId xmlns:a16="http://schemas.microsoft.com/office/drawing/2014/main" id="{9B31E582-C8FC-B283-D329-0162AB04E259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456;p36">
              <a:extLst>
                <a:ext uri="{FF2B5EF4-FFF2-40B4-BE49-F238E27FC236}">
                  <a16:creationId xmlns:a16="http://schemas.microsoft.com/office/drawing/2014/main" id="{9ED34D19-2AA1-92D0-BE42-DA055329D03C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457;p36">
              <a:extLst>
                <a:ext uri="{FF2B5EF4-FFF2-40B4-BE49-F238E27FC236}">
                  <a16:creationId xmlns:a16="http://schemas.microsoft.com/office/drawing/2014/main" id="{59957F88-D062-C15D-ACCB-AD064DDA5D66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13" name="Google Shape;1413;p32"/>
          <p:cNvPicPr preferRelativeResize="0"/>
          <p:nvPr/>
        </p:nvPicPr>
        <p:blipFill rotWithShape="1">
          <a:blip r:embed="rId4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F6962DC-6012-9B0A-76E9-7FB830B2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6" y="891098"/>
            <a:ext cx="7290915" cy="964200"/>
          </a:xfrm>
        </p:spPr>
        <p:txBody>
          <a:bodyPr/>
          <a:lstStyle/>
          <a:p>
            <a:r>
              <a:rPr lang="en-US" sz="2000" dirty="0"/>
              <a:t>We replaced the ‘\N’ characters with an empty value to apply the </a:t>
            </a:r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schemaless</a:t>
            </a:r>
            <a:r>
              <a:rPr lang="en-US" sz="2000" dirty="0"/>
              <a:t> property. </a:t>
            </a:r>
            <a:endParaRPr lang="it-IT" sz="2000" dirty="0"/>
          </a:p>
        </p:txBody>
      </p:sp>
      <p:pic>
        <p:nvPicPr>
          <p:cNvPr id="7" name="Immagine 6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65BD9C2E-13E3-2959-B6CA-32BB24AF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67" y="2043714"/>
            <a:ext cx="607366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8" name="Google Shape;1474;p37">
            <a:extLst>
              <a:ext uri="{FF2B5EF4-FFF2-40B4-BE49-F238E27FC236}">
                <a16:creationId xmlns:a16="http://schemas.microsoft.com/office/drawing/2014/main" id="{D96CA941-1005-1A01-388E-287269220C9B}"/>
              </a:ext>
            </a:extLst>
          </p:cNvPr>
          <p:cNvSpPr/>
          <p:nvPr/>
        </p:nvSpPr>
        <p:spPr>
          <a:xfrm flipH="1"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magine 9" descr="Immagine che contiene verde, creatività, arte&#10;&#10;Descrizione generata automaticamente">
            <a:extLst>
              <a:ext uri="{FF2B5EF4-FFF2-40B4-BE49-F238E27FC236}">
                <a16:creationId xmlns:a16="http://schemas.microsoft.com/office/drawing/2014/main" id="{C5FD9A4B-8704-60EF-EE4E-8E3EA7CE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30" y="1241332"/>
            <a:ext cx="668100" cy="668100"/>
          </a:xfrm>
          <a:prstGeom prst="rect">
            <a:avLst/>
          </a:prstGeom>
        </p:spPr>
      </p:pic>
      <p:grpSp>
        <p:nvGrpSpPr>
          <p:cNvPr id="2" name="Google Shape;1920;p57">
            <a:extLst>
              <a:ext uri="{FF2B5EF4-FFF2-40B4-BE49-F238E27FC236}">
                <a16:creationId xmlns:a16="http://schemas.microsoft.com/office/drawing/2014/main" id="{D44D42C0-0654-8EBA-2555-F678458E2205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1" name="Google Shape;1921;p57">
              <a:extLst>
                <a:ext uri="{FF2B5EF4-FFF2-40B4-BE49-F238E27FC236}">
                  <a16:creationId xmlns:a16="http://schemas.microsoft.com/office/drawing/2014/main" id="{61F3F36F-D7AF-3D72-0A51-E4890D75B04B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922;p57">
              <a:extLst>
                <a:ext uri="{FF2B5EF4-FFF2-40B4-BE49-F238E27FC236}">
                  <a16:creationId xmlns:a16="http://schemas.microsoft.com/office/drawing/2014/main" id="{F5FD9E87-D90C-2DD4-589B-6C235BF5A06E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923;p57">
              <a:extLst>
                <a:ext uri="{FF2B5EF4-FFF2-40B4-BE49-F238E27FC236}">
                  <a16:creationId xmlns:a16="http://schemas.microsoft.com/office/drawing/2014/main" id="{A341A0E5-88B7-40C6-71F4-F287B6DACFA1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924;p57">
              <a:extLst>
                <a:ext uri="{FF2B5EF4-FFF2-40B4-BE49-F238E27FC236}">
                  <a16:creationId xmlns:a16="http://schemas.microsoft.com/office/drawing/2014/main" id="{6C790D01-5FC3-BFFF-D0CA-1CE3C420D74C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475;p37">
            <a:extLst>
              <a:ext uri="{FF2B5EF4-FFF2-40B4-BE49-F238E27FC236}">
                <a16:creationId xmlns:a16="http://schemas.microsoft.com/office/drawing/2014/main" id="{3FC8542E-0F60-A41E-E025-174A12F7A0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1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15FA7A27-24FE-3B4F-A3C7-922F21DB7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735980"/>
            <a:ext cx="8032378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04</a:t>
            </a:r>
            <a:endParaRPr sz="350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9779E023-F9BC-B2D9-DE1E-452A673E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79" y="667228"/>
            <a:ext cx="616141" cy="789925"/>
          </a:xfrm>
          <a:prstGeom prst="rect">
            <a:avLst/>
          </a:prstGeom>
        </p:spPr>
      </p:pic>
      <p:pic>
        <p:nvPicPr>
          <p:cNvPr id="16" name="Immagine 15" descr="Immagine che contiene testo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4830FABE-8458-7354-E248-E09F16A62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041" y="2560127"/>
            <a:ext cx="3262023" cy="1607083"/>
          </a:xfrm>
          <a:prstGeom prst="rect">
            <a:avLst/>
          </a:prstGeom>
        </p:spPr>
      </p:pic>
      <p:sp>
        <p:nvSpPr>
          <p:cNvPr id="17" name="Google Shape;1902;p56">
            <a:extLst>
              <a:ext uri="{FF2B5EF4-FFF2-40B4-BE49-F238E27FC236}">
                <a16:creationId xmlns:a16="http://schemas.microsoft.com/office/drawing/2014/main" id="{F677FF3A-571C-FF02-43BC-02532AA81C68}"/>
              </a:ext>
            </a:extLst>
          </p:cNvPr>
          <p:cNvSpPr/>
          <p:nvPr/>
        </p:nvSpPr>
        <p:spPr>
          <a:xfrm flipH="1">
            <a:off x="4673594" y="4869134"/>
            <a:ext cx="3438964" cy="82357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905;p56">
            <a:extLst>
              <a:ext uri="{FF2B5EF4-FFF2-40B4-BE49-F238E27FC236}">
                <a16:creationId xmlns:a16="http://schemas.microsoft.com/office/drawing/2014/main" id="{A2BD458D-8E81-9B96-BC27-1253ED76F943}"/>
              </a:ext>
            </a:extLst>
          </p:cNvPr>
          <p:cNvGrpSpPr/>
          <p:nvPr/>
        </p:nvGrpSpPr>
        <p:grpSpPr>
          <a:xfrm>
            <a:off x="4673600" y="2393244"/>
            <a:ext cx="3438964" cy="2485577"/>
            <a:chOff x="4624072" y="1313242"/>
            <a:chExt cx="3466500" cy="2517063"/>
          </a:xfrm>
        </p:grpSpPr>
        <p:sp>
          <p:nvSpPr>
            <p:cNvPr id="19" name="Google Shape;1906;p56">
              <a:extLst>
                <a:ext uri="{FF2B5EF4-FFF2-40B4-BE49-F238E27FC236}">
                  <a16:creationId xmlns:a16="http://schemas.microsoft.com/office/drawing/2014/main" id="{07F2CD71-EE78-0423-39E5-A289F3963DE8}"/>
                </a:ext>
              </a:extLst>
            </p:cNvPr>
            <p:cNvSpPr/>
            <p:nvPr/>
          </p:nvSpPr>
          <p:spPr>
            <a:xfrm>
              <a:off x="4624072" y="1313242"/>
              <a:ext cx="3466500" cy="20400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56">
              <a:extLst>
                <a:ext uri="{FF2B5EF4-FFF2-40B4-BE49-F238E27FC236}">
                  <a16:creationId xmlns:a16="http://schemas.microsoft.com/office/drawing/2014/main" id="{40B838D2-F4E3-E025-DC20-3E67A50A9E6F}"/>
                </a:ext>
              </a:extLst>
            </p:cNvPr>
            <p:cNvSpPr/>
            <p:nvPr/>
          </p:nvSpPr>
          <p:spPr>
            <a:xfrm>
              <a:off x="5941997" y="3353234"/>
              <a:ext cx="830400" cy="428100"/>
            </a:xfrm>
            <a:prstGeom prst="trapezoid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56">
              <a:extLst>
                <a:ext uri="{FF2B5EF4-FFF2-40B4-BE49-F238E27FC236}">
                  <a16:creationId xmlns:a16="http://schemas.microsoft.com/office/drawing/2014/main" id="{DB3088E7-5A40-7E1F-58E6-F01B4D71273B}"/>
                </a:ext>
              </a:extLst>
            </p:cNvPr>
            <p:cNvSpPr/>
            <p:nvPr/>
          </p:nvSpPr>
          <p:spPr>
            <a:xfrm>
              <a:off x="5729608" y="3781405"/>
              <a:ext cx="1255500" cy="489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74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14;p57">
            <a:extLst>
              <a:ext uri="{FF2B5EF4-FFF2-40B4-BE49-F238E27FC236}">
                <a16:creationId xmlns:a16="http://schemas.microsoft.com/office/drawing/2014/main" id="{19E7EAF5-198E-2A68-E7D2-5060E7DD3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975" y="1163740"/>
            <a:ext cx="34779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" name="Google Shape;1915;p57">
            <a:extLst>
              <a:ext uri="{FF2B5EF4-FFF2-40B4-BE49-F238E27FC236}">
                <a16:creationId xmlns:a16="http://schemas.microsoft.com/office/drawing/2014/main" id="{6B18D43E-5030-0FB8-522B-E438271441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9975" y="2052590"/>
            <a:ext cx="3477900" cy="133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rona One"/>
                <a:ea typeface="Krona One"/>
                <a:cs typeface="Krona One"/>
                <a:sym typeface="Krona One"/>
              </a:rPr>
              <a:t>DO YOU HAVE</a:t>
            </a:r>
            <a:endParaRPr sz="180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Krona One"/>
                <a:ea typeface="Krona One"/>
                <a:cs typeface="Krona One"/>
                <a:sym typeface="Krona One"/>
              </a:rPr>
              <a:t>ANY QUESTIONS?</a:t>
            </a:r>
            <a:endParaRPr sz="180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/>
              <a:t>r.iuliano13@</a:t>
            </a:r>
            <a:r>
              <a:rPr lang="en"/>
              <a:t> studenti.unisa.it s.dellaporta6@studenti.unisa.it</a:t>
            </a:r>
            <a:endParaRPr/>
          </a:p>
        </p:txBody>
      </p:sp>
      <p:grpSp>
        <p:nvGrpSpPr>
          <p:cNvPr id="4" name="Google Shape;1920;p57">
            <a:extLst>
              <a:ext uri="{FF2B5EF4-FFF2-40B4-BE49-F238E27FC236}">
                <a16:creationId xmlns:a16="http://schemas.microsoft.com/office/drawing/2014/main" id="{657CFBD8-F4B8-A3BA-1C8A-B368ABA7B450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5" name="Google Shape;1921;p57">
              <a:extLst>
                <a:ext uri="{FF2B5EF4-FFF2-40B4-BE49-F238E27FC236}">
                  <a16:creationId xmlns:a16="http://schemas.microsoft.com/office/drawing/2014/main" id="{946C5217-627E-45A5-FA06-6638B1F62771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922;p57">
              <a:extLst>
                <a:ext uri="{FF2B5EF4-FFF2-40B4-BE49-F238E27FC236}">
                  <a16:creationId xmlns:a16="http://schemas.microsoft.com/office/drawing/2014/main" id="{41261A5E-4D19-107B-553B-A4A9E989F132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923;p57">
              <a:extLst>
                <a:ext uri="{FF2B5EF4-FFF2-40B4-BE49-F238E27FC236}">
                  <a16:creationId xmlns:a16="http://schemas.microsoft.com/office/drawing/2014/main" id="{CD285786-2AC3-17A2-BE40-1A3F85A0D1D4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924;p57">
              <a:extLst>
                <a:ext uri="{FF2B5EF4-FFF2-40B4-BE49-F238E27FC236}">
                  <a16:creationId xmlns:a16="http://schemas.microsoft.com/office/drawing/2014/main" id="{81049019-CBE5-17C7-AE33-0CF19AB6E359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1925;p57">
            <a:extLst>
              <a:ext uri="{FF2B5EF4-FFF2-40B4-BE49-F238E27FC236}">
                <a16:creationId xmlns:a16="http://schemas.microsoft.com/office/drawing/2014/main" id="{EFF5AEA4-616B-11C1-8D67-B491E6E6BFB3}"/>
              </a:ext>
            </a:extLst>
          </p:cNvPr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938;p57">
            <a:extLst>
              <a:ext uri="{FF2B5EF4-FFF2-40B4-BE49-F238E27FC236}">
                <a16:creationId xmlns:a16="http://schemas.microsoft.com/office/drawing/2014/main" id="{DE2B73F0-475D-D812-0C82-F6CEB221CD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A48B517-A737-A7B4-3DE1-6DD4EFAD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57" y="1569263"/>
            <a:ext cx="1339800" cy="1339800"/>
          </a:xfrm>
          <a:prstGeom prst="rect">
            <a:avLst/>
          </a:prstGeom>
        </p:spPr>
      </p:pic>
      <p:sp>
        <p:nvSpPr>
          <p:cNvPr id="15" name="Google Shape;1459;p36">
            <a:extLst>
              <a:ext uri="{FF2B5EF4-FFF2-40B4-BE49-F238E27FC236}">
                <a16:creationId xmlns:a16="http://schemas.microsoft.com/office/drawing/2014/main" id="{669F001E-6C12-05A8-A919-06401618E86C}"/>
              </a:ext>
            </a:extLst>
          </p:cNvPr>
          <p:cNvSpPr txBox="1">
            <a:spLocks/>
          </p:cNvSpPr>
          <p:nvPr/>
        </p:nvSpPr>
        <p:spPr>
          <a:xfrm>
            <a:off x="4159257" y="2679861"/>
            <a:ext cx="48276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err="1">
                <a:latin typeface="Jost" panose="020B0604020202020204" charset="0"/>
                <a:ea typeface="Jost" panose="020B0604020202020204" charset="0"/>
              </a:rPr>
              <a:t>Scan</a:t>
            </a:r>
            <a:r>
              <a:rPr lang="it-IT" sz="1800">
                <a:latin typeface="Jost" panose="020B0604020202020204" charset="0"/>
                <a:ea typeface="Jost" panose="020B0604020202020204" charset="0"/>
              </a:rPr>
              <a:t> me to the GitHub repo</a:t>
            </a:r>
          </a:p>
        </p:txBody>
      </p:sp>
    </p:spTree>
    <p:extLst>
      <p:ext uri="{BB962C8B-B14F-4D97-AF65-F5344CB8AC3E}">
        <p14:creationId xmlns:p14="http://schemas.microsoft.com/office/powerpoint/2010/main" val="4268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9053;p77">
            <a:hlinkClick r:id="rId3"/>
            <a:extLst>
              <a:ext uri="{FF2B5EF4-FFF2-40B4-BE49-F238E27FC236}">
                <a16:creationId xmlns:a16="http://schemas.microsoft.com/office/drawing/2014/main" id="{61F8477A-7269-0E2C-BA11-08EA03DE93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462862"/>
            <a:ext cx="2241874" cy="89735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7819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4BD5E80-ABC9-ED19-83C7-24AD3076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431712"/>
            <a:ext cx="6057900" cy="3284997"/>
          </a:xfrm>
          <a:prstGeom prst="rect">
            <a:avLst/>
          </a:prstGeom>
        </p:spPr>
      </p:pic>
      <p:sp>
        <p:nvSpPr>
          <p:cNvPr id="4" name="Titolo 4">
            <a:extLst>
              <a:ext uri="{FF2B5EF4-FFF2-40B4-BE49-F238E27FC236}">
                <a16:creationId xmlns:a16="http://schemas.microsoft.com/office/drawing/2014/main" id="{005691D9-17D3-3FB0-ED2F-C2FD20D2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3" y="467512"/>
            <a:ext cx="7290915" cy="964200"/>
          </a:xfrm>
        </p:spPr>
        <p:txBody>
          <a:bodyPr/>
          <a:lstStyle/>
          <a:p>
            <a:r>
              <a:rPr lang="en-US" sz="3000">
                <a:latin typeface="Krona One" panose="020B0604020202020204" charset="0"/>
              </a:rPr>
              <a:t>Project management</a:t>
            </a:r>
            <a:endParaRPr lang="it-IT" sz="3000">
              <a:latin typeface="Krona One" panose="020B0604020202020204" charset="0"/>
            </a:endParaRPr>
          </a:p>
        </p:txBody>
      </p:sp>
      <p:pic>
        <p:nvPicPr>
          <p:cNvPr id="6" name="Immagine 5" descr="Immagine che contiene Carattere, schermata, Elementi grafici, logo&#10;&#10;Descrizione generata automaticamente">
            <a:extLst>
              <a:ext uri="{FF2B5EF4-FFF2-40B4-BE49-F238E27FC236}">
                <a16:creationId xmlns:a16="http://schemas.microsoft.com/office/drawing/2014/main" id="{AB3CE226-29C3-CDA4-54C8-B8F37AA41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973" y="4807324"/>
            <a:ext cx="1063096" cy="3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4">
            <a:extLst>
              <a:ext uri="{FF2B5EF4-FFF2-40B4-BE49-F238E27FC236}">
                <a16:creationId xmlns:a16="http://schemas.microsoft.com/office/drawing/2014/main" id="{005691D9-17D3-3FB0-ED2F-C2FD20D2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3" y="467512"/>
            <a:ext cx="7290915" cy="964200"/>
          </a:xfrm>
        </p:spPr>
        <p:txBody>
          <a:bodyPr/>
          <a:lstStyle/>
          <a:p>
            <a:r>
              <a:rPr lang="en-US" sz="3000">
                <a:latin typeface="Krona One" panose="020B0604020202020204" charset="0"/>
              </a:rPr>
              <a:t>Project management</a:t>
            </a:r>
            <a:endParaRPr lang="it-IT" sz="3000">
              <a:latin typeface="Krona One" panose="020B060402020202020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F301BC-625C-ED26-C18B-36FEA730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78" y="1402345"/>
            <a:ext cx="7016044" cy="3271526"/>
          </a:xfrm>
          <a:prstGeom prst="rect">
            <a:avLst/>
          </a:prstGeom>
        </p:spPr>
      </p:pic>
      <p:pic>
        <p:nvPicPr>
          <p:cNvPr id="8" name="Immagine 7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0CEC948-DACF-DF50-58EC-718933B59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319" y="4570460"/>
            <a:ext cx="505578" cy="5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9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1712" name="Google Shape;1712;p50"/>
          <p:cNvSpPr/>
          <p:nvPr/>
        </p:nvSpPr>
        <p:spPr>
          <a:xfrm>
            <a:off x="3268263" y="2210942"/>
            <a:ext cx="2607475" cy="1437941"/>
          </a:xfrm>
          <a:custGeom>
            <a:avLst/>
            <a:gdLst/>
            <a:ahLst/>
            <a:cxnLst/>
            <a:rect l="l" t="t" r="r" b="b"/>
            <a:pathLst>
              <a:path w="126469" h="87840" extrusionOk="0">
                <a:moveTo>
                  <a:pt x="41924" y="88"/>
                </a:moveTo>
                <a:cubicBezTo>
                  <a:pt x="31132" y="1243"/>
                  <a:pt x="12316" y="14741"/>
                  <a:pt x="11100" y="18693"/>
                </a:cubicBezTo>
                <a:cubicBezTo>
                  <a:pt x="9884" y="22645"/>
                  <a:pt x="29249" y="19453"/>
                  <a:pt x="34629" y="23800"/>
                </a:cubicBezTo>
                <a:cubicBezTo>
                  <a:pt x="40010" y="28147"/>
                  <a:pt x="49098" y="40519"/>
                  <a:pt x="43383" y="44775"/>
                </a:cubicBezTo>
                <a:cubicBezTo>
                  <a:pt x="37668" y="49031"/>
                  <a:pt x="3288" y="43954"/>
                  <a:pt x="339" y="49335"/>
                </a:cubicBezTo>
                <a:cubicBezTo>
                  <a:pt x="-2609" y="54716"/>
                  <a:pt x="14323" y="74293"/>
                  <a:pt x="25692" y="77059"/>
                </a:cubicBezTo>
                <a:cubicBezTo>
                  <a:pt x="37061" y="79825"/>
                  <a:pt x="61319" y="64140"/>
                  <a:pt x="68554" y="65933"/>
                </a:cubicBezTo>
                <a:cubicBezTo>
                  <a:pt x="75789" y="67727"/>
                  <a:pt x="62991" y="87212"/>
                  <a:pt x="69101" y="87820"/>
                </a:cubicBezTo>
                <a:cubicBezTo>
                  <a:pt x="75211" y="88428"/>
                  <a:pt x="98132" y="75326"/>
                  <a:pt x="105215" y="69580"/>
                </a:cubicBezTo>
                <a:cubicBezTo>
                  <a:pt x="112298" y="63835"/>
                  <a:pt x="116007" y="56448"/>
                  <a:pt x="111599" y="53347"/>
                </a:cubicBezTo>
                <a:cubicBezTo>
                  <a:pt x="107191" y="50246"/>
                  <a:pt x="77066" y="54138"/>
                  <a:pt x="78768" y="50976"/>
                </a:cubicBezTo>
                <a:cubicBezTo>
                  <a:pt x="80470" y="47815"/>
                  <a:pt x="115277" y="40579"/>
                  <a:pt x="121813" y="34378"/>
                </a:cubicBezTo>
                <a:cubicBezTo>
                  <a:pt x="128349" y="28177"/>
                  <a:pt x="128804" y="13555"/>
                  <a:pt x="117982" y="13768"/>
                </a:cubicBezTo>
                <a:cubicBezTo>
                  <a:pt x="107160" y="13981"/>
                  <a:pt x="68311" y="33527"/>
                  <a:pt x="56881" y="35655"/>
                </a:cubicBezTo>
                <a:cubicBezTo>
                  <a:pt x="45451" y="37783"/>
                  <a:pt x="47154" y="27813"/>
                  <a:pt x="49403" y="26536"/>
                </a:cubicBezTo>
                <a:cubicBezTo>
                  <a:pt x="51653" y="25259"/>
                  <a:pt x="63295" y="30153"/>
                  <a:pt x="70378" y="27995"/>
                </a:cubicBezTo>
                <a:cubicBezTo>
                  <a:pt x="77461" y="25837"/>
                  <a:pt x="90988" y="16292"/>
                  <a:pt x="91900" y="13586"/>
                </a:cubicBezTo>
                <a:cubicBezTo>
                  <a:pt x="92812" y="10881"/>
                  <a:pt x="84179" y="14012"/>
                  <a:pt x="75850" y="11762"/>
                </a:cubicBezTo>
                <a:cubicBezTo>
                  <a:pt x="67521" y="9512"/>
                  <a:pt x="52716" y="-1067"/>
                  <a:pt x="41924" y="88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3" name="Google Shape;1713;p50"/>
          <p:cNvSpPr txBox="1"/>
          <p:nvPr/>
        </p:nvSpPr>
        <p:spPr>
          <a:xfrm>
            <a:off x="1108756" y="3648883"/>
            <a:ext cx="2015766" cy="49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Develop WebApp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14" name="Google Shape;1714;p50"/>
          <p:cNvSpPr txBox="1"/>
          <p:nvPr/>
        </p:nvSpPr>
        <p:spPr>
          <a:xfrm>
            <a:off x="1167139" y="4186623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We used Python and Flask</a:t>
            </a:r>
            <a:endParaRPr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5" name="Google Shape;1715;p50"/>
          <p:cNvSpPr txBox="1"/>
          <p:nvPr/>
        </p:nvSpPr>
        <p:spPr>
          <a:xfrm>
            <a:off x="6327067" y="3746828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Develop DB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16" name="Google Shape;1716;p50"/>
          <p:cNvSpPr txBox="1"/>
          <p:nvPr/>
        </p:nvSpPr>
        <p:spPr>
          <a:xfrm>
            <a:off x="6327067" y="4045628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We used MongoDB</a:t>
            </a:r>
            <a:endParaRPr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9" name="Google Shape;1719;p50"/>
          <p:cNvSpPr txBox="1"/>
          <p:nvPr/>
        </p:nvSpPr>
        <p:spPr>
          <a:xfrm>
            <a:off x="1225522" y="1423462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Find data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20" name="Google Shape;1720;p50"/>
          <p:cNvSpPr txBox="1"/>
          <p:nvPr/>
        </p:nvSpPr>
        <p:spPr>
          <a:xfrm>
            <a:off x="1225522" y="1722260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t"/>
                <a:ea typeface="Jost"/>
                <a:cs typeface="Jost"/>
                <a:sym typeface="Jost"/>
              </a:rPr>
              <a:t>We used Kaggle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2" name="Google Shape;1722;p50"/>
          <p:cNvSpPr txBox="1"/>
          <p:nvPr/>
        </p:nvSpPr>
        <p:spPr>
          <a:xfrm>
            <a:off x="6066116" y="1646744"/>
            <a:ext cx="2238201" cy="51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We developed a python script for data cleaning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3" name="Google Shape;1723;p50"/>
          <p:cNvSpPr txBox="1"/>
          <p:nvPr/>
        </p:nvSpPr>
        <p:spPr>
          <a:xfrm>
            <a:off x="5994410" y="1303184"/>
            <a:ext cx="2381612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Preprocessing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729" name="Google Shape;1729;p50"/>
          <p:cNvCxnSpPr>
            <a:stCxn id="1720" idx="2"/>
            <a:endCxn id="1730" idx="1"/>
          </p:cNvCxnSpPr>
          <p:nvPr/>
        </p:nvCxnSpPr>
        <p:spPr>
          <a:xfrm rot="16200000" flipH="1">
            <a:off x="2718694" y="1610587"/>
            <a:ext cx="283792" cy="137113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50"/>
          <p:cNvCxnSpPr>
            <a:cxnSpLocks/>
            <a:stCxn id="1714" idx="3"/>
            <a:endCxn id="1734" idx="2"/>
          </p:cNvCxnSpPr>
          <p:nvPr/>
        </p:nvCxnSpPr>
        <p:spPr>
          <a:xfrm flipV="1">
            <a:off x="3066139" y="3182259"/>
            <a:ext cx="282092" cy="1220364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7" name="Google Shape;1737;p50"/>
          <p:cNvCxnSpPr>
            <a:stCxn id="1716" idx="1"/>
            <a:endCxn id="1738" idx="2"/>
          </p:cNvCxnSpPr>
          <p:nvPr/>
        </p:nvCxnSpPr>
        <p:spPr>
          <a:xfrm rot="10800000">
            <a:off x="5609937" y="3182260"/>
            <a:ext cx="717130" cy="1079369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741;p50"/>
          <p:cNvCxnSpPr>
            <a:cxnSpLocks/>
            <a:stCxn id="1722" idx="2"/>
            <a:endCxn id="1742" idx="3"/>
          </p:cNvCxnSpPr>
          <p:nvPr/>
        </p:nvCxnSpPr>
        <p:spPr>
          <a:xfrm rot="5400000">
            <a:off x="6343668" y="1596503"/>
            <a:ext cx="271890" cy="1411209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50"/>
          <p:cNvSpPr/>
          <p:nvPr/>
        </p:nvSpPr>
        <p:spPr>
          <a:xfrm>
            <a:off x="3546159" y="2400102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0"/>
          <p:cNvSpPr/>
          <p:nvPr/>
        </p:nvSpPr>
        <p:spPr>
          <a:xfrm>
            <a:off x="5698108" y="2400102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0"/>
          <p:cNvSpPr/>
          <p:nvPr/>
        </p:nvSpPr>
        <p:spPr>
          <a:xfrm>
            <a:off x="5571987" y="3106359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50"/>
          <p:cNvSpPr/>
          <p:nvPr/>
        </p:nvSpPr>
        <p:spPr>
          <a:xfrm>
            <a:off x="3310281" y="3106359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FEE6AECB-B0F6-A795-1CCB-745C1629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2" y="1960205"/>
            <a:ext cx="957783" cy="369922"/>
          </a:xfrm>
          <a:prstGeom prst="rect">
            <a:avLst/>
          </a:prstGeom>
        </p:spPr>
      </p:pic>
      <p:pic>
        <p:nvPicPr>
          <p:cNvPr id="8" name="Immagine 7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776D1BED-DAAB-54C7-72B8-5D3A73C7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883" y="1975505"/>
            <a:ext cx="610033" cy="668100"/>
          </a:xfrm>
          <a:prstGeom prst="rect">
            <a:avLst/>
          </a:prstGeom>
        </p:spPr>
      </p:pic>
      <p:pic>
        <p:nvPicPr>
          <p:cNvPr id="7" name="Immagine 6" descr="Immagine che contiene verde, creatività, arte&#10;&#10;Descrizione generata automaticamente">
            <a:extLst>
              <a:ext uri="{FF2B5EF4-FFF2-40B4-BE49-F238E27FC236}">
                <a16:creationId xmlns:a16="http://schemas.microsoft.com/office/drawing/2014/main" id="{1705CC24-1F16-D540-CE7F-AC501A7F4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883" y="3969663"/>
            <a:ext cx="668100" cy="668100"/>
          </a:xfrm>
          <a:prstGeom prst="rect">
            <a:avLst/>
          </a:prstGeom>
        </p:spPr>
      </p:pic>
      <p:pic>
        <p:nvPicPr>
          <p:cNvPr id="9" name="Immagine 8" descr="Immagine che contiene ruota, pneumatico, Ricambio auto, automobile&#10;&#10;Descrizione generata automaticamente">
            <a:extLst>
              <a:ext uri="{FF2B5EF4-FFF2-40B4-BE49-F238E27FC236}">
                <a16:creationId xmlns:a16="http://schemas.microsoft.com/office/drawing/2014/main" id="{30719F3D-33CA-8FD5-4B89-6A9F3C635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78" y="4186623"/>
            <a:ext cx="805320" cy="805320"/>
          </a:xfrm>
          <a:prstGeom prst="rect">
            <a:avLst/>
          </a:prstGeom>
        </p:spPr>
      </p:pic>
      <p:sp>
        <p:nvSpPr>
          <p:cNvPr id="10" name="Google Shape;1600;p44">
            <a:extLst>
              <a:ext uri="{FF2B5EF4-FFF2-40B4-BE49-F238E27FC236}">
                <a16:creationId xmlns:a16="http://schemas.microsoft.com/office/drawing/2014/main" id="{137DD0EF-E901-EA38-FAA0-69DE027A8DA4}"/>
              </a:ext>
            </a:extLst>
          </p:cNvPr>
          <p:cNvSpPr/>
          <p:nvPr/>
        </p:nvSpPr>
        <p:spPr>
          <a:xfrm>
            <a:off x="877093" y="135305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" name="Google Shape;1601;p44">
            <a:extLst>
              <a:ext uri="{FF2B5EF4-FFF2-40B4-BE49-F238E27FC236}">
                <a16:creationId xmlns:a16="http://schemas.microsoft.com/office/drawing/2014/main" id="{9024F4BF-E9C8-E061-0E20-1EF4DCC8AEEB}"/>
              </a:ext>
            </a:extLst>
          </p:cNvPr>
          <p:cNvSpPr/>
          <p:nvPr/>
        </p:nvSpPr>
        <p:spPr>
          <a:xfrm>
            <a:off x="5491610" y="120373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" name="Google Shape;1602;p44">
            <a:extLst>
              <a:ext uri="{FF2B5EF4-FFF2-40B4-BE49-F238E27FC236}">
                <a16:creationId xmlns:a16="http://schemas.microsoft.com/office/drawing/2014/main" id="{56177E29-201B-8BC2-6BD7-5384CBE8130E}"/>
              </a:ext>
            </a:extLst>
          </p:cNvPr>
          <p:cNvSpPr/>
          <p:nvPr/>
        </p:nvSpPr>
        <p:spPr>
          <a:xfrm>
            <a:off x="917933" y="354095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04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3" name="Google Shape;1603;p44">
            <a:extLst>
              <a:ext uri="{FF2B5EF4-FFF2-40B4-BE49-F238E27FC236}">
                <a16:creationId xmlns:a16="http://schemas.microsoft.com/office/drawing/2014/main" id="{1A84CEBE-A9EA-2FEA-9416-A10326338D77}"/>
              </a:ext>
            </a:extLst>
          </p:cNvPr>
          <p:cNvSpPr/>
          <p:nvPr/>
        </p:nvSpPr>
        <p:spPr>
          <a:xfrm>
            <a:off x="5865458" y="3643545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03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  <p:bldP spid="1714" grpId="0"/>
      <p:bldP spid="1715" grpId="0"/>
      <p:bldP spid="1716" grpId="0"/>
      <p:bldP spid="1719" grpId="0"/>
      <p:bldP spid="1720" grpId="0"/>
      <p:bldP spid="1722" grpId="0"/>
      <p:bldP spid="1723" grpId="0"/>
      <p:bldP spid="1730" grpId="0" animBg="1"/>
      <p:bldP spid="1742" grpId="0" animBg="1"/>
      <p:bldP spid="1738" grpId="0" animBg="1"/>
      <p:bldP spid="173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58" name="Google Shape;1458;p36"/>
          <p:cNvPicPr preferRelativeResize="0"/>
          <p:nvPr/>
        </p:nvPicPr>
        <p:blipFill rotWithShape="1">
          <a:blip r:embed="rId3">
            <a:alphaModFix/>
          </a:blip>
          <a:srcRect l="3185" t="-3172" b="24648"/>
          <a:stretch/>
        </p:blipFill>
        <p:spPr>
          <a:xfrm>
            <a:off x="2266975" y="3785450"/>
            <a:ext cx="4610052" cy="10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data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993725" cy="964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01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magine 5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2ACAFE4C-7C6E-0961-876F-6438FB58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58" y="701194"/>
            <a:ext cx="957783" cy="369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oftware, numero, Icona del computer&#10;&#10;Descrizione generata automaticamente">
            <a:extLst>
              <a:ext uri="{FF2B5EF4-FFF2-40B4-BE49-F238E27FC236}">
                <a16:creationId xmlns:a16="http://schemas.microsoft.com/office/drawing/2014/main" id="{F50AAD01-54E6-3EAA-8ECE-FFB084C8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7" y="1025911"/>
            <a:ext cx="8102005" cy="37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br>
              <a:rPr lang="en" dirty="0"/>
            </a:br>
            <a:r>
              <a:rPr lang="en" sz="1400" dirty="0"/>
              <a:t>Data extraction &amp; Data modelling</a:t>
            </a:r>
            <a:endParaRPr sz="1400" dirty="0"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413;p32">
            <a:extLst>
              <a:ext uri="{FF2B5EF4-FFF2-40B4-BE49-F238E27FC236}">
                <a16:creationId xmlns:a16="http://schemas.microsoft.com/office/drawing/2014/main" id="{EF3384D1-79E9-515C-3847-64A47004E7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4319263B-8DA3-47B5-42B0-AFB8D204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54" y="685191"/>
            <a:ext cx="579592" cy="6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4"/>
          <p:cNvSpPr txBox="1">
            <a:spLocks noGrp="1"/>
          </p:cNvSpPr>
          <p:nvPr>
            <p:ph type="title"/>
          </p:nvPr>
        </p:nvSpPr>
        <p:spPr>
          <a:xfrm>
            <a:off x="720000" y="660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OUR MINIWORLD</a:t>
            </a:r>
            <a:endParaRPr lang="it-IT"/>
          </a:p>
        </p:txBody>
      </p:sp>
      <p:sp>
        <p:nvSpPr>
          <p:cNvPr id="1588" name="Google Shape;1588;p44"/>
          <p:cNvSpPr txBox="1">
            <a:spLocks noGrp="1"/>
          </p:cNvSpPr>
          <p:nvPr>
            <p:ph type="title" idx="2"/>
          </p:nvPr>
        </p:nvSpPr>
        <p:spPr>
          <a:xfrm>
            <a:off x="850755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Drivers</a:t>
            </a:r>
            <a:endParaRPr lang="it-IT" dirty="0"/>
          </a:p>
        </p:txBody>
      </p:sp>
      <p:sp>
        <p:nvSpPr>
          <p:cNvPr id="1590" name="Google Shape;1590;p44"/>
          <p:cNvSpPr txBox="1">
            <a:spLocks noGrp="1"/>
          </p:cNvSpPr>
          <p:nvPr>
            <p:ph type="title" idx="5"/>
          </p:nvPr>
        </p:nvSpPr>
        <p:spPr>
          <a:xfrm>
            <a:off x="3442280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Constructors</a:t>
            </a:r>
            <a:endParaRPr lang="it-IT" dirty="0"/>
          </a:p>
        </p:txBody>
      </p:sp>
      <p:sp>
        <p:nvSpPr>
          <p:cNvPr id="1592" name="Google Shape;1592;p44"/>
          <p:cNvSpPr txBox="1">
            <a:spLocks noGrp="1"/>
          </p:cNvSpPr>
          <p:nvPr>
            <p:ph type="title" idx="3"/>
          </p:nvPr>
        </p:nvSpPr>
        <p:spPr>
          <a:xfrm>
            <a:off x="6033805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Circuits</a:t>
            </a:r>
            <a:endParaRPr lang="it-IT" dirty="0"/>
          </a:p>
        </p:txBody>
      </p:sp>
      <p:sp>
        <p:nvSpPr>
          <p:cNvPr id="1594" name="Google Shape;1594;p44"/>
          <p:cNvSpPr txBox="1">
            <a:spLocks noGrp="1"/>
          </p:cNvSpPr>
          <p:nvPr>
            <p:ph type="title" idx="7"/>
          </p:nvPr>
        </p:nvSpPr>
        <p:spPr>
          <a:xfrm>
            <a:off x="857725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Races</a:t>
            </a:r>
            <a:endParaRPr lang="it-IT" dirty="0"/>
          </a:p>
        </p:txBody>
      </p:sp>
      <p:sp>
        <p:nvSpPr>
          <p:cNvPr id="1596" name="Google Shape;1596;p44"/>
          <p:cNvSpPr txBox="1">
            <a:spLocks noGrp="1"/>
          </p:cNvSpPr>
          <p:nvPr>
            <p:ph type="title" idx="9"/>
          </p:nvPr>
        </p:nvSpPr>
        <p:spPr>
          <a:xfrm>
            <a:off x="6040775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</a:p>
        </p:txBody>
      </p:sp>
      <p:sp>
        <p:nvSpPr>
          <p:cNvPr id="1598" name="Google Shape;1598;p44"/>
          <p:cNvSpPr txBox="1">
            <a:spLocks noGrp="1"/>
          </p:cNvSpPr>
          <p:nvPr>
            <p:ph type="title" idx="14"/>
          </p:nvPr>
        </p:nvSpPr>
        <p:spPr>
          <a:xfrm>
            <a:off x="3449250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Qualifying</a:t>
            </a:r>
          </a:p>
        </p:txBody>
      </p:sp>
      <p:sp>
        <p:nvSpPr>
          <p:cNvPr id="1600" name="Google Shape;1600;p44"/>
          <p:cNvSpPr/>
          <p:nvPr/>
        </p:nvSpPr>
        <p:spPr>
          <a:xfrm>
            <a:off x="1722105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1" name="Google Shape;1601;p44"/>
          <p:cNvSpPr/>
          <p:nvPr/>
        </p:nvSpPr>
        <p:spPr>
          <a:xfrm>
            <a:off x="4313630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2" name="Google Shape;1602;p44"/>
          <p:cNvSpPr/>
          <p:nvPr/>
        </p:nvSpPr>
        <p:spPr>
          <a:xfrm>
            <a:off x="6905156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03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3" name="Google Shape;1603;p44"/>
          <p:cNvSpPr/>
          <p:nvPr/>
        </p:nvSpPr>
        <p:spPr>
          <a:xfrm>
            <a:off x="1729075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04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4" name="Google Shape;1604;p44"/>
          <p:cNvSpPr/>
          <p:nvPr/>
        </p:nvSpPr>
        <p:spPr>
          <a:xfrm>
            <a:off x="4320600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05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5" name="Google Shape;1605;p44"/>
          <p:cNvSpPr/>
          <p:nvPr/>
        </p:nvSpPr>
        <p:spPr>
          <a:xfrm>
            <a:off x="6912126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06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" name="Google Shape;1598;p44">
            <a:extLst>
              <a:ext uri="{FF2B5EF4-FFF2-40B4-BE49-F238E27FC236}">
                <a16:creationId xmlns:a16="http://schemas.microsoft.com/office/drawing/2014/main" id="{AA484F8C-BA7D-592A-6711-81C8066E9447}"/>
              </a:ext>
            </a:extLst>
          </p:cNvPr>
          <p:cNvSpPr txBox="1">
            <a:spLocks/>
          </p:cNvSpPr>
          <p:nvPr/>
        </p:nvSpPr>
        <p:spPr>
          <a:xfrm>
            <a:off x="6033805" y="4343853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Users</a:t>
            </a:r>
          </a:p>
        </p:txBody>
      </p:sp>
      <p:sp>
        <p:nvSpPr>
          <p:cNvPr id="5" name="Google Shape;1604;p44">
            <a:extLst>
              <a:ext uri="{FF2B5EF4-FFF2-40B4-BE49-F238E27FC236}">
                <a16:creationId xmlns:a16="http://schemas.microsoft.com/office/drawing/2014/main" id="{6CD26D33-6F6D-AEA3-E596-C3FD9BD7192A}"/>
              </a:ext>
            </a:extLst>
          </p:cNvPr>
          <p:cNvSpPr/>
          <p:nvPr/>
        </p:nvSpPr>
        <p:spPr>
          <a:xfrm>
            <a:off x="6905155" y="372882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09</a:t>
            </a:r>
            <a:endParaRPr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" name="Google Shape;1594;p44">
            <a:extLst>
              <a:ext uri="{FF2B5EF4-FFF2-40B4-BE49-F238E27FC236}">
                <a16:creationId xmlns:a16="http://schemas.microsoft.com/office/drawing/2014/main" id="{C2AEBB39-55A0-0676-3743-9B700E548C5A}"/>
              </a:ext>
            </a:extLst>
          </p:cNvPr>
          <p:cNvSpPr txBox="1">
            <a:spLocks/>
          </p:cNvSpPr>
          <p:nvPr/>
        </p:nvSpPr>
        <p:spPr>
          <a:xfrm>
            <a:off x="850755" y="4364774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Season</a:t>
            </a:r>
            <a:endParaRPr lang="it-IT" dirty="0"/>
          </a:p>
        </p:txBody>
      </p:sp>
      <p:sp>
        <p:nvSpPr>
          <p:cNvPr id="12" name="Google Shape;1603;p44">
            <a:extLst>
              <a:ext uri="{FF2B5EF4-FFF2-40B4-BE49-F238E27FC236}">
                <a16:creationId xmlns:a16="http://schemas.microsoft.com/office/drawing/2014/main" id="{770A3CEC-6660-306B-5B19-A65FB70FF0A1}"/>
              </a:ext>
            </a:extLst>
          </p:cNvPr>
          <p:cNvSpPr/>
          <p:nvPr/>
        </p:nvSpPr>
        <p:spPr>
          <a:xfrm>
            <a:off x="1722105" y="3749749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07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3" name="Google Shape;1594;p44">
            <a:extLst>
              <a:ext uri="{FF2B5EF4-FFF2-40B4-BE49-F238E27FC236}">
                <a16:creationId xmlns:a16="http://schemas.microsoft.com/office/drawing/2014/main" id="{F8877CE0-1663-3D60-9AED-F0801378A706}"/>
              </a:ext>
            </a:extLst>
          </p:cNvPr>
          <p:cNvSpPr txBox="1">
            <a:spLocks/>
          </p:cNvSpPr>
          <p:nvPr/>
        </p:nvSpPr>
        <p:spPr>
          <a:xfrm>
            <a:off x="3402697" y="4359832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Status</a:t>
            </a:r>
            <a:endParaRPr lang="it-IT" dirty="0"/>
          </a:p>
        </p:txBody>
      </p:sp>
      <p:sp>
        <p:nvSpPr>
          <p:cNvPr id="14" name="Google Shape;1603;p44">
            <a:extLst>
              <a:ext uri="{FF2B5EF4-FFF2-40B4-BE49-F238E27FC236}">
                <a16:creationId xmlns:a16="http://schemas.microsoft.com/office/drawing/2014/main" id="{3E5F1FED-EB9E-065D-CDFC-92BFFACA4227}"/>
              </a:ext>
            </a:extLst>
          </p:cNvPr>
          <p:cNvSpPr/>
          <p:nvPr/>
        </p:nvSpPr>
        <p:spPr>
          <a:xfrm>
            <a:off x="4274047" y="3744807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08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" grpId="0"/>
      <p:bldP spid="1590" grpId="0"/>
      <p:bldP spid="1592" grpId="0"/>
      <p:bldP spid="1594" grpId="0"/>
      <p:bldP spid="1596" grpId="0"/>
      <p:bldP spid="1598" grpId="0"/>
      <p:bldP spid="1600" grpId="0" animBg="1"/>
      <p:bldP spid="1601" grpId="0" animBg="1"/>
      <p:bldP spid="1602" grpId="0" animBg="1"/>
      <p:bldP spid="1603" grpId="0" animBg="1"/>
      <p:bldP spid="1604" grpId="0" animBg="1"/>
      <p:bldP spid="1605" grpId="0" animBg="1"/>
      <p:bldP spid="4" grpId="0"/>
      <p:bldP spid="5" grpId="0" animBg="1"/>
      <p:bldP spid="10" grpId="0"/>
      <p:bldP spid="12" grpId="0" animBg="1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br>
              <a:rPr lang="en" dirty="0"/>
            </a:br>
            <a:r>
              <a:rPr lang="en" sz="1400" dirty="0"/>
              <a:t>Data cleaning</a:t>
            </a:r>
            <a:endParaRPr sz="1400" dirty="0"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413;p32">
            <a:extLst>
              <a:ext uri="{FF2B5EF4-FFF2-40B4-BE49-F238E27FC236}">
                <a16:creationId xmlns:a16="http://schemas.microsoft.com/office/drawing/2014/main" id="{EF3384D1-79E9-515C-3847-64A47004E7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4319263B-8DA3-47B5-42B0-AFB8D204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54" y="685191"/>
            <a:ext cx="579592" cy="6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0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theme/theme1.xml><?xml version="1.0" encoding="utf-8"?>
<a:theme xmlns:a="http://schemas.openxmlformats.org/drawingml/2006/main" name="Racing training school center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1E1E1E"/>
      </a:lt2>
      <a:accent1>
        <a:srgbClr val="DC2525"/>
      </a:accent1>
      <a:accent2>
        <a:srgbClr val="FFA700"/>
      </a:accent2>
      <a:accent3>
        <a:srgbClr val="3A8BA0"/>
      </a:accent3>
      <a:accent4>
        <a:srgbClr val="93C47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366</Words>
  <Application>Microsoft Office PowerPoint</Application>
  <PresentationFormat>Presentazione su schermo (16:9)</PresentationFormat>
  <Paragraphs>63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Jost</vt:lpstr>
      <vt:lpstr>Krona One</vt:lpstr>
      <vt:lpstr>Arial</vt:lpstr>
      <vt:lpstr>Lato</vt:lpstr>
      <vt:lpstr>Racing training school center by Slidesgo</vt:lpstr>
      <vt:lpstr>F1TRACK</vt:lpstr>
      <vt:lpstr>Project management</vt:lpstr>
      <vt:lpstr>Project management</vt:lpstr>
      <vt:lpstr>STEPS</vt:lpstr>
      <vt:lpstr>Find data</vt:lpstr>
      <vt:lpstr>Presentazione standard di PowerPoint</vt:lpstr>
      <vt:lpstr>Preprocessing Data extraction &amp; Data modelling</vt:lpstr>
      <vt:lpstr>OUR MINIWORLD</vt:lpstr>
      <vt:lpstr>Preprocessing Data cleaning</vt:lpstr>
      <vt:lpstr>We replaced the ‘\N’ characters with an empty value to apply the mongoDB schemaless property. </vt:lpstr>
      <vt:lpstr>MongoDB</vt:lpstr>
      <vt:lpstr>Presentazione standard di PowerPoint</vt:lpstr>
      <vt:lpstr>WebApp</vt:lpstr>
      <vt:lpstr>THANKS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F1TRACK</dc:title>
  <dc:creator>Rocco Iuliano</dc:creator>
  <cp:lastModifiedBy>ROCCO IULIANO</cp:lastModifiedBy>
  <cp:revision>24</cp:revision>
  <dcterms:modified xsi:type="dcterms:W3CDTF">2023-06-25T16:14:04Z</dcterms:modified>
</cp:coreProperties>
</file>