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CA57-C197-430B-9BD8-D511B4F7A30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95B55-6222-48A5-A9C3-92D145FD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main types of spatial data: **Vector** and **Raster**.</a:t>
            </a:r>
          </a:p>
          <a:p>
            <a:endParaRPr lang="en-US" dirty="0"/>
          </a:p>
          <a:p>
            <a:r>
              <a:rPr lang="en-US" dirty="0"/>
              <a:t>We will not be using raster data here and will instead focus on vector data that can hold more than one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95B55-6222-48A5-A9C3-92D145FD7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AE18-9CBB-4F1C-90E5-EB6FBA9DF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65AEC-4F9F-48DF-9368-95EDA351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9693-76E6-4109-BD6E-780299D0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Thursday, June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9FC6-C240-4A39-843E-80C42882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589B-C2C8-424D-93CE-6BF5C01E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B6D7-F9C0-45B5-A360-B77C930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BC40B-0A9F-400F-941F-24D24801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C94B-D967-41B9-ADCF-F972F2A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6F9C-BDC1-4729-8398-D50F10C7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C260-2CB0-4BA3-894D-A50952E2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F8D49-83A8-4C98-BDEF-F3B1089DB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B3CE-D4CC-4BBC-BBE0-CFFD9B06B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4F0F-691B-4E7E-ADCF-9B133BFB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EDC0-9BD2-4CC5-8527-2628560D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3443-FD5D-487E-9386-C32BEEA4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954F-F338-4A4E-AF55-2C9CC4A6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5EDC-E2F2-4625-8860-A5B95D44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C6F8-D1DF-4748-9752-94CAF1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Thursday, June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EFDA1-A566-4C1F-A744-5605E864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80D5-9127-48ED-87DA-2F219879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8BAA-F6D4-46B9-95B9-CC4F3F53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13E-5DF7-464C-B550-17928B49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23D4-4210-402A-B4CA-D0513CD0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172C-6E22-4DC5-BBC6-5F2A6F30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4BEA-D440-46CB-A27D-F93AB6E9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8A9E-58F3-415E-8A58-E27DF04C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3CF8-833B-483D-84CA-2917764C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A772-AD77-4F71-8EDA-5226F2B9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58A5-2108-4EAF-96E0-D4A295D8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C7EB8-89ED-40C2-A5D0-C3710799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79161-8563-4623-8E46-386D6FD8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FFAA-B5C7-477F-8259-F560C631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354BF-253F-4BF9-8BE1-4FCECA29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2E0E-5B87-40DA-9A10-23BA5A0C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FBB59-8AD4-4EA9-9BFE-CCC2D09A5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F3917-5A9A-42E2-A38C-0FEFC7E60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7AA77-388A-4AE9-AC85-F96AA3FE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30E49-35B2-49E4-8D18-B994D7D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1A17C-C42A-4F53-8411-30DA0E37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8A82-A3A5-47D4-9EE3-193509DE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80308-F70D-4FA7-84D1-6DB820C0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53EF-5377-48C8-81A1-E32CBCC6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48DBA-A4ED-4E96-969C-EAE1CAED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7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B6DC1-7A29-4A68-AE04-77DB401B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92A98-1531-4C6F-A6B7-A3012FE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835C-1A7A-4B53-9F85-5A6097AA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8F34-EFBC-4F8D-9654-565CF0A0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1C86-7A27-44E1-A657-C15DEC30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C196B-92C4-4A8C-A351-534F934F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CC2A7-FD57-4EF1-9889-A890313C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5A69-2F88-4D7A-A092-6BCE4F75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1F758-E497-43B8-B401-77882DF0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8EC-BEA6-40BF-9EEF-D2B17AE0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BDA01-9BEB-49BB-A31E-B303D049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C1A3B-22E9-4F72-83DB-D437ADEE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62CC-2D1D-4AD8-873B-033D15F1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Thursday, June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E672-9DFB-4E87-A739-07FC384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1353-1B5F-45DB-9FC5-77B6DC4C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F274-15BD-4952-B442-BC8CFED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5580-9258-4713-AFA6-449DA7E0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EA55-29CE-4E8F-93F7-35723F9F3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June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0FAE-3313-41F1-B76D-992D7256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DB83-0DD3-4198-A392-FD7E9D624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1.nyc.gov/assets/planning/download/zip/data-maps/open-data/nybb_21b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join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325F-A54E-4072-B5F1-BD085C8A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GIS Mini-course: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3486B-72C1-4F22-A43F-3D3D1A397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US" dirty="0"/>
              <a:t>Day 1: Review of Concepts and R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3DF8-1EBB-4DD4-B4E8-66C281AD7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20" r="792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302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0244-5549-4600-A0C6-3A721690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2.1 A Word about Data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C003-EA85-40E8-92C4-D66E0C59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Data organization is important to find files easily but also to load them into </a:t>
            </a:r>
            <a:r>
              <a:rPr lang="en-US" sz="2400" b="1"/>
              <a:t>R</a:t>
            </a:r>
            <a:r>
              <a:rPr lang="en-US" sz="2400"/>
              <a:t> easier.</a:t>
            </a:r>
          </a:p>
          <a:p>
            <a:r>
              <a:rPr lang="en-US" sz="2400"/>
              <a:t>Setting a </a:t>
            </a:r>
            <a:r>
              <a:rPr lang="en-US" sz="2400" b="1"/>
              <a:t>working directory </a:t>
            </a:r>
            <a:r>
              <a:rPr lang="en-US" sz="2400"/>
              <a:t>will help</a:t>
            </a:r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A8C6E-9029-43BE-B333-B6586798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4206969"/>
            <a:ext cx="6096002" cy="733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B09D1-1089-4BA9-ADEB-61890E4F8DFB}"/>
              </a:ext>
            </a:extLst>
          </p:cNvPr>
          <p:cNvSpPr txBox="1"/>
          <p:nvPr/>
        </p:nvSpPr>
        <p:spPr>
          <a:xfrm>
            <a:off x="1286933" y="5674321"/>
            <a:ext cx="961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Hot Key Tip</a:t>
            </a:r>
            <a:r>
              <a:rPr lang="en-US" dirty="0"/>
              <a:t>: Press </a:t>
            </a:r>
            <a:r>
              <a:rPr lang="en-US" b="1" dirty="0">
                <a:solidFill>
                  <a:schemeClr val="accent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Shift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H</a:t>
            </a:r>
            <a:r>
              <a:rPr lang="en-US" dirty="0"/>
              <a:t> to manually select your working directory folder!</a:t>
            </a:r>
          </a:p>
        </p:txBody>
      </p:sp>
    </p:spTree>
    <p:extLst>
      <p:ext uri="{BB962C8B-B14F-4D97-AF65-F5344CB8AC3E}">
        <p14:creationId xmlns:p14="http://schemas.microsoft.com/office/powerpoint/2010/main" val="33131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E059B-FF0A-4C6A-ACFB-F3E5629B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2.2 Looking into Directories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005-E38B-49AE-9F2E-70AB3086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If I look inside my directory, now that it is set, I can see three sub-directories: </a:t>
            </a:r>
            <a:r>
              <a:rPr lang="en-US" sz="2000" b="1">
                <a:solidFill>
                  <a:schemeClr val="bg1"/>
                </a:solidFill>
              </a:rPr>
              <a:t>Data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b="1">
                <a:solidFill>
                  <a:schemeClr val="bg1"/>
                </a:solidFill>
              </a:rPr>
              <a:t>Plots</a:t>
            </a:r>
            <a:r>
              <a:rPr lang="en-US" sz="2000">
                <a:solidFill>
                  <a:schemeClr val="bg1"/>
                </a:solidFill>
              </a:rPr>
              <a:t>, and </a:t>
            </a:r>
            <a:r>
              <a:rPr lang="en-US" sz="2000" b="1">
                <a:solidFill>
                  <a:schemeClr val="bg1"/>
                </a:solidFill>
              </a:rPr>
              <a:t>Scripts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5BA5-3173-4BA4-A273-FEBC35F1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737916"/>
            <a:ext cx="6642532" cy="28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2A0F4-3BFB-482C-92D5-E27955E5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 b="1">
                <a:solidFill>
                  <a:schemeClr val="bg1"/>
                </a:solidFill>
              </a:rPr>
              <a:t>2.3 Loading and Cleaning Data in 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9177-DD51-4720-929E-52F9BC8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the </a:t>
            </a:r>
            <a:r>
              <a:rPr lang="en-US" sz="2000" b="1">
                <a:solidFill>
                  <a:schemeClr val="bg1"/>
                </a:solidFill>
              </a:rPr>
              <a:t>sf</a:t>
            </a:r>
            <a:r>
              <a:rPr lang="en-US" sz="2000">
                <a:solidFill>
                  <a:schemeClr val="bg1"/>
                </a:solidFill>
              </a:rPr>
              <a:t> package, we can read in a shapefile of New York City's boundaries. You can get the data </a:t>
            </a:r>
            <a:r>
              <a:rPr lang="en-US" sz="2000">
                <a:solidFill>
                  <a:schemeClr val="bg1"/>
                </a:solidFill>
                <a:hlinkClick r:id="rId2"/>
              </a:rPr>
              <a:t>here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ED3E0-C01E-4590-9FE7-F17B7913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52" y="1578160"/>
            <a:ext cx="6642532" cy="31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4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A6F3-76E6-4882-B8D9-C48B2E71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000" b="1">
                <a:solidFill>
                  <a:schemeClr val="bg1"/>
                </a:solidFill>
              </a:rPr>
              <a:t>2.4 Using a Working Directory to Load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70B39B-6521-4370-AEC3-5712D662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Pulling data from a working directory makes your job easier.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Only specify sub-directory then name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A685D-4D3D-4DF3-87EA-7040261C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796" y="903730"/>
            <a:ext cx="5780244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EF7-1218-42EC-AC52-683FC0EB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 Data Structure of an sf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C20-05B4-4BB4-A9B9-F2EBF614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objects in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 have a special column to describe the geometry of the vector.</a:t>
            </a:r>
          </a:p>
          <a:p>
            <a:r>
              <a:rPr lang="en-US" dirty="0"/>
              <a:t>For example, our New York City boroughs shapefile is a </a:t>
            </a:r>
            <a:r>
              <a:rPr lang="en-US" b="1" dirty="0" err="1">
                <a:solidFill>
                  <a:schemeClr val="accent1"/>
                </a:solidFill>
              </a:rPr>
              <a:t>multipolygon</a:t>
            </a:r>
            <a:r>
              <a:rPr lang="en-US" dirty="0"/>
              <a:t> (a polygon with multiple separate parts) with directions to draw the shape from vertex to vertex.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C8B7E-2FEC-49C0-8AC3-9CA50FD4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4001294"/>
            <a:ext cx="6582694" cy="2638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D07390-5E16-4A60-8471-1920E9FAAA18}"/>
              </a:ext>
            </a:extLst>
          </p:cNvPr>
          <p:cNvSpPr/>
          <p:nvPr/>
        </p:nvSpPr>
        <p:spPr>
          <a:xfrm>
            <a:off x="4248727" y="4756727"/>
            <a:ext cx="960582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4958A-94B3-43BA-B9FD-63322250D92E}"/>
              </a:ext>
            </a:extLst>
          </p:cNvPr>
          <p:cNvSpPr/>
          <p:nvPr/>
        </p:nvSpPr>
        <p:spPr>
          <a:xfrm>
            <a:off x="4248726" y="5270355"/>
            <a:ext cx="2650837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605B0-64E2-4883-BADC-B18D60FB241B}"/>
              </a:ext>
            </a:extLst>
          </p:cNvPr>
          <p:cNvSpPr/>
          <p:nvPr/>
        </p:nvSpPr>
        <p:spPr>
          <a:xfrm>
            <a:off x="8137236" y="5473555"/>
            <a:ext cx="868218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BCD5-A67E-49C7-924C-91097905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 Checking Coordinate Reference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7DE6-0E23-41A9-A2BA-E156A80E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we can check the CRS of a loaded shapefile with </a:t>
            </a:r>
            <a:r>
              <a:rPr lang="en-US" b="1" dirty="0">
                <a:solidFill>
                  <a:schemeClr val="accent1"/>
                </a:solidFill>
              </a:rPr>
              <a:t>sf</a:t>
            </a:r>
            <a:r>
              <a:rPr lang="en-US" dirty="0"/>
              <a:t>'s </a:t>
            </a:r>
            <a:r>
              <a:rPr lang="en-US" b="1" dirty="0" err="1">
                <a:solidFill>
                  <a:schemeClr val="accent1"/>
                </a:solidFill>
              </a:rPr>
              <a:t>st_crs</a:t>
            </a:r>
            <a:r>
              <a:rPr lang="en-US" b="1" dirty="0">
                <a:solidFill>
                  <a:schemeClr val="accent1"/>
                </a:solidFill>
              </a:rPr>
              <a:t>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D7A6-B055-426B-A415-C360C3C9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35" y="2855541"/>
            <a:ext cx="7461965" cy="2108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706C5-829C-4EBE-822B-3646BE22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69" y="5442781"/>
            <a:ext cx="6852365" cy="734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8AE154-05EB-4CB5-8927-67233E38C86F}"/>
              </a:ext>
            </a:extLst>
          </p:cNvPr>
          <p:cNvSpPr/>
          <p:nvPr/>
        </p:nvSpPr>
        <p:spPr>
          <a:xfrm>
            <a:off x="4638192" y="4001294"/>
            <a:ext cx="3862341" cy="198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4B599-FFC8-49F0-9B08-4D2869C5F410}"/>
              </a:ext>
            </a:extLst>
          </p:cNvPr>
          <p:cNvSpPr/>
          <p:nvPr/>
        </p:nvSpPr>
        <p:spPr>
          <a:xfrm>
            <a:off x="3960859" y="5471272"/>
            <a:ext cx="5708075" cy="302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AE4C5-DA27-4CA9-9E80-0FCA4FFE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3700" b="1"/>
              <a:t>2.7 Simple Visualization using Base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5DB46-40AD-4373-B626-4B17C82E0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0882-14FB-42CA-912E-DA71498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b="1"/>
              <a:t>R </a:t>
            </a:r>
            <a:r>
              <a:rPr lang="en-US" sz="2000"/>
              <a:t>will not automatically visualize the data like GIS software</a:t>
            </a:r>
          </a:p>
          <a:p>
            <a:r>
              <a:rPr lang="en-US" sz="2000"/>
              <a:t>Easiest way to visualize data is by using base R’s </a:t>
            </a:r>
            <a:r>
              <a:rPr lang="en-US" sz="2000" b="1"/>
              <a:t>plot() </a:t>
            </a:r>
            <a:r>
              <a:rPr lang="en-US" sz="2000"/>
              <a:t>function</a:t>
            </a:r>
          </a:p>
          <a:p>
            <a:r>
              <a:rPr lang="en-US" sz="2000"/>
              <a:t>By default, </a:t>
            </a:r>
            <a:r>
              <a:rPr lang="en-US" sz="2000" b="1"/>
              <a:t>R</a:t>
            </a:r>
            <a:r>
              <a:rPr lang="en-US" sz="2000"/>
              <a:t> will want to plot every variable which can be useful for exploration.</a:t>
            </a:r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3913C-EC3A-450D-9172-2572DCFA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3700" b="1"/>
              <a:t>2.8 Specifying Plotting with Base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EBB28-4B7D-4D0F-AD5F-594A8E844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" b="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49C0-B6DF-44B4-9354-C9A8B097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You may also want to only plot one variable. You can do this by subsetting using brackets and a variable name.</a:t>
            </a:r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3698-98F9-4DBB-B388-2B6C5C7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3.0 Converting Tabular Data to Spatial Data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B74C-3D83-4D07-98B0-91073834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sf</a:t>
            </a:r>
            <a:r>
              <a:rPr lang="en-US" sz="2000" dirty="0">
                <a:solidFill>
                  <a:schemeClr val="bg1"/>
                </a:solidFill>
              </a:rPr>
              <a:t> package can be used to convert tabular data with geometry info or coordinates into an sf object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b="1" dirty="0" err="1">
                <a:solidFill>
                  <a:schemeClr val="bg1"/>
                </a:solidFill>
              </a:rPr>
              <a:t>st_as_sf</a:t>
            </a:r>
            <a:r>
              <a:rPr lang="en-US" sz="2000" b="1" dirty="0">
                <a:solidFill>
                  <a:schemeClr val="bg1"/>
                </a:solidFill>
              </a:rPr>
              <a:t>() </a:t>
            </a:r>
            <a:r>
              <a:rPr lang="en-US" sz="2000" dirty="0">
                <a:solidFill>
                  <a:schemeClr val="bg1"/>
                </a:solidFill>
              </a:rPr>
              <a:t>and specify which columns are longitude and latitude, and the CRS you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715D-20B9-4731-AD06-9ED22597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31" y="903730"/>
            <a:ext cx="6505173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8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9B466-E222-4DFD-A37F-D079B7C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4.0 Subsetting Spatial Data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D35F-CA6F-4634-86BB-FE07AC74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Subsetting spatial data can be done in much the same way you subset regular, tabular data. We will use the widely-used </a:t>
            </a:r>
            <a:r>
              <a:rPr lang="en-US" sz="1700" b="1">
                <a:solidFill>
                  <a:schemeClr val="bg1"/>
                </a:solidFill>
              </a:rPr>
              <a:t>tidyverse</a:t>
            </a:r>
            <a:r>
              <a:rPr lang="en-US" sz="1700">
                <a:solidFill>
                  <a:schemeClr val="bg1"/>
                </a:solidFill>
              </a:rPr>
              <a:t> package in this course.</a:t>
            </a:r>
          </a:p>
          <a:p>
            <a:r>
              <a:rPr lang="en-US" sz="1700">
                <a:solidFill>
                  <a:schemeClr val="bg1"/>
                </a:solidFill>
              </a:rPr>
              <a:t>If we only wanted to study Manhattan Island rather than all the boroughs of New York City we can use </a:t>
            </a:r>
            <a:r>
              <a:rPr lang="en-US" sz="1700" b="1">
                <a:solidFill>
                  <a:schemeClr val="bg1"/>
                </a:solidFill>
              </a:rPr>
              <a:t>dplyr</a:t>
            </a:r>
            <a:r>
              <a:rPr lang="en-US" sz="1700">
                <a:solidFill>
                  <a:schemeClr val="bg1"/>
                </a:solidFill>
              </a:rPr>
              <a:t>'s </a:t>
            </a:r>
            <a:r>
              <a:rPr lang="en-US" sz="1700" b="1">
                <a:solidFill>
                  <a:schemeClr val="bg1"/>
                </a:solidFill>
              </a:rPr>
              <a:t>filter() </a:t>
            </a:r>
            <a:r>
              <a:rPr lang="en-US" sz="1700">
                <a:solidFill>
                  <a:schemeClr val="bg1"/>
                </a:solidFill>
              </a:rPr>
              <a:t>function.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30D96-1DD3-4104-BB97-F4F112B7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544424"/>
            <a:ext cx="6642532" cy="31909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EBAED7-D733-4E13-954F-13663FA1747C}"/>
              </a:ext>
            </a:extLst>
          </p:cNvPr>
          <p:cNvSpPr/>
          <p:nvPr/>
        </p:nvSpPr>
        <p:spPr>
          <a:xfrm>
            <a:off x="5189584" y="4185397"/>
            <a:ext cx="6440441" cy="424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87B4E-BDBE-4BBB-BC74-8038CEDB78B9}"/>
              </a:ext>
            </a:extLst>
          </p:cNvPr>
          <p:cNvSpPr txBox="1"/>
          <p:nvPr/>
        </p:nvSpPr>
        <p:spPr>
          <a:xfrm>
            <a:off x="5220952" y="5530041"/>
            <a:ext cx="620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Hot Key Tip</a:t>
            </a:r>
            <a:r>
              <a:rPr lang="en-US" dirty="0"/>
              <a:t>: Press </a:t>
            </a:r>
            <a:r>
              <a:rPr lang="en-US" b="1" dirty="0">
                <a:solidFill>
                  <a:schemeClr val="accent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Shift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 to create a </a:t>
            </a:r>
            <a:r>
              <a:rPr lang="en-US" b="1" dirty="0"/>
              <a:t>%&gt;% </a:t>
            </a:r>
            <a:r>
              <a:rPr lang="en-US" dirty="0"/>
              <a:t>or “pipe”</a:t>
            </a:r>
          </a:p>
        </p:txBody>
      </p:sp>
    </p:spTree>
    <p:extLst>
      <p:ext uri="{BB962C8B-B14F-4D97-AF65-F5344CB8AC3E}">
        <p14:creationId xmlns:p14="http://schemas.microsoft.com/office/powerpoint/2010/main" val="80594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9A095-7B72-479F-952D-63754D9B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CDE425A-65DB-440A-9BF6-59F7A24A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Spatial Data Refresher</a:t>
            </a:r>
          </a:p>
          <a:p>
            <a:r>
              <a:rPr lang="en-US" sz="3600" dirty="0"/>
              <a:t>Loading and Cleaning Spatial Data in R</a:t>
            </a:r>
          </a:p>
          <a:p>
            <a:r>
              <a:rPr lang="en-US" sz="3600" dirty="0"/>
              <a:t>Basic Visualizations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996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4FB3B-8974-4313-B6CA-674B7D1E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31" y="643466"/>
            <a:ext cx="7211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EF06-0215-4090-A6E8-05501F39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4.1 Joining Tabular Data to Spatial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8841-F669-4275-B1C7-23ACCB1D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Sometimes you will have tabular data and want to join it to a shapefile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 can, again, use </a:t>
            </a:r>
            <a:r>
              <a:rPr lang="en-US" sz="1900" b="1" dirty="0" err="1">
                <a:solidFill>
                  <a:schemeClr val="bg1"/>
                </a:solidFill>
              </a:rPr>
              <a:t>tidyverse</a:t>
            </a:r>
            <a:r>
              <a:rPr lang="en-US" sz="1900" dirty="0">
                <a:solidFill>
                  <a:schemeClr val="bg1"/>
                </a:solidFill>
              </a:rPr>
              <a:t> to join the tabular portions of the shapefile and spreadsheet data using </a:t>
            </a:r>
            <a:r>
              <a:rPr lang="en-US" sz="1900" b="1" dirty="0" err="1">
                <a:solidFill>
                  <a:schemeClr val="bg1"/>
                </a:solidFill>
              </a:rPr>
              <a:t>left_join</a:t>
            </a:r>
            <a:r>
              <a:rPr lang="en-US" sz="1900" b="1" dirty="0">
                <a:solidFill>
                  <a:schemeClr val="bg1"/>
                </a:solidFill>
              </a:rPr>
              <a:t>()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In this case, we have some population data at the borough level.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ECD70-5CC8-4E3B-A8F5-1713F966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28" y="903730"/>
            <a:ext cx="5265780" cy="447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EDB5B-5831-4E7A-A84B-4E77607851B5}"/>
              </a:ext>
            </a:extLst>
          </p:cNvPr>
          <p:cNvSpPr txBox="1"/>
          <p:nvPr/>
        </p:nvSpPr>
        <p:spPr>
          <a:xfrm>
            <a:off x="6373091" y="5680364"/>
            <a:ext cx="480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types of joins in </a:t>
            </a:r>
            <a:r>
              <a:rPr lang="en-US" dirty="0" err="1"/>
              <a:t>tidyverse</a:t>
            </a:r>
            <a:r>
              <a:rPr lang="en-US" dirty="0"/>
              <a:t>/</a:t>
            </a:r>
            <a:r>
              <a:rPr lang="en-US" dirty="0" err="1"/>
              <a:t>dplyr</a:t>
            </a:r>
            <a:r>
              <a:rPr lang="en-US" dirty="0"/>
              <a:t> see: </a:t>
            </a:r>
            <a:r>
              <a:rPr lang="en-US" dirty="0">
                <a:hlinkClick r:id="rId3"/>
              </a:rPr>
              <a:t>https://dplyr.tidyverse.org/reference/join.html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AC362-3F6C-4D6F-8B70-D4B3AF2C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19" y="643466"/>
            <a:ext cx="71653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3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C9E7-A86D-415B-9B71-B8054511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5.0 </a:t>
            </a:r>
            <a:r>
              <a:rPr lang="en-US" b="1" dirty="0" err="1"/>
              <a:t>ggplot</a:t>
            </a:r>
            <a:r>
              <a:rPr lang="en-US" b="1" dirty="0"/>
              <a:t> and </a:t>
            </a:r>
            <a:r>
              <a:rPr lang="en-US" b="1" dirty="0" err="1"/>
              <a:t>tmap</a:t>
            </a:r>
            <a:r>
              <a:rPr lang="en-US" b="1" dirty="0"/>
              <a:t>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36F1-2B5E-4E5A-AC3A-1AB3F1EF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control over plots can be gained through packages such as </a:t>
            </a:r>
            <a:r>
              <a:rPr lang="en-US" dirty="0" err="1"/>
              <a:t>ggplot</a:t>
            </a:r>
            <a:r>
              <a:rPr lang="en-US" dirty="0"/>
              <a:t> and </a:t>
            </a:r>
            <a:r>
              <a:rPr lang="en-US" dirty="0" err="1"/>
              <a:t>tmap</a:t>
            </a:r>
            <a:endParaRPr lang="en-US" dirty="0"/>
          </a:p>
          <a:p>
            <a:r>
              <a:rPr lang="en-US" dirty="0"/>
              <a:t>Takes longer but better for customizing plots</a:t>
            </a:r>
          </a:p>
          <a:p>
            <a:r>
              <a:rPr lang="en-US" dirty="0"/>
              <a:t>Enables multiple overlays</a:t>
            </a:r>
          </a:p>
        </p:txBody>
      </p:sp>
    </p:spTree>
    <p:extLst>
      <p:ext uri="{BB962C8B-B14F-4D97-AF65-F5344CB8AC3E}">
        <p14:creationId xmlns:p14="http://schemas.microsoft.com/office/powerpoint/2010/main" val="154249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A656A-3EBB-4244-932D-61714F58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 Basics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E8E39-4B1B-4D14-9D03-6392E83A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188" y="896111"/>
            <a:ext cx="4950194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F5B88-E0D0-4380-A687-60221A6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 with variable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B2636-A3E5-4BCF-BC77-D2908BBD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473" y="896111"/>
            <a:ext cx="5033624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1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F6550-447D-458E-817F-FF7C281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Basics with Tmap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F132E-E78E-4E45-A253-052B8E18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195" y="896111"/>
            <a:ext cx="5164179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31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0A42C-AEB4-4409-B7CB-9B55901A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Tmap with variable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9B31C-1098-42A3-815B-DBF2BD4E1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408" y="896111"/>
            <a:ext cx="5513754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5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64B8-D109-47F4-8A00-6232EB8A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 b="1">
                <a:solidFill>
                  <a:schemeClr val="bg1"/>
                </a:solidFill>
              </a:rPr>
              <a:t>Tmap with leaflet interactive map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8FFC-DFA8-4061-B627-01C69E63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37F37-C6AE-4B29-B5CE-A26CED58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92" y="903730"/>
            <a:ext cx="4658652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2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84A7-ABD3-48CC-BFD8-C8F37A13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6BD4E-4C55-4CAE-8089-BE61E4AE6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B9EB-FEBF-445F-9835-04433645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1.1 The Spatial Analysis and GIS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F343-FADE-4D19-BBB0-B2CFECEE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mini-course, we will focus on how to work with spatial data in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, but note that spatial data, like tabular data, can be used and analyzed in many different software and data is interchangeable.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ESRI's ArcGIS</a:t>
            </a:r>
          </a:p>
          <a:p>
            <a:pPr lvl="1"/>
            <a:r>
              <a:rPr lang="en-US" dirty="0"/>
              <a:t>Paid, PC only, most tools out of the box</a:t>
            </a:r>
          </a:p>
          <a:p>
            <a:r>
              <a:rPr lang="en-US" b="1" dirty="0">
                <a:solidFill>
                  <a:schemeClr val="accent1"/>
                </a:solidFill>
              </a:rPr>
              <a:t>Quantum GIS or QGIS</a:t>
            </a:r>
          </a:p>
          <a:p>
            <a:pPr lvl="1"/>
            <a:r>
              <a:rPr lang="en-US" dirty="0"/>
              <a:t>Free, open-source, PC/MAC </a:t>
            </a:r>
            <a:r>
              <a:rPr lang="en-US" dirty="0" err="1"/>
              <a:t>compatability</a:t>
            </a:r>
            <a:endParaRPr lang="en-US" dirty="0"/>
          </a:p>
          <a:p>
            <a:r>
              <a:rPr lang="en-US" b="1" dirty="0" err="1">
                <a:solidFill>
                  <a:schemeClr val="accent1"/>
                </a:solidFill>
              </a:rPr>
              <a:t>Geoda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Specifically designed for spatial statistics</a:t>
            </a:r>
          </a:p>
          <a:p>
            <a:r>
              <a:rPr lang="en-US" b="1" dirty="0">
                <a:solidFill>
                  <a:schemeClr val="accent1"/>
                </a:solidFill>
              </a:rPr>
              <a:t>Python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PostGIS</a:t>
            </a:r>
            <a:r>
              <a:rPr lang="en-US" dirty="0"/>
              <a:t> (SQL)</a:t>
            </a:r>
          </a:p>
          <a:p>
            <a:r>
              <a:rPr lang="en-US" dirty="0"/>
              <a:t>Still others…</a:t>
            </a:r>
          </a:p>
        </p:txBody>
      </p:sp>
    </p:spTree>
    <p:extLst>
      <p:ext uri="{BB962C8B-B14F-4D97-AF65-F5344CB8AC3E}">
        <p14:creationId xmlns:p14="http://schemas.microsoft.com/office/powerpoint/2010/main" val="413181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7F1F-FDB3-47BF-AE5A-27297342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Types of Spatial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48B3-9181-45E2-8D19-88856E2CC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AF12-9CD3-4913-9015-F7728A143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Vector data </a:t>
            </a:r>
            <a:r>
              <a:rPr lang="en-US" dirty="0"/>
              <a:t>represents points, lines, and polygon geometries like cities, houses, streets, rivers, urban zones, census districts,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2C3A7-904D-4A17-827E-893FEE4C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9043D-A136-4E06-AE6B-4EE1F0C9B3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Raster data </a:t>
            </a:r>
            <a:r>
              <a:rPr lang="en-US" dirty="0"/>
              <a:t>represents continuous surface data in a regular grid and usually reflects environmental variables such as temperature, elevation, etc.</a:t>
            </a:r>
          </a:p>
        </p:txBody>
      </p:sp>
    </p:spTree>
    <p:extLst>
      <p:ext uri="{BB962C8B-B14F-4D97-AF65-F5344CB8AC3E}">
        <p14:creationId xmlns:p14="http://schemas.microsoft.com/office/powerpoint/2010/main" val="17065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CED2F-575E-4229-8F15-E41E6F84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b="1"/>
              <a:t>1.3 Vector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24B805-3E8A-4DEF-89C0-A391DE0AE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3" r="1" b="87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EE82-DC3C-417B-A539-365BC22F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the left, you can see an example of vector data. Both the </a:t>
            </a:r>
            <a:r>
              <a:rPr lang="en-US" sz="2000" dirty="0">
                <a:solidFill>
                  <a:schemeClr val="accent1"/>
                </a:solidFill>
              </a:rPr>
              <a:t>rental observations</a:t>
            </a:r>
            <a:r>
              <a:rPr lang="en-US" sz="2000" dirty="0"/>
              <a:t> (points) and </a:t>
            </a:r>
            <a:r>
              <a:rPr lang="en-US" sz="2000" dirty="0">
                <a:solidFill>
                  <a:schemeClr val="accent1"/>
                </a:solidFill>
              </a:rPr>
              <a:t>Manhattan Island outline </a:t>
            </a:r>
            <a:r>
              <a:rPr lang="en-US" sz="2000" dirty="0"/>
              <a:t>(polygon) are in vector format. They are mapped as overlapping layers.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743F-5378-4C6F-BE0C-5FEB6522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b="1"/>
              <a:t>1.4 Raster Data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F713C6C-9942-4918-8968-6501CD76A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r="518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B0A7-FC87-412A-88E6-71E69AC9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the left is an example of raster data representing different dominate landcover types across North America. </a:t>
            </a:r>
            <a:r>
              <a:rPr lang="en-US" sz="2000" dirty="0">
                <a:solidFill>
                  <a:schemeClr val="accent1"/>
                </a:solidFill>
              </a:rPr>
              <a:t>Each pixel holds a single integer value</a:t>
            </a:r>
            <a:r>
              <a:rPr lang="en-US" sz="2000" dirty="0"/>
              <a:t> which corresponds to different land-cover types such as "grassland" or "water."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25D5-892A-4E79-AA96-D0E61C40235C}"/>
              </a:ext>
            </a:extLst>
          </p:cNvPr>
          <p:cNvSpPr txBox="1"/>
          <p:nvPr/>
        </p:nvSpPr>
        <p:spPr>
          <a:xfrm>
            <a:off x="395416" y="5362832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GLCC Land Cover Classification (North America)</a:t>
            </a:r>
          </a:p>
        </p:txBody>
      </p:sp>
    </p:spTree>
    <p:extLst>
      <p:ext uri="{BB962C8B-B14F-4D97-AF65-F5344CB8AC3E}">
        <p14:creationId xmlns:p14="http://schemas.microsoft.com/office/powerpoint/2010/main" val="17923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4240DE6-79B8-4A98-969F-9AD91567A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" r="-1" b="3727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C56B4-7351-42D9-8540-72CB97F9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1.5 Coordinate Reference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B683-7DF4-4CC4-A953-A36FE47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Spatial data are stored in various coordinate reference systems, which tells software how to draw the map to reduce distortion.</a:t>
            </a:r>
          </a:p>
          <a:p>
            <a:r>
              <a:rPr lang="en-US" sz="1700">
                <a:solidFill>
                  <a:schemeClr val="bg1"/>
                </a:solidFill>
              </a:rPr>
              <a:t>Not all systems use the same units!</a:t>
            </a:r>
          </a:p>
        </p:txBody>
      </p:sp>
    </p:spTree>
    <p:extLst>
      <p:ext uri="{BB962C8B-B14F-4D97-AF65-F5344CB8AC3E}">
        <p14:creationId xmlns:p14="http://schemas.microsoft.com/office/powerpoint/2010/main" val="173065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B792-9AAE-4DDD-A4A5-84336636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2.0 Loading and Cleaning Spatial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F7C3-07A8-472C-B3E7-47046FDE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Loading spatial data as a shapefile or as tabular data with coordinates attached is easy to do in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</a:p>
          <a:p>
            <a:r>
              <a:rPr lang="en-US" dirty="0"/>
              <a:t>We will be using the </a:t>
            </a:r>
            <a:r>
              <a:rPr lang="en-US" b="1" dirty="0">
                <a:solidFill>
                  <a:schemeClr val="accent1"/>
                </a:solidFill>
              </a:rPr>
              <a:t>sf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1"/>
                </a:solidFill>
              </a:rPr>
              <a:t>rgdal</a:t>
            </a:r>
            <a:r>
              <a:rPr lang="en-US" b="1" dirty="0"/>
              <a:t> </a:t>
            </a:r>
            <a:r>
              <a:rPr lang="en-US" dirty="0"/>
              <a:t>packages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sf</a:t>
            </a:r>
            <a:r>
              <a:rPr lang="en-US" dirty="0"/>
              <a:t>: Allows for reading, creation, and manipulation of "simple features" such as vector data</a:t>
            </a:r>
          </a:p>
          <a:p>
            <a:pPr lvl="1"/>
            <a:r>
              <a:rPr lang="en-US" dirty="0"/>
              <a:t>For more info: https://r-spatial.github.io/sf/articles/sf1.html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chemeClr val="accent1"/>
                </a:solidFill>
              </a:rPr>
              <a:t>rgdal</a:t>
            </a:r>
            <a:r>
              <a:rPr lang="en-US" dirty="0"/>
              <a:t>: Provides raster and CRS support (includes </a:t>
            </a:r>
            <a:r>
              <a:rPr lang="en-US" b="1" dirty="0" err="1">
                <a:solidFill>
                  <a:schemeClr val="accent1"/>
                </a:solidFill>
              </a:rPr>
              <a:t>sp</a:t>
            </a:r>
            <a:r>
              <a:rPr lang="en-US" b="1" dirty="0"/>
              <a:t> </a:t>
            </a:r>
            <a:r>
              <a:rPr lang="en-US" dirty="0"/>
              <a:t>package)</a:t>
            </a:r>
          </a:p>
          <a:p>
            <a:pPr lvl="1"/>
            <a:r>
              <a:rPr lang="en-US" dirty="0"/>
              <a:t>For more info: https://cran.r-project.org/web/packages/rgdal/rgdal.pdf</a:t>
            </a:r>
          </a:p>
        </p:txBody>
      </p:sp>
    </p:spTree>
    <p:extLst>
      <p:ext uri="{BB962C8B-B14F-4D97-AF65-F5344CB8AC3E}">
        <p14:creationId xmlns:p14="http://schemas.microsoft.com/office/powerpoint/2010/main" val="85073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8B67C-AB9D-4CAF-AEB6-9DB6D5B0B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310466" y="-1373645"/>
            <a:ext cx="5571067" cy="96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985</Words>
  <Application>Microsoft Office PowerPoint</Application>
  <PresentationFormat>Widescreen</PresentationFormat>
  <Paragraphs>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GIS Mini-course: </vt:lpstr>
      <vt:lpstr>Overview</vt:lpstr>
      <vt:lpstr>1.1 The Spatial Analysis and GIS Landscape</vt:lpstr>
      <vt:lpstr>1.2 Types of Spatial Data</vt:lpstr>
      <vt:lpstr>1.3 Vector Data</vt:lpstr>
      <vt:lpstr>1.4 Raster Data</vt:lpstr>
      <vt:lpstr>1.5 Coordinate Reference System</vt:lpstr>
      <vt:lpstr>2.0 Loading and Cleaning Spatial Data in R</vt:lpstr>
      <vt:lpstr>PowerPoint Presentation</vt:lpstr>
      <vt:lpstr>2.1 A Word about Data Organization</vt:lpstr>
      <vt:lpstr>2.2 Looking into Directories</vt:lpstr>
      <vt:lpstr>2.3 Loading and Cleaning Data in R</vt:lpstr>
      <vt:lpstr>2.4 Using a Working Directory to Load Data</vt:lpstr>
      <vt:lpstr>2.5 Data Structure of an sf Object</vt:lpstr>
      <vt:lpstr>2.6 Checking Coordinate Reference System</vt:lpstr>
      <vt:lpstr>2.7 Simple Visualization using Base R</vt:lpstr>
      <vt:lpstr>2.8 Specifying Plotting with Base R</vt:lpstr>
      <vt:lpstr>3.0 Converting Tabular Data to Spatial Data</vt:lpstr>
      <vt:lpstr>4.0 Subsetting Spatial Data</vt:lpstr>
      <vt:lpstr>PowerPoint Presentation</vt:lpstr>
      <vt:lpstr>4.1 Joining Tabular Data to Spatial Data</vt:lpstr>
      <vt:lpstr>PowerPoint Presentation</vt:lpstr>
      <vt:lpstr>5.0 ggplot and tmap for Visualization</vt:lpstr>
      <vt:lpstr>Ggplot Basics</vt:lpstr>
      <vt:lpstr>Ggplot with variable</vt:lpstr>
      <vt:lpstr>Basics with Tmap</vt:lpstr>
      <vt:lpstr>Tmap with variable</vt:lpstr>
      <vt:lpstr>Tmap with leaflet interactive map</vt:lpstr>
      <vt:lpstr>Now to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Mini-course: Programmatic Spatial Analysis</dc:title>
  <dc:creator>Rocco Bowman</dc:creator>
  <cp:lastModifiedBy>Rocco Bowman</cp:lastModifiedBy>
  <cp:revision>19</cp:revision>
  <dcterms:created xsi:type="dcterms:W3CDTF">2021-05-31T16:12:30Z</dcterms:created>
  <dcterms:modified xsi:type="dcterms:W3CDTF">2021-06-17T22:14:21Z</dcterms:modified>
</cp:coreProperties>
</file>