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69" r:id="rId7"/>
    <p:sldId id="270" r:id="rId8"/>
    <p:sldId id="271" r:id="rId9"/>
    <p:sldId id="259" r:id="rId10"/>
    <p:sldId id="268" r:id="rId11"/>
    <p:sldId id="266" r:id="rId12"/>
    <p:sldId id="262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Gis</a:t>
            </a:r>
            <a:r>
              <a:rPr lang="en-US" dirty="0">
                <a:solidFill>
                  <a:srgbClr val="FFFFFF"/>
                </a:solidFill>
              </a:rPr>
              <a:t> mini-course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2: Spatial Data Manipulation and Topography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2470-FD5B-493F-AC3C-86DBEF40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400"/>
              <a:t>Polygon generation: Thiessen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7BA-3D39-4225-9731-6FC58327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Rather than regular bins, Thiessen Polygons or Voronoi Polygons create cells that contain the area closest to each point in a shapefile</a:t>
            </a:r>
          </a:p>
          <a:p>
            <a:r>
              <a:rPr lang="en-US" sz="1600"/>
              <a:t>Useful for determining an “area of influence”</a:t>
            </a:r>
          </a:p>
          <a:p>
            <a:endParaRPr lang="en-US" sz="1600"/>
          </a:p>
        </p:txBody>
      </p:sp>
      <p:pic>
        <p:nvPicPr>
          <p:cNvPr id="5" name="Picture 4" descr="Shape, polygon&#10;&#10;Description automatically generated">
            <a:extLst>
              <a:ext uri="{FF2B5EF4-FFF2-40B4-BE49-F238E27FC236}">
                <a16:creationId xmlns:a16="http://schemas.microsoft.com/office/drawing/2014/main" id="{EC1D9CF6-D7D5-4AF0-8ED2-765E170D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34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0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2CD9-8508-4029-B664-407ECCC4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Saving 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4AF7-D710-44C5-9C7F-E7EC190D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You can save and load shapefile in R which means that you can pass data between R and GIS software like ArcGIS and QGIS!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67E4A-163F-403B-B543-775D88B3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4257"/>
            <a:ext cx="5455921" cy="51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4E4F-BC18-40B6-A8E1-E035068D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relationships: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ACD4-C2BC-4D90-BBB1-617E4F6D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Return a combination of features that intersect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Retains data from both layers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Can be used to aggregate point data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Clips to just the intersection; can be used to spatially filter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A61761-08CB-40FE-A265-FCAE636D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5348"/>
            <a:ext cx="5459470" cy="3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4E4F-BC18-40B6-A8E1-E035068D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Spatial relationships: </a:t>
            </a:r>
            <a:r>
              <a:rPr lang="en-US" sz="4400" spc="200" dirty="0"/>
              <a:t>Difference</a:t>
            </a:r>
            <a:endParaRPr lang="en-US" sz="4400" kern="1200" cap="all" spc="200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ACD4-C2BC-4D90-BBB1-617E4F6D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Return a combination of features that removes intersection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69387E-60A4-439B-8275-F32AFDC7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2600306"/>
            <a:ext cx="4175762" cy="16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4E4F-BC18-40B6-A8E1-E035068D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5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relationships: Union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ACD4-C2BC-4D90-BBB1-617E4F6D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Return a combination of features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New enclosures create new parts of the geometry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Can be very useful when translating data from one set of polygons to another (Ex: census tracts)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20B5CBC-281D-4123-9FAB-97658726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4334"/>
            <a:ext cx="5455921" cy="244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913A2-CC61-4DB2-BA3E-DD37F294A3FD}"/>
              </a:ext>
            </a:extLst>
          </p:cNvPr>
          <p:cNvSpPr txBox="1"/>
          <p:nvPr/>
        </p:nvSpPr>
        <p:spPr>
          <a:xfrm>
            <a:off x="6317633" y="1438501"/>
            <a:ext cx="221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Rectangle: 2 parts</a:t>
            </a:r>
          </a:p>
          <a:p>
            <a:r>
              <a:rPr lang="en-US" dirty="0"/>
              <a:t>Circle: 1 part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998FC-19EB-49D0-89A0-C60F8DA9A343}"/>
              </a:ext>
            </a:extLst>
          </p:cNvPr>
          <p:cNvSpPr txBox="1"/>
          <p:nvPr/>
        </p:nvSpPr>
        <p:spPr>
          <a:xfrm>
            <a:off x="9796708" y="1556058"/>
            <a:ext cx="221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Union: 5 parts</a:t>
            </a:r>
          </a:p>
        </p:txBody>
      </p:sp>
    </p:spTree>
    <p:extLst>
      <p:ext uri="{BB962C8B-B14F-4D97-AF65-F5344CB8AC3E}">
        <p14:creationId xmlns:p14="http://schemas.microsoft.com/office/powerpoint/2010/main" val="29258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4E4F-BC18-40B6-A8E1-E035068D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cap="all" spc="200" baseline="0">
                <a:latin typeface="+mj-lt"/>
                <a:ea typeface="+mj-ea"/>
                <a:cs typeface="+mj-cs"/>
              </a:rPr>
              <a:t>Spatial relationships: </a:t>
            </a:r>
            <a:r>
              <a:rPr lang="en-US" sz="3700" spc="200"/>
              <a:t>Symmetrical difference</a:t>
            </a:r>
            <a:endParaRPr lang="en-US" sz="3700" kern="1200" cap="all" spc="200" baseline="0">
              <a:latin typeface="+mj-lt"/>
              <a:ea typeface="+mj-ea"/>
              <a:cs typeface="+mj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ACD4-C2BC-4D90-BBB1-617E4F6D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Return a combination of features that is a union but excludes their intersection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BE209C-EF6D-4929-8AF1-68C78D4E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2417924"/>
            <a:ext cx="4175762" cy="20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D5BE-2CF7-4E01-B8A4-913E473E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Cropping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D87C-3D81-4CC3-8A30-3965EAD7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/>
              <a:t>Cropping is simply reducing a shapefile by using another as a reference</a:t>
            </a:r>
          </a:p>
          <a:p>
            <a:r>
              <a:rPr lang="en-US"/>
              <a:t>Can mix points, polygons, and lines</a:t>
            </a:r>
          </a:p>
          <a:p>
            <a:r>
              <a:rPr lang="en-US"/>
              <a:t>Uses the </a:t>
            </a:r>
            <a:r>
              <a:rPr lang="en-US" b="1"/>
              <a:t>extent </a:t>
            </a:r>
            <a:r>
              <a:rPr lang="en-US"/>
              <a:t>of another shapefile, not its exact outline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0F42B-9D6D-43A3-B8D2-398D00DA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95" y="-85104"/>
            <a:ext cx="3134979" cy="3353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37213-ACAD-4C9C-8F49-6FEE3412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822" y="3709088"/>
            <a:ext cx="3134979" cy="299460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52030D-6FE7-4813-A504-417B2C147180}"/>
              </a:ext>
            </a:extLst>
          </p:cNvPr>
          <p:cNvSpPr/>
          <p:nvPr/>
        </p:nvSpPr>
        <p:spPr>
          <a:xfrm rot="5400000">
            <a:off x="9201050" y="3376084"/>
            <a:ext cx="952500" cy="427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6B4A-9B71-45D6-83AB-AD6ED743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Buffering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0D3948-F3E8-4E10-839E-16C462DC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Returns buffer polygons to specified distance (radius)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58FF2DD-2025-4CB6-AC3A-7F02556C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321577"/>
            <a:ext cx="6909577" cy="4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EF9E-1010-4166-9533-6DC38F33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Regular/Random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19C9-6E67-4248-9D00-2B6DAD54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Return a regular grid of points or random points</a:t>
            </a:r>
          </a:p>
          <a:p>
            <a:r>
              <a:rPr lang="en-US" sz="1600"/>
              <a:t>Useful for sampling or setting up polygon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44877-8213-4629-96ED-BAB85746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693859"/>
            <a:ext cx="6909577" cy="34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6765-37B5-4693-8277-C332AC1E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Hexagonal binning/ hexbins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A79C-A3FB-4F7C-9C3B-D4528BE4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Rather than circular buffers or regular square grids, hexbins can be useful to aggregate point data</a:t>
            </a:r>
          </a:p>
          <a:p>
            <a:r>
              <a:rPr lang="en-US" sz="1600"/>
              <a:t>Better than squares because the area is closer to a circle but with definite edges wither other hexagons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D2D074-8412-4EAE-ACA4-6095EF30A896}"/>
              </a:ext>
            </a:extLst>
          </p:cNvPr>
          <p:cNvGrpSpPr/>
          <p:nvPr/>
        </p:nvGrpSpPr>
        <p:grpSpPr>
          <a:xfrm>
            <a:off x="4642342" y="1611324"/>
            <a:ext cx="6909577" cy="3635351"/>
            <a:chOff x="2992073" y="1209675"/>
            <a:chExt cx="8708082" cy="45816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E1EF81-042C-433C-8BF4-6739A379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073" y="1209675"/>
              <a:ext cx="6579070" cy="458160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196B15-7966-474F-9DFF-2E6806428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4730" y="1761845"/>
              <a:ext cx="2505425" cy="357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1947</TotalTime>
  <Words>291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Gis mini-course</vt:lpstr>
      <vt:lpstr>Spatial relationships: intersection</vt:lpstr>
      <vt:lpstr>Spatial relationships: Difference</vt:lpstr>
      <vt:lpstr>Spatial relationships: Union</vt:lpstr>
      <vt:lpstr>Spatial relationships: Symmetrical difference</vt:lpstr>
      <vt:lpstr>Cropping</vt:lpstr>
      <vt:lpstr>Buffering</vt:lpstr>
      <vt:lpstr>Regular/Random points</vt:lpstr>
      <vt:lpstr>Hexagonal binning/ hexbins</vt:lpstr>
      <vt:lpstr>Polygon generation: Thiessen polygons</vt:lpstr>
      <vt:lpstr>Saving shapefiles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mini-course</dc:title>
  <dc:creator>Rocco Bowman</dc:creator>
  <cp:lastModifiedBy>Rocco Bowman</cp:lastModifiedBy>
  <cp:revision>15</cp:revision>
  <dcterms:created xsi:type="dcterms:W3CDTF">2021-06-01T22:35:07Z</dcterms:created>
  <dcterms:modified xsi:type="dcterms:W3CDTF">2021-06-18T00:13:41Z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