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4"/>
  </p:notesMasterIdLst>
  <p:sldIdLst>
    <p:sldId id="256" r:id="rId5"/>
    <p:sldId id="257" r:id="rId6"/>
    <p:sldId id="258" r:id="rId7"/>
    <p:sldId id="261" r:id="rId8"/>
    <p:sldId id="281" r:id="rId9"/>
    <p:sldId id="277" r:id="rId10"/>
    <p:sldId id="279" r:id="rId11"/>
    <p:sldId id="278" r:id="rId12"/>
    <p:sldId id="280" r:id="rId13"/>
    <p:sldId id="273" r:id="rId14"/>
    <p:sldId id="259" r:id="rId15"/>
    <p:sldId id="270" r:id="rId16"/>
    <p:sldId id="271" r:id="rId17"/>
    <p:sldId id="272" r:id="rId18"/>
    <p:sldId id="260" r:id="rId19"/>
    <p:sldId id="264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859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43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high </a:t>
            </a:r>
            <a:r>
              <a:rPr lang="en-US" dirty="0" err="1"/>
              <a:t>moran’s</a:t>
            </a:r>
            <a:r>
              <a:rPr lang="en-US" dirty="0"/>
              <a:t> I will be the slope that runs through many clustered points along that line</a:t>
            </a:r>
          </a:p>
          <a:p>
            <a:endParaRPr lang="en-US" dirty="0"/>
          </a:p>
          <a:p>
            <a:r>
              <a:rPr lang="en-US" dirty="0"/>
              <a:t>II and IV quadrants will tend to reduce Moran’s I because values will not be clustered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915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Whether you include 2</a:t>
            </a:r>
            <a:r>
              <a:rPr lang="en-US" baseline="30000" dirty="0"/>
              <a:t>nd</a:t>
            </a:r>
            <a:r>
              <a:rPr lang="en-US" dirty="0"/>
              <a:t> (or more) order contiguity depends on the data.</a:t>
            </a:r>
          </a:p>
          <a:p>
            <a:endParaRPr lang="en-US" dirty="0"/>
          </a:p>
          <a:p>
            <a:r>
              <a:rPr lang="en-US" dirty="0"/>
              <a:t>If the spatial scale of the data is small (short distance between features) then it might make sense.</a:t>
            </a:r>
          </a:p>
          <a:p>
            <a:endParaRPr lang="en-US" dirty="0"/>
          </a:p>
          <a:p>
            <a:r>
              <a:rPr lang="en-US" dirty="0"/>
              <a:t>For instance, if each cell was a house, the price of the house would be determined by the houses around it far beyond the first contiguity!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64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B978-008044910-4.00399-0" TargetMode="External"/><Relationship Id="rId2" Type="http://schemas.openxmlformats.org/officeDocument/2006/relationships/hyperlink" Target="https://web.archive.org/web/20190308014451/http:/pdfs.semanticscholar.org/eaa5/eefedd4fa34b7de7448c0c8e0822e9fdf956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rismgentry.github.io/Spatial-Regression/" TargetMode="External"/><Relationship Id="rId4" Type="http://schemas.openxmlformats.org/officeDocument/2006/relationships/hyperlink" Target="https://desktop.arcgis.com/en/arcmap/10.3/tools/spatial-statistics-toolbox/spatial-autocorrelation.htm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epdf/10.1111/j.1538-4632.1995.tb00338.x" TargetMode="External"/><Relationship Id="rId2" Type="http://schemas.openxmlformats.org/officeDocument/2006/relationships/hyperlink" Target="https://spatialanalysis.github.io/workshop-notes/spatial-autocorrelatio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.arcgis.com/en/pro-app/latest/tool-reference/spatial-statistics/h-how-spatial-autocorrelation-moran-s-i-spatial-st.ht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 err="1">
                <a:solidFill>
                  <a:srgbClr val="FFFFFF"/>
                </a:solidFill>
              </a:rPr>
              <a:t>Gis</a:t>
            </a:r>
            <a:r>
              <a:rPr lang="en-US" dirty="0">
                <a:solidFill>
                  <a:srgbClr val="FFFFFF"/>
                </a:solidFill>
              </a:rPr>
              <a:t> mini-course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Day 3: Basics of Spatial Statistics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A50E-AC59-46BC-8DDF-8359A353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Moran scatterplot</a:t>
            </a:r>
            <a:endParaRPr lang="en-US" dirty="0"/>
          </a:p>
        </p:txBody>
      </p:sp>
      <p:pic>
        <p:nvPicPr>
          <p:cNvPr id="5" name="Content Placeholder 4" descr="Chart, scatter chart&#10;&#10;Description automatically generated with medium confidence">
            <a:extLst>
              <a:ext uri="{FF2B5EF4-FFF2-40B4-BE49-F238E27FC236}">
                <a16:creationId xmlns:a16="http://schemas.microsoft.com/office/drawing/2014/main" id="{71EE2912-5222-4A6F-85D5-575C5E9EC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9344" y="2587625"/>
            <a:ext cx="4057650" cy="38576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1F29B4-BB17-4E4E-A3D2-BBCAA9A80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600" y="2185989"/>
            <a:ext cx="4467849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3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5DF8-7B51-4AEB-9AAC-EAA817D4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neighbors/ Spatial weights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35AC0-9E87-4AF5-9C01-E0B2489E4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Space and adjacency is determined by constructing a spatial weights matrix</a:t>
            </a:r>
          </a:p>
          <a:p>
            <a:r>
              <a:rPr lang="en-US" dirty="0"/>
              <a:t>Much like a correlation matrix, but values are typically 1 (if neighboring) or 0 (not neighboring)</a:t>
            </a:r>
          </a:p>
          <a:p>
            <a:endParaRPr lang="en-US" dirty="0"/>
          </a:p>
        </p:txBody>
      </p:sp>
      <p:pic>
        <p:nvPicPr>
          <p:cNvPr id="5" name="Picture 4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3BCD6B9F-0F70-45B0-A0E7-8A0B1EA02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414" y="3663954"/>
            <a:ext cx="5143500" cy="2752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5E4ED-41E3-4B11-869A-6A5BE24F3EB7}"/>
              </a:ext>
            </a:extLst>
          </p:cNvPr>
          <p:cNvSpPr txBox="1"/>
          <p:nvPr/>
        </p:nvSpPr>
        <p:spPr>
          <a:xfrm>
            <a:off x="8455914" y="6325862"/>
            <a:ext cx="44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1456128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7DD7B-3947-4485-B020-58BBA0743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Rook and queens case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D5EBD-ECBA-4C01-9F03-C9B1E9847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0"/>
            <a:ext cx="7172138" cy="3745107"/>
          </a:xfrm>
        </p:spPr>
        <p:txBody>
          <a:bodyPr>
            <a:normAutofit/>
          </a:bodyPr>
          <a:lstStyle/>
          <a:p>
            <a:r>
              <a:rPr lang="en-US" dirty="0"/>
              <a:t>Neighbors can be determined in several different ways</a:t>
            </a:r>
          </a:p>
          <a:p>
            <a:r>
              <a:rPr lang="en-US" dirty="0"/>
              <a:t>Rooks Case: Centroid to centroid on 4 principal axes</a:t>
            </a:r>
          </a:p>
          <a:p>
            <a:r>
              <a:rPr lang="en-US" dirty="0"/>
              <a:t>Queens Case: Centroid to centroid on 8 axes (includes corners)</a:t>
            </a:r>
          </a:p>
          <a:p>
            <a:r>
              <a:rPr lang="en-US" dirty="0"/>
              <a:t>Bishops Case: Never seen this used!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B5E45-6301-4AB1-BA5F-73A6A9CBC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197" y="3186260"/>
            <a:ext cx="6867740" cy="2609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50EB3A-21E9-4EE6-BBC3-6FC318B27F97}"/>
              </a:ext>
            </a:extLst>
          </p:cNvPr>
          <p:cNvSpPr txBox="1"/>
          <p:nvPr/>
        </p:nvSpPr>
        <p:spPr>
          <a:xfrm>
            <a:off x="11275887" y="5611335"/>
            <a:ext cx="44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[5]</a:t>
            </a:r>
          </a:p>
        </p:txBody>
      </p:sp>
    </p:spTree>
    <p:extLst>
      <p:ext uri="{BB962C8B-B14F-4D97-AF65-F5344CB8AC3E}">
        <p14:creationId xmlns:p14="http://schemas.microsoft.com/office/powerpoint/2010/main" val="4154846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F25B8-062E-4546-BB65-28D227B87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order contiguity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7E837336-4AAE-4B18-B260-49A56A269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02252" y="2286000"/>
            <a:ext cx="5363633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E6B57C-8281-4024-9551-9E5F82C1701B}"/>
              </a:ext>
            </a:extLst>
          </p:cNvPr>
          <p:cNvSpPr txBox="1"/>
          <p:nvPr/>
        </p:nvSpPr>
        <p:spPr>
          <a:xfrm>
            <a:off x="8565885" y="6272784"/>
            <a:ext cx="72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[6]</a:t>
            </a:r>
          </a:p>
        </p:txBody>
      </p:sp>
    </p:spTree>
    <p:extLst>
      <p:ext uri="{BB962C8B-B14F-4D97-AF65-F5344CB8AC3E}">
        <p14:creationId xmlns:p14="http://schemas.microsoft.com/office/powerpoint/2010/main" val="256550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6109556B-EAE9-4435-B409-0519F2CB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5576B-0040-4A88-82CC-892C04E91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07027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 Nearest neighbors</a:t>
            </a:r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5814CCBE-423E-41B2-A9F3-82679F49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9AF11-4BA4-4A96-ACDB-9A88A39F2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07027" cy="4023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Another way to determine neighbors is to select the nearest </a:t>
            </a:r>
            <a:r>
              <a:rPr lang="en-US" i="1" dirty="0">
                <a:solidFill>
                  <a:srgbClr val="FFFFFF"/>
                </a:solidFill>
              </a:rPr>
              <a:t>k </a:t>
            </a:r>
            <a:r>
              <a:rPr lang="en-US" dirty="0">
                <a:solidFill>
                  <a:srgbClr val="FFFFFF"/>
                </a:solidFill>
              </a:rPr>
              <a:t>neighbors</a:t>
            </a:r>
          </a:p>
          <a:p>
            <a:r>
              <a:rPr lang="en-US" i="1" dirty="0">
                <a:solidFill>
                  <a:srgbClr val="FFFFFF"/>
                </a:solidFill>
              </a:rPr>
              <a:t>Nearest</a:t>
            </a:r>
            <a:r>
              <a:rPr lang="en-US" dirty="0">
                <a:solidFill>
                  <a:srgbClr val="FFFFFF"/>
                </a:solidFill>
              </a:rPr>
              <a:t> is determined by feature centroids, not contiguity</a:t>
            </a:r>
          </a:p>
          <a:p>
            <a:r>
              <a:rPr lang="en-US" dirty="0">
                <a:solidFill>
                  <a:srgbClr val="FFFFFF"/>
                </a:solidFill>
              </a:rPr>
              <a:t>The data should determine what k is</a:t>
            </a:r>
          </a:p>
          <a:p>
            <a:r>
              <a:rPr lang="en-US" dirty="0">
                <a:solidFill>
                  <a:srgbClr val="FFFFFF"/>
                </a:solidFill>
              </a:rPr>
              <a:t>8+ neighbors is usually ideal for Moran’s I</a:t>
            </a:r>
          </a:p>
          <a:p>
            <a:r>
              <a:rPr lang="en-US" dirty="0">
                <a:solidFill>
                  <a:srgbClr val="FFFFFF"/>
                </a:solidFill>
              </a:rPr>
              <a:t>No feature should have 0 or all features as neighbors!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54958F-0E89-43D4-B9BD-1A3B1952BC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12" r="-2" b="15069"/>
          <a:stretch/>
        </p:blipFill>
        <p:spPr>
          <a:xfrm>
            <a:off x="7552266" y="10"/>
            <a:ext cx="4639734" cy="3428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26AD8D-338D-4667-8F29-EC285DF6E5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48" r="-3" b="11706"/>
          <a:stretch/>
        </p:blipFill>
        <p:spPr>
          <a:xfrm>
            <a:off x="7552266" y="3429000"/>
            <a:ext cx="4639734" cy="3429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F02E71-0554-49C1-B6E0-715E68809171}"/>
              </a:ext>
            </a:extLst>
          </p:cNvPr>
          <p:cNvSpPr txBox="1"/>
          <p:nvPr/>
        </p:nvSpPr>
        <p:spPr>
          <a:xfrm>
            <a:off x="7913802" y="264421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 =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AF2E22-1C4A-49CF-8205-135C0AE065CC}"/>
              </a:ext>
            </a:extLst>
          </p:cNvPr>
          <p:cNvSpPr txBox="1"/>
          <p:nvPr/>
        </p:nvSpPr>
        <p:spPr>
          <a:xfrm>
            <a:off x="7913802" y="625787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 = 8</a:t>
            </a:r>
          </a:p>
        </p:txBody>
      </p:sp>
    </p:spTree>
    <p:extLst>
      <p:ext uri="{BB962C8B-B14F-4D97-AF65-F5344CB8AC3E}">
        <p14:creationId xmlns:p14="http://schemas.microsoft.com/office/powerpoint/2010/main" val="3508291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E0EADE-24FD-4F86-B7C3-45498F3B4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Distance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368D5-2C1C-4783-8265-70C68FDFF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Lastly, we can also use a distance bandwidth to choose neighbors that are within a certain distance of a feature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5A25B9-3B87-493F-B852-89E6AFA63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49718"/>
            <a:ext cx="5455921" cy="555856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1063D96-2227-413B-ABF2-CF959A998956}"/>
              </a:ext>
            </a:extLst>
          </p:cNvPr>
          <p:cNvSpPr/>
          <p:nvPr/>
        </p:nvSpPr>
        <p:spPr>
          <a:xfrm>
            <a:off x="7054869" y="2334638"/>
            <a:ext cx="2181496" cy="2154235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25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BE9D-45CD-45F6-B03A-078E09707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3700"/>
              <a:t>Local indicators of spatial autocorrelation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393A6-01FB-4CAE-9B92-6E076140D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en-US" sz="1600"/>
              <a:t>Moran’s </a:t>
            </a:r>
            <a:r>
              <a:rPr lang="en-US" sz="1600" i="1"/>
              <a:t>I </a:t>
            </a:r>
            <a:r>
              <a:rPr lang="en-US" sz="1600"/>
              <a:t>is a </a:t>
            </a:r>
            <a:r>
              <a:rPr lang="en-US" sz="1600" b="1"/>
              <a:t>global </a:t>
            </a:r>
            <a:r>
              <a:rPr lang="en-US" sz="1600"/>
              <a:t>measure but what about local?</a:t>
            </a:r>
          </a:p>
          <a:p>
            <a:r>
              <a:rPr lang="en-US" sz="1600"/>
              <a:t>LISA breaks down the global measure into local clusters of spatial autocorrelation</a:t>
            </a:r>
          </a:p>
          <a:p>
            <a:r>
              <a:rPr lang="en-US" sz="1600" i="1"/>
              <a:t>Where</a:t>
            </a:r>
            <a:r>
              <a:rPr lang="en-US" sz="1600"/>
              <a:t> are like values clustering?</a:t>
            </a:r>
            <a:endParaRPr lang="en-US" sz="1600" i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00E2E-4755-4D08-A7D8-FA6E42DD4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1511593"/>
            <a:ext cx="6909577" cy="383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70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E1147-11AA-49DF-8544-7046F6097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/>
              <a:t>Rgeoda package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7F5B3D-90DB-4496-BB84-48C97B30C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en-US" sz="1600" dirty="0"/>
              <a:t>Allows use of some </a:t>
            </a:r>
            <a:r>
              <a:rPr lang="en-US" sz="1600" dirty="0" err="1"/>
              <a:t>GeoDa</a:t>
            </a:r>
            <a:r>
              <a:rPr lang="en-US" sz="1600" dirty="0"/>
              <a:t> functions but not all</a:t>
            </a:r>
          </a:p>
          <a:p>
            <a:r>
              <a:rPr lang="en-US" sz="1600" dirty="0"/>
              <a:t>Easily perform LISA and some other functions in R</a:t>
            </a:r>
          </a:p>
          <a:p>
            <a:r>
              <a:rPr lang="en-US" sz="1600" dirty="0"/>
              <a:t>Works with sf package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F560AD-FE87-4587-8FFE-267F05A4B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691081"/>
            <a:ext cx="6909577" cy="547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2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4230-C848-4DBF-83F8-9815AC63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F29F3-DDEB-4EF8-9DC0-87645C960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Tobler W., (1970) </a:t>
            </a:r>
            <a:r>
              <a:rPr lang="en-US" sz="18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"A computer movie simulating urban growth in the Detroit region"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8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Economic Geography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46(Supplement): 234–240</a:t>
            </a:r>
          </a:p>
          <a:p>
            <a:r>
              <a:rPr lang="en-US" dirty="0"/>
              <a:t>[2] 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Crawford, T.W., 2009. Scale Analytical, in: </a:t>
            </a:r>
            <a:r>
              <a:rPr lang="en-US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Kitchin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R., Thrift, N. (Eds.), International Encyclopedia of Human Geography. Elsevier, Oxford, pp. 29–36. </a:t>
            </a:r>
            <a:r>
              <a:rPr lang="en-US" sz="18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https://doi.org/10.1016/B978-008044910-4.00399-0</a:t>
            </a:r>
            <a:endParaRPr lang="en-US" sz="1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/>
              <a:t>[3]</a:t>
            </a:r>
            <a:r>
              <a:rPr lang="en-US" sz="18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  https://desktop.arcgis.com/en/arcmap/10.3/tools/spatial-statistics-toolbox/spatial-autocorrelation.htm</a:t>
            </a:r>
            <a:endParaRPr lang="en-US" sz="1800" u="sng" dirty="0">
              <a:solidFill>
                <a:srgbClr val="0563C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[4]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Youyi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Xie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Jian &amp; Sha,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Zhenghui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 Wang,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Mingxian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 Fu, Yan &amp; Chen, Wei. (2018). Modeling Spatiotemporal Heterogeneity of Customer Preferences in Engineering Design. 10.1115/DETC2018-86245.</a:t>
            </a:r>
          </a:p>
          <a:p>
            <a:r>
              <a:rPr lang="en-US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[5]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 https://chrismgentry.github.io/Spatial-Regression/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8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3A46F-FF21-49CD-9ABA-848C72F2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AE70A-AB09-4448-9C3B-15F321152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[6]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https://spatialanalysis.github.io/workshop-notes/spatial-autocorrelation.html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/>
              <a:t>Further Reading:</a:t>
            </a: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Anselin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L. (1995).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"Local indicators of spatial association – LISA"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Geographical Analysis, 27, 93-115.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26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A0F5-5B1D-4BE2-B3E1-66BD50C84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93806-5284-49C9-8B8F-6272A5317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Spatial dependence</a:t>
            </a:r>
          </a:p>
          <a:p>
            <a:r>
              <a:rPr lang="en-US" dirty="0"/>
              <a:t>Moran’s </a:t>
            </a:r>
            <a:r>
              <a:rPr lang="en-US" i="1" dirty="0"/>
              <a:t>I</a:t>
            </a:r>
            <a:endParaRPr lang="en-US" dirty="0"/>
          </a:p>
          <a:p>
            <a:r>
              <a:rPr lang="en-US" dirty="0"/>
              <a:t>Spatial Weights Matrix</a:t>
            </a:r>
          </a:p>
          <a:p>
            <a:r>
              <a:rPr lang="en-US" dirty="0"/>
              <a:t>Local Moran/ Local Indicators of Spatial Association (LISA)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39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F3B6-EF66-47A6-83B8-E462BF731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F22AA-1102-4823-9C24-5603EC5C1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First Law of Geography: “Everything is related to everything else, but near things are more related than distant things.“</a:t>
            </a:r>
            <a:r>
              <a:rPr lang="en-US" sz="2400" baseline="30000" dirty="0"/>
              <a:t>1</a:t>
            </a:r>
            <a:endParaRPr lang="en-US" sz="2400" dirty="0"/>
          </a:p>
          <a:p>
            <a:r>
              <a:rPr lang="en-US" sz="2400" dirty="0"/>
              <a:t>Spatial dependence refers to the degree of spatial autocorrelation between independently measured values observed in geographical space.</a:t>
            </a:r>
            <a:r>
              <a:rPr lang="en-US" sz="2400" baseline="30000" dirty="0"/>
              <a:t>2</a:t>
            </a:r>
          </a:p>
          <a:p>
            <a:r>
              <a:rPr lang="en-US" sz="2400" dirty="0"/>
              <a:t>Spatial dependence violates linear regression assumption of independence of dependent variable.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6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53A17-5803-44B5-AD41-5FBD9D01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Moran’s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423BB-6FF3-4B43-8C99-02AE45E9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0"/>
            <a:ext cx="7172138" cy="3745107"/>
          </a:xfrm>
        </p:spPr>
        <p:txBody>
          <a:bodyPr>
            <a:normAutofit/>
          </a:bodyPr>
          <a:lstStyle/>
          <a:p>
            <a:r>
              <a:rPr lang="en-US" dirty="0"/>
              <a:t>Global measure of spatial autocorrelation (-1 to 1)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E8ED0F-F420-4BD4-84D3-79F262A9C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638" y="1961069"/>
            <a:ext cx="7152858" cy="19204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F6B7D4-1173-42CE-91AD-C629F8DA8453}"/>
              </a:ext>
            </a:extLst>
          </p:cNvPr>
          <p:cNvSpPr txBox="1"/>
          <p:nvPr/>
        </p:nvSpPr>
        <p:spPr>
          <a:xfrm>
            <a:off x="4235597" y="1434315"/>
            <a:ext cx="2027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I</a:t>
            </a:r>
            <a:r>
              <a:rPr lang="en-US" dirty="0"/>
              <a:t> = -1</a:t>
            </a:r>
          </a:p>
          <a:p>
            <a:pPr algn="ctr"/>
            <a:r>
              <a:rPr lang="en-US" dirty="0"/>
              <a:t>Uniform Distribution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FD3ACF-0653-4BB5-9041-97286A394546}"/>
              </a:ext>
            </a:extLst>
          </p:cNvPr>
          <p:cNvSpPr txBox="1"/>
          <p:nvPr/>
        </p:nvSpPr>
        <p:spPr>
          <a:xfrm>
            <a:off x="6201529" y="1157316"/>
            <a:ext cx="3852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I</a:t>
            </a:r>
            <a:r>
              <a:rPr lang="en-US" dirty="0"/>
              <a:t> = 0</a:t>
            </a:r>
          </a:p>
          <a:p>
            <a:pPr algn="ctr"/>
            <a:r>
              <a:rPr lang="en-US" dirty="0"/>
              <a:t>Complete Spatial </a:t>
            </a:r>
          </a:p>
          <a:p>
            <a:pPr algn="ctr"/>
            <a:r>
              <a:rPr lang="en-US" dirty="0"/>
              <a:t>Randomness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1E7990-8122-463B-BB50-109EB7BC2B30}"/>
              </a:ext>
            </a:extLst>
          </p:cNvPr>
          <p:cNvSpPr txBox="1"/>
          <p:nvPr/>
        </p:nvSpPr>
        <p:spPr>
          <a:xfrm>
            <a:off x="10619144" y="1618981"/>
            <a:ext cx="131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</a:t>
            </a:r>
            <a:r>
              <a:rPr lang="en-US" dirty="0"/>
              <a:t> =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EE08F4-BD8F-42CC-AEB0-8FBCB0AEB1BC}"/>
              </a:ext>
            </a:extLst>
          </p:cNvPr>
          <p:cNvSpPr txBox="1"/>
          <p:nvPr/>
        </p:nvSpPr>
        <p:spPr>
          <a:xfrm>
            <a:off x="11480799" y="3881486"/>
            <a:ext cx="44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[3]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F96DE3DE-7894-4173-8A38-46FE850B9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9818" y="4542978"/>
            <a:ext cx="7164131" cy="139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8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CFAC3-7631-4055-AF71-148D9FB68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22243351" cy="9207031"/>
          </a:xfrm>
        </p:spPr>
        <p:txBody>
          <a:bodyPr/>
          <a:lstStyle/>
          <a:p>
            <a:r>
              <a:rPr lang="en-US" dirty="0"/>
              <a:t>N is the total number of spatial units </a:t>
            </a:r>
            <a:r>
              <a:rPr lang="en-US" i="1" dirty="0" err="1"/>
              <a:t>i</a:t>
            </a:r>
            <a:r>
              <a:rPr lang="en-US" i="1" dirty="0"/>
              <a:t> and j</a:t>
            </a:r>
            <a:r>
              <a:rPr lang="en-US" dirty="0"/>
              <a:t>.</a:t>
            </a:r>
            <a:endParaRPr lang="en-US" i="1" dirty="0"/>
          </a:p>
          <a:p>
            <a:r>
              <a:rPr lang="en-US" i="1" dirty="0"/>
              <a:t>X </a:t>
            </a:r>
            <a:r>
              <a:rPr lang="en-US" dirty="0"/>
              <a:t> is the variable of interest</a:t>
            </a:r>
          </a:p>
          <a:p>
            <a:r>
              <a:rPr lang="en-US" dirty="0"/>
              <a:t>    is the mean of the variable of interest</a:t>
            </a:r>
          </a:p>
          <a:p>
            <a:r>
              <a:rPr lang="en-US" dirty="0"/>
              <a:t>    is your weight matrix with 0 on the diagonals (see slide 11 on what this looks like)</a:t>
            </a:r>
          </a:p>
          <a:p>
            <a:r>
              <a:rPr lang="en-US" i="1" dirty="0"/>
              <a:t>W</a:t>
            </a:r>
            <a:r>
              <a:rPr lang="en-US" dirty="0"/>
              <a:t> is a sum of all spatial weights </a:t>
            </a:r>
            <a:r>
              <a:rPr lang="en-US" i="1" dirty="0" err="1"/>
              <a:t>wij</a:t>
            </a:r>
            <a:endParaRPr lang="en-US" i="1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02146EF-87DF-418C-B537-006399AA1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6300" y="692750"/>
            <a:ext cx="7164131" cy="139208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A79C8F6-BD70-4D32-BA70-1A920AEE44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8827" y="3235455"/>
            <a:ext cx="258059" cy="38708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573DE98-E0C6-404C-931F-CA3BBE27EB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3753" y="3753581"/>
            <a:ext cx="550148" cy="4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04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566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BD247-E4B3-4D5E-8C64-BDFDEC3FC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How moran’s I works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B5DD0A-C89E-4B74-AD31-7A661E6088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39" r="-2" b="4615"/>
          <a:stretch/>
        </p:blipFill>
        <p:spPr>
          <a:xfrm>
            <a:off x="327547" y="321733"/>
            <a:ext cx="3448718" cy="41073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0A3193-B841-47DF-A0C1-D2A53B3F00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62" r="29306" b="1"/>
          <a:stretch/>
        </p:blipFill>
        <p:spPr>
          <a:xfrm>
            <a:off x="3925067" y="321732"/>
            <a:ext cx="3448718" cy="41062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3F924-D96B-4DA6-9E84-4E0074134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How do local neighborhoods compare to global measure?</a:t>
            </a:r>
          </a:p>
          <a:p>
            <a:r>
              <a:rPr lang="en-US" dirty="0">
                <a:solidFill>
                  <a:srgbClr val="FFFFFF"/>
                </a:solidFill>
              </a:rPr>
              <a:t>Mean = 34</a:t>
            </a:r>
          </a:p>
          <a:p>
            <a:r>
              <a:rPr lang="en-US" dirty="0">
                <a:solidFill>
                  <a:srgbClr val="FFFFFF"/>
                </a:solidFill>
              </a:rPr>
              <a:t>Shape with 62 deviates by 28</a:t>
            </a:r>
          </a:p>
          <a:p>
            <a:r>
              <a:rPr lang="en-US" dirty="0">
                <a:solidFill>
                  <a:srgbClr val="FFFFFF"/>
                </a:solidFill>
              </a:rPr>
              <a:t>Shape with 40 deviates by 6</a:t>
            </a:r>
          </a:p>
          <a:p>
            <a:r>
              <a:rPr lang="en-US" dirty="0">
                <a:solidFill>
                  <a:srgbClr val="FFFFFF"/>
                </a:solidFill>
              </a:rPr>
              <a:t>Their cross product would be 28 x 6 = 168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29C24EDF-A7FC-461F-9DE9-03D31F07E4ED}"/>
              </a:ext>
            </a:extLst>
          </p:cNvPr>
          <p:cNvSpPr/>
          <p:nvPr/>
        </p:nvSpPr>
        <p:spPr>
          <a:xfrm>
            <a:off x="5135418" y="1228436"/>
            <a:ext cx="258618" cy="4248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87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566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BD247-E4B3-4D5E-8C64-BDFDEC3FC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How moran’s I works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B5DD0A-C89E-4B74-AD31-7A661E6088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39" r="-2" b="4615"/>
          <a:stretch/>
        </p:blipFill>
        <p:spPr>
          <a:xfrm>
            <a:off x="327547" y="321733"/>
            <a:ext cx="3448718" cy="41073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0A3193-B841-47DF-A0C1-D2A53B3F00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62" r="29306" b="1"/>
          <a:stretch/>
        </p:blipFill>
        <p:spPr>
          <a:xfrm>
            <a:off x="3925067" y="321732"/>
            <a:ext cx="3448718" cy="41062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3F924-D96B-4DA6-9E84-4E0074134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 fontScale="77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62 has a deviation of 28</a:t>
            </a:r>
          </a:p>
          <a:p>
            <a:r>
              <a:rPr lang="en-US" dirty="0">
                <a:solidFill>
                  <a:srgbClr val="FFFFFF"/>
                </a:solidFill>
              </a:rPr>
              <a:t>15 has a deviation of -19</a:t>
            </a:r>
          </a:p>
          <a:p>
            <a:r>
              <a:rPr lang="en-US" dirty="0">
                <a:solidFill>
                  <a:srgbClr val="FFFFFF"/>
                </a:solidFill>
              </a:rPr>
              <a:t>Cross product is -532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Lots of low and high values together will produce significant Moran’s I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If </a:t>
            </a:r>
            <a:r>
              <a:rPr lang="en-US" dirty="0" err="1">
                <a:solidFill>
                  <a:srgbClr val="FFFFFF"/>
                </a:solidFill>
              </a:rPr>
              <a:t>crossproducts</a:t>
            </a:r>
            <a:r>
              <a:rPr lang="en-US" dirty="0">
                <a:solidFill>
                  <a:srgbClr val="FFFFFF"/>
                </a:solidFill>
              </a:rPr>
              <a:t> balance each other, then it produces values close to zero or spatial randomness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Find a full explanation </a:t>
            </a:r>
            <a:r>
              <a:rPr lang="en-US" dirty="0">
                <a:solidFill>
                  <a:srgbClr val="FFFFFF"/>
                </a:solidFill>
                <a:hlinkClick r:id="rId4"/>
              </a:rPr>
              <a:t>here</a:t>
            </a:r>
            <a:r>
              <a:rPr lang="en-US" dirty="0">
                <a:solidFill>
                  <a:srgbClr val="FFFFFF"/>
                </a:solidFill>
              </a:rPr>
              <a:t> from ESRI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29C24EDF-A7FC-461F-9DE9-03D31F07E4ED}"/>
              </a:ext>
            </a:extLst>
          </p:cNvPr>
          <p:cNvSpPr/>
          <p:nvPr/>
        </p:nvSpPr>
        <p:spPr>
          <a:xfrm rot="9022211">
            <a:off x="5749264" y="2661198"/>
            <a:ext cx="258618" cy="4248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50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2DC8-DEAE-476B-AD31-111D6831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E8447-2914-4144-8CE5-CAA910AA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Null Hypothesis is that the data exhibits complete spatial randomness</a:t>
            </a:r>
          </a:p>
          <a:p>
            <a:r>
              <a:rPr lang="en-US" dirty="0"/>
              <a:t>If Moran’s I p-value is non-significant, then it suggests the data may be “randomly” distributed</a:t>
            </a:r>
          </a:p>
          <a:p>
            <a:r>
              <a:rPr lang="en-US" dirty="0"/>
              <a:t>If Moran’s I p-value is positive and the z-score is positive, then it suggests that the data is significantly clustered and the null hypothesis can be rejected</a:t>
            </a:r>
          </a:p>
          <a:p>
            <a:r>
              <a:rPr lang="en-US" dirty="0"/>
              <a:t>If Moran’s I p-value is positive and the z-score is positive, then it suggests that the data is significantly clustered and the null hypothesis can be rejected</a:t>
            </a:r>
          </a:p>
        </p:txBody>
      </p:sp>
    </p:spTree>
    <p:extLst>
      <p:ext uri="{BB962C8B-B14F-4D97-AF65-F5344CB8AC3E}">
        <p14:creationId xmlns:p14="http://schemas.microsoft.com/office/powerpoint/2010/main" val="1254679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632C-02C5-4F4F-B584-43BACA71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Z-score? – Standard Deviate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B6F31-1297-46F1-9EE8-AA9F1B5E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Z-score is the number of standard deviations that a statistic is away from its expected mean given many simulated permutations.</a:t>
            </a:r>
          </a:p>
          <a:p>
            <a:r>
              <a:rPr lang="en-US" dirty="0"/>
              <a:t>In R and the </a:t>
            </a:r>
            <a:r>
              <a:rPr lang="en-US" b="1" dirty="0" err="1"/>
              <a:t>spdep</a:t>
            </a:r>
            <a:r>
              <a:rPr lang="en-US" dirty="0"/>
              <a:t> package, the Z-score is reported as the </a:t>
            </a:r>
            <a:r>
              <a:rPr lang="en-US" b="1" dirty="0"/>
              <a:t>Standard Deviate</a:t>
            </a:r>
          </a:p>
          <a:p>
            <a:r>
              <a:rPr lang="en-US" dirty="0"/>
              <a:t>If you look at the summary of your test you will see both the standard deviate score, p-value, and Moran I statistic which should help you evaluate spatial autocorrelation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2A085-A39C-42E9-8D2B-4B282F958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417" y="4461252"/>
            <a:ext cx="5734850" cy="18481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24780E-70AE-4263-94AD-40DCDCF768ED}"/>
              </a:ext>
            </a:extLst>
          </p:cNvPr>
          <p:cNvSpPr/>
          <p:nvPr/>
        </p:nvSpPr>
        <p:spPr>
          <a:xfrm>
            <a:off x="4826524" y="5316718"/>
            <a:ext cx="2205872" cy="150828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412FF8-5597-4C94-A2C3-124415DB6E22}"/>
              </a:ext>
            </a:extLst>
          </p:cNvPr>
          <p:cNvSpPr/>
          <p:nvPr/>
        </p:nvSpPr>
        <p:spPr>
          <a:xfrm>
            <a:off x="7184796" y="5343539"/>
            <a:ext cx="1691349" cy="124007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5FD10A-FBAD-4724-8B92-27BC3D531EFA}"/>
              </a:ext>
            </a:extLst>
          </p:cNvPr>
          <p:cNvSpPr/>
          <p:nvPr/>
        </p:nvSpPr>
        <p:spPr>
          <a:xfrm>
            <a:off x="3313417" y="5826449"/>
            <a:ext cx="1691349" cy="124007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94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8887</TotalTime>
  <Words>968</Words>
  <Application>Microsoft Office PowerPoint</Application>
  <PresentationFormat>Widescreen</PresentationFormat>
  <Paragraphs>104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Tw Cen MT</vt:lpstr>
      <vt:lpstr>Tw Cen MT Condensed</vt:lpstr>
      <vt:lpstr>Wingdings 3</vt:lpstr>
      <vt:lpstr>Integral</vt:lpstr>
      <vt:lpstr>Gis mini-course</vt:lpstr>
      <vt:lpstr>overview</vt:lpstr>
      <vt:lpstr>Spatial dependence</vt:lpstr>
      <vt:lpstr>Moran’s I</vt:lpstr>
      <vt:lpstr>PowerPoint Presentation</vt:lpstr>
      <vt:lpstr>How moran’s I works</vt:lpstr>
      <vt:lpstr>How moran’s I works</vt:lpstr>
      <vt:lpstr>Hypothesis testing</vt:lpstr>
      <vt:lpstr>Z-score? – Standard Deviate</vt:lpstr>
      <vt:lpstr>Moran scatterplot</vt:lpstr>
      <vt:lpstr>Spatial neighbors/ Spatial weights matrix</vt:lpstr>
      <vt:lpstr>Rook and queens case neighbors</vt:lpstr>
      <vt:lpstr>1st and 2nd order contiguity</vt:lpstr>
      <vt:lpstr>K Nearest neighbors</vt:lpstr>
      <vt:lpstr>Distance</vt:lpstr>
      <vt:lpstr>Local indicators of spatial autocorrelation</vt:lpstr>
      <vt:lpstr>Rgeoda package</vt:lpstr>
      <vt:lpstr>References</vt:lpstr>
      <vt:lpstr>References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Rocco Bowman</dc:creator>
  <cp:lastModifiedBy>Rocco Bowman</cp:lastModifiedBy>
  <cp:revision>27</cp:revision>
  <dcterms:created xsi:type="dcterms:W3CDTF">2021-06-01T22:38:54Z</dcterms:created>
  <dcterms:modified xsi:type="dcterms:W3CDTF">2021-06-23T21:36:08Z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