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sldIdLst>
    <p:sldId id="256" r:id="rId5"/>
    <p:sldId id="257" r:id="rId6"/>
    <p:sldId id="258" r:id="rId7"/>
    <p:sldId id="264" r:id="rId8"/>
    <p:sldId id="265" r:id="rId9"/>
    <p:sldId id="259" r:id="rId10"/>
    <p:sldId id="266" r:id="rId11"/>
    <p:sldId id="263" r:id="rId12"/>
    <p:sldId id="268" r:id="rId13"/>
    <p:sldId id="269" r:id="rId14"/>
    <p:sldId id="261" r:id="rId15"/>
    <p:sldId id="270" r:id="rId16"/>
    <p:sldId id="262" r:id="rId17"/>
    <p:sldId id="271" r:id="rId18"/>
    <p:sldId id="272" r:id="rId19"/>
    <p:sldId id="273" r:id="rId20"/>
    <p:sldId id="274" r:id="rId21"/>
    <p:sldId id="275" r:id="rId22"/>
    <p:sldId id="276" r:id="rId23"/>
    <p:sldId id="277" r:id="rId24"/>
    <p:sldId id="278" r:id="rId25"/>
    <p:sldId id="279"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D0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6/23/2021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6/23/2021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eodacenter.github.io/workbook/8_spatial_clusters/lab8.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i.org/10.1080/1365881070167497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err="1">
                <a:solidFill>
                  <a:srgbClr val="FFFFFF"/>
                </a:solidFill>
              </a:rPr>
              <a:t>Gis</a:t>
            </a:r>
            <a:r>
              <a:rPr lang="en-US" dirty="0">
                <a:solidFill>
                  <a:srgbClr val="FFFFFF"/>
                </a:solidFill>
              </a:rPr>
              <a:t> mini-course</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Day 4: Scripting, Looping, and Automation</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8B8029-B2B3-49B4-B6F4-5551F7AD92E3}"/>
              </a:ext>
            </a:extLst>
          </p:cNvPr>
          <p:cNvPicPr>
            <a:picLocks noChangeAspect="1"/>
          </p:cNvPicPr>
          <p:nvPr/>
        </p:nvPicPr>
        <p:blipFill rotWithShape="1">
          <a:blip r:embed="rId2"/>
          <a:srcRect b="7469"/>
          <a:stretch/>
        </p:blipFill>
        <p:spPr>
          <a:xfrm>
            <a:off x="2318810" y="203204"/>
            <a:ext cx="7554379" cy="2926495"/>
          </a:xfrm>
          <a:prstGeom prst="rect">
            <a:avLst/>
          </a:prstGeom>
        </p:spPr>
      </p:pic>
      <p:sp>
        <p:nvSpPr>
          <p:cNvPr id="8" name="Plus Sign 7">
            <a:extLst>
              <a:ext uri="{FF2B5EF4-FFF2-40B4-BE49-F238E27FC236}">
                <a16:creationId xmlns:a16="http://schemas.microsoft.com/office/drawing/2014/main" id="{FBEFA55B-4D0A-4B1B-9561-08673BE7BED3}"/>
              </a:ext>
            </a:extLst>
          </p:cNvPr>
          <p:cNvSpPr/>
          <p:nvPr/>
        </p:nvSpPr>
        <p:spPr>
          <a:xfrm>
            <a:off x="4530611" y="4109996"/>
            <a:ext cx="603316" cy="7164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Sign 8">
            <a:extLst>
              <a:ext uri="{FF2B5EF4-FFF2-40B4-BE49-F238E27FC236}">
                <a16:creationId xmlns:a16="http://schemas.microsoft.com/office/drawing/2014/main" id="{56457D9E-4219-4FDC-8DA1-2F533F0BCA2D}"/>
              </a:ext>
            </a:extLst>
          </p:cNvPr>
          <p:cNvSpPr/>
          <p:nvPr/>
        </p:nvSpPr>
        <p:spPr>
          <a:xfrm>
            <a:off x="9934280" y="4095396"/>
            <a:ext cx="603316" cy="7164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80EDA29-7E75-4357-9C46-9290BDCC061A}"/>
              </a:ext>
            </a:extLst>
          </p:cNvPr>
          <p:cNvSpPr txBox="1"/>
          <p:nvPr/>
        </p:nvSpPr>
        <p:spPr>
          <a:xfrm>
            <a:off x="10694126" y="4267200"/>
            <a:ext cx="1323703" cy="369332"/>
          </a:xfrm>
          <a:prstGeom prst="rect">
            <a:avLst/>
          </a:prstGeom>
          <a:noFill/>
        </p:spPr>
        <p:txBody>
          <a:bodyPr wrap="square" rtlCol="0">
            <a:spAutoFit/>
          </a:bodyPr>
          <a:lstStyle/>
          <a:p>
            <a:r>
              <a:rPr lang="en-US" dirty="0"/>
              <a:t>…</a:t>
            </a:r>
          </a:p>
        </p:txBody>
      </p:sp>
      <p:pic>
        <p:nvPicPr>
          <p:cNvPr id="12" name="Picture 11">
            <a:extLst>
              <a:ext uri="{FF2B5EF4-FFF2-40B4-BE49-F238E27FC236}">
                <a16:creationId xmlns:a16="http://schemas.microsoft.com/office/drawing/2014/main" id="{59AA61C0-4289-4E67-9F93-B07246F763A5}"/>
              </a:ext>
            </a:extLst>
          </p:cNvPr>
          <p:cNvPicPr>
            <a:picLocks noChangeAspect="1"/>
          </p:cNvPicPr>
          <p:nvPr/>
        </p:nvPicPr>
        <p:blipFill>
          <a:blip r:embed="rId3"/>
          <a:stretch>
            <a:fillRect/>
          </a:stretch>
        </p:blipFill>
        <p:spPr>
          <a:xfrm>
            <a:off x="1209760" y="3260892"/>
            <a:ext cx="2881474" cy="2414643"/>
          </a:xfrm>
          <a:prstGeom prst="rect">
            <a:avLst/>
          </a:prstGeom>
        </p:spPr>
      </p:pic>
      <p:pic>
        <p:nvPicPr>
          <p:cNvPr id="14" name="Picture 13">
            <a:extLst>
              <a:ext uri="{FF2B5EF4-FFF2-40B4-BE49-F238E27FC236}">
                <a16:creationId xmlns:a16="http://schemas.microsoft.com/office/drawing/2014/main" id="{74AE07A8-D657-4D1F-AEB8-0E3D40BC6737}"/>
              </a:ext>
            </a:extLst>
          </p:cNvPr>
          <p:cNvPicPr>
            <a:picLocks noChangeAspect="1"/>
          </p:cNvPicPr>
          <p:nvPr/>
        </p:nvPicPr>
        <p:blipFill>
          <a:blip r:embed="rId4"/>
          <a:stretch>
            <a:fillRect/>
          </a:stretch>
        </p:blipFill>
        <p:spPr>
          <a:xfrm>
            <a:off x="5398048" y="3187487"/>
            <a:ext cx="4457967" cy="2561452"/>
          </a:xfrm>
          <a:prstGeom prst="rect">
            <a:avLst/>
          </a:prstGeom>
        </p:spPr>
      </p:pic>
      <p:sp>
        <p:nvSpPr>
          <p:cNvPr id="2" name="Rectangle 1">
            <a:extLst>
              <a:ext uri="{FF2B5EF4-FFF2-40B4-BE49-F238E27FC236}">
                <a16:creationId xmlns:a16="http://schemas.microsoft.com/office/drawing/2014/main" id="{E8A19FA2-F8EA-4483-87C9-1F2A733F359E}"/>
              </a:ext>
            </a:extLst>
          </p:cNvPr>
          <p:cNvSpPr/>
          <p:nvPr/>
        </p:nvSpPr>
        <p:spPr>
          <a:xfrm>
            <a:off x="2473233" y="2211977"/>
            <a:ext cx="6932023" cy="748937"/>
          </a:xfrm>
          <a:prstGeom prst="rect">
            <a:avLst/>
          </a:prstGeom>
          <a:solidFill>
            <a:srgbClr val="EBFD0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45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22BE-D9C8-4A1E-98F6-4E44E6967B2B}"/>
              </a:ext>
            </a:extLst>
          </p:cNvPr>
          <p:cNvSpPr>
            <a:spLocks noGrp="1"/>
          </p:cNvSpPr>
          <p:nvPr>
            <p:ph type="title"/>
          </p:nvPr>
        </p:nvSpPr>
        <p:spPr/>
        <p:txBody>
          <a:bodyPr/>
          <a:lstStyle/>
          <a:p>
            <a:r>
              <a:rPr lang="en-US" dirty="0"/>
              <a:t>cluster analysis</a:t>
            </a:r>
          </a:p>
        </p:txBody>
      </p:sp>
      <p:sp>
        <p:nvSpPr>
          <p:cNvPr id="3" name="Content Placeholder 2">
            <a:extLst>
              <a:ext uri="{FF2B5EF4-FFF2-40B4-BE49-F238E27FC236}">
                <a16:creationId xmlns:a16="http://schemas.microsoft.com/office/drawing/2014/main" id="{3EC5A1DF-065A-48BF-BB3E-B4E78CEDD771}"/>
              </a:ext>
            </a:extLst>
          </p:cNvPr>
          <p:cNvSpPr>
            <a:spLocks noGrp="1"/>
          </p:cNvSpPr>
          <p:nvPr>
            <p:ph idx="1"/>
          </p:nvPr>
        </p:nvSpPr>
        <p:spPr/>
        <p:txBody>
          <a:bodyPr/>
          <a:lstStyle/>
          <a:p>
            <a:r>
              <a:rPr lang="en-US" dirty="0"/>
              <a:t>We have waited this long to get to clustering because ultimately any run of a clustering algorithm will need to be compared and assessed before adoption</a:t>
            </a:r>
          </a:p>
          <a:p>
            <a:r>
              <a:rPr lang="en-US" dirty="0"/>
              <a:t>Loops and conditional statements can help tremendously in automating model comparison</a:t>
            </a:r>
          </a:p>
          <a:p>
            <a:r>
              <a:rPr lang="en-US" dirty="0"/>
              <a:t>If we want to find clusters with the </a:t>
            </a:r>
            <a:r>
              <a:rPr lang="en-US" dirty="0" err="1"/>
              <a:t>Kmeans</a:t>
            </a:r>
            <a:r>
              <a:rPr lang="en-US" dirty="0"/>
              <a:t> algorithm, like many algorithms, it requires us to specify an </a:t>
            </a:r>
            <a:r>
              <a:rPr lang="en-US" i="1" dirty="0"/>
              <a:t>a priori</a:t>
            </a:r>
            <a:r>
              <a:rPr lang="en-US" dirty="0"/>
              <a:t> number of clusters</a:t>
            </a:r>
          </a:p>
          <a:p>
            <a:r>
              <a:rPr lang="en-US" dirty="0"/>
              <a:t>But if we only pick k = 4, then what about k = anything else?</a:t>
            </a:r>
          </a:p>
        </p:txBody>
      </p:sp>
    </p:spTree>
    <p:extLst>
      <p:ext uri="{BB962C8B-B14F-4D97-AF65-F5344CB8AC3E}">
        <p14:creationId xmlns:p14="http://schemas.microsoft.com/office/powerpoint/2010/main" val="202447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1771FB-CE75-4C63-A088-5481D1D6C8D8}"/>
              </a:ext>
            </a:extLst>
          </p:cNvPr>
          <p:cNvPicPr>
            <a:picLocks noChangeAspect="1"/>
          </p:cNvPicPr>
          <p:nvPr/>
        </p:nvPicPr>
        <p:blipFill>
          <a:blip r:embed="rId2"/>
          <a:stretch>
            <a:fillRect/>
          </a:stretch>
        </p:blipFill>
        <p:spPr>
          <a:xfrm>
            <a:off x="1406827" y="680176"/>
            <a:ext cx="9378346" cy="974185"/>
          </a:xfrm>
          <a:prstGeom prst="rect">
            <a:avLst/>
          </a:prstGeom>
        </p:spPr>
      </p:pic>
      <p:sp>
        <p:nvSpPr>
          <p:cNvPr id="6" name="Arrow: Down 5">
            <a:extLst>
              <a:ext uri="{FF2B5EF4-FFF2-40B4-BE49-F238E27FC236}">
                <a16:creationId xmlns:a16="http://schemas.microsoft.com/office/drawing/2014/main" id="{32E8F791-B272-4AE3-8B03-4AF25150C48F}"/>
              </a:ext>
            </a:extLst>
          </p:cNvPr>
          <p:cNvSpPr/>
          <p:nvPr/>
        </p:nvSpPr>
        <p:spPr>
          <a:xfrm>
            <a:off x="5181600" y="1767840"/>
            <a:ext cx="1053737" cy="1123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7D5BE-2C24-48A0-BD32-502D7B5CB124}"/>
              </a:ext>
            </a:extLst>
          </p:cNvPr>
          <p:cNvPicPr>
            <a:picLocks noChangeAspect="1"/>
          </p:cNvPicPr>
          <p:nvPr/>
        </p:nvPicPr>
        <p:blipFill>
          <a:blip r:embed="rId3"/>
          <a:stretch>
            <a:fillRect/>
          </a:stretch>
        </p:blipFill>
        <p:spPr>
          <a:xfrm>
            <a:off x="3890301" y="3004725"/>
            <a:ext cx="2983191" cy="3466951"/>
          </a:xfrm>
          <a:prstGeom prst="rect">
            <a:avLst/>
          </a:prstGeom>
        </p:spPr>
      </p:pic>
    </p:spTree>
    <p:extLst>
      <p:ext uri="{BB962C8B-B14F-4D97-AF65-F5344CB8AC3E}">
        <p14:creationId xmlns:p14="http://schemas.microsoft.com/office/powerpoint/2010/main" val="1148384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4F47-E912-4333-BE34-998DF0904EA7}"/>
              </a:ext>
            </a:extLst>
          </p:cNvPr>
          <p:cNvSpPr>
            <a:spLocks noGrp="1"/>
          </p:cNvSpPr>
          <p:nvPr>
            <p:ph type="title"/>
          </p:nvPr>
        </p:nvSpPr>
        <p:spPr/>
        <p:txBody>
          <a:bodyPr/>
          <a:lstStyle/>
          <a:p>
            <a:r>
              <a:rPr lang="en-US" dirty="0"/>
              <a:t>Cluster Model fitting</a:t>
            </a:r>
          </a:p>
        </p:txBody>
      </p:sp>
      <p:sp>
        <p:nvSpPr>
          <p:cNvPr id="3" name="Content Placeholder 2">
            <a:extLst>
              <a:ext uri="{FF2B5EF4-FFF2-40B4-BE49-F238E27FC236}">
                <a16:creationId xmlns:a16="http://schemas.microsoft.com/office/drawing/2014/main" id="{09F70908-E346-4087-A42E-269A18308D69}"/>
              </a:ext>
            </a:extLst>
          </p:cNvPr>
          <p:cNvSpPr>
            <a:spLocks noGrp="1"/>
          </p:cNvSpPr>
          <p:nvPr>
            <p:ph idx="1"/>
          </p:nvPr>
        </p:nvSpPr>
        <p:spPr/>
        <p:txBody>
          <a:bodyPr/>
          <a:lstStyle/>
          <a:p>
            <a:r>
              <a:rPr lang="en-US" dirty="0"/>
              <a:t>Loops can help to investigate just how many clusters is best, reasonable, explainable, etc.</a:t>
            </a:r>
          </a:p>
          <a:p>
            <a:r>
              <a:rPr lang="en-US" dirty="0"/>
              <a:t>Because clustering creates a </a:t>
            </a:r>
            <a:r>
              <a:rPr lang="en-US" b="1" dirty="0"/>
              <a:t>within sum of squares</a:t>
            </a:r>
            <a:r>
              <a:rPr lang="en-US" dirty="0"/>
              <a:t> measure which is like the variance of values within a cluster, this tells us how alike each data point is within a cluster</a:t>
            </a:r>
          </a:p>
          <a:p>
            <a:r>
              <a:rPr lang="en-US" dirty="0"/>
              <a:t>What we want is the lowest number of clusters as we want the simplest model but also want the lowest within-group variance so that the groups mean something!</a:t>
            </a:r>
          </a:p>
        </p:txBody>
      </p:sp>
    </p:spTree>
    <p:extLst>
      <p:ext uri="{BB962C8B-B14F-4D97-AF65-F5344CB8AC3E}">
        <p14:creationId xmlns:p14="http://schemas.microsoft.com/office/powerpoint/2010/main" val="41125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DA65-DB7D-4AF4-A6D0-9253A30619CD}"/>
              </a:ext>
            </a:extLst>
          </p:cNvPr>
          <p:cNvSpPr>
            <a:spLocks noGrp="1"/>
          </p:cNvSpPr>
          <p:nvPr>
            <p:ph type="title"/>
          </p:nvPr>
        </p:nvSpPr>
        <p:spPr/>
        <p:txBody>
          <a:bodyPr/>
          <a:lstStyle/>
          <a:p>
            <a:r>
              <a:rPr lang="en-US" dirty="0"/>
              <a:t>What about k = 1,2,4,5…?</a:t>
            </a:r>
          </a:p>
        </p:txBody>
      </p:sp>
      <p:sp>
        <p:nvSpPr>
          <p:cNvPr id="3" name="Content Placeholder 2">
            <a:extLst>
              <a:ext uri="{FF2B5EF4-FFF2-40B4-BE49-F238E27FC236}">
                <a16:creationId xmlns:a16="http://schemas.microsoft.com/office/drawing/2014/main" id="{35A63B1B-1E14-4569-8810-90B1B596DC0A}"/>
              </a:ext>
            </a:extLst>
          </p:cNvPr>
          <p:cNvSpPr>
            <a:spLocks noGrp="1"/>
          </p:cNvSpPr>
          <p:nvPr>
            <p:ph idx="1"/>
          </p:nvPr>
        </p:nvSpPr>
        <p:spPr/>
        <p:txBody>
          <a:bodyPr/>
          <a:lstStyle/>
          <a:p>
            <a:r>
              <a:rPr lang="en-US" dirty="0"/>
              <a:t>A for loop can help us find an ideal number of clusters to choose before running the algorithm by testing out each value of k (within reason)</a:t>
            </a:r>
          </a:p>
          <a:p>
            <a:r>
              <a:rPr lang="en-US" dirty="0"/>
              <a:t>We can then use the “elbow” method to choose the model where the parameter k reduces the </a:t>
            </a:r>
            <a:r>
              <a:rPr lang="en-US" b="1" dirty="0"/>
              <a:t>total within sum of squares</a:t>
            </a:r>
            <a:r>
              <a:rPr lang="en-US" dirty="0"/>
              <a:t> or </a:t>
            </a:r>
            <a:r>
              <a:rPr lang="en-US" b="1" dirty="0"/>
              <a:t>within group variance</a:t>
            </a:r>
            <a:r>
              <a:rPr lang="en-US" dirty="0"/>
              <a:t> as much as possible while retaining the simplest model</a:t>
            </a:r>
          </a:p>
          <a:p>
            <a:r>
              <a:rPr lang="en-US" dirty="0"/>
              <a:t>We can achieve this by slightly modifying the code and making the k parameter of </a:t>
            </a:r>
            <a:r>
              <a:rPr lang="en-US" b="1" dirty="0" err="1"/>
              <a:t>kmeans</a:t>
            </a:r>
            <a:r>
              <a:rPr lang="en-US" b="1" dirty="0"/>
              <a:t>() </a:t>
            </a:r>
            <a:r>
              <a:rPr lang="en-US" dirty="0"/>
              <a:t>to reflect the iterator</a:t>
            </a:r>
          </a:p>
        </p:txBody>
      </p:sp>
    </p:spTree>
    <p:extLst>
      <p:ext uri="{BB962C8B-B14F-4D97-AF65-F5344CB8AC3E}">
        <p14:creationId xmlns:p14="http://schemas.microsoft.com/office/powerpoint/2010/main" val="132065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D7D9F4-82AE-48AE-AC41-1C0D6C8673EB}"/>
              </a:ext>
            </a:extLst>
          </p:cNvPr>
          <p:cNvPicPr>
            <a:picLocks noChangeAspect="1"/>
          </p:cNvPicPr>
          <p:nvPr/>
        </p:nvPicPr>
        <p:blipFill>
          <a:blip r:embed="rId2"/>
          <a:stretch>
            <a:fillRect/>
          </a:stretch>
        </p:blipFill>
        <p:spPr>
          <a:xfrm>
            <a:off x="3395285" y="415032"/>
            <a:ext cx="5401429" cy="1743318"/>
          </a:xfrm>
          <a:prstGeom prst="rect">
            <a:avLst/>
          </a:prstGeom>
        </p:spPr>
      </p:pic>
      <p:cxnSp>
        <p:nvCxnSpPr>
          <p:cNvPr id="7" name="Straight Arrow Connector 6">
            <a:extLst>
              <a:ext uri="{FF2B5EF4-FFF2-40B4-BE49-F238E27FC236}">
                <a16:creationId xmlns:a16="http://schemas.microsoft.com/office/drawing/2014/main" id="{6EF9F1E2-5D51-409A-BD52-5C06824BEC1D}"/>
              </a:ext>
            </a:extLst>
          </p:cNvPr>
          <p:cNvCxnSpPr/>
          <p:nvPr/>
        </p:nvCxnSpPr>
        <p:spPr>
          <a:xfrm flipV="1">
            <a:off x="1904214" y="575035"/>
            <a:ext cx="1491071" cy="51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7A3D81E-842B-40D6-BD37-4C7B1FFB7829}"/>
              </a:ext>
            </a:extLst>
          </p:cNvPr>
          <p:cNvCxnSpPr/>
          <p:nvPr/>
        </p:nvCxnSpPr>
        <p:spPr>
          <a:xfrm flipV="1">
            <a:off x="1889760" y="1053737"/>
            <a:ext cx="1628503" cy="6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172CA4-62F1-457A-BB04-4981A67A1087}"/>
              </a:ext>
            </a:extLst>
          </p:cNvPr>
          <p:cNvCxnSpPr/>
          <p:nvPr/>
        </p:nvCxnSpPr>
        <p:spPr>
          <a:xfrm>
            <a:off x="1904214" y="1093509"/>
            <a:ext cx="1648883" cy="160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686766-E775-405E-9E67-19E7221B6EF7}"/>
              </a:ext>
            </a:extLst>
          </p:cNvPr>
          <p:cNvSpPr txBox="1"/>
          <p:nvPr/>
        </p:nvSpPr>
        <p:spPr>
          <a:xfrm>
            <a:off x="319783" y="931817"/>
            <a:ext cx="1413223" cy="1754326"/>
          </a:xfrm>
          <a:prstGeom prst="rect">
            <a:avLst/>
          </a:prstGeom>
          <a:noFill/>
        </p:spPr>
        <p:txBody>
          <a:bodyPr wrap="square" rtlCol="0">
            <a:spAutoFit/>
          </a:bodyPr>
          <a:lstStyle/>
          <a:p>
            <a:r>
              <a:rPr lang="en-US" dirty="0"/>
              <a:t>These lines collect the total within sum of squares and iteration info</a:t>
            </a:r>
          </a:p>
        </p:txBody>
      </p:sp>
      <p:pic>
        <p:nvPicPr>
          <p:cNvPr id="17" name="Picture 16">
            <a:extLst>
              <a:ext uri="{FF2B5EF4-FFF2-40B4-BE49-F238E27FC236}">
                <a16:creationId xmlns:a16="http://schemas.microsoft.com/office/drawing/2014/main" id="{9E131AB1-2353-4204-8964-1D9898A2951C}"/>
              </a:ext>
            </a:extLst>
          </p:cNvPr>
          <p:cNvPicPr>
            <a:picLocks noChangeAspect="1"/>
          </p:cNvPicPr>
          <p:nvPr/>
        </p:nvPicPr>
        <p:blipFill>
          <a:blip r:embed="rId3"/>
          <a:stretch>
            <a:fillRect/>
          </a:stretch>
        </p:blipFill>
        <p:spPr>
          <a:xfrm>
            <a:off x="2879786" y="2423918"/>
            <a:ext cx="5297562" cy="4434082"/>
          </a:xfrm>
          <a:prstGeom prst="rect">
            <a:avLst/>
          </a:prstGeom>
        </p:spPr>
      </p:pic>
      <p:cxnSp>
        <p:nvCxnSpPr>
          <p:cNvPr id="19" name="Straight Arrow Connector 18">
            <a:extLst>
              <a:ext uri="{FF2B5EF4-FFF2-40B4-BE49-F238E27FC236}">
                <a16:creationId xmlns:a16="http://schemas.microsoft.com/office/drawing/2014/main" id="{90EFAECF-975D-46DD-A109-4C95219CF332}"/>
              </a:ext>
            </a:extLst>
          </p:cNvPr>
          <p:cNvCxnSpPr/>
          <p:nvPr/>
        </p:nvCxnSpPr>
        <p:spPr>
          <a:xfrm flipH="1">
            <a:off x="5704114" y="3429000"/>
            <a:ext cx="2995749" cy="200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1E2F71-5D0B-4D61-8D1A-C9B9BFCD0341}"/>
              </a:ext>
            </a:extLst>
          </p:cNvPr>
          <p:cNvSpPr txBox="1"/>
          <p:nvPr/>
        </p:nvSpPr>
        <p:spPr>
          <a:xfrm>
            <a:off x="8796714" y="3213463"/>
            <a:ext cx="1575195" cy="646331"/>
          </a:xfrm>
          <a:prstGeom prst="rect">
            <a:avLst/>
          </a:prstGeom>
          <a:noFill/>
        </p:spPr>
        <p:txBody>
          <a:bodyPr wrap="square" rtlCol="0">
            <a:spAutoFit/>
          </a:bodyPr>
          <a:lstStyle/>
          <a:p>
            <a:r>
              <a:rPr lang="en-US" dirty="0"/>
              <a:t>Perhaps this is the elbow</a:t>
            </a:r>
          </a:p>
        </p:txBody>
      </p:sp>
    </p:spTree>
    <p:extLst>
      <p:ext uri="{BB962C8B-B14F-4D97-AF65-F5344CB8AC3E}">
        <p14:creationId xmlns:p14="http://schemas.microsoft.com/office/powerpoint/2010/main" val="21997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23CCD-2794-430E-B4F1-BD5CB5ABBA27}"/>
              </a:ext>
            </a:extLst>
          </p:cNvPr>
          <p:cNvPicPr>
            <a:picLocks noChangeAspect="1"/>
          </p:cNvPicPr>
          <p:nvPr/>
        </p:nvPicPr>
        <p:blipFill>
          <a:blip r:embed="rId2"/>
          <a:stretch>
            <a:fillRect/>
          </a:stretch>
        </p:blipFill>
        <p:spPr>
          <a:xfrm>
            <a:off x="2843188" y="593091"/>
            <a:ext cx="6192114" cy="638264"/>
          </a:xfrm>
          <a:prstGeom prst="rect">
            <a:avLst/>
          </a:prstGeom>
        </p:spPr>
      </p:pic>
      <p:pic>
        <p:nvPicPr>
          <p:cNvPr id="7" name="Picture 6">
            <a:extLst>
              <a:ext uri="{FF2B5EF4-FFF2-40B4-BE49-F238E27FC236}">
                <a16:creationId xmlns:a16="http://schemas.microsoft.com/office/drawing/2014/main" id="{64B68B4B-8D1D-44EA-A117-7E6260413811}"/>
              </a:ext>
            </a:extLst>
          </p:cNvPr>
          <p:cNvPicPr>
            <a:picLocks noChangeAspect="1"/>
          </p:cNvPicPr>
          <p:nvPr/>
        </p:nvPicPr>
        <p:blipFill>
          <a:blip r:embed="rId3"/>
          <a:stretch>
            <a:fillRect/>
          </a:stretch>
        </p:blipFill>
        <p:spPr>
          <a:xfrm>
            <a:off x="4049517" y="1727116"/>
            <a:ext cx="3448531" cy="4448796"/>
          </a:xfrm>
          <a:prstGeom prst="rect">
            <a:avLst/>
          </a:prstGeom>
        </p:spPr>
      </p:pic>
    </p:spTree>
    <p:extLst>
      <p:ext uri="{BB962C8B-B14F-4D97-AF65-F5344CB8AC3E}">
        <p14:creationId xmlns:p14="http://schemas.microsoft.com/office/powerpoint/2010/main" val="421509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FF47-026D-4B9D-818F-F8B00FFC1684}"/>
              </a:ext>
            </a:extLst>
          </p:cNvPr>
          <p:cNvSpPr>
            <a:spLocks noGrp="1"/>
          </p:cNvSpPr>
          <p:nvPr>
            <p:ph type="title"/>
          </p:nvPr>
        </p:nvSpPr>
        <p:spPr/>
        <p:txBody>
          <a:bodyPr>
            <a:normAutofit fontScale="90000"/>
          </a:bodyPr>
          <a:lstStyle/>
          <a:p>
            <a:r>
              <a:rPr lang="en-US" dirty="0"/>
              <a:t>Spatial C(K)luster Analysis by Tree Edge Removal (SKATER)</a:t>
            </a:r>
            <a:br>
              <a:rPr lang="en-US" b="1" dirty="0"/>
            </a:br>
            <a:endParaRPr lang="en-US" dirty="0"/>
          </a:p>
        </p:txBody>
      </p:sp>
      <p:sp>
        <p:nvSpPr>
          <p:cNvPr id="3" name="Content Placeholder 2">
            <a:extLst>
              <a:ext uri="{FF2B5EF4-FFF2-40B4-BE49-F238E27FC236}">
                <a16:creationId xmlns:a16="http://schemas.microsoft.com/office/drawing/2014/main" id="{1DF3D13F-1B19-487B-BF3A-7A4D7F20CF0E}"/>
              </a:ext>
            </a:extLst>
          </p:cNvPr>
          <p:cNvSpPr>
            <a:spLocks noGrp="1"/>
          </p:cNvSpPr>
          <p:nvPr>
            <p:ph idx="1"/>
          </p:nvPr>
        </p:nvSpPr>
        <p:spPr/>
        <p:txBody>
          <a:bodyPr/>
          <a:lstStyle/>
          <a:p>
            <a:r>
              <a:rPr lang="en-US" dirty="0"/>
              <a:t>The SKATER algorithm is an explicitly spatial clustering algorithm that creates and prunes a hierarchical tree</a:t>
            </a:r>
          </a:p>
          <a:p>
            <a:r>
              <a:rPr lang="en-US" dirty="0"/>
              <a:t>This tree is much like the spatial weight matrix be made in the last lesson</a:t>
            </a:r>
          </a:p>
          <a:p>
            <a:r>
              <a:rPr lang="en-US" dirty="0"/>
              <a:t>In short, the algorithm begins with one cluster, all data, then the algorithm finds the best place to cut the tree into two clusters, then out of the two, three, and so and so forth to </a:t>
            </a:r>
            <a:r>
              <a:rPr lang="en-US" i="1" dirty="0"/>
              <a:t>n </a:t>
            </a:r>
            <a:r>
              <a:rPr lang="en-US" dirty="0"/>
              <a:t>desired clusters</a:t>
            </a:r>
          </a:p>
          <a:p>
            <a:r>
              <a:rPr lang="en-US" dirty="0"/>
              <a:t>Multivariate!</a:t>
            </a:r>
          </a:p>
        </p:txBody>
      </p:sp>
      <p:sp>
        <p:nvSpPr>
          <p:cNvPr id="4" name="TextBox 3">
            <a:extLst>
              <a:ext uri="{FF2B5EF4-FFF2-40B4-BE49-F238E27FC236}">
                <a16:creationId xmlns:a16="http://schemas.microsoft.com/office/drawing/2014/main" id="{E7B5C30A-C299-4D2E-A7E4-5248494F76F8}"/>
              </a:ext>
            </a:extLst>
          </p:cNvPr>
          <p:cNvSpPr txBox="1"/>
          <p:nvPr/>
        </p:nvSpPr>
        <p:spPr>
          <a:xfrm>
            <a:off x="1097280" y="5329646"/>
            <a:ext cx="7698377" cy="369332"/>
          </a:xfrm>
          <a:prstGeom prst="rect">
            <a:avLst/>
          </a:prstGeom>
          <a:noFill/>
        </p:spPr>
        <p:txBody>
          <a:bodyPr wrap="square" rtlCol="0">
            <a:spAutoFit/>
          </a:bodyPr>
          <a:lstStyle/>
          <a:p>
            <a:r>
              <a:rPr lang="en-US" dirty="0"/>
              <a:t>Find a lengthy tutorial for SKATER in </a:t>
            </a:r>
            <a:r>
              <a:rPr lang="en-US" dirty="0" err="1"/>
              <a:t>GeoDa</a:t>
            </a:r>
            <a:r>
              <a:rPr lang="en-US" dirty="0"/>
              <a:t> </a:t>
            </a:r>
            <a:r>
              <a:rPr lang="en-US" dirty="0">
                <a:hlinkClick r:id="rId2"/>
              </a:rPr>
              <a:t>here</a:t>
            </a:r>
            <a:endParaRPr lang="en-US" dirty="0"/>
          </a:p>
        </p:txBody>
      </p:sp>
    </p:spTree>
    <p:extLst>
      <p:ext uri="{BB962C8B-B14F-4D97-AF65-F5344CB8AC3E}">
        <p14:creationId xmlns:p14="http://schemas.microsoft.com/office/powerpoint/2010/main" val="19651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DDF20-4ABA-483D-98B7-7C9B88485293}"/>
              </a:ext>
            </a:extLst>
          </p:cNvPr>
          <p:cNvSpPr>
            <a:spLocks noGrp="1"/>
          </p:cNvSpPr>
          <p:nvPr>
            <p:ph type="title"/>
          </p:nvPr>
        </p:nvSpPr>
        <p:spPr>
          <a:xfrm>
            <a:off x="1024128" y="585216"/>
            <a:ext cx="5902061" cy="1499616"/>
          </a:xfrm>
        </p:spPr>
        <p:txBody>
          <a:bodyPr>
            <a:normAutofit/>
          </a:bodyPr>
          <a:lstStyle/>
          <a:p>
            <a:r>
              <a:rPr lang="en-US"/>
              <a:t>Using SKATER in rgeoda</a:t>
            </a:r>
            <a:endParaRPr lang="en-US" dirty="0"/>
          </a:p>
        </p:txBody>
      </p:sp>
      <p:sp>
        <p:nvSpPr>
          <p:cNvPr id="3" name="Content Placeholder 2">
            <a:extLst>
              <a:ext uri="{FF2B5EF4-FFF2-40B4-BE49-F238E27FC236}">
                <a16:creationId xmlns:a16="http://schemas.microsoft.com/office/drawing/2014/main" id="{975EF63E-8625-46AA-BDE6-0842A1FE95B6}"/>
              </a:ext>
            </a:extLst>
          </p:cNvPr>
          <p:cNvSpPr>
            <a:spLocks noGrp="1"/>
          </p:cNvSpPr>
          <p:nvPr>
            <p:ph idx="1"/>
          </p:nvPr>
        </p:nvSpPr>
        <p:spPr>
          <a:xfrm>
            <a:off x="1024128" y="2286000"/>
            <a:ext cx="5902061" cy="3931920"/>
          </a:xfrm>
        </p:spPr>
        <p:txBody>
          <a:bodyPr>
            <a:normAutofit/>
          </a:bodyPr>
          <a:lstStyle/>
          <a:p>
            <a:endParaRPr lang="en-US" dirty="0"/>
          </a:p>
        </p:txBody>
      </p:sp>
      <p:pic>
        <p:nvPicPr>
          <p:cNvPr id="7" name="Picture 6">
            <a:extLst>
              <a:ext uri="{FF2B5EF4-FFF2-40B4-BE49-F238E27FC236}">
                <a16:creationId xmlns:a16="http://schemas.microsoft.com/office/drawing/2014/main" id="{BE28A229-15D1-45B5-AF8C-DD8957619F86}"/>
              </a:ext>
            </a:extLst>
          </p:cNvPr>
          <p:cNvPicPr>
            <a:picLocks noChangeAspect="1"/>
          </p:cNvPicPr>
          <p:nvPr/>
        </p:nvPicPr>
        <p:blipFill rotWithShape="1">
          <a:blip r:embed="rId2"/>
          <a:srcRect t="12053" r="-2" b="7357"/>
          <a:stretch/>
        </p:blipFill>
        <p:spPr>
          <a:xfrm>
            <a:off x="7552267" y="640080"/>
            <a:ext cx="3999654" cy="3277277"/>
          </a:xfrm>
          <a:prstGeom prst="rect">
            <a:avLst/>
          </a:prstGeom>
        </p:spPr>
      </p:pic>
      <p:pic>
        <p:nvPicPr>
          <p:cNvPr id="6" name="Picture 5">
            <a:extLst>
              <a:ext uri="{FF2B5EF4-FFF2-40B4-BE49-F238E27FC236}">
                <a16:creationId xmlns:a16="http://schemas.microsoft.com/office/drawing/2014/main" id="{A2DE267F-FBA0-4B9E-9D7A-D059CA4A025F}"/>
              </a:ext>
            </a:extLst>
          </p:cNvPr>
          <p:cNvPicPr>
            <a:picLocks noChangeAspect="1"/>
          </p:cNvPicPr>
          <p:nvPr/>
        </p:nvPicPr>
        <p:blipFill>
          <a:blip r:embed="rId3"/>
          <a:stretch>
            <a:fillRect/>
          </a:stretch>
        </p:blipFill>
        <p:spPr>
          <a:xfrm>
            <a:off x="1384983" y="2753587"/>
            <a:ext cx="6011114" cy="2019582"/>
          </a:xfrm>
          <a:prstGeom prst="rect">
            <a:avLst/>
          </a:prstGeom>
        </p:spPr>
      </p:pic>
    </p:spTree>
    <p:extLst>
      <p:ext uri="{BB962C8B-B14F-4D97-AF65-F5344CB8AC3E}">
        <p14:creationId xmlns:p14="http://schemas.microsoft.com/office/powerpoint/2010/main" val="379253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2BEC97-824B-4354-8FCD-66A6EDCC751A}"/>
              </a:ext>
            </a:extLst>
          </p:cNvPr>
          <p:cNvPicPr>
            <a:picLocks noChangeAspect="1"/>
          </p:cNvPicPr>
          <p:nvPr/>
        </p:nvPicPr>
        <p:blipFill>
          <a:blip r:embed="rId2"/>
          <a:stretch>
            <a:fillRect/>
          </a:stretch>
        </p:blipFill>
        <p:spPr>
          <a:xfrm>
            <a:off x="2852285" y="377926"/>
            <a:ext cx="6487430" cy="2238687"/>
          </a:xfrm>
          <a:prstGeom prst="rect">
            <a:avLst/>
          </a:prstGeom>
        </p:spPr>
      </p:pic>
      <p:sp>
        <p:nvSpPr>
          <p:cNvPr id="4" name="TextBox 3">
            <a:extLst>
              <a:ext uri="{FF2B5EF4-FFF2-40B4-BE49-F238E27FC236}">
                <a16:creationId xmlns:a16="http://schemas.microsoft.com/office/drawing/2014/main" id="{43C4CA87-AEA7-4F72-9791-7981582272A2}"/>
              </a:ext>
            </a:extLst>
          </p:cNvPr>
          <p:cNvSpPr txBox="1"/>
          <p:nvPr/>
        </p:nvSpPr>
        <p:spPr>
          <a:xfrm>
            <a:off x="4337901" y="0"/>
            <a:ext cx="3516198" cy="369332"/>
          </a:xfrm>
          <a:prstGeom prst="rect">
            <a:avLst/>
          </a:prstGeom>
          <a:noFill/>
        </p:spPr>
        <p:txBody>
          <a:bodyPr wrap="square" rtlCol="0">
            <a:spAutoFit/>
          </a:bodyPr>
          <a:lstStyle/>
          <a:p>
            <a:r>
              <a:rPr lang="en-US" dirty="0"/>
              <a:t>Summary of skater object content</a:t>
            </a:r>
          </a:p>
        </p:txBody>
      </p:sp>
      <p:pic>
        <p:nvPicPr>
          <p:cNvPr id="10" name="Picture 9">
            <a:extLst>
              <a:ext uri="{FF2B5EF4-FFF2-40B4-BE49-F238E27FC236}">
                <a16:creationId xmlns:a16="http://schemas.microsoft.com/office/drawing/2014/main" id="{F5090A9D-15EB-4405-BFC1-20298D174F60}"/>
              </a:ext>
            </a:extLst>
          </p:cNvPr>
          <p:cNvPicPr>
            <a:picLocks noChangeAspect="1"/>
          </p:cNvPicPr>
          <p:nvPr/>
        </p:nvPicPr>
        <p:blipFill rotWithShape="1">
          <a:blip r:embed="rId3"/>
          <a:srcRect b="4433"/>
          <a:stretch/>
        </p:blipFill>
        <p:spPr>
          <a:xfrm>
            <a:off x="1837730" y="3189221"/>
            <a:ext cx="8516539" cy="2476288"/>
          </a:xfrm>
          <a:prstGeom prst="rect">
            <a:avLst/>
          </a:prstGeom>
        </p:spPr>
      </p:pic>
      <p:sp>
        <p:nvSpPr>
          <p:cNvPr id="11" name="TextBox 10">
            <a:extLst>
              <a:ext uri="{FF2B5EF4-FFF2-40B4-BE49-F238E27FC236}">
                <a16:creationId xmlns:a16="http://schemas.microsoft.com/office/drawing/2014/main" id="{C4E5F11E-B571-48CF-9E50-2A282BA95AC7}"/>
              </a:ext>
            </a:extLst>
          </p:cNvPr>
          <p:cNvSpPr txBox="1"/>
          <p:nvPr/>
        </p:nvSpPr>
        <p:spPr>
          <a:xfrm>
            <a:off x="1837730" y="2819889"/>
            <a:ext cx="8246796" cy="369332"/>
          </a:xfrm>
          <a:prstGeom prst="rect">
            <a:avLst/>
          </a:prstGeom>
          <a:noFill/>
        </p:spPr>
        <p:txBody>
          <a:bodyPr wrap="square" rtlCol="0">
            <a:spAutoFit/>
          </a:bodyPr>
          <a:lstStyle/>
          <a:p>
            <a:r>
              <a:rPr lang="en-US" dirty="0"/>
              <a:t>Loop to measure variance of each</a:t>
            </a:r>
          </a:p>
        </p:txBody>
      </p:sp>
    </p:spTree>
    <p:extLst>
      <p:ext uri="{BB962C8B-B14F-4D97-AF65-F5344CB8AC3E}">
        <p14:creationId xmlns:p14="http://schemas.microsoft.com/office/powerpoint/2010/main" val="83599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4B01-FC65-41B5-9291-5A4F10C2D5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D1881FB-0EEB-445F-8A79-4AAA969F02B8}"/>
              </a:ext>
            </a:extLst>
          </p:cNvPr>
          <p:cNvSpPr>
            <a:spLocks noGrp="1"/>
          </p:cNvSpPr>
          <p:nvPr>
            <p:ph idx="1"/>
          </p:nvPr>
        </p:nvSpPr>
        <p:spPr/>
        <p:txBody>
          <a:bodyPr/>
          <a:lstStyle/>
          <a:p>
            <a:r>
              <a:rPr lang="en-US" dirty="0"/>
              <a:t>For Loops and Nested Loops</a:t>
            </a:r>
          </a:p>
          <a:p>
            <a:r>
              <a:rPr lang="en-US" dirty="0"/>
              <a:t>If Statements</a:t>
            </a:r>
          </a:p>
          <a:p>
            <a:r>
              <a:rPr lang="en-US" dirty="0"/>
              <a:t>Mapping with Loops</a:t>
            </a:r>
          </a:p>
          <a:p>
            <a:r>
              <a:rPr lang="en-US" dirty="0"/>
              <a:t>Cluster Analysis</a:t>
            </a:r>
          </a:p>
          <a:p>
            <a:r>
              <a:rPr lang="en-US" dirty="0"/>
              <a:t>Using Loops to Optimize Clusters</a:t>
            </a:r>
          </a:p>
          <a:p>
            <a:r>
              <a:rPr lang="en-US" dirty="0"/>
              <a:t>Functions</a:t>
            </a:r>
          </a:p>
          <a:p>
            <a:endParaRPr lang="en-US" dirty="0"/>
          </a:p>
        </p:txBody>
      </p:sp>
    </p:spTree>
    <p:extLst>
      <p:ext uri="{BB962C8B-B14F-4D97-AF65-F5344CB8AC3E}">
        <p14:creationId xmlns:p14="http://schemas.microsoft.com/office/powerpoint/2010/main" val="331533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9300-7371-44B3-A14F-BDCA8A18FBBE}"/>
              </a:ext>
            </a:extLst>
          </p:cNvPr>
          <p:cNvSpPr>
            <a:spLocks noGrp="1"/>
          </p:cNvSpPr>
          <p:nvPr>
            <p:ph type="title"/>
          </p:nvPr>
        </p:nvSpPr>
        <p:spPr>
          <a:xfrm>
            <a:off x="1024128" y="585216"/>
            <a:ext cx="3133581" cy="1499616"/>
          </a:xfrm>
        </p:spPr>
        <p:txBody>
          <a:bodyPr>
            <a:normAutofit/>
          </a:bodyPr>
          <a:lstStyle/>
          <a:p>
            <a:r>
              <a:rPr lang="en-US" sz="3700"/>
              <a:t>Looking at variance across iterations</a:t>
            </a:r>
          </a:p>
        </p:txBody>
      </p:sp>
      <p:sp>
        <p:nvSpPr>
          <p:cNvPr id="3" name="Content Placeholder 2">
            <a:extLst>
              <a:ext uri="{FF2B5EF4-FFF2-40B4-BE49-F238E27FC236}">
                <a16:creationId xmlns:a16="http://schemas.microsoft.com/office/drawing/2014/main" id="{105AA086-75CC-443A-AA0D-8852F34AD7D0}"/>
              </a:ext>
            </a:extLst>
          </p:cNvPr>
          <p:cNvSpPr>
            <a:spLocks noGrp="1"/>
          </p:cNvSpPr>
          <p:nvPr>
            <p:ph idx="1"/>
          </p:nvPr>
        </p:nvSpPr>
        <p:spPr>
          <a:xfrm>
            <a:off x="1024128" y="2286000"/>
            <a:ext cx="3133580" cy="3931920"/>
          </a:xfrm>
        </p:spPr>
        <p:txBody>
          <a:bodyPr>
            <a:normAutofit/>
          </a:bodyPr>
          <a:lstStyle/>
          <a:p>
            <a:r>
              <a:rPr lang="en-US" sz="1600" dirty="0"/>
              <a:t>You can then plot the within sum of squares for each variable to look for an elbow</a:t>
            </a:r>
          </a:p>
          <a:p>
            <a:endParaRPr lang="en-US" sz="1600" dirty="0"/>
          </a:p>
          <a:p>
            <a:r>
              <a:rPr lang="en-US" sz="1600" dirty="0"/>
              <a:t>When there are multiple variables present, it might become difficult to really choose an objective elbow point</a:t>
            </a:r>
          </a:p>
        </p:txBody>
      </p:sp>
      <p:pic>
        <p:nvPicPr>
          <p:cNvPr id="5" name="Picture 4">
            <a:extLst>
              <a:ext uri="{FF2B5EF4-FFF2-40B4-BE49-F238E27FC236}">
                <a16:creationId xmlns:a16="http://schemas.microsoft.com/office/drawing/2014/main" id="{7269CDB4-20F7-41AD-B6B2-1C016DE02670}"/>
              </a:ext>
            </a:extLst>
          </p:cNvPr>
          <p:cNvPicPr>
            <a:picLocks noChangeAspect="1"/>
          </p:cNvPicPr>
          <p:nvPr/>
        </p:nvPicPr>
        <p:blipFill>
          <a:blip r:embed="rId2"/>
          <a:stretch>
            <a:fillRect/>
          </a:stretch>
        </p:blipFill>
        <p:spPr>
          <a:xfrm>
            <a:off x="4654019" y="640080"/>
            <a:ext cx="6886222" cy="5577840"/>
          </a:xfrm>
          <a:prstGeom prst="rect">
            <a:avLst/>
          </a:prstGeom>
        </p:spPr>
      </p:pic>
    </p:spTree>
    <p:extLst>
      <p:ext uri="{BB962C8B-B14F-4D97-AF65-F5344CB8AC3E}">
        <p14:creationId xmlns:p14="http://schemas.microsoft.com/office/powerpoint/2010/main" val="3835902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F424-DE56-42A9-ADFB-2C6803ECBEDA}"/>
              </a:ext>
            </a:extLst>
          </p:cNvPr>
          <p:cNvSpPr>
            <a:spLocks noGrp="1"/>
          </p:cNvSpPr>
          <p:nvPr>
            <p:ph type="title"/>
          </p:nvPr>
        </p:nvSpPr>
        <p:spPr/>
        <p:txBody>
          <a:bodyPr/>
          <a:lstStyle/>
          <a:p>
            <a:r>
              <a:rPr lang="en-US" dirty="0"/>
              <a:t>Using total within sum of squares</a:t>
            </a:r>
          </a:p>
        </p:txBody>
      </p:sp>
      <p:sp>
        <p:nvSpPr>
          <p:cNvPr id="3" name="Content Placeholder 2">
            <a:extLst>
              <a:ext uri="{FF2B5EF4-FFF2-40B4-BE49-F238E27FC236}">
                <a16:creationId xmlns:a16="http://schemas.microsoft.com/office/drawing/2014/main" id="{40F32DAF-496B-4E71-9F91-76376200B829}"/>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06263543-E104-4B7F-A66E-0C4A4E87D847}"/>
              </a:ext>
            </a:extLst>
          </p:cNvPr>
          <p:cNvPicPr>
            <a:picLocks noChangeAspect="1"/>
          </p:cNvPicPr>
          <p:nvPr/>
        </p:nvPicPr>
        <p:blipFill>
          <a:blip r:embed="rId2"/>
          <a:stretch>
            <a:fillRect/>
          </a:stretch>
        </p:blipFill>
        <p:spPr>
          <a:xfrm>
            <a:off x="3747273" y="3107662"/>
            <a:ext cx="4273782" cy="3456078"/>
          </a:xfrm>
          <a:prstGeom prst="rect">
            <a:avLst/>
          </a:prstGeom>
        </p:spPr>
      </p:pic>
      <p:pic>
        <p:nvPicPr>
          <p:cNvPr id="15" name="Picture 14">
            <a:extLst>
              <a:ext uri="{FF2B5EF4-FFF2-40B4-BE49-F238E27FC236}">
                <a16:creationId xmlns:a16="http://schemas.microsoft.com/office/drawing/2014/main" id="{77FDAD49-2702-444B-8962-6D10C8139218}"/>
              </a:ext>
            </a:extLst>
          </p:cNvPr>
          <p:cNvPicPr>
            <a:picLocks noChangeAspect="1"/>
          </p:cNvPicPr>
          <p:nvPr/>
        </p:nvPicPr>
        <p:blipFill>
          <a:blip r:embed="rId3"/>
          <a:stretch>
            <a:fillRect/>
          </a:stretch>
        </p:blipFill>
        <p:spPr>
          <a:xfrm>
            <a:off x="1942520" y="1590578"/>
            <a:ext cx="8306959" cy="1390844"/>
          </a:xfrm>
          <a:prstGeom prst="rect">
            <a:avLst/>
          </a:prstGeom>
        </p:spPr>
      </p:pic>
    </p:spTree>
    <p:extLst>
      <p:ext uri="{BB962C8B-B14F-4D97-AF65-F5344CB8AC3E}">
        <p14:creationId xmlns:p14="http://schemas.microsoft.com/office/powerpoint/2010/main" val="427590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FBE1-0BC2-40AF-BDD5-D359E5DBA332}"/>
              </a:ext>
            </a:extLst>
          </p:cNvPr>
          <p:cNvSpPr>
            <a:spLocks noGrp="1"/>
          </p:cNvSpPr>
          <p:nvPr>
            <p:ph type="title"/>
          </p:nvPr>
        </p:nvSpPr>
        <p:spPr/>
        <p:txBody>
          <a:bodyPr>
            <a:normAutofit fontScale="90000"/>
          </a:bodyPr>
          <a:lstStyle/>
          <a:p>
            <a:r>
              <a:rPr lang="en-US" sz="4400" dirty="0"/>
              <a:t>(Re)</a:t>
            </a:r>
            <a:r>
              <a:rPr lang="en-US" sz="4400" dirty="0" err="1"/>
              <a:t>gionalization</a:t>
            </a:r>
            <a:r>
              <a:rPr lang="en-US" sz="4400" dirty="0"/>
              <a:t> with (d)</a:t>
            </a:r>
            <a:r>
              <a:rPr lang="en-US" sz="4400" dirty="0" err="1"/>
              <a:t>ynamically</a:t>
            </a:r>
            <a:r>
              <a:rPr lang="en-US" sz="4400" dirty="0"/>
              <a:t> (c)</a:t>
            </a:r>
            <a:r>
              <a:rPr lang="en-US" sz="4400" dirty="0" err="1"/>
              <a:t>onstrained</a:t>
            </a:r>
            <a:r>
              <a:rPr lang="en-US" sz="4400" dirty="0"/>
              <a:t> (a)</a:t>
            </a:r>
            <a:r>
              <a:rPr lang="en-US" sz="4400" dirty="0" err="1"/>
              <a:t>gglomerative</a:t>
            </a:r>
            <a:r>
              <a:rPr lang="en-US" sz="4400" dirty="0"/>
              <a:t> clustering and (p)partitioning)</a:t>
            </a:r>
            <a:br>
              <a:rPr lang="en-US" dirty="0"/>
            </a:br>
            <a:r>
              <a:rPr lang="en-US" dirty="0"/>
              <a:t>(REDCAP)</a:t>
            </a:r>
          </a:p>
        </p:txBody>
      </p:sp>
      <p:sp>
        <p:nvSpPr>
          <p:cNvPr id="3" name="Content Placeholder 2">
            <a:extLst>
              <a:ext uri="{FF2B5EF4-FFF2-40B4-BE49-F238E27FC236}">
                <a16:creationId xmlns:a16="http://schemas.microsoft.com/office/drawing/2014/main" id="{632E01F6-98F4-441A-B754-C5B9BBA3EFE5}"/>
              </a:ext>
            </a:extLst>
          </p:cNvPr>
          <p:cNvSpPr>
            <a:spLocks noGrp="1"/>
          </p:cNvSpPr>
          <p:nvPr>
            <p:ph idx="1"/>
          </p:nvPr>
        </p:nvSpPr>
        <p:spPr/>
        <p:txBody>
          <a:bodyPr/>
          <a:lstStyle/>
          <a:p>
            <a:r>
              <a:rPr lang="en-US" dirty="0"/>
              <a:t>Like SKATER, REDCAP starts from building a spanning tree with 3 different ways (single-linkage, average-linkage, and the complete-linkage).</a:t>
            </a:r>
          </a:p>
          <a:p>
            <a:r>
              <a:rPr lang="en-US" dirty="0"/>
              <a:t>“Bottom-up” – builds clusters by agglomerating rather than cutting down a master cluster </a:t>
            </a:r>
          </a:p>
          <a:p>
            <a:r>
              <a:rPr lang="en-US" dirty="0"/>
              <a:t>Then, REDCAP provides 2 different ways (first‐order and full-order constraining) to prune the tree to find clusters. </a:t>
            </a:r>
          </a:p>
          <a:p>
            <a:endParaRPr lang="en-US" dirty="0"/>
          </a:p>
          <a:p>
            <a:r>
              <a:rPr lang="en-US" dirty="0"/>
              <a:t>See: D. Guo (2008) Regionalization with dynamically constrained agglomerative clustering and partitioning (REDCAP), International Journal of Geographical Information Science, 22:7, 801-823, DOI: </a:t>
            </a:r>
            <a:r>
              <a:rPr lang="en-US" dirty="0">
                <a:hlinkClick r:id="rId2"/>
              </a:rPr>
              <a:t>10.1080/13658810701674970</a:t>
            </a:r>
            <a:r>
              <a:rPr lang="en-US" dirty="0"/>
              <a:t> </a:t>
            </a:r>
          </a:p>
          <a:p>
            <a:endParaRPr lang="en-US" dirty="0"/>
          </a:p>
        </p:txBody>
      </p:sp>
    </p:spTree>
    <p:extLst>
      <p:ext uri="{BB962C8B-B14F-4D97-AF65-F5344CB8AC3E}">
        <p14:creationId xmlns:p14="http://schemas.microsoft.com/office/powerpoint/2010/main" val="198732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0985-F41C-4C37-9D9F-40AB5B0D04DA}"/>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9CC910F-8087-48C9-929B-9866A0D4E71C}"/>
              </a:ext>
            </a:extLst>
          </p:cNvPr>
          <p:cNvSpPr>
            <a:spLocks noGrp="1"/>
          </p:cNvSpPr>
          <p:nvPr>
            <p:ph idx="1"/>
          </p:nvPr>
        </p:nvSpPr>
        <p:spPr/>
        <p:txBody>
          <a:bodyPr/>
          <a:lstStyle/>
          <a:p>
            <a:r>
              <a:rPr lang="en-US" dirty="0"/>
              <a:t>Functions allow you to—you guessed it—make your own functions</a:t>
            </a:r>
          </a:p>
          <a:p>
            <a:r>
              <a:rPr lang="en-US" dirty="0"/>
              <a:t>This isn’t necessary but could potentially save a lot of typing for you</a:t>
            </a:r>
          </a:p>
          <a:p>
            <a:r>
              <a:rPr lang="en-US" dirty="0"/>
              <a:t>For example: If you find yourself typing out CRS equivalencies a lot you can make an easy function for yourself</a:t>
            </a:r>
          </a:p>
          <a:p>
            <a:endParaRPr lang="en-US" dirty="0"/>
          </a:p>
          <a:p>
            <a:endParaRPr lang="en-US" dirty="0"/>
          </a:p>
        </p:txBody>
      </p:sp>
      <p:pic>
        <p:nvPicPr>
          <p:cNvPr id="4" name="Picture 3">
            <a:extLst>
              <a:ext uri="{FF2B5EF4-FFF2-40B4-BE49-F238E27FC236}">
                <a16:creationId xmlns:a16="http://schemas.microsoft.com/office/drawing/2014/main" id="{ED27DECD-59AD-48F4-B871-4B3FEB16DB65}"/>
              </a:ext>
            </a:extLst>
          </p:cNvPr>
          <p:cNvPicPr>
            <a:picLocks noChangeAspect="1"/>
          </p:cNvPicPr>
          <p:nvPr/>
        </p:nvPicPr>
        <p:blipFill rotWithShape="1">
          <a:blip r:embed="rId2"/>
          <a:srcRect b="1761"/>
          <a:stretch/>
        </p:blipFill>
        <p:spPr>
          <a:xfrm>
            <a:off x="3914324" y="4570343"/>
            <a:ext cx="4363351" cy="1246984"/>
          </a:xfrm>
          <a:prstGeom prst="rect">
            <a:avLst/>
          </a:prstGeom>
        </p:spPr>
      </p:pic>
    </p:spTree>
    <p:extLst>
      <p:ext uri="{BB962C8B-B14F-4D97-AF65-F5344CB8AC3E}">
        <p14:creationId xmlns:p14="http://schemas.microsoft.com/office/powerpoint/2010/main" val="123772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FBD1-DC8B-4CB5-9894-6D34BF47FEFB}"/>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44CACFEF-639F-4C36-A587-0F03D7854108}"/>
              </a:ext>
            </a:extLst>
          </p:cNvPr>
          <p:cNvSpPr>
            <a:spLocks noGrp="1"/>
          </p:cNvSpPr>
          <p:nvPr>
            <p:ph idx="1"/>
          </p:nvPr>
        </p:nvSpPr>
        <p:spPr/>
        <p:txBody>
          <a:bodyPr/>
          <a:lstStyle/>
          <a:p>
            <a:r>
              <a:rPr lang="en-US" dirty="0"/>
              <a:t>Whenever you want to iterate functions across a data set or data sets, you can use a for loop</a:t>
            </a:r>
          </a:p>
          <a:p>
            <a:r>
              <a:rPr lang="en-US" dirty="0"/>
              <a:t>If you just want to print each row in a dataset you can write:</a:t>
            </a:r>
          </a:p>
          <a:p>
            <a:pPr marL="128016" lvl="1" indent="0">
              <a:buNone/>
            </a:pPr>
            <a:endParaRPr lang="en-US" dirty="0"/>
          </a:p>
          <a:p>
            <a:pPr marL="128016" lvl="1" indent="0">
              <a:buNone/>
            </a:pPr>
            <a:endParaRPr lang="en-US" dirty="0"/>
          </a:p>
          <a:p>
            <a:pPr marL="128016" lvl="1" indent="0">
              <a:buNone/>
            </a:pPr>
            <a:endParaRPr lang="en-US" dirty="0"/>
          </a:p>
          <a:p>
            <a:pPr marL="128016" lvl="1" indent="0">
              <a:buNone/>
            </a:pPr>
            <a:r>
              <a:rPr lang="en-US" dirty="0"/>
              <a:t>This code essentially cycles through one row at a time and prints the </a:t>
            </a:r>
            <a:r>
              <a:rPr lang="en-US" dirty="0" err="1"/>
              <a:t>i</a:t>
            </a:r>
            <a:r>
              <a:rPr lang="en-US" baseline="30000" dirty="0" err="1"/>
              <a:t>th</a:t>
            </a:r>
            <a:r>
              <a:rPr lang="en-US" dirty="0"/>
              <a:t> row</a:t>
            </a:r>
          </a:p>
          <a:p>
            <a:pPr marL="128016" lvl="1" indent="0">
              <a:buNone/>
            </a:pPr>
            <a:r>
              <a:rPr lang="en-US" dirty="0" err="1"/>
              <a:t>Nrow</a:t>
            </a:r>
            <a:r>
              <a:rPr lang="en-US" dirty="0"/>
              <a:t>(</a:t>
            </a:r>
            <a:r>
              <a:rPr lang="en-US" dirty="0" err="1"/>
              <a:t>dataframe</a:t>
            </a:r>
            <a:r>
              <a:rPr lang="en-US" dirty="0"/>
              <a:t>) returns the number of rows in the data frame which gives us 1 to the end of the frame</a:t>
            </a:r>
          </a:p>
          <a:p>
            <a:pPr marL="128016" lvl="1" indent="0">
              <a:buNone/>
            </a:pPr>
            <a:r>
              <a:rPr lang="en-US" dirty="0" err="1"/>
              <a:t>Dataframe</a:t>
            </a:r>
            <a:r>
              <a:rPr lang="en-US" dirty="0"/>
              <a:t>[</a:t>
            </a:r>
            <a:r>
              <a:rPr lang="en-US" dirty="0" err="1"/>
              <a:t>i</a:t>
            </a:r>
            <a:r>
              <a:rPr lang="en-US" dirty="0"/>
              <a:t>, ] returns the </a:t>
            </a:r>
            <a:r>
              <a:rPr lang="en-US" dirty="0" err="1"/>
              <a:t>i</a:t>
            </a:r>
            <a:r>
              <a:rPr lang="en-US" baseline="30000" dirty="0" err="1"/>
              <a:t>th</a:t>
            </a:r>
            <a:r>
              <a:rPr lang="en-US" dirty="0"/>
              <a:t> row and all columns associated with it</a:t>
            </a:r>
          </a:p>
        </p:txBody>
      </p:sp>
      <p:pic>
        <p:nvPicPr>
          <p:cNvPr id="5" name="Picture 4">
            <a:extLst>
              <a:ext uri="{FF2B5EF4-FFF2-40B4-BE49-F238E27FC236}">
                <a16:creationId xmlns:a16="http://schemas.microsoft.com/office/drawing/2014/main" id="{68DF5964-861C-4387-B4A0-A035619FDEA7}"/>
              </a:ext>
            </a:extLst>
          </p:cNvPr>
          <p:cNvPicPr>
            <a:picLocks noChangeAspect="1"/>
          </p:cNvPicPr>
          <p:nvPr/>
        </p:nvPicPr>
        <p:blipFill>
          <a:blip r:embed="rId2"/>
          <a:stretch>
            <a:fillRect/>
          </a:stretch>
        </p:blipFill>
        <p:spPr>
          <a:xfrm>
            <a:off x="1167596" y="3429000"/>
            <a:ext cx="4205593" cy="943775"/>
          </a:xfrm>
          <a:prstGeom prst="rect">
            <a:avLst/>
          </a:prstGeom>
        </p:spPr>
      </p:pic>
    </p:spTree>
    <p:extLst>
      <p:ext uri="{BB962C8B-B14F-4D97-AF65-F5344CB8AC3E}">
        <p14:creationId xmlns:p14="http://schemas.microsoft.com/office/powerpoint/2010/main" val="250864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37A9-D812-4457-BFB6-F80E83482946}"/>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71C0F29C-9E44-4CE9-A06F-541712E4EC4C}"/>
              </a:ext>
            </a:extLst>
          </p:cNvPr>
          <p:cNvSpPr>
            <a:spLocks noGrp="1"/>
          </p:cNvSpPr>
          <p:nvPr>
            <p:ph idx="1"/>
          </p:nvPr>
        </p:nvSpPr>
        <p:spPr/>
        <p:txBody>
          <a:bodyPr/>
          <a:lstStyle/>
          <a:p>
            <a:r>
              <a:rPr lang="en-US" dirty="0"/>
              <a:t>Nested loops allow multiple loops to occur within one subroutine</a:t>
            </a:r>
          </a:p>
          <a:p>
            <a:r>
              <a:rPr lang="en-US" dirty="0"/>
              <a:t>For example, you might want to loop through each state in the United States, then loop through each county and do some calculation or labeling procedure</a:t>
            </a:r>
          </a:p>
          <a:p>
            <a:r>
              <a:rPr lang="en-US" dirty="0"/>
              <a:t>Watch your indents and curly bracers {} carefully!</a:t>
            </a:r>
          </a:p>
          <a:p>
            <a:endParaRPr lang="en-US" dirty="0"/>
          </a:p>
          <a:p>
            <a:endParaRPr lang="en-US" dirty="0"/>
          </a:p>
        </p:txBody>
      </p:sp>
    </p:spTree>
    <p:extLst>
      <p:ext uri="{BB962C8B-B14F-4D97-AF65-F5344CB8AC3E}">
        <p14:creationId xmlns:p14="http://schemas.microsoft.com/office/powerpoint/2010/main" val="236989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B378B-126D-41BF-BB97-F9138B9789CA}"/>
              </a:ext>
            </a:extLst>
          </p:cNvPr>
          <p:cNvPicPr>
            <a:picLocks noChangeAspect="1"/>
          </p:cNvPicPr>
          <p:nvPr/>
        </p:nvPicPr>
        <p:blipFill>
          <a:blip r:embed="rId2"/>
          <a:stretch>
            <a:fillRect/>
          </a:stretch>
        </p:blipFill>
        <p:spPr>
          <a:xfrm>
            <a:off x="3194436" y="640601"/>
            <a:ext cx="5953956" cy="2191056"/>
          </a:xfrm>
          <a:prstGeom prst="rect">
            <a:avLst/>
          </a:prstGeom>
        </p:spPr>
      </p:pic>
      <p:pic>
        <p:nvPicPr>
          <p:cNvPr id="7" name="Picture 6">
            <a:extLst>
              <a:ext uri="{FF2B5EF4-FFF2-40B4-BE49-F238E27FC236}">
                <a16:creationId xmlns:a16="http://schemas.microsoft.com/office/drawing/2014/main" id="{A623D606-44C4-48E6-A5D6-173D6F2E5596}"/>
              </a:ext>
            </a:extLst>
          </p:cNvPr>
          <p:cNvPicPr>
            <a:picLocks noChangeAspect="1"/>
          </p:cNvPicPr>
          <p:nvPr/>
        </p:nvPicPr>
        <p:blipFill>
          <a:blip r:embed="rId3"/>
          <a:stretch>
            <a:fillRect/>
          </a:stretch>
        </p:blipFill>
        <p:spPr>
          <a:xfrm>
            <a:off x="710979" y="4026343"/>
            <a:ext cx="10585136" cy="1412922"/>
          </a:xfrm>
          <a:prstGeom prst="rect">
            <a:avLst/>
          </a:prstGeom>
        </p:spPr>
      </p:pic>
      <p:sp>
        <p:nvSpPr>
          <p:cNvPr id="8" name="Arrow: Down 7">
            <a:extLst>
              <a:ext uri="{FF2B5EF4-FFF2-40B4-BE49-F238E27FC236}">
                <a16:creationId xmlns:a16="http://schemas.microsoft.com/office/drawing/2014/main" id="{40A7A266-2679-4257-995E-2AEB1A974216}"/>
              </a:ext>
            </a:extLst>
          </p:cNvPr>
          <p:cNvSpPr/>
          <p:nvPr/>
        </p:nvSpPr>
        <p:spPr>
          <a:xfrm>
            <a:off x="5179715" y="3035992"/>
            <a:ext cx="509047" cy="772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71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5469-3A95-4784-9534-954F1CA2D2F4}"/>
              </a:ext>
            </a:extLst>
          </p:cNvPr>
          <p:cNvSpPr>
            <a:spLocks noGrp="1"/>
          </p:cNvSpPr>
          <p:nvPr>
            <p:ph type="title"/>
          </p:nvPr>
        </p:nvSpPr>
        <p:spPr/>
        <p:txBody>
          <a:bodyPr/>
          <a:lstStyle/>
          <a:p>
            <a:r>
              <a:rPr lang="en-US" dirty="0"/>
              <a:t>If statements</a:t>
            </a:r>
          </a:p>
        </p:txBody>
      </p:sp>
      <p:sp>
        <p:nvSpPr>
          <p:cNvPr id="3" name="Content Placeholder 2">
            <a:extLst>
              <a:ext uri="{FF2B5EF4-FFF2-40B4-BE49-F238E27FC236}">
                <a16:creationId xmlns:a16="http://schemas.microsoft.com/office/drawing/2014/main" id="{A277EB60-A351-44C1-9642-394A6AF68CC0}"/>
              </a:ext>
            </a:extLst>
          </p:cNvPr>
          <p:cNvSpPr>
            <a:spLocks noGrp="1"/>
          </p:cNvSpPr>
          <p:nvPr>
            <p:ph idx="1"/>
          </p:nvPr>
        </p:nvSpPr>
        <p:spPr/>
        <p:txBody>
          <a:bodyPr/>
          <a:lstStyle/>
          <a:p>
            <a:r>
              <a:rPr lang="en-US" dirty="0"/>
              <a:t>If statements can be useful to only conditionally calculate or manipulate a row</a:t>
            </a:r>
            <a:br>
              <a:rPr lang="en-US" dirty="0"/>
            </a:br>
            <a:endParaRPr lang="en-US" dirty="0"/>
          </a:p>
          <a:p>
            <a:r>
              <a:rPr lang="en-US" dirty="0"/>
              <a:t>They can also be handy when a big loop is happening and you need to break, skip, or perform some function to make a shapefile valid before continuing</a:t>
            </a:r>
          </a:p>
        </p:txBody>
      </p:sp>
    </p:spTree>
    <p:extLst>
      <p:ext uri="{BB962C8B-B14F-4D97-AF65-F5344CB8AC3E}">
        <p14:creationId xmlns:p14="http://schemas.microsoft.com/office/powerpoint/2010/main" val="77505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C66D77-4244-4E05-87B6-6BF6EFF7F558}"/>
              </a:ext>
            </a:extLst>
          </p:cNvPr>
          <p:cNvPicPr>
            <a:picLocks noChangeAspect="1"/>
          </p:cNvPicPr>
          <p:nvPr/>
        </p:nvPicPr>
        <p:blipFill>
          <a:blip r:embed="rId2"/>
          <a:stretch>
            <a:fillRect/>
          </a:stretch>
        </p:blipFill>
        <p:spPr>
          <a:xfrm>
            <a:off x="2083725" y="643466"/>
            <a:ext cx="8024550" cy="5571067"/>
          </a:xfrm>
          <a:prstGeom prst="rect">
            <a:avLst/>
          </a:prstGeom>
        </p:spPr>
      </p:pic>
    </p:spTree>
    <p:extLst>
      <p:ext uri="{BB962C8B-B14F-4D97-AF65-F5344CB8AC3E}">
        <p14:creationId xmlns:p14="http://schemas.microsoft.com/office/powerpoint/2010/main" val="238476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48FA-1A8B-4AE1-931D-57F1AE928221}"/>
              </a:ext>
            </a:extLst>
          </p:cNvPr>
          <p:cNvSpPr>
            <a:spLocks noGrp="1"/>
          </p:cNvSpPr>
          <p:nvPr>
            <p:ph type="title"/>
          </p:nvPr>
        </p:nvSpPr>
        <p:spPr/>
        <p:txBody>
          <a:bodyPr/>
          <a:lstStyle/>
          <a:p>
            <a:r>
              <a:rPr lang="en-US" dirty="0"/>
              <a:t>Looped mapping</a:t>
            </a:r>
          </a:p>
        </p:txBody>
      </p:sp>
      <p:sp>
        <p:nvSpPr>
          <p:cNvPr id="3" name="Content Placeholder 2">
            <a:extLst>
              <a:ext uri="{FF2B5EF4-FFF2-40B4-BE49-F238E27FC236}">
                <a16:creationId xmlns:a16="http://schemas.microsoft.com/office/drawing/2014/main" id="{630AF79B-7A38-43ED-8411-2A09E0682D5C}"/>
              </a:ext>
            </a:extLst>
          </p:cNvPr>
          <p:cNvSpPr>
            <a:spLocks noGrp="1"/>
          </p:cNvSpPr>
          <p:nvPr>
            <p:ph idx="1"/>
          </p:nvPr>
        </p:nvSpPr>
        <p:spPr/>
        <p:txBody>
          <a:bodyPr/>
          <a:lstStyle/>
          <a:p>
            <a:r>
              <a:rPr lang="en-US" dirty="0"/>
              <a:t>You may want create a map or visualization on each loop, maybe print each state of the union each time you calculate something</a:t>
            </a:r>
          </a:p>
          <a:p>
            <a:r>
              <a:rPr lang="en-US" dirty="0"/>
              <a:t>You can do this with base </a:t>
            </a:r>
            <a:r>
              <a:rPr lang="en-US" b="1" dirty="0"/>
              <a:t>R</a:t>
            </a:r>
            <a:r>
              <a:rPr lang="en-US" dirty="0"/>
              <a:t> </a:t>
            </a:r>
            <a:r>
              <a:rPr lang="en-US" b="1" dirty="0"/>
              <a:t>plot()</a:t>
            </a:r>
            <a:r>
              <a:rPr lang="en-US" dirty="0"/>
              <a:t> or with </a:t>
            </a:r>
            <a:r>
              <a:rPr lang="en-US" b="1" dirty="0" err="1"/>
              <a:t>ggplot</a:t>
            </a:r>
            <a:r>
              <a:rPr lang="en-US" dirty="0"/>
              <a:t> combined with a </a:t>
            </a:r>
            <a:r>
              <a:rPr lang="en-US" b="1" dirty="0"/>
              <a:t>print()</a:t>
            </a:r>
            <a:r>
              <a:rPr lang="en-US" dirty="0"/>
              <a:t> statement</a:t>
            </a:r>
          </a:p>
          <a:p>
            <a:r>
              <a:rPr lang="en-US" b="1" dirty="0" err="1"/>
              <a:t>Ggplot</a:t>
            </a:r>
            <a:r>
              <a:rPr lang="en-US" b="1" dirty="0"/>
              <a:t> </a:t>
            </a:r>
            <a:r>
              <a:rPr lang="en-US" dirty="0"/>
              <a:t>might not be happy about our areas being stored as “units” rather than numeric. </a:t>
            </a:r>
          </a:p>
          <a:p>
            <a:r>
              <a:rPr lang="en-US" dirty="0"/>
              <a:t>You can circumvent this by wrapping the variable in </a:t>
            </a:r>
            <a:r>
              <a:rPr lang="en-US" b="1" dirty="0" err="1"/>
              <a:t>as.numeric</a:t>
            </a:r>
            <a:r>
              <a:rPr lang="en-US" b="1" dirty="0"/>
              <a:t>()</a:t>
            </a:r>
            <a:r>
              <a:rPr lang="en-US" dirty="0"/>
              <a:t> as you’ll see in the code in the next slide</a:t>
            </a:r>
            <a:endParaRPr lang="en-US" b="1" dirty="0"/>
          </a:p>
        </p:txBody>
      </p:sp>
    </p:spTree>
    <p:extLst>
      <p:ext uri="{BB962C8B-B14F-4D97-AF65-F5344CB8AC3E}">
        <p14:creationId xmlns:p14="http://schemas.microsoft.com/office/powerpoint/2010/main" val="59680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BD5634-FE81-43CC-A748-FDF1458957D8}"/>
              </a:ext>
            </a:extLst>
          </p:cNvPr>
          <p:cNvPicPr>
            <a:picLocks noChangeAspect="1"/>
          </p:cNvPicPr>
          <p:nvPr/>
        </p:nvPicPr>
        <p:blipFill>
          <a:blip r:embed="rId2"/>
          <a:stretch>
            <a:fillRect/>
          </a:stretch>
        </p:blipFill>
        <p:spPr>
          <a:xfrm>
            <a:off x="2251142" y="396569"/>
            <a:ext cx="7411484" cy="2419688"/>
          </a:xfrm>
          <a:prstGeom prst="rect">
            <a:avLst/>
          </a:prstGeom>
        </p:spPr>
      </p:pic>
      <p:pic>
        <p:nvPicPr>
          <p:cNvPr id="7" name="Picture 6">
            <a:extLst>
              <a:ext uri="{FF2B5EF4-FFF2-40B4-BE49-F238E27FC236}">
                <a16:creationId xmlns:a16="http://schemas.microsoft.com/office/drawing/2014/main" id="{9D35F39F-FBD7-45E7-9126-A6878378F10F}"/>
              </a:ext>
            </a:extLst>
          </p:cNvPr>
          <p:cNvPicPr>
            <a:picLocks noChangeAspect="1"/>
          </p:cNvPicPr>
          <p:nvPr/>
        </p:nvPicPr>
        <p:blipFill>
          <a:blip r:embed="rId3"/>
          <a:stretch>
            <a:fillRect/>
          </a:stretch>
        </p:blipFill>
        <p:spPr>
          <a:xfrm>
            <a:off x="0" y="3429001"/>
            <a:ext cx="3937299" cy="2274216"/>
          </a:xfrm>
          <a:prstGeom prst="rect">
            <a:avLst/>
          </a:prstGeom>
        </p:spPr>
      </p:pic>
      <p:pic>
        <p:nvPicPr>
          <p:cNvPr id="9" name="Picture 8">
            <a:extLst>
              <a:ext uri="{FF2B5EF4-FFF2-40B4-BE49-F238E27FC236}">
                <a16:creationId xmlns:a16="http://schemas.microsoft.com/office/drawing/2014/main" id="{0B798C8C-A413-4085-A355-DADE2A57ACBF}"/>
              </a:ext>
            </a:extLst>
          </p:cNvPr>
          <p:cNvPicPr>
            <a:picLocks noChangeAspect="1"/>
          </p:cNvPicPr>
          <p:nvPr/>
        </p:nvPicPr>
        <p:blipFill>
          <a:blip r:embed="rId4"/>
          <a:stretch>
            <a:fillRect/>
          </a:stretch>
        </p:blipFill>
        <p:spPr>
          <a:xfrm>
            <a:off x="5621449" y="3429000"/>
            <a:ext cx="3689128" cy="2087393"/>
          </a:xfrm>
          <a:prstGeom prst="rect">
            <a:avLst/>
          </a:prstGeom>
        </p:spPr>
      </p:pic>
      <p:sp>
        <p:nvSpPr>
          <p:cNvPr id="10" name="Plus Sign 9">
            <a:extLst>
              <a:ext uri="{FF2B5EF4-FFF2-40B4-BE49-F238E27FC236}">
                <a16:creationId xmlns:a16="http://schemas.microsoft.com/office/drawing/2014/main" id="{834F112F-0709-4267-9C1C-7E3D48BC099F}"/>
              </a:ext>
            </a:extLst>
          </p:cNvPr>
          <p:cNvSpPr/>
          <p:nvPr/>
        </p:nvSpPr>
        <p:spPr>
          <a:xfrm>
            <a:off x="4530611" y="4109996"/>
            <a:ext cx="603316" cy="7164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Sign 10">
            <a:extLst>
              <a:ext uri="{FF2B5EF4-FFF2-40B4-BE49-F238E27FC236}">
                <a16:creationId xmlns:a16="http://schemas.microsoft.com/office/drawing/2014/main" id="{8686114F-611D-4F0C-A347-12E51050B308}"/>
              </a:ext>
            </a:extLst>
          </p:cNvPr>
          <p:cNvSpPr/>
          <p:nvPr/>
        </p:nvSpPr>
        <p:spPr>
          <a:xfrm>
            <a:off x="9934280" y="4095396"/>
            <a:ext cx="603316" cy="7164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26405D-1EA9-4EB2-814A-6552F9746512}"/>
              </a:ext>
            </a:extLst>
          </p:cNvPr>
          <p:cNvSpPr txBox="1"/>
          <p:nvPr/>
        </p:nvSpPr>
        <p:spPr>
          <a:xfrm>
            <a:off x="10694126" y="4267200"/>
            <a:ext cx="1323703"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442146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1454</TotalTime>
  <Words>909</Words>
  <Application>Microsoft Office PowerPoint</Application>
  <PresentationFormat>Widescreen</PresentationFormat>
  <Paragraphs>71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Tw Cen MT</vt:lpstr>
      <vt:lpstr>Tw Cen MT Condensed</vt:lpstr>
      <vt:lpstr>Wingdings 3</vt:lpstr>
      <vt:lpstr>Integral</vt:lpstr>
      <vt:lpstr>Gis mini-course</vt:lpstr>
      <vt:lpstr>overview</vt:lpstr>
      <vt:lpstr>For loops</vt:lpstr>
      <vt:lpstr>Nested loops</vt:lpstr>
      <vt:lpstr>PowerPoint Presentation</vt:lpstr>
      <vt:lpstr>If statements</vt:lpstr>
      <vt:lpstr>PowerPoint Presentation</vt:lpstr>
      <vt:lpstr>Looped mapping</vt:lpstr>
      <vt:lpstr>PowerPoint Presentation</vt:lpstr>
      <vt:lpstr>PowerPoint Presentation</vt:lpstr>
      <vt:lpstr>cluster analysis</vt:lpstr>
      <vt:lpstr>PowerPoint Presentation</vt:lpstr>
      <vt:lpstr>Cluster Model fitting</vt:lpstr>
      <vt:lpstr>What about k = 1,2,4,5…?</vt:lpstr>
      <vt:lpstr>PowerPoint Presentation</vt:lpstr>
      <vt:lpstr>PowerPoint Presentation</vt:lpstr>
      <vt:lpstr>Spatial C(K)luster Analysis by Tree Edge Removal (SKATER) </vt:lpstr>
      <vt:lpstr>Using SKATER in rgeoda</vt:lpstr>
      <vt:lpstr>PowerPoint Presentation</vt:lpstr>
      <vt:lpstr>Looking at variance across iterations</vt:lpstr>
      <vt:lpstr>Using total within sum of squares</vt:lpstr>
      <vt:lpstr>(Re)gionalization with (d)ynamically (c)onstrained (a)gglomerative clustering and (p)partitioning) (REDCAP)</vt:lpstr>
      <vt:lpstr>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mini-course</dc:title>
  <dc:creator>Rocco Bowman</dc:creator>
  <cp:lastModifiedBy>Rocco Bowman</cp:lastModifiedBy>
  <cp:revision>19</cp:revision>
  <dcterms:created xsi:type="dcterms:W3CDTF">2021-06-01T22:48:19Z</dcterms:created>
  <dcterms:modified xsi:type="dcterms:W3CDTF">2021-06-24T17:13:45Z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