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2" r:id="rId7"/>
    <p:sldId id="259" r:id="rId8"/>
    <p:sldId id="258" r:id="rId9"/>
    <p:sldId id="260" r:id="rId10"/>
    <p:sldId id="261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Gis</a:t>
            </a:r>
            <a:r>
              <a:rPr lang="en-US" dirty="0">
                <a:solidFill>
                  <a:srgbClr val="FFFFFF"/>
                </a:solidFill>
              </a:rPr>
              <a:t> mini-course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Day 5: Hacking QGIS with Python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E5C8-7B35-407F-8978-9BFFA722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Attribute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D99D-B383-4563-A24F-FD4DBD95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attribute table is GIS-speak for the data frame of a shapefile or spatial layer</a:t>
            </a:r>
          </a:p>
          <a:p>
            <a:r>
              <a:rPr lang="en-US" dirty="0"/>
              <a:t>You can avoid typing code by right-clicking the layer in your Table of Contents and selecting </a:t>
            </a:r>
            <a:r>
              <a:rPr lang="en-US" b="1" dirty="0">
                <a:solidFill>
                  <a:srgbClr val="FF0000"/>
                </a:solidFill>
              </a:rPr>
              <a:t>Open Attribute Table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F9C64-9815-4246-866A-18141B77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466" y="3429000"/>
            <a:ext cx="2909140" cy="29586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317048-3C66-4C41-A849-6968F0593FE0}"/>
              </a:ext>
            </a:extLst>
          </p:cNvPr>
          <p:cNvSpPr/>
          <p:nvPr/>
        </p:nvSpPr>
        <p:spPr>
          <a:xfrm>
            <a:off x="6761967" y="4824549"/>
            <a:ext cx="988662" cy="156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F6301D-2B46-497E-A359-D5E4FF836092}"/>
              </a:ext>
            </a:extLst>
          </p:cNvPr>
          <p:cNvCxnSpPr>
            <a:cxnSpLocks/>
          </p:cNvCxnSpPr>
          <p:nvPr/>
        </p:nvCxnSpPr>
        <p:spPr>
          <a:xfrm>
            <a:off x="5127062" y="4819267"/>
            <a:ext cx="1514203" cy="83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455596-9058-409F-A7E0-22F25FC5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66" y="3767221"/>
            <a:ext cx="426779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5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78CD-D4E7-4BC1-BC7C-B496766D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history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AD36-2E86-4450-B6F8-7654E5D9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 not really need to memorize much code because you can always run tools, see if they worked correctly, then copy the python code from history</a:t>
            </a:r>
          </a:p>
          <a:p>
            <a:r>
              <a:rPr lang="en-US" dirty="0"/>
              <a:t>You can get here via the processing toolbox and selecting the clock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B2AE4-27C6-4D8B-AE9F-2394D62BF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487"/>
          <a:stretch/>
        </p:blipFill>
        <p:spPr>
          <a:xfrm>
            <a:off x="1778381" y="3858084"/>
            <a:ext cx="2734057" cy="228819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DEB4BF-118E-43A3-8751-E5C42A83754A}"/>
              </a:ext>
            </a:extLst>
          </p:cNvPr>
          <p:cNvSpPr/>
          <p:nvPr/>
        </p:nvSpPr>
        <p:spPr>
          <a:xfrm>
            <a:off x="2271860" y="4051550"/>
            <a:ext cx="226243" cy="190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8B7396-3B5E-497E-92A6-EC9D8B2B1BCC}"/>
              </a:ext>
            </a:extLst>
          </p:cNvPr>
          <p:cNvCxnSpPr>
            <a:cxnSpLocks/>
          </p:cNvCxnSpPr>
          <p:nvPr/>
        </p:nvCxnSpPr>
        <p:spPr>
          <a:xfrm>
            <a:off x="644153" y="3967891"/>
            <a:ext cx="1514203" cy="83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4F211AF-ECF3-4C94-B07F-208AADB1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99" y="3651185"/>
            <a:ext cx="4362541" cy="285934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047BE3-BF42-4F12-9D65-8B05059381C3}"/>
              </a:ext>
            </a:extLst>
          </p:cNvPr>
          <p:cNvCxnSpPr>
            <a:cxnSpLocks/>
          </p:cNvCxnSpPr>
          <p:nvPr/>
        </p:nvCxnSpPr>
        <p:spPr>
          <a:xfrm flipH="1">
            <a:off x="9455039" y="4111870"/>
            <a:ext cx="1402666" cy="371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5BFE6E-4D02-45E4-8225-9BD213D5B4EC}"/>
              </a:ext>
            </a:extLst>
          </p:cNvPr>
          <p:cNvSpPr txBox="1"/>
          <p:nvPr/>
        </p:nvSpPr>
        <p:spPr>
          <a:xfrm>
            <a:off x="10075817" y="4537166"/>
            <a:ext cx="18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your previous tool runs (plus the ones that didn’t work right)</a:t>
            </a:r>
          </a:p>
        </p:txBody>
      </p:sp>
    </p:spTree>
    <p:extLst>
      <p:ext uri="{BB962C8B-B14F-4D97-AF65-F5344CB8AC3E}">
        <p14:creationId xmlns:p14="http://schemas.microsoft.com/office/powerpoint/2010/main" val="92610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D5DE-299F-4993-A805-AD1DAA4D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Copy-pasta </a:t>
            </a:r>
          </a:p>
        </p:txBody>
      </p:sp>
      <p:pic>
        <p:nvPicPr>
          <p:cNvPr id="5" name="Content Placeholder 4" descr="Pasta with solid fill">
            <a:extLst>
              <a:ext uri="{FF2B5EF4-FFF2-40B4-BE49-F238E27FC236}">
                <a16:creationId xmlns:a16="http://schemas.microsoft.com/office/drawing/2014/main" id="{7FD56EAF-8848-403A-A819-31A479079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6350" y="738743"/>
            <a:ext cx="914400" cy="914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1C8CD5-7DE7-49F5-8947-9D178A9B806E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you can copy the python code and paste it into your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EB96F-803D-461C-AF0A-D5B42E23D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3032226"/>
            <a:ext cx="4946734" cy="3277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C3917-092A-4B05-A3E6-16AF9D32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542" y="3429000"/>
            <a:ext cx="5576872" cy="23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441D-D7EA-4861-9CB3-661FD24C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things organized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6571-12DD-40A9-B4BC-B4CCA78E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will run fine the way it is, but we can spruce it up a bit and make it more reproducible and readable through some easy tricks</a:t>
            </a:r>
          </a:p>
          <a:p>
            <a:pPr marL="0" indent="0">
              <a:buNone/>
            </a:pPr>
            <a:r>
              <a:rPr lang="en-US" dirty="0"/>
              <a:t>We can put each argument on its own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 is still kind of incomprehensible, especially if you are using temporary layers!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39D42-D94B-46B8-AB2A-3D7A93D6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26" y="3859070"/>
            <a:ext cx="8742777" cy="14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8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56BD-52D6-4795-B70D-36389849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objects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2151-0DBA-4B94-BA62-131AE45D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clean up the code and customize it by assigning objects: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Much cleaner! And other users can customize their paths and parameters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CA895-1854-4452-AFD0-DCB0BFF2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87" y="2911791"/>
            <a:ext cx="4580229" cy="24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3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74CC-D474-483F-858A-502C6C75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and load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BF86-D68E-4148-8D50-91C7A179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you copy from history will not automatically add things to your Table of Contents</a:t>
            </a:r>
          </a:p>
          <a:p>
            <a:r>
              <a:rPr lang="en-US" dirty="0"/>
              <a:t>So add “</a:t>
            </a:r>
            <a:r>
              <a:rPr lang="en-US" dirty="0" err="1"/>
              <a:t>RunAndLoadResults</a:t>
            </a:r>
            <a:r>
              <a:rPr lang="en-US" dirty="0"/>
              <a:t>” after </a:t>
            </a:r>
            <a:r>
              <a:rPr lang="en-US" dirty="0" err="1"/>
              <a:t>processing.run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7855B-2685-4B75-B5B9-D0CB0353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60" y="3656010"/>
            <a:ext cx="5543538" cy="24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D537-3217-46FC-98F8-4D2DFE6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AC1B-18C7-478D-9B2B-BE4F4517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Python Console in </a:t>
            </a:r>
            <a:r>
              <a:rPr lang="en-US" dirty="0" err="1"/>
              <a:t>Qgis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Packages/Modules</a:t>
            </a:r>
          </a:p>
          <a:p>
            <a:pPr marL="0" indent="0">
              <a:buNone/>
            </a:pPr>
            <a:r>
              <a:rPr lang="en-US" dirty="0"/>
              <a:t>Working Directories</a:t>
            </a:r>
          </a:p>
          <a:p>
            <a:pPr marL="0" indent="0">
              <a:buNone/>
            </a:pPr>
            <a:r>
              <a:rPr lang="en-US" dirty="0"/>
              <a:t>Loading Data</a:t>
            </a:r>
          </a:p>
          <a:p>
            <a:pPr marL="0" indent="0">
              <a:buNone/>
            </a:pPr>
            <a:r>
              <a:rPr lang="en-US" dirty="0"/>
              <a:t>Leveraging the History Window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8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B2CA-E4B2-472B-9CD7-054B7564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python in </a:t>
            </a:r>
            <a:r>
              <a:rPr lang="en-US" dirty="0" err="1"/>
              <a:t>qgis</a:t>
            </a:r>
            <a:r>
              <a:rPr lang="en-US" dirty="0"/>
              <a:t>/</a:t>
            </a:r>
            <a:r>
              <a:rPr lang="en-US" dirty="0" err="1"/>
              <a:t>arcgis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27F4-853A-40DE-808C-4E372048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scripting is immensely useful even when using a GIS software</a:t>
            </a:r>
          </a:p>
          <a:p>
            <a:r>
              <a:rPr lang="en-US" dirty="0"/>
              <a:t>Python scripts keep a record of processing you have done</a:t>
            </a:r>
          </a:p>
          <a:p>
            <a:r>
              <a:rPr lang="en-US" dirty="0"/>
              <a:t>You never have to remember which button you pressed at step 5/75!</a:t>
            </a:r>
          </a:p>
          <a:p>
            <a:r>
              <a:rPr lang="en-US" dirty="0"/>
              <a:t>Make your workflows into legit methodologies</a:t>
            </a:r>
          </a:p>
          <a:p>
            <a:r>
              <a:rPr lang="en-US" dirty="0"/>
              <a:t>Those methodologies are transparent and shareable to collaborators and journal reviewers</a:t>
            </a:r>
          </a:p>
          <a:p>
            <a:r>
              <a:rPr lang="en-US" dirty="0"/>
              <a:t>Can take advantage of loops and iterators</a:t>
            </a:r>
          </a:p>
        </p:txBody>
      </p:sp>
    </p:spTree>
    <p:extLst>
      <p:ext uri="{BB962C8B-B14F-4D97-AF65-F5344CB8AC3E}">
        <p14:creationId xmlns:p14="http://schemas.microsoft.com/office/powerpoint/2010/main" val="90227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F1B0-59DA-4157-998D-9573E22F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python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300C-5DDB-4945-BDAE-325BC5BB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Select the Python console symbol </a:t>
            </a:r>
            <a:r>
              <a:rPr lang="en-US" dirty="0"/>
              <a:t>in the Plugins toolbar</a:t>
            </a:r>
          </a:p>
          <a:p>
            <a:r>
              <a:rPr lang="en-US" dirty="0"/>
              <a:t>If you do not see this automatically, you may need to activate the Plugins toolbar by going to </a:t>
            </a:r>
            <a:r>
              <a:rPr lang="en-US" b="1" dirty="0"/>
              <a:t>View &gt; toolbars </a:t>
            </a:r>
            <a:r>
              <a:rPr lang="en-US" dirty="0"/>
              <a:t>and checking the “Plugins toolbar”  checkbox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1100C-5EBA-40EE-BCD2-B50FB9C0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4174882"/>
            <a:ext cx="11241069" cy="9335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138554-01C5-47E7-8DCC-F00FEACBB939}"/>
              </a:ext>
            </a:extLst>
          </p:cNvPr>
          <p:cNvSpPr/>
          <p:nvPr/>
        </p:nvSpPr>
        <p:spPr>
          <a:xfrm>
            <a:off x="9771017" y="4641672"/>
            <a:ext cx="444137" cy="4667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287F53-E8A3-4C81-82F1-1350FA4DFF1D}"/>
              </a:ext>
            </a:extLst>
          </p:cNvPr>
          <p:cNvCxnSpPr/>
          <p:nvPr/>
        </p:nvCxnSpPr>
        <p:spPr>
          <a:xfrm flipV="1">
            <a:off x="8142514" y="5108462"/>
            <a:ext cx="1628503" cy="1048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4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6169-500B-484B-9DD0-32C940A2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new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9E6F-830B-4652-B349-BF474C9A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script window by clicking the </a:t>
            </a:r>
            <a:r>
              <a:rPr lang="en-US" dirty="0">
                <a:solidFill>
                  <a:srgbClr val="FF0000"/>
                </a:solidFill>
              </a:rPr>
              <a:t>Show Editor button</a:t>
            </a:r>
          </a:p>
          <a:p>
            <a:r>
              <a:rPr lang="en-US" dirty="0"/>
              <a:t>A new script window will open to the right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03040-0C3E-4FB3-A5E7-B345B640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51" y="3186480"/>
            <a:ext cx="8276618" cy="35002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D26F9D-BB57-4227-A619-A79A72999047}"/>
              </a:ext>
            </a:extLst>
          </p:cNvPr>
          <p:cNvSpPr/>
          <p:nvPr/>
        </p:nvSpPr>
        <p:spPr>
          <a:xfrm>
            <a:off x="1679666" y="3275316"/>
            <a:ext cx="444137" cy="4667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D809D-C7D9-459E-8818-816E873D6260}"/>
              </a:ext>
            </a:extLst>
          </p:cNvPr>
          <p:cNvCxnSpPr>
            <a:cxnSpLocks/>
          </p:cNvCxnSpPr>
          <p:nvPr/>
        </p:nvCxnSpPr>
        <p:spPr>
          <a:xfrm flipV="1">
            <a:off x="318738" y="3723842"/>
            <a:ext cx="1360928" cy="918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0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7107-8B1B-498F-AD43-F61512DE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packages and functions into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AA72-6BB1-4F7A-9527-044415FD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R </a:t>
            </a:r>
            <a:r>
              <a:rPr lang="en-US" dirty="0"/>
              <a:t>we use </a:t>
            </a:r>
            <a:r>
              <a:rPr lang="en-US" b="1" dirty="0"/>
              <a:t>library() </a:t>
            </a:r>
            <a:r>
              <a:rPr lang="en-US" dirty="0"/>
              <a:t>but in Python we use </a:t>
            </a:r>
            <a:r>
              <a:rPr lang="en-US" b="1" dirty="0"/>
              <a:t>import </a:t>
            </a:r>
            <a:r>
              <a:rPr lang="en-US" dirty="0"/>
              <a:t>or </a:t>
            </a:r>
            <a:r>
              <a:rPr lang="en-US" b="1" dirty="0"/>
              <a:t>import as</a:t>
            </a:r>
            <a:r>
              <a:rPr lang="en-US" dirty="0"/>
              <a:t> </a:t>
            </a:r>
            <a:r>
              <a:rPr lang="en-US" b="1" dirty="0"/>
              <a:t>x</a:t>
            </a:r>
            <a:endParaRPr lang="en-US" dirty="0"/>
          </a:p>
          <a:p>
            <a:r>
              <a:rPr lang="en-US" dirty="0"/>
              <a:t>For example, we will want the </a:t>
            </a:r>
            <a:r>
              <a:rPr lang="en-US" b="1" dirty="0" err="1"/>
              <a:t>os</a:t>
            </a:r>
            <a:r>
              <a:rPr lang="en-US" dirty="0"/>
              <a:t> package to access directories and the </a:t>
            </a:r>
            <a:r>
              <a:rPr lang="en-US" b="1" dirty="0"/>
              <a:t>pandas </a:t>
            </a:r>
            <a:r>
              <a:rPr lang="en-US" dirty="0"/>
              <a:t>package to perform some calculations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52A53-1C1E-4B24-A887-11E280A3743A}"/>
              </a:ext>
            </a:extLst>
          </p:cNvPr>
          <p:cNvSpPr/>
          <p:nvPr/>
        </p:nvSpPr>
        <p:spPr>
          <a:xfrm>
            <a:off x="1024128" y="3925635"/>
            <a:ext cx="6400800" cy="1012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os</a:t>
            </a:r>
          </a:p>
          <a:p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qgis.core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2FB1-1175-45CB-8145-C77EBC83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9EE8-C798-4857-8967-7730D07C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working directory is a lot like R except you can place a “r” in front of a path to make it “relative” and you don’t need to change all the “\” to “/”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CFD00-EF26-4AFC-BD36-60733E81786E}"/>
              </a:ext>
            </a:extLst>
          </p:cNvPr>
          <p:cNvSpPr/>
          <p:nvPr/>
        </p:nvSpPr>
        <p:spPr>
          <a:xfrm>
            <a:off x="1024128" y="3553591"/>
            <a:ext cx="8982021" cy="744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os.chdir(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r"C:\Users\My folder")</a:t>
            </a:r>
          </a:p>
          <a:p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os.getcwd()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8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B065-F4F1-427A-A80E-2F992BBF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7327-ED43-4DC6-8FCB-3046E8CE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just set the path to your directory and use a “+” sign to extend a file path like (make sure to reverse the slashes like in </a:t>
            </a:r>
            <a:r>
              <a:rPr lang="en-US" b="1" dirty="0"/>
              <a:t>R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yields: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56500-1373-4A50-998D-B40C46788B85}"/>
              </a:ext>
            </a:extLst>
          </p:cNvPr>
          <p:cNvSpPr/>
          <p:nvPr/>
        </p:nvSpPr>
        <p:spPr>
          <a:xfrm>
            <a:off x="1128631" y="3057202"/>
            <a:ext cx="8982021" cy="113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datapath =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'C:/Users/bowma/Desktop/GIS Mini-course Summer 2021/'</a:t>
            </a:r>
          </a:p>
          <a:p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nyc_path = datapath +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'Day 1/data/'nybb.shp'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7899C-164C-44A9-801F-53BB6D0ABC36}"/>
              </a:ext>
            </a:extLst>
          </p:cNvPr>
          <p:cNvSpPr/>
          <p:nvPr/>
        </p:nvSpPr>
        <p:spPr>
          <a:xfrm>
            <a:off x="1128630" y="4960024"/>
            <a:ext cx="8982021" cy="113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'C:/Users/bowma/Desktop/GIS Mini-course Summer 2021/Day 1/data/nybb.shp'</a:t>
            </a:r>
          </a:p>
        </p:txBody>
      </p:sp>
    </p:spTree>
    <p:extLst>
      <p:ext uri="{BB962C8B-B14F-4D97-AF65-F5344CB8AC3E}">
        <p14:creationId xmlns:p14="http://schemas.microsoft.com/office/powerpoint/2010/main" val="194088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EF38-AA24-421B-9E44-2B2AD02C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shapefile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C8DC-C94F-453F-B4F9-41ABC26D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a shapefile only requires a file path, a name to enter into the TOC, and a provider (we will just use OGR here).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nyc</a:t>
            </a:r>
            <a:r>
              <a:rPr lang="en-US" dirty="0"/>
              <a:t> shapefile should now be sitting in your TOC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ADF97-1B22-4EF4-8EC1-573ED50780E1}"/>
              </a:ext>
            </a:extLst>
          </p:cNvPr>
          <p:cNvSpPr/>
          <p:nvPr/>
        </p:nvSpPr>
        <p:spPr>
          <a:xfrm>
            <a:off x="1024128" y="3329186"/>
            <a:ext cx="9312946" cy="1338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vlayer = QgsVectorLayer(datapath + 'Day 1/data/nybb.shp', "nyc", "ogr")</a:t>
            </a:r>
          </a:p>
          <a:p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QgsProject.instance().addMapLayer(vlayer)</a:t>
            </a:r>
          </a:p>
        </p:txBody>
      </p:sp>
    </p:spTree>
    <p:extLst>
      <p:ext uri="{BB962C8B-B14F-4D97-AF65-F5344CB8AC3E}">
        <p14:creationId xmlns:p14="http://schemas.microsoft.com/office/powerpoint/2010/main" val="2033816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1203</TotalTime>
  <Words>656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Consolas</vt:lpstr>
      <vt:lpstr>Tw Cen MT</vt:lpstr>
      <vt:lpstr>Tw Cen MT Condensed</vt:lpstr>
      <vt:lpstr>Wingdings 3</vt:lpstr>
      <vt:lpstr>Integral</vt:lpstr>
      <vt:lpstr>Gis mini-course</vt:lpstr>
      <vt:lpstr>Overview</vt:lpstr>
      <vt:lpstr>Benefits of python in qgis/arcgis</vt:lpstr>
      <vt:lpstr>Opening the python console</vt:lpstr>
      <vt:lpstr>Opening a new script</vt:lpstr>
      <vt:lpstr>Importing packages and functions into python</vt:lpstr>
      <vt:lpstr>Setting a working directory</vt:lpstr>
      <vt:lpstr>Another option</vt:lpstr>
      <vt:lpstr>Loading a shapefile</vt:lpstr>
      <vt:lpstr>Checking Attribute table</vt:lpstr>
      <vt:lpstr>Leveraging the history function</vt:lpstr>
      <vt:lpstr>Copy-pasta </vt:lpstr>
      <vt:lpstr>Keeping things organized</vt:lpstr>
      <vt:lpstr>Use objects as arguments</vt:lpstr>
      <vt:lpstr>Run and load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mini-course</dc:title>
  <dc:creator>Rocco Bowman</dc:creator>
  <cp:lastModifiedBy>Rocco Bowman</cp:lastModifiedBy>
  <cp:revision>11</cp:revision>
  <dcterms:created xsi:type="dcterms:W3CDTF">2021-06-01T22:51:17Z</dcterms:created>
  <dcterms:modified xsi:type="dcterms:W3CDTF">2021-06-25T21:15:51Z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