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618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9" d="100"/>
          <a:sy n="79" d="100"/>
        </p:scale>
        <p:origin x="773" y="288"/>
      </p:cViewPr>
      <p:guideLst>
        <p:guide orient="horz" pos="2183"/>
        <p:guide pos="3840"/>
        <p:guide orient="horz" pos="61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9CD05-BC96-8FBF-D358-C1D0687ADC4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DC9B3C-151F-A132-64E0-B54937551E9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88F1F-C77E-F531-69D9-BC53791C5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6BA6D9-9165-6225-18A2-FB68FA6B6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41BCC2-2338-4B56-1D10-4F94DFBA28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0042636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17DF42-6B13-A180-7045-05DEDA6FA5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9771453-0891-8E04-4DCA-AD669624B1C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E1C2A6-9407-F326-64CD-0A47D7E96A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D1D9B-0F89-56AA-08CD-FF2F48981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5EAE357-3372-EDB8-2DC5-2527E2C3AD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36037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64FB45F-FA64-4E52-DC8B-F6D2901C3E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D05E8ED-13F7-1054-0E6B-EECAB2BC2D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8AFAA0-4514-4CD7-F2C0-533FDCBF69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66A29C-BB05-CF45-F6BC-FDBDC1BFF0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2AD652-C179-A922-1B15-9E48F56172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848373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1D55E1-40D9-7AD8-756A-9AC04646D8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B75006-54A0-C2AA-E168-0B043AB2D1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C2DE51-C2DC-F6A0-64E8-8D595B9A08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8AB00D-50C3-D12E-717B-96AD276501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C036B9-DA57-2CD0-31B0-7E95E36F3E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478568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E2ABA-D0EE-97AC-17F5-26473DC42B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55213-8551-8D86-D9AE-F05924EBAB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E4ABD0-42F6-4C64-AE07-0835F46559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9CE7C3-9316-2A32-604A-CFB4AFAC08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1BB5A0-4058-8BFA-B4E7-2573B341A7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843606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CB789F-D105-098A-8B6F-16DCDA0D4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F2E461-BB4A-C0BF-0C64-62D622C10BB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EAC331-F658-4922-C724-BF416F5F8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D51FA1-6683-09AD-E252-72BA64B28B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8D0CF1-3677-3D21-D01B-4A2FFBB15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B0C636-8E62-9F1B-D1D7-D85D09DE8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54157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891E-A18D-6F7B-6BE3-604F81199B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A6BE3B-F0DD-112E-6AD0-6EF127784E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2AD1BF-AF78-C514-485A-C18E8DC251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14BA99-4F5B-4CBD-B41C-712BFF93D56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C50A16-7386-3755-4749-D3529E1D004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7E7A3FD-CBF9-96C2-3682-329723CFB5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271F61A-EF15-1B3D-7D1C-69AE815C92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3F6EB3A-208C-57D9-3BCB-E305353B34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037004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5E3BA-8379-DCC7-5B38-B9AB27068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88F383E-AF57-A60B-CAE0-5FB0E1E430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F248-4AB9-9EB0-A932-B048E544E0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61E62C5-0FC2-E785-446D-2E998245F4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263965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4460B4B-8614-42AE-0F50-68EF1983DF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F4D0BF-7A53-FDB2-C183-76BE6CFBC8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5A3D8C-5D61-DCEC-9DA3-79CE4CDA3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171827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35D89D-37B4-7CEF-FF08-FA15B0D723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B9992-D7EA-4F0F-ECD8-198A7836A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9CE9EB-E450-51EF-3561-8A78B865590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E0BC01-8420-C47C-8337-96A46E4BB1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C05DC26-C2E0-3C15-5CCB-D063245A2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59F4D83-BBF2-25A4-0B36-AB9F277F91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6569825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CE2C16-0CB4-37DF-6AE6-7E2E9DF04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7028502-4670-A08E-4AAA-A5BD1BFC39A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0C24D1-3A0B-BC85-2C90-A68CFBAB4E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02BF465-200E-2546-30A5-9DE4468794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22C6D5-B6C1-FA68-C585-B431CB8EE7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9D5CA-2717-06C0-47AC-6155226CAB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83364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D01BCA5-3147-9341-0F98-DE717B21799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it-IT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4B5E03-F415-360B-7EE9-0B010A802A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it-IT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9C33C4-09E9-EDD7-E281-27ACEE31878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57CAB86-78C5-4A47-A6E2-598C142DDE7C}" type="datetimeFigureOut">
              <a:rPr lang="it-IT" smtClean="0"/>
              <a:t>02/10/2025</a:t>
            </a:fld>
            <a:endParaRPr lang="it-IT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391F37-56B8-7402-5BC2-60BCAA504C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86444D-97BF-ED7C-E353-8CCEC63AE6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3DFB363-8678-48B9-B7AA-D1B011697A5E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757293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Oval 7">
            <a:extLst>
              <a:ext uri="{FF2B5EF4-FFF2-40B4-BE49-F238E27FC236}">
                <a16:creationId xmlns:a16="http://schemas.microsoft.com/office/drawing/2014/main" id="{169EF41C-CC36-8B00-5DDE-B42A8A9330D7}"/>
              </a:ext>
            </a:extLst>
          </p:cNvPr>
          <p:cNvSpPr/>
          <p:nvPr/>
        </p:nvSpPr>
        <p:spPr>
          <a:xfrm>
            <a:off x="3504242" y="210261"/>
            <a:ext cx="1089061" cy="4315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input file (1)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493CD18C-1A10-3C39-0952-E829E1E3CA95}"/>
              </a:ext>
            </a:extLst>
          </p:cNvPr>
          <p:cNvSpPr/>
          <p:nvPr/>
        </p:nvSpPr>
        <p:spPr>
          <a:xfrm>
            <a:off x="5835728" y="4616214"/>
            <a:ext cx="1089061" cy="431514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output</a:t>
            </a:r>
          </a:p>
        </p:txBody>
      </p:sp>
      <p:sp>
        <p:nvSpPr>
          <p:cNvPr id="10" name="Diamond 9">
            <a:extLst>
              <a:ext uri="{FF2B5EF4-FFF2-40B4-BE49-F238E27FC236}">
                <a16:creationId xmlns:a16="http://schemas.microsoft.com/office/drawing/2014/main" id="{5320A345-D8A8-C039-99ED-529E32F27E7C}"/>
              </a:ext>
            </a:extLst>
          </p:cNvPr>
          <p:cNvSpPr/>
          <p:nvPr/>
        </p:nvSpPr>
        <p:spPr>
          <a:xfrm>
            <a:off x="5431612" y="2161424"/>
            <a:ext cx="1897294" cy="742306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050" dirty="0">
                <a:solidFill>
                  <a:schemeClr val="tx1"/>
                </a:solidFill>
              </a:rPr>
              <a:t>known joint weights</a:t>
            </a:r>
          </a:p>
          <a:p>
            <a:pPr algn="ctr"/>
            <a:r>
              <a:rPr lang="it-IT" sz="1050" dirty="0">
                <a:solidFill>
                  <a:schemeClr val="tx1"/>
                </a:solidFill>
              </a:rPr>
              <a:t>(variable «_») 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AE555F6-F3E5-BC14-187B-60E48E5E570F}"/>
              </a:ext>
            </a:extLst>
          </p:cNvPr>
          <p:cNvSpPr/>
          <p:nvPr/>
        </p:nvSpPr>
        <p:spPr>
          <a:xfrm>
            <a:off x="4403253" y="3211924"/>
            <a:ext cx="3965818" cy="431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estimate: (marginal / population) * conditional_product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6C007DB-A738-8DC7-3399-58A8BA42F45D}"/>
              </a:ext>
            </a:extLst>
          </p:cNvPr>
          <p:cNvSpPr/>
          <p:nvPr/>
        </p:nvSpPr>
        <p:spPr>
          <a:xfrm>
            <a:off x="7694925" y="2228844"/>
            <a:ext cx="2229910" cy="60746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yes 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</a:rPr>
              <a:t>conditional_product = </a:t>
            </a:r>
          </a:p>
          <a:p>
            <a:pPr algn="ctr"/>
            <a:r>
              <a:rPr lang="it-IT" sz="1200" dirty="0">
                <a:solidFill>
                  <a:schemeClr val="tx1"/>
                </a:solidFill>
              </a:rPr>
              <a:t>known weight / marginal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974C96-DD59-D67C-9CD7-2BC6EE5F7FED}"/>
              </a:ext>
            </a:extLst>
          </p:cNvPr>
          <p:cNvSpPr/>
          <p:nvPr/>
        </p:nvSpPr>
        <p:spPr>
          <a:xfrm>
            <a:off x="5507811" y="1354713"/>
            <a:ext cx="1744895" cy="48674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no 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conditional_product = 1</a:t>
            </a: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7BC43F6B-9CCC-45A7-B35E-F45518FCB069}"/>
              </a:ext>
            </a:extLst>
          </p:cNvPr>
          <p:cNvCxnSpPr>
            <a:cxnSpLocks/>
            <a:stCxn id="10" idx="0"/>
            <a:endCxn id="15" idx="2"/>
          </p:cNvCxnSpPr>
          <p:nvPr/>
        </p:nvCxnSpPr>
        <p:spPr>
          <a:xfrm flipV="1">
            <a:off x="6380259" y="1841457"/>
            <a:ext cx="0" cy="31996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A37C1414-2031-623A-F1FA-C20D06BBDFC9}"/>
              </a:ext>
            </a:extLst>
          </p:cNvPr>
          <p:cNvCxnSpPr>
            <a:cxnSpLocks/>
            <a:stCxn id="10" idx="3"/>
            <a:endCxn id="14" idx="1"/>
          </p:cNvCxnSpPr>
          <p:nvPr/>
        </p:nvCxnSpPr>
        <p:spPr>
          <a:xfrm>
            <a:off x="7328906" y="2532577"/>
            <a:ext cx="366019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C0C6355-74B1-5070-3C6F-DB227FD6D1BA}"/>
              </a:ext>
            </a:extLst>
          </p:cNvPr>
          <p:cNvCxnSpPr>
            <a:cxnSpLocks/>
            <a:stCxn id="10" idx="2"/>
            <a:endCxn id="12" idx="0"/>
          </p:cNvCxnSpPr>
          <p:nvPr/>
        </p:nvCxnSpPr>
        <p:spPr>
          <a:xfrm>
            <a:off x="6380259" y="2903730"/>
            <a:ext cx="5903" cy="308194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ED6E1A9-9C6E-D0E3-8064-412E2068FB73}"/>
              </a:ext>
            </a:extLst>
          </p:cNvPr>
          <p:cNvSpPr/>
          <p:nvPr/>
        </p:nvSpPr>
        <p:spPr>
          <a:xfrm>
            <a:off x="3252526" y="924350"/>
            <a:ext cx="1592495" cy="410618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identify population from sum first variable</a:t>
            </a:r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DDDC79E8-BDB1-DE8C-DF77-CF955488B9D4}"/>
              </a:ext>
            </a:extLst>
          </p:cNvPr>
          <p:cNvCxnSpPr>
            <a:cxnSpLocks/>
            <a:stCxn id="53" idx="2"/>
            <a:endCxn id="12" idx="1"/>
          </p:cNvCxnSpPr>
          <p:nvPr/>
        </p:nvCxnSpPr>
        <p:spPr>
          <a:xfrm rot="16200000" flipH="1">
            <a:off x="3874941" y="2899368"/>
            <a:ext cx="702145" cy="354480"/>
          </a:xfrm>
          <a:prstGeom prst="bent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0" name="Rectangle 49">
            <a:extLst>
              <a:ext uri="{FF2B5EF4-FFF2-40B4-BE49-F238E27FC236}">
                <a16:creationId xmlns:a16="http://schemas.microsoft.com/office/drawing/2014/main" id="{F127703E-5C71-C711-D70D-86BA1144D866}"/>
              </a:ext>
            </a:extLst>
          </p:cNvPr>
          <p:cNvSpPr/>
          <p:nvPr/>
        </p:nvSpPr>
        <p:spPr>
          <a:xfrm>
            <a:off x="3252527" y="1864084"/>
            <a:ext cx="1592495" cy="385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identify marginals (category, value)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15F4A7EC-219A-704C-489C-5BA52759F934}"/>
              </a:ext>
            </a:extLst>
          </p:cNvPr>
          <p:cNvSpPr/>
          <p:nvPr/>
        </p:nvSpPr>
        <p:spPr>
          <a:xfrm>
            <a:off x="3252526" y="2339617"/>
            <a:ext cx="1592494" cy="385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identify joint weights</a:t>
            </a:r>
          </a:p>
        </p:txBody>
      </p:sp>
      <p:sp>
        <p:nvSpPr>
          <p:cNvPr id="95" name="Rectangle 94">
            <a:extLst>
              <a:ext uri="{FF2B5EF4-FFF2-40B4-BE49-F238E27FC236}">
                <a16:creationId xmlns:a16="http://schemas.microsoft.com/office/drawing/2014/main" id="{B28B2071-33A4-2EC2-934B-B6C739C69B3B}"/>
              </a:ext>
            </a:extLst>
          </p:cNvPr>
          <p:cNvSpPr/>
          <p:nvPr/>
        </p:nvSpPr>
        <p:spPr>
          <a:xfrm>
            <a:off x="3252527" y="1414586"/>
            <a:ext cx="1592494" cy="385919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identify variables</a:t>
            </a:r>
          </a:p>
          <a:p>
            <a:pPr algn="ctr"/>
            <a:r>
              <a:rPr lang="it-IT" sz="1100" dirty="0">
                <a:solidFill>
                  <a:schemeClr val="tx1"/>
                </a:solidFill>
              </a:rPr>
              <a:t>(variable)</a:t>
            </a:r>
          </a:p>
        </p:txBody>
      </p: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35861C80-01B4-7580-4D5B-6B53698EEAD5}"/>
              </a:ext>
            </a:extLst>
          </p:cNvPr>
          <p:cNvCxnSpPr>
            <a:stCxn id="53" idx="3"/>
            <a:endCxn id="10" idx="1"/>
          </p:cNvCxnSpPr>
          <p:nvPr/>
        </p:nvCxnSpPr>
        <p:spPr>
          <a:xfrm>
            <a:off x="4845020" y="2532577"/>
            <a:ext cx="58659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" name="Rectangle 105">
            <a:extLst>
              <a:ext uri="{FF2B5EF4-FFF2-40B4-BE49-F238E27FC236}">
                <a16:creationId xmlns:a16="http://schemas.microsoft.com/office/drawing/2014/main" id="{3CB94A56-1BCB-F8E6-A08B-B68E9AF9FDD5}"/>
              </a:ext>
            </a:extLst>
          </p:cNvPr>
          <p:cNvSpPr/>
          <p:nvPr/>
        </p:nvSpPr>
        <p:spPr>
          <a:xfrm>
            <a:off x="7762326" y="5275006"/>
            <a:ext cx="2306348" cy="87921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«combination n»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report all possible combinations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«filtered_synthetic.csv»</a:t>
            </a:r>
          </a:p>
        </p:txBody>
      </p:sp>
      <p:sp>
        <p:nvSpPr>
          <p:cNvPr id="107" name="Rectangle 106">
            <a:extLst>
              <a:ext uri="{FF2B5EF4-FFF2-40B4-BE49-F238E27FC236}">
                <a16:creationId xmlns:a16="http://schemas.microsoft.com/office/drawing/2014/main" id="{C943FB45-4302-431A-26D8-23A4A5B102A1}"/>
              </a:ext>
            </a:extLst>
          </p:cNvPr>
          <p:cNvSpPr/>
          <p:nvPr/>
        </p:nvSpPr>
        <p:spPr>
          <a:xfrm>
            <a:off x="2654466" y="5215334"/>
            <a:ext cx="2306348" cy="99855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«all»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report selected combinations 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«synthetic population.csv»</a:t>
            </a:r>
          </a:p>
        </p:txBody>
      </p:sp>
      <p:sp>
        <p:nvSpPr>
          <p:cNvPr id="109" name="Rectangle 108">
            <a:extLst>
              <a:ext uri="{FF2B5EF4-FFF2-40B4-BE49-F238E27FC236}">
                <a16:creationId xmlns:a16="http://schemas.microsoft.com/office/drawing/2014/main" id="{69621F91-9D0F-28C8-C864-772CE025990F}"/>
              </a:ext>
            </a:extLst>
          </p:cNvPr>
          <p:cNvSpPr/>
          <p:nvPr/>
        </p:nvSpPr>
        <p:spPr>
          <a:xfrm>
            <a:off x="425420" y="60193"/>
            <a:ext cx="1592495" cy="73165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100" dirty="0">
                <a:solidFill>
                  <a:schemeClr val="tx1"/>
                </a:solidFill>
              </a:rPr>
              <a:t>user request: </a:t>
            </a:r>
          </a:p>
          <a:p>
            <a:pPr marL="228600" indent="-228600" algn="ctr">
              <a:buAutoNum type="arabicParenR"/>
            </a:pPr>
            <a:r>
              <a:rPr lang="it-IT" sz="1100" dirty="0">
                <a:solidFill>
                  <a:schemeClr val="tx1"/>
                </a:solidFill>
              </a:rPr>
              <a:t>provide input file</a:t>
            </a:r>
          </a:p>
          <a:p>
            <a:pPr marL="228600" indent="-228600" algn="ctr">
              <a:buAutoNum type="arabicParenR"/>
            </a:pPr>
            <a:r>
              <a:rPr lang="it-IT" sz="1100" dirty="0">
                <a:solidFill>
                  <a:schemeClr val="tx1"/>
                </a:solidFill>
              </a:rPr>
              <a:t>request outcome</a:t>
            </a:r>
          </a:p>
        </p:txBody>
      </p:sp>
      <p:cxnSp>
        <p:nvCxnSpPr>
          <p:cNvPr id="111" name="Straight Arrow Connector 110">
            <a:extLst>
              <a:ext uri="{FF2B5EF4-FFF2-40B4-BE49-F238E27FC236}">
                <a16:creationId xmlns:a16="http://schemas.microsoft.com/office/drawing/2014/main" id="{BF118792-0270-B994-A032-06D2F578BA43}"/>
              </a:ext>
            </a:extLst>
          </p:cNvPr>
          <p:cNvCxnSpPr>
            <a:cxnSpLocks/>
            <a:stCxn id="109" idx="3"/>
            <a:endCxn id="8" idx="2"/>
          </p:cNvCxnSpPr>
          <p:nvPr/>
        </p:nvCxnSpPr>
        <p:spPr>
          <a:xfrm>
            <a:off x="2017915" y="426018"/>
            <a:ext cx="148632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4" name="Straight Arrow Connector 113">
            <a:extLst>
              <a:ext uri="{FF2B5EF4-FFF2-40B4-BE49-F238E27FC236}">
                <a16:creationId xmlns:a16="http://schemas.microsoft.com/office/drawing/2014/main" id="{0E9A720C-39D5-CE40-170E-E69449BCE0C5}"/>
              </a:ext>
            </a:extLst>
          </p:cNvPr>
          <p:cNvCxnSpPr>
            <a:cxnSpLocks/>
            <a:stCxn id="8" idx="4"/>
            <a:endCxn id="29" idx="0"/>
          </p:cNvCxnSpPr>
          <p:nvPr/>
        </p:nvCxnSpPr>
        <p:spPr>
          <a:xfrm>
            <a:off x="4048773" y="641775"/>
            <a:ext cx="1" cy="28257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E4301A6C-8876-A68C-D12A-DEA2ABE02D17}"/>
              </a:ext>
            </a:extLst>
          </p:cNvPr>
          <p:cNvCxnSpPr>
            <a:cxnSpLocks/>
            <a:stCxn id="153" idx="2"/>
            <a:endCxn id="9" idx="0"/>
          </p:cNvCxnSpPr>
          <p:nvPr/>
        </p:nvCxnSpPr>
        <p:spPr>
          <a:xfrm flipH="1">
            <a:off x="6380259" y="4345583"/>
            <a:ext cx="5903" cy="270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83BBFCB4-58D3-8A47-5D92-B8456CB8C1A4}"/>
              </a:ext>
            </a:extLst>
          </p:cNvPr>
          <p:cNvCxnSpPr>
            <a:cxnSpLocks/>
            <a:stCxn id="9" idx="4"/>
            <a:endCxn id="123" idx="0"/>
          </p:cNvCxnSpPr>
          <p:nvPr/>
        </p:nvCxnSpPr>
        <p:spPr>
          <a:xfrm flipH="1">
            <a:off x="6380258" y="5047728"/>
            <a:ext cx="1" cy="29573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3" name="Diamond 122">
            <a:extLst>
              <a:ext uri="{FF2B5EF4-FFF2-40B4-BE49-F238E27FC236}">
                <a16:creationId xmlns:a16="http://schemas.microsoft.com/office/drawing/2014/main" id="{0DA41F20-84C5-CE76-9500-12188F43CCF0}"/>
              </a:ext>
            </a:extLst>
          </p:cNvPr>
          <p:cNvSpPr/>
          <p:nvPr/>
        </p:nvSpPr>
        <p:spPr>
          <a:xfrm>
            <a:off x="5431611" y="5343460"/>
            <a:ext cx="1897294" cy="742306"/>
          </a:xfrm>
          <a:prstGeom prst="diamond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200" dirty="0">
                <a:solidFill>
                  <a:schemeClr val="tx1"/>
                </a:solidFill>
              </a:rPr>
              <a:t>specified request (2)</a:t>
            </a:r>
          </a:p>
        </p:txBody>
      </p:sp>
      <p:cxnSp>
        <p:nvCxnSpPr>
          <p:cNvPr id="127" name="Straight Arrow Connector 126">
            <a:extLst>
              <a:ext uri="{FF2B5EF4-FFF2-40B4-BE49-F238E27FC236}">
                <a16:creationId xmlns:a16="http://schemas.microsoft.com/office/drawing/2014/main" id="{8C7890DE-C76D-72D9-024C-24C94944F3F2}"/>
              </a:ext>
            </a:extLst>
          </p:cNvPr>
          <p:cNvCxnSpPr>
            <a:cxnSpLocks/>
            <a:stCxn id="123" idx="3"/>
            <a:endCxn id="106" idx="1"/>
          </p:cNvCxnSpPr>
          <p:nvPr/>
        </p:nvCxnSpPr>
        <p:spPr>
          <a:xfrm>
            <a:off x="7328905" y="5714613"/>
            <a:ext cx="433421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Arrow Connector 128">
            <a:extLst>
              <a:ext uri="{FF2B5EF4-FFF2-40B4-BE49-F238E27FC236}">
                <a16:creationId xmlns:a16="http://schemas.microsoft.com/office/drawing/2014/main" id="{F1C9E1CA-5B47-6579-03C1-28D483A37E39}"/>
              </a:ext>
            </a:extLst>
          </p:cNvPr>
          <p:cNvCxnSpPr>
            <a:cxnSpLocks/>
            <a:stCxn id="123" idx="1"/>
            <a:endCxn id="107" idx="3"/>
          </p:cNvCxnSpPr>
          <p:nvPr/>
        </p:nvCxnSpPr>
        <p:spPr>
          <a:xfrm flipH="1">
            <a:off x="4960814" y="5714613"/>
            <a:ext cx="470797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04317CED-2ECC-DFAF-4415-EC0A27C1B37E}"/>
              </a:ext>
            </a:extLst>
          </p:cNvPr>
          <p:cNvSpPr txBox="1"/>
          <p:nvPr/>
        </p:nvSpPr>
        <p:spPr>
          <a:xfrm>
            <a:off x="8517066" y="3341635"/>
            <a:ext cx="585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line 95</a:t>
            </a:r>
          </a:p>
        </p:txBody>
      </p:sp>
      <p:sp>
        <p:nvSpPr>
          <p:cNvPr id="153" name="Rectangle 152">
            <a:extLst>
              <a:ext uri="{FF2B5EF4-FFF2-40B4-BE49-F238E27FC236}">
                <a16:creationId xmlns:a16="http://schemas.microsoft.com/office/drawing/2014/main" id="{69BD0AF4-1E69-34B3-5F8B-1D884A6F0454}"/>
              </a:ext>
            </a:extLst>
          </p:cNvPr>
          <p:cNvSpPr/>
          <p:nvPr/>
        </p:nvSpPr>
        <p:spPr>
          <a:xfrm>
            <a:off x="4403253" y="3914069"/>
            <a:ext cx="3965818" cy="43151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it-IT" sz="1400" dirty="0">
                <a:solidFill>
                  <a:schemeClr val="tx1"/>
                </a:solidFill>
              </a:rPr>
              <a:t>compute all possible combinations number</a:t>
            </a:r>
          </a:p>
          <a:p>
            <a:pPr algn="ctr"/>
            <a:r>
              <a:rPr lang="it-IT" sz="1400" dirty="0">
                <a:solidFill>
                  <a:schemeClr val="tx1"/>
                </a:solidFill>
              </a:rPr>
              <a:t>estimate * population</a:t>
            </a:r>
          </a:p>
        </p:txBody>
      </p:sp>
      <p:cxnSp>
        <p:nvCxnSpPr>
          <p:cNvPr id="159" name="Straight Arrow Connector 158">
            <a:extLst>
              <a:ext uri="{FF2B5EF4-FFF2-40B4-BE49-F238E27FC236}">
                <a16:creationId xmlns:a16="http://schemas.microsoft.com/office/drawing/2014/main" id="{B2EF2C08-A2CC-3843-CE23-EF7CDE0A5050}"/>
              </a:ext>
            </a:extLst>
          </p:cNvPr>
          <p:cNvCxnSpPr>
            <a:cxnSpLocks/>
            <a:stCxn id="12" idx="2"/>
            <a:endCxn id="153" idx="0"/>
          </p:cNvCxnSpPr>
          <p:nvPr/>
        </p:nvCxnSpPr>
        <p:spPr>
          <a:xfrm>
            <a:off x="6386162" y="3643438"/>
            <a:ext cx="0" cy="27063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5" name="TextBox 164">
            <a:extLst>
              <a:ext uri="{FF2B5EF4-FFF2-40B4-BE49-F238E27FC236}">
                <a16:creationId xmlns:a16="http://schemas.microsoft.com/office/drawing/2014/main" id="{E88A3FF8-FD7A-CF67-309B-8E4C4F62E98F}"/>
              </a:ext>
            </a:extLst>
          </p:cNvPr>
          <p:cNvSpPr txBox="1"/>
          <p:nvPr/>
        </p:nvSpPr>
        <p:spPr>
          <a:xfrm>
            <a:off x="6096000" y="1059184"/>
            <a:ext cx="585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line 82</a:t>
            </a:r>
          </a:p>
        </p:txBody>
      </p:sp>
      <p:sp>
        <p:nvSpPr>
          <p:cNvPr id="166" name="TextBox 165">
            <a:extLst>
              <a:ext uri="{FF2B5EF4-FFF2-40B4-BE49-F238E27FC236}">
                <a16:creationId xmlns:a16="http://schemas.microsoft.com/office/drawing/2014/main" id="{60FFDE5A-ABB4-C3D8-A757-1481ACC71E46}"/>
              </a:ext>
            </a:extLst>
          </p:cNvPr>
          <p:cNvSpPr txBox="1"/>
          <p:nvPr/>
        </p:nvSpPr>
        <p:spPr>
          <a:xfrm>
            <a:off x="9924835" y="2424854"/>
            <a:ext cx="585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line 89</a:t>
            </a:r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D4E88525-8191-982B-0187-B10B0444261B}"/>
              </a:ext>
            </a:extLst>
          </p:cNvPr>
          <p:cNvSpPr txBox="1"/>
          <p:nvPr/>
        </p:nvSpPr>
        <p:spPr>
          <a:xfrm>
            <a:off x="8557952" y="4092877"/>
            <a:ext cx="585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line 101</a:t>
            </a:r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05BEE282-FBAA-F15A-7C0A-DEFEB8FB8506}"/>
              </a:ext>
            </a:extLst>
          </p:cNvPr>
          <p:cNvSpPr txBox="1"/>
          <p:nvPr/>
        </p:nvSpPr>
        <p:spPr>
          <a:xfrm>
            <a:off x="6959989" y="4698844"/>
            <a:ext cx="585627" cy="2154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800" dirty="0"/>
              <a:t>line 101</a:t>
            </a:r>
          </a:p>
        </p:txBody>
      </p:sp>
    </p:spTree>
    <p:extLst>
      <p:ext uri="{BB962C8B-B14F-4D97-AF65-F5344CB8AC3E}">
        <p14:creationId xmlns:p14="http://schemas.microsoft.com/office/powerpoint/2010/main" val="32243337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117</Words>
  <Application>Microsoft Office PowerPoint</Application>
  <PresentationFormat>Widescreen</PresentationFormat>
  <Paragraphs>32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Rocco Paolillo</dc:creator>
  <cp:lastModifiedBy>Rocco Paolillo</cp:lastModifiedBy>
  <cp:revision>3</cp:revision>
  <dcterms:created xsi:type="dcterms:W3CDTF">2025-10-02T08:03:57Z</dcterms:created>
  <dcterms:modified xsi:type="dcterms:W3CDTF">2025-10-02T08:29:57Z</dcterms:modified>
</cp:coreProperties>
</file>