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61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A2C42-67B3-4262-B93E-277B579CA1B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9DB4C-59D0-433A-A396-52AA25938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ADC2-8DAA-4824-9520-8DB9DCC8B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EA080-FF0F-4895-8C65-067FAD4F4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7DCBC-D5E1-4B52-ABCE-8B01A2FE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367C-8211-4E96-8BD2-3F2EDF5D67AB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84CAB-E3BF-4895-A693-AB114719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FF8CB-B525-44D2-9D85-CD8C984A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2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A505-456F-48BA-B94E-3D8F9E72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B14AD-67D9-499B-B7AE-6C35262FD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52A2-9613-4383-861C-FF744CBE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5F3F-890D-426A-8DE9-869020E156D8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DF1C7-7EC3-4945-9E3F-5D046750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F54F0-A00A-4FD9-8109-33CB0D8B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3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43D28-B810-4344-ACF5-8599468B2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A2EA4-E30C-4B60-905E-E2991F3D3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7DD7A-1D93-4B03-B55A-8FF94C9E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086-57C8-4B04-813B-AA968A258635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787C-F075-44E1-BDBC-DD83691E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51567-95FB-48C9-A2D5-CCEE6C2D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C680-64D7-471D-AAF4-C2303440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6123-9284-4E27-B94D-7CB2F9F85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71E31-D017-4E4D-9005-D4C7A4E6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9ABF-DCDF-492C-B683-D358D0979F1A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C60F-9648-4678-A4ED-71069AAA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FCE24-BD4F-443C-B30D-797C8F5B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5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2016-C6FE-4A5D-B05F-D439A5B6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DC344-A6B1-4425-9547-0819E4C9F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E3BEF-2678-4623-BC80-D8FD2453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0B1F-F328-4EB5-B759-FCB744281FA1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30450-9527-4E12-B3F4-7FEFEB08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822DE-1B16-46B9-A15F-C90C6B5A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3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93C0-7526-41DE-96FB-4932D17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30F5-0B95-41F2-B60D-12FE2CB35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CC516-E59C-416C-B41B-13C63A3B0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EEC5B-D701-4491-8CE1-46FD2807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75ED-1465-4E21-983E-8BD40379ADA1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085F1-C874-4A1E-AD8C-F6869B32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5C847-256C-4CA8-AE0F-A630E399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9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803F-3D3A-4546-A709-7BEBD5E8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78FA8-D1AA-43DC-8938-30AB9100B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DA70C-7443-4CBC-8924-85B05F278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20FDA-55DC-4F10-A6E1-67AF9382B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706B3-3278-4809-91D3-070936435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D681D-3DDA-426A-A5D9-CDAAB681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D969-C06F-4ACF-9D98-B69D2CC1B29B}" type="datetime1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F412E-8EF7-4174-A1F6-7E3A25B7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5D4B3-9F2A-488E-93F7-2B150940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A429-EA96-4CF7-B851-873ECD6E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FF11B-7700-4DBE-9484-096219D6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408E-68A2-4FAA-AF4C-C72269513895}" type="datetime1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122D0-DD16-4628-8DCB-0F5402BF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09434-6348-43D2-8BE4-116B899A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5A187-0810-4C4D-AE06-19B87212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1B07-01F6-4F11-99B3-47DA0112CBD9}" type="datetime1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46098-AD91-460C-AA83-3C5F3D79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C77E5-E4C6-49AB-A624-CC2E3B74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3C31-79BB-402E-9898-F56A315B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BBE9-392E-4CAD-9A22-BAFFFF1B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2EA5A-15A6-4743-9AAE-B61FC19E6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2DAA2-2B34-4409-B81D-B4A9BBAB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9324-323D-4BE0-B4B8-C390B8EC6C6D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526CF-D9D7-480E-927F-5FD2DF6B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8B427-DF08-4B97-B3F0-1189D9EB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7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54A0-57B5-436F-82B3-ACB38922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08EBE-FC23-401B-B82B-5584CA009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9539A-FBCD-44B9-98F7-920CA393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C1F9D-F136-48F0-9762-899778F9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161E-D327-43F8-8BBC-603A89A1D4F0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7B67B-355F-485C-B403-85ABA6E6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B338E-5554-4506-9080-4FD79F97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FF204-2BB5-4304-87DA-45D5F006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FC5D-9D25-4E2A-966C-D178FD27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04CA3-99DD-4C00-9E21-5C69306B7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44751-92FB-4757-BEB4-B77C9684370C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087B0-0CB7-40D8-B921-7AE95A38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C2C0-3D61-4A7B-9416-42B65C83B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2156D-5F39-4807-8B94-5654634A4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A3C3-1C27-43B8-BC83-89AA8E73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Logit &amp; ABM?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629BA5-78C8-43AA-9B9E-59DBA9DC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E0C9ED-C047-44DB-A625-2A9000641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7" y="656127"/>
            <a:ext cx="7315834" cy="4519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9FC73D-483D-45AA-8C0E-1F837547D32D}"/>
              </a:ext>
            </a:extLst>
          </p:cNvPr>
          <p:cNvSpPr txBox="1"/>
          <p:nvPr/>
        </p:nvSpPr>
        <p:spPr>
          <a:xfrm>
            <a:off x="7896225" y="990600"/>
            <a:ext cx="3867150" cy="4247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 just merged the two plots in the previous slides, I thought easier to compare. Blue color is the “ethnic homogeneity” graph, yellow color the “</a:t>
            </a:r>
            <a:r>
              <a:rPr lang="en-US" dirty="0" err="1"/>
              <a:t>ses</a:t>
            </a:r>
            <a:r>
              <a:rPr lang="en-US" dirty="0"/>
              <a:t> homogeneity” in the previous slides.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x-axis: the concentration categories from 0  to 100% in steps of 10%, equal for the ethnic and </a:t>
            </a:r>
            <a:r>
              <a:rPr lang="en-US" dirty="0" err="1"/>
              <a:t>ses</a:t>
            </a:r>
            <a:r>
              <a:rPr lang="en-US" dirty="0"/>
              <a:t>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y-axis: the probability to reside in that type of neighborhood; color differentiates between probability depending on ethnic concentration (blue) or </a:t>
            </a:r>
            <a:r>
              <a:rPr lang="en-US" dirty="0" err="1"/>
              <a:t>ses</a:t>
            </a:r>
            <a:r>
              <a:rPr lang="en-US" dirty="0"/>
              <a:t> concentration (yellow)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FBB91-B6A0-4DA0-8DE1-C0578448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4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2BBD35-0E13-4FAF-A487-B407DA12A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9" t="1726" r="2232" b="1340"/>
          <a:stretch/>
        </p:blipFill>
        <p:spPr>
          <a:xfrm>
            <a:off x="447675" y="1066800"/>
            <a:ext cx="5648325" cy="5419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109E92-2A33-48CA-8649-DF186C1308A8}"/>
              </a:ext>
            </a:extLst>
          </p:cNvPr>
          <p:cNvSpPr/>
          <p:nvPr/>
        </p:nvSpPr>
        <p:spPr>
          <a:xfrm>
            <a:off x="3400425" y="933450"/>
            <a:ext cx="1047750" cy="5734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C7D237-17BF-4004-BA39-8F195CA38D5E}"/>
              </a:ext>
            </a:extLst>
          </p:cNvPr>
          <p:cNvSpPr/>
          <p:nvPr/>
        </p:nvSpPr>
        <p:spPr>
          <a:xfrm>
            <a:off x="5219700" y="933450"/>
            <a:ext cx="942975" cy="5734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E60D256-7BC7-4EC8-9F12-9A59ECEF1171}"/>
              </a:ext>
            </a:extLst>
          </p:cNvPr>
          <p:cNvCxnSpPr>
            <a:stCxn id="8" idx="0"/>
            <a:endCxn id="9" idx="0"/>
          </p:cNvCxnSpPr>
          <p:nvPr/>
        </p:nvCxnSpPr>
        <p:spPr>
          <a:xfrm rot="5400000" flipH="1" flipV="1">
            <a:off x="4807744" y="50006"/>
            <a:ext cx="12700" cy="176688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44999A-48C6-4268-9AF7-EE733D69800C}"/>
                  </a:ext>
                </a:extLst>
              </p:cNvPr>
              <p:cNvSpPr txBox="1"/>
              <p:nvPr/>
            </p:nvSpPr>
            <p:spPr>
              <a:xfrm>
                <a:off x="6686550" y="1066800"/>
                <a:ext cx="4391025" cy="462504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log-odds computed from predicted probability</a:t>
                </a:r>
              </a:p>
              <a:p>
                <a:r>
                  <a:rPr lang="en-US" sz="1400" dirty="0" err="1"/>
                  <a:t>log_odd_ethnic</a:t>
                </a:r>
                <a:r>
                  <a:rPr lang="en-US" sz="1400" dirty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𝑝𝑟𝑜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𝑒𝑡h𝑛𝑖𝑐</m:t>
                                    </m:r>
                                  </m:sub>
                                </m:sSub>
                              </m:num>
                              <m:den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𝑝𝑟𝑜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𝑒𝑡h𝑛𝑖𝑐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it-IT" b="0" dirty="0"/>
              </a:p>
              <a:p>
                <a:endParaRPr lang="it-IT" b="0" dirty="0"/>
              </a:p>
              <a:p>
                <a:r>
                  <a:rPr lang="en-US" sz="1400" dirty="0" err="1"/>
                  <a:t>log_odd_ses</a:t>
                </a:r>
                <a:r>
                  <a:rPr lang="en-US" sz="1400" dirty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𝑝𝑟𝑜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𝑠𝑒𝑠</m:t>
                                    </m:r>
                                  </m:sub>
                                </m:sSub>
                              </m:num>
                              <m:den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𝑝𝑟𝑜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𝑠𝑒𝑠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it-IT" b="0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MW: this would be the β to use to initialize an ABM -&gt; RP: this if we impose the ethnic concentration the </a:t>
                </a:r>
                <a:r>
                  <a:rPr lang="en-US" dirty="0" err="1"/>
                  <a:t>altermatove</a:t>
                </a:r>
                <a:r>
                  <a:rPr lang="en-US" dirty="0"/>
                  <a:t>  neighborhood the agent moves to. As long as the ABM starts from an even distribution of agents, I think better to use log-odds estimated from the regression  models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file: prob_logodds.csv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44999A-48C6-4268-9AF7-EE733D698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550" y="1066800"/>
                <a:ext cx="4391025" cy="4625049"/>
              </a:xfrm>
              <a:prstGeom prst="rect">
                <a:avLst/>
              </a:prstGeom>
              <a:blipFill>
                <a:blip r:embed="rId3"/>
                <a:stretch>
                  <a:fillRect l="-831" t="-526" b="-92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58E164-C0E8-49ED-BEE7-9FB461043EFD}"/>
              </a:ext>
            </a:extLst>
          </p:cNvPr>
          <p:cNvSpPr/>
          <p:nvPr/>
        </p:nvSpPr>
        <p:spPr>
          <a:xfrm>
            <a:off x="4895850" y="279400"/>
            <a:ext cx="3686175" cy="796925"/>
          </a:xfrm>
          <a:custGeom>
            <a:avLst/>
            <a:gdLst>
              <a:gd name="connsiteX0" fmla="*/ 0 w 3686175"/>
              <a:gd name="connsiteY0" fmla="*/ 371475 h 742950"/>
              <a:gd name="connsiteX1" fmla="*/ 28575 w 3686175"/>
              <a:gd name="connsiteY1" fmla="*/ 304800 h 742950"/>
              <a:gd name="connsiteX2" fmla="*/ 66675 w 3686175"/>
              <a:gd name="connsiteY2" fmla="*/ 266700 h 742950"/>
              <a:gd name="connsiteX3" fmla="*/ 152400 w 3686175"/>
              <a:gd name="connsiteY3" fmla="*/ 209550 h 742950"/>
              <a:gd name="connsiteX4" fmla="*/ 190500 w 3686175"/>
              <a:gd name="connsiteY4" fmla="*/ 180975 h 742950"/>
              <a:gd name="connsiteX5" fmla="*/ 238125 w 3686175"/>
              <a:gd name="connsiteY5" fmla="*/ 171450 h 742950"/>
              <a:gd name="connsiteX6" fmla="*/ 304800 w 3686175"/>
              <a:gd name="connsiteY6" fmla="*/ 142875 h 742950"/>
              <a:gd name="connsiteX7" fmla="*/ 342900 w 3686175"/>
              <a:gd name="connsiteY7" fmla="*/ 123825 h 742950"/>
              <a:gd name="connsiteX8" fmla="*/ 419100 w 3686175"/>
              <a:gd name="connsiteY8" fmla="*/ 104775 h 742950"/>
              <a:gd name="connsiteX9" fmla="*/ 457200 w 3686175"/>
              <a:gd name="connsiteY9" fmla="*/ 85725 h 742950"/>
              <a:gd name="connsiteX10" fmla="*/ 571500 w 3686175"/>
              <a:gd name="connsiteY10" fmla="*/ 66675 h 742950"/>
              <a:gd name="connsiteX11" fmla="*/ 600075 w 3686175"/>
              <a:gd name="connsiteY11" fmla="*/ 57150 h 742950"/>
              <a:gd name="connsiteX12" fmla="*/ 647700 w 3686175"/>
              <a:gd name="connsiteY12" fmla="*/ 47625 h 742950"/>
              <a:gd name="connsiteX13" fmla="*/ 819150 w 3686175"/>
              <a:gd name="connsiteY13" fmla="*/ 28575 h 742950"/>
              <a:gd name="connsiteX14" fmla="*/ 990600 w 3686175"/>
              <a:gd name="connsiteY14" fmla="*/ 0 h 742950"/>
              <a:gd name="connsiteX15" fmla="*/ 2571750 w 3686175"/>
              <a:gd name="connsiteY15" fmla="*/ 9525 h 742950"/>
              <a:gd name="connsiteX16" fmla="*/ 2867025 w 3686175"/>
              <a:gd name="connsiteY16" fmla="*/ 38100 h 742950"/>
              <a:gd name="connsiteX17" fmla="*/ 3067050 w 3686175"/>
              <a:gd name="connsiteY17" fmla="*/ 95250 h 742950"/>
              <a:gd name="connsiteX18" fmla="*/ 3114675 w 3686175"/>
              <a:gd name="connsiteY18" fmla="*/ 114300 h 742950"/>
              <a:gd name="connsiteX19" fmla="*/ 3228975 w 3686175"/>
              <a:gd name="connsiteY19" fmla="*/ 152400 h 742950"/>
              <a:gd name="connsiteX20" fmla="*/ 3267075 w 3686175"/>
              <a:gd name="connsiteY20" fmla="*/ 190500 h 742950"/>
              <a:gd name="connsiteX21" fmla="*/ 3305175 w 3686175"/>
              <a:gd name="connsiteY21" fmla="*/ 209550 h 742950"/>
              <a:gd name="connsiteX22" fmla="*/ 3333750 w 3686175"/>
              <a:gd name="connsiteY22" fmla="*/ 228600 h 742950"/>
              <a:gd name="connsiteX23" fmla="*/ 3371850 w 3686175"/>
              <a:gd name="connsiteY23" fmla="*/ 247650 h 742950"/>
              <a:gd name="connsiteX24" fmla="*/ 3419475 w 3686175"/>
              <a:gd name="connsiteY24" fmla="*/ 285750 h 742950"/>
              <a:gd name="connsiteX25" fmla="*/ 3457575 w 3686175"/>
              <a:gd name="connsiteY25" fmla="*/ 304800 h 742950"/>
              <a:gd name="connsiteX26" fmla="*/ 3505200 w 3686175"/>
              <a:gd name="connsiteY26" fmla="*/ 333375 h 742950"/>
              <a:gd name="connsiteX27" fmla="*/ 3543300 w 3686175"/>
              <a:gd name="connsiteY27" fmla="*/ 381000 h 742950"/>
              <a:gd name="connsiteX28" fmla="*/ 3571875 w 3686175"/>
              <a:gd name="connsiteY28" fmla="*/ 390525 h 742950"/>
              <a:gd name="connsiteX29" fmla="*/ 3600450 w 3686175"/>
              <a:gd name="connsiteY29" fmla="*/ 419100 h 742950"/>
              <a:gd name="connsiteX30" fmla="*/ 3638550 w 3686175"/>
              <a:gd name="connsiteY30" fmla="*/ 466725 h 742950"/>
              <a:gd name="connsiteX31" fmla="*/ 3676650 w 3686175"/>
              <a:gd name="connsiteY31" fmla="*/ 561975 h 742950"/>
              <a:gd name="connsiteX32" fmla="*/ 3686175 w 3686175"/>
              <a:gd name="connsiteY32" fmla="*/ 590550 h 742950"/>
              <a:gd name="connsiteX33" fmla="*/ 3686175 w 3686175"/>
              <a:gd name="connsiteY33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686175" h="742950">
                <a:moveTo>
                  <a:pt x="0" y="371475"/>
                </a:moveTo>
                <a:cubicBezTo>
                  <a:pt x="9525" y="349250"/>
                  <a:pt x="15593" y="325200"/>
                  <a:pt x="28575" y="304800"/>
                </a:cubicBezTo>
                <a:cubicBezTo>
                  <a:pt x="38218" y="289647"/>
                  <a:pt x="53158" y="278527"/>
                  <a:pt x="66675" y="266700"/>
                </a:cubicBezTo>
                <a:cubicBezTo>
                  <a:pt x="104643" y="233478"/>
                  <a:pt x="108589" y="238758"/>
                  <a:pt x="152400" y="209550"/>
                </a:cubicBezTo>
                <a:cubicBezTo>
                  <a:pt x="165609" y="200744"/>
                  <a:pt x="175993" y="187422"/>
                  <a:pt x="190500" y="180975"/>
                </a:cubicBezTo>
                <a:cubicBezTo>
                  <a:pt x="205294" y="174400"/>
                  <a:pt x="222250" y="174625"/>
                  <a:pt x="238125" y="171450"/>
                </a:cubicBezTo>
                <a:cubicBezTo>
                  <a:pt x="364487" y="108269"/>
                  <a:pt x="206694" y="184920"/>
                  <a:pt x="304800" y="142875"/>
                </a:cubicBezTo>
                <a:cubicBezTo>
                  <a:pt x="317851" y="137282"/>
                  <a:pt x="329430" y="128315"/>
                  <a:pt x="342900" y="123825"/>
                </a:cubicBezTo>
                <a:cubicBezTo>
                  <a:pt x="367738" y="115546"/>
                  <a:pt x="395682" y="116484"/>
                  <a:pt x="419100" y="104775"/>
                </a:cubicBezTo>
                <a:cubicBezTo>
                  <a:pt x="431800" y="98425"/>
                  <a:pt x="443425" y="89169"/>
                  <a:pt x="457200" y="85725"/>
                </a:cubicBezTo>
                <a:cubicBezTo>
                  <a:pt x="494672" y="76357"/>
                  <a:pt x="534857" y="78889"/>
                  <a:pt x="571500" y="66675"/>
                </a:cubicBezTo>
                <a:cubicBezTo>
                  <a:pt x="581025" y="63500"/>
                  <a:pt x="590335" y="59585"/>
                  <a:pt x="600075" y="57150"/>
                </a:cubicBezTo>
                <a:cubicBezTo>
                  <a:pt x="615781" y="53223"/>
                  <a:pt x="631731" y="50287"/>
                  <a:pt x="647700" y="47625"/>
                </a:cubicBezTo>
                <a:cubicBezTo>
                  <a:pt x="717226" y="36037"/>
                  <a:pt x="741793" y="35607"/>
                  <a:pt x="819150" y="28575"/>
                </a:cubicBezTo>
                <a:cubicBezTo>
                  <a:pt x="892744" y="7548"/>
                  <a:pt x="903467" y="0"/>
                  <a:pt x="990600" y="0"/>
                </a:cubicBezTo>
                <a:lnTo>
                  <a:pt x="2571750" y="9525"/>
                </a:lnTo>
                <a:cubicBezTo>
                  <a:pt x="2670175" y="19050"/>
                  <a:pt x="2775747" y="67"/>
                  <a:pt x="2867025" y="38100"/>
                </a:cubicBezTo>
                <a:cubicBezTo>
                  <a:pt x="3007864" y="96783"/>
                  <a:pt x="2940302" y="81167"/>
                  <a:pt x="3067050" y="95250"/>
                </a:cubicBezTo>
                <a:cubicBezTo>
                  <a:pt x="3082925" y="101600"/>
                  <a:pt x="3098333" y="109272"/>
                  <a:pt x="3114675" y="114300"/>
                </a:cubicBezTo>
                <a:cubicBezTo>
                  <a:pt x="3152272" y="125868"/>
                  <a:pt x="3195864" y="127566"/>
                  <a:pt x="3228975" y="152400"/>
                </a:cubicBezTo>
                <a:cubicBezTo>
                  <a:pt x="3243343" y="163176"/>
                  <a:pt x="3252707" y="179724"/>
                  <a:pt x="3267075" y="190500"/>
                </a:cubicBezTo>
                <a:cubicBezTo>
                  <a:pt x="3278434" y="199019"/>
                  <a:pt x="3292847" y="202505"/>
                  <a:pt x="3305175" y="209550"/>
                </a:cubicBezTo>
                <a:cubicBezTo>
                  <a:pt x="3315114" y="215230"/>
                  <a:pt x="3323811" y="222920"/>
                  <a:pt x="3333750" y="228600"/>
                </a:cubicBezTo>
                <a:cubicBezTo>
                  <a:pt x="3346078" y="235645"/>
                  <a:pt x="3360036" y="239774"/>
                  <a:pt x="3371850" y="247650"/>
                </a:cubicBezTo>
                <a:cubicBezTo>
                  <a:pt x="3388766" y="258927"/>
                  <a:pt x="3402559" y="274473"/>
                  <a:pt x="3419475" y="285750"/>
                </a:cubicBezTo>
                <a:cubicBezTo>
                  <a:pt x="3431289" y="293626"/>
                  <a:pt x="3445163" y="297904"/>
                  <a:pt x="3457575" y="304800"/>
                </a:cubicBezTo>
                <a:cubicBezTo>
                  <a:pt x="3473759" y="313791"/>
                  <a:pt x="3489325" y="323850"/>
                  <a:pt x="3505200" y="333375"/>
                </a:cubicBezTo>
                <a:cubicBezTo>
                  <a:pt x="3517900" y="349250"/>
                  <a:pt x="3527864" y="367769"/>
                  <a:pt x="3543300" y="381000"/>
                </a:cubicBezTo>
                <a:cubicBezTo>
                  <a:pt x="3550923" y="387534"/>
                  <a:pt x="3563521" y="384956"/>
                  <a:pt x="3571875" y="390525"/>
                </a:cubicBezTo>
                <a:cubicBezTo>
                  <a:pt x="3583083" y="397997"/>
                  <a:pt x="3591580" y="408963"/>
                  <a:pt x="3600450" y="419100"/>
                </a:cubicBezTo>
                <a:cubicBezTo>
                  <a:pt x="3613837" y="434400"/>
                  <a:pt x="3627273" y="449809"/>
                  <a:pt x="3638550" y="466725"/>
                </a:cubicBezTo>
                <a:cubicBezTo>
                  <a:pt x="3657237" y="494755"/>
                  <a:pt x="3666323" y="530995"/>
                  <a:pt x="3676650" y="561975"/>
                </a:cubicBezTo>
                <a:cubicBezTo>
                  <a:pt x="3679825" y="571500"/>
                  <a:pt x="3686175" y="580510"/>
                  <a:pt x="3686175" y="590550"/>
                </a:cubicBezTo>
                <a:lnTo>
                  <a:pt x="3686175" y="74295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D6A989F-75E7-4081-8429-5651C53D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0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6853E-7F4F-4C1C-9C36-34C132F9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01FF7-BB3A-4239-9624-680F758E72C2}"/>
              </a:ext>
            </a:extLst>
          </p:cNvPr>
          <p:cNvSpPr txBox="1"/>
          <p:nvPr/>
        </p:nvSpPr>
        <p:spPr>
          <a:xfrm>
            <a:off x="800100" y="485775"/>
            <a:ext cx="10401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notes MW: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Conditional logit: does not allow for individual characteristics in the model, only characteristics of the option; Mixed logit allows  for both characteristics of option and characteristics of individuals. Following this definition (among others), we aim at mixed logit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using the ethnic concentration of neighborhood people live  in  on a continuous scale as dependent variable (y). Would not be a discrete choice but continuous preference. The paradigm of choice modeling remains.  RP This would suffice for </a:t>
            </a:r>
            <a:r>
              <a:rPr lang="en-US" dirty="0" err="1"/>
              <a:t>abm</a:t>
            </a:r>
            <a:r>
              <a:rPr lang="en-US" dirty="0"/>
              <a:t> need. Papers on the topic (to check):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Quillian</a:t>
            </a:r>
            <a:r>
              <a:rPr lang="en-US" dirty="0"/>
              <a:t>, L. (2015). A comparison of traditional and discrete-choice approaches to the analysis of residential mobility and locational attainment. The ANNALS of the American Academy of Political and Social Science, 660(1), 240-260.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Alba, R. D., &amp; Logan, J. R. (1993). Minority proximity to whites in suburbs: An individual-level analysis of segregation. American journal of sociology, 98(6), 1388-1427.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39B47-D9E7-4A87-AA59-082C94920408}"/>
              </a:ext>
            </a:extLst>
          </p:cNvPr>
          <p:cNvSpPr txBox="1"/>
          <p:nvPr/>
        </p:nvSpPr>
        <p:spPr>
          <a:xfrm>
            <a:off x="800100" y="4465070"/>
            <a:ext cx="1040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RP: other cross-categories available in UK Census: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Ethnicity X SES (used in these slides), available also 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Ethnicity X Education (qualification),  available also 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Ethnicity X 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 for each geography and time to check, depending on final decision</a:t>
            </a:r>
          </a:p>
        </p:txBody>
      </p:sp>
    </p:spTree>
    <p:extLst>
      <p:ext uri="{BB962C8B-B14F-4D97-AF65-F5344CB8AC3E}">
        <p14:creationId xmlns:p14="http://schemas.microsoft.com/office/powerpoint/2010/main" val="223927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4E1C-F2B4-4072-85C5-1221BB4A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next step (Paper with MW, AF)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EF333-712C-48CB-A676-04397990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the theoretical assumptions of ABM from data: how people of different categories differ</a:t>
            </a:r>
          </a:p>
          <a:p>
            <a:pPr lvl="1"/>
            <a:r>
              <a:rPr lang="en-US" dirty="0"/>
              <a:t>We could initialize an agent-based model with more preferences and more ethnic groups, upon the insights from Paolillo &amp; </a:t>
            </a:r>
            <a:r>
              <a:rPr lang="en-US" dirty="0" err="1"/>
              <a:t>Flace</a:t>
            </a:r>
            <a:r>
              <a:rPr lang="en-US" dirty="0"/>
              <a:t>, Paolillo &amp; Loren</a:t>
            </a:r>
          </a:p>
          <a:p>
            <a:pPr lvl="1"/>
            <a:endParaRPr lang="en-US" dirty="0"/>
          </a:p>
          <a:p>
            <a:pPr marL="92075" lvl="1" indent="365125"/>
            <a:r>
              <a:rPr lang="en-US" dirty="0"/>
              <a:t>Methodological choice to make:</a:t>
            </a:r>
          </a:p>
          <a:p>
            <a:pPr marL="549275" lvl="2" indent="365125"/>
            <a:r>
              <a:rPr lang="en-US" dirty="0"/>
              <a:t>Comparison of different cities, e.g. based on relative group size, proxy of value distribution (Leicester)</a:t>
            </a:r>
          </a:p>
          <a:p>
            <a:pPr marL="549275" lvl="2" indent="365125"/>
            <a:r>
              <a:rPr lang="en-US" dirty="0"/>
              <a:t>Output Area would be even closer  to Schelling, I think ordinal logit will support better on this, classifying different options in fewer categories, or with continuous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6A05E-601C-4614-9D4B-30735E36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0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FA70ED-3755-4066-9FF3-A7EA7B40F554}"/>
              </a:ext>
            </a:extLst>
          </p:cNvPr>
          <p:cNvSpPr txBox="1"/>
          <p:nvPr/>
        </p:nvSpPr>
        <p:spPr>
          <a:xfrm>
            <a:off x="380070" y="1345266"/>
            <a:ext cx="61830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Ethnic (or else) concentration can be considered as an ordinal variable which order is meaningful, with upper categories including the lower ones (e.g. 60% homogeneity includes all levels below</a:t>
            </a:r>
            <a:r>
              <a:rPr lang="it-IT" sz="2400" dirty="0"/>
              <a:t> 60</a:t>
            </a:r>
            <a:r>
              <a:rPr lang="en-US" sz="2400" dirty="0"/>
              <a:t>)and fits the condition for </a:t>
            </a:r>
            <a:r>
              <a:rPr lang="en-US" sz="2400" b="1" dirty="0"/>
              <a:t>ordered logit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discrete choice becomes between neighborhoods that fall  into different degrees of ethnic (or </a:t>
            </a:r>
            <a:r>
              <a:rPr lang="en-US" sz="2400" dirty="0" err="1"/>
              <a:t>ses</a:t>
            </a:r>
            <a:r>
              <a:rPr lang="en-US" sz="2400" dirty="0"/>
              <a:t>)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Preferences can be predicted, but not on a continuous variable. Nevertheless, it came as easier to compute and manage large dataset (different census tract can be assigned to different categories)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954BF-F155-403D-809C-75E82EB6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000" y="1667106"/>
            <a:ext cx="3090613" cy="186417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D84CC-5EF6-4A3B-A314-409CCE5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9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E80263-65E3-4C6A-AD4C-FAD9039BB534}"/>
              </a:ext>
            </a:extLst>
          </p:cNvPr>
          <p:cNvSpPr txBox="1"/>
          <p:nvPr/>
        </p:nvSpPr>
        <p:spPr>
          <a:xfrm>
            <a:off x="470023" y="331188"/>
            <a:ext cx="10021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Regression model(s), conditional/ordered logit, compute the likelihood that people select one option according to change in degree of option’s characteristics taken as predictor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Coefficients of regression </a:t>
            </a:r>
            <a:r>
              <a:rPr lang="it-IT" sz="2400" dirty="0" err="1"/>
              <a:t>is</a:t>
            </a:r>
            <a:r>
              <a:rPr lang="it-IT" sz="2400" dirty="0"/>
              <a:t> the log-</a:t>
            </a:r>
            <a:r>
              <a:rPr lang="it-IT" sz="2400" dirty="0" err="1"/>
              <a:t>odds</a:t>
            </a:r>
            <a:r>
              <a:rPr lang="it-IT" sz="2400" dirty="0"/>
              <a:t> </a:t>
            </a:r>
            <a:r>
              <a:rPr lang="en-US" sz="2400" b="1" dirty="0"/>
              <a:t>(</a:t>
            </a:r>
            <a:r>
              <a:rPr lang="el-GR" sz="2400" b="1" dirty="0"/>
              <a:t>β</a:t>
            </a:r>
            <a:r>
              <a:rPr lang="it-IT" sz="2400" b="1" dirty="0"/>
              <a:t> in the ABM) 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D8F1FB-6D6D-4EA3-93BB-4F0304558F69}"/>
                  </a:ext>
                </a:extLst>
              </p:cNvPr>
              <p:cNvSpPr/>
              <p:nvPr/>
            </p:nvSpPr>
            <p:spPr>
              <a:xfrm>
                <a:off x="634432" y="3055386"/>
                <a:ext cx="1154643" cy="6204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Log-odds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D8F1FB-6D6D-4EA3-93BB-4F0304558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32" y="3055386"/>
                <a:ext cx="1154643" cy="620486"/>
              </a:xfrm>
              <a:prstGeom prst="rect">
                <a:avLst/>
              </a:prstGeom>
              <a:blipFill>
                <a:blip r:embed="rId2"/>
                <a:stretch>
                  <a:fillRect t="-5769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ACC5A1C-A999-49DB-AC95-EE0A369DE894}"/>
              </a:ext>
            </a:extLst>
          </p:cNvPr>
          <p:cNvSpPr/>
          <p:nvPr/>
        </p:nvSpPr>
        <p:spPr>
          <a:xfrm>
            <a:off x="3205005" y="3054131"/>
            <a:ext cx="974263" cy="620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Odds ratio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84F6C5-3ED7-42F0-9840-49F630590F3E}"/>
              </a:ext>
            </a:extLst>
          </p:cNvPr>
          <p:cNvCxnSpPr>
            <a:cxnSpLocks/>
          </p:cNvCxnSpPr>
          <p:nvPr/>
        </p:nvCxnSpPr>
        <p:spPr>
          <a:xfrm flipV="1">
            <a:off x="1812051" y="3236322"/>
            <a:ext cx="1415930" cy="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0272EA-A66B-48A2-8731-146353DF74FB}"/>
              </a:ext>
            </a:extLst>
          </p:cNvPr>
          <p:cNvSpPr txBox="1"/>
          <p:nvPr/>
        </p:nvSpPr>
        <p:spPr>
          <a:xfrm>
            <a:off x="1774738" y="2704000"/>
            <a:ext cx="1453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exponentiation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802273-3D1C-4687-8E69-C9246DD393E1}"/>
              </a:ext>
            </a:extLst>
          </p:cNvPr>
          <p:cNvSpPr/>
          <p:nvPr/>
        </p:nvSpPr>
        <p:spPr>
          <a:xfrm>
            <a:off x="5746040" y="3032351"/>
            <a:ext cx="1251100" cy="620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Probability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A8331B-63A4-4C0D-AF75-6C8CB9C883F3}"/>
              </a:ext>
            </a:extLst>
          </p:cNvPr>
          <p:cNvCxnSpPr>
            <a:cxnSpLocks/>
          </p:cNvCxnSpPr>
          <p:nvPr/>
        </p:nvCxnSpPr>
        <p:spPr>
          <a:xfrm flipV="1">
            <a:off x="4190198" y="3236322"/>
            <a:ext cx="1555842" cy="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AC1AEC-FA6C-4F5F-A82D-6F5EDC173963}"/>
              </a:ext>
            </a:extLst>
          </p:cNvPr>
          <p:cNvSpPr txBox="1"/>
          <p:nvPr/>
        </p:nvSpPr>
        <p:spPr>
          <a:xfrm>
            <a:off x="5883778" y="2144251"/>
            <a:ext cx="1453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compared to  odds ratio of other options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CF8B88-F40C-4EBF-9057-581C15FDF9FA}"/>
                  </a:ext>
                </a:extLst>
              </p:cNvPr>
              <p:cNvSpPr txBox="1"/>
              <p:nvPr/>
            </p:nvSpPr>
            <p:spPr>
              <a:xfrm>
                <a:off x="9147097" y="3519469"/>
                <a:ext cx="1757276" cy="57676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CF8B88-F40C-4EBF-9057-581C15FDF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097" y="3519469"/>
                <a:ext cx="1757276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AB42909-F140-4128-A8B9-325505BDAD76}"/>
              </a:ext>
            </a:extLst>
          </p:cNvPr>
          <p:cNvSpPr/>
          <p:nvPr/>
        </p:nvSpPr>
        <p:spPr>
          <a:xfrm>
            <a:off x="8055129" y="1517594"/>
            <a:ext cx="3941211" cy="1569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Computed in ABM upon theory: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Utility function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𝛽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(interest in macro phenomena)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Utility is not a “random  variable”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538E70-F608-4CC0-B1DA-1BFBB7A97FCC}"/>
              </a:ext>
            </a:extLst>
          </p:cNvPr>
          <p:cNvSpPr/>
          <p:nvPr/>
        </p:nvSpPr>
        <p:spPr>
          <a:xfrm>
            <a:off x="8055128" y="4539714"/>
            <a:ext cx="3941211" cy="1934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Discrete choice and regression models: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     estimated as probability from observation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not possible to compute </a:t>
            </a:r>
            <a:r>
              <a:rPr lang="el-GR" sz="1600" dirty="0">
                <a:solidFill>
                  <a:schemeClr val="tx1"/>
                </a:solidFill>
              </a:rPr>
              <a:t>β</a:t>
            </a:r>
            <a:r>
              <a:rPr lang="it-IT" sz="1600" dirty="0">
                <a:solidFill>
                  <a:schemeClr val="tx1"/>
                </a:solidFill>
              </a:rPr>
              <a:t>*Utility, </a:t>
            </a:r>
            <a:r>
              <a:rPr lang="it-IT" sz="1600" dirty="0" err="1">
                <a:solidFill>
                  <a:schemeClr val="tx1"/>
                </a:solidFill>
              </a:rPr>
              <a:t>since</a:t>
            </a:r>
            <a:r>
              <a:rPr lang="it-IT" sz="1600" dirty="0">
                <a:solidFill>
                  <a:schemeClr val="tx1"/>
                </a:solidFill>
              </a:rPr>
              <a:t> Utility </a:t>
            </a:r>
            <a:r>
              <a:rPr lang="it-IT" sz="1600" dirty="0" err="1">
                <a:solidFill>
                  <a:schemeClr val="tx1"/>
                </a:solidFill>
              </a:rPr>
              <a:t>remains</a:t>
            </a:r>
            <a:r>
              <a:rPr lang="it-IT" sz="1600" dirty="0">
                <a:solidFill>
                  <a:schemeClr val="tx1"/>
                </a:solidFill>
              </a:rPr>
              <a:t> a random </a:t>
            </a:r>
            <a:r>
              <a:rPr lang="it-IT" sz="1600" dirty="0" err="1">
                <a:solidFill>
                  <a:schemeClr val="tx1"/>
                </a:solidFill>
              </a:rPr>
              <a:t>variable</a:t>
            </a:r>
            <a:endParaRPr lang="it-IT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it-IT" sz="1600" dirty="0">
                <a:solidFill>
                  <a:schemeClr val="tx1"/>
                </a:solidFill>
              </a:rPr>
              <a:t>log-</a:t>
            </a:r>
            <a:r>
              <a:rPr lang="it-IT" sz="1600" dirty="0" err="1">
                <a:solidFill>
                  <a:schemeClr val="tx1"/>
                </a:solidFill>
              </a:rPr>
              <a:t>odds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el-GR" sz="1600" dirty="0">
                <a:solidFill>
                  <a:schemeClr val="tx1"/>
                </a:solidFill>
              </a:rPr>
              <a:t>β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considered</a:t>
            </a:r>
            <a:r>
              <a:rPr lang="it-IT" sz="1600" dirty="0">
                <a:solidFill>
                  <a:schemeClr val="tx1"/>
                </a:solidFill>
              </a:rPr>
              <a:t> the utility </a:t>
            </a:r>
            <a:r>
              <a:rPr lang="it-IT" sz="1600" dirty="0" err="1">
                <a:solidFill>
                  <a:schemeClr val="tx1"/>
                </a:solidFill>
              </a:rPr>
              <a:t>derived</a:t>
            </a:r>
            <a:r>
              <a:rPr lang="it-IT" sz="1600" dirty="0">
                <a:solidFill>
                  <a:schemeClr val="tx1"/>
                </a:solidFill>
              </a:rPr>
              <a:t> from </a:t>
            </a:r>
            <a:r>
              <a:rPr lang="it-IT" sz="1600" dirty="0" err="1">
                <a:solidFill>
                  <a:schemeClr val="tx1"/>
                </a:solidFill>
              </a:rPr>
              <a:t>observation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used</a:t>
            </a:r>
            <a:r>
              <a:rPr lang="it-IT" sz="1600" dirty="0">
                <a:solidFill>
                  <a:schemeClr val="tx1"/>
                </a:solidFill>
              </a:rPr>
              <a:t> to </a:t>
            </a:r>
            <a:r>
              <a:rPr lang="it-IT" sz="1600" dirty="0" err="1">
                <a:solidFill>
                  <a:schemeClr val="tx1"/>
                </a:solidFill>
              </a:rPr>
              <a:t>predict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probability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11B537-DD3D-40DB-B44C-752ECCD79430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10025735" y="3087254"/>
            <a:ext cx="0" cy="43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2BD4BD-D08F-41EF-AFBE-E4BF2D88C207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flipH="1">
            <a:off x="10025734" y="4096230"/>
            <a:ext cx="1" cy="44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4DC27C-2B1C-49C1-B4C9-99FB0878E811}"/>
              </a:ext>
            </a:extLst>
          </p:cNvPr>
          <p:cNvSpPr txBox="1"/>
          <p:nvPr/>
        </p:nvSpPr>
        <p:spPr>
          <a:xfrm>
            <a:off x="470023" y="4592794"/>
            <a:ext cx="62048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initialize the ABM informing about preferences from a population -&gt; estimate </a:t>
            </a:r>
            <a:r>
              <a:rPr lang="el-GR" sz="1600" b="1" dirty="0"/>
              <a:t>β</a:t>
            </a:r>
            <a:endParaRPr lang="it-IT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Conditional</a:t>
            </a:r>
            <a:r>
              <a:rPr lang="it-IT" sz="1600" dirty="0"/>
              <a:t> </a:t>
            </a:r>
            <a:r>
              <a:rPr lang="it-IT" sz="1600" dirty="0" err="1"/>
              <a:t>logit</a:t>
            </a:r>
            <a:r>
              <a:rPr lang="it-IT" sz="1600" dirty="0"/>
              <a:t>: </a:t>
            </a:r>
            <a:r>
              <a:rPr lang="it-IT" sz="1600" dirty="0" err="1"/>
              <a:t>would</a:t>
            </a:r>
            <a:r>
              <a:rPr lang="it-IT" sz="1600" dirty="0"/>
              <a:t> </a:t>
            </a:r>
            <a:r>
              <a:rPr lang="it-IT" sz="1600" dirty="0" err="1"/>
              <a:t>refer</a:t>
            </a:r>
            <a:r>
              <a:rPr lang="it-IT" sz="1600" dirty="0"/>
              <a:t>  to a </a:t>
            </a:r>
            <a:r>
              <a:rPr lang="it-IT" sz="1600" dirty="0" err="1"/>
              <a:t>continous</a:t>
            </a:r>
            <a:r>
              <a:rPr lang="it-IT" sz="1600" dirty="0"/>
              <a:t> </a:t>
            </a:r>
            <a:r>
              <a:rPr lang="it-IT" sz="1600" dirty="0" err="1"/>
              <a:t>independent</a:t>
            </a:r>
            <a:r>
              <a:rPr lang="it-IT" sz="1600" dirty="0"/>
              <a:t> </a:t>
            </a:r>
            <a:r>
              <a:rPr lang="it-IT" sz="1600" dirty="0" err="1"/>
              <a:t>variable</a:t>
            </a:r>
            <a:r>
              <a:rPr lang="it-IT" sz="1600" dirty="0"/>
              <a:t> (utility)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Ordered</a:t>
            </a:r>
            <a:r>
              <a:rPr lang="it-IT" sz="1600" dirty="0"/>
              <a:t>  </a:t>
            </a:r>
            <a:r>
              <a:rPr lang="it-IT" sz="1600" dirty="0" err="1"/>
              <a:t>logit</a:t>
            </a:r>
            <a:r>
              <a:rPr lang="it-IT" sz="1600" dirty="0"/>
              <a:t> to an </a:t>
            </a:r>
            <a:r>
              <a:rPr lang="it-IT" sz="1600" dirty="0" err="1"/>
              <a:t>ordinal</a:t>
            </a:r>
            <a:r>
              <a:rPr lang="it-IT" sz="1600" dirty="0"/>
              <a:t> (</a:t>
            </a:r>
            <a:r>
              <a:rPr lang="it-IT" sz="1600" dirty="0" err="1"/>
              <a:t>meaningful</a:t>
            </a:r>
            <a:r>
              <a:rPr lang="it-IT" sz="1600" dirty="0"/>
              <a:t> </a:t>
            </a:r>
            <a:r>
              <a:rPr lang="it-IT" sz="1600" dirty="0" err="1"/>
              <a:t>categories</a:t>
            </a:r>
            <a:r>
              <a:rPr lang="it-IT" sz="1600" dirty="0"/>
              <a:t>) </a:t>
            </a:r>
            <a:r>
              <a:rPr lang="it-IT" sz="1600" dirty="0" err="1"/>
              <a:t>indipendent</a:t>
            </a:r>
            <a:r>
              <a:rPr lang="it-IT" sz="1600" dirty="0"/>
              <a:t> </a:t>
            </a:r>
            <a:r>
              <a:rPr lang="it-IT" sz="1600" dirty="0" err="1"/>
              <a:t>variable</a:t>
            </a:r>
            <a:r>
              <a:rPr lang="it-IT" sz="1600" dirty="0"/>
              <a:t> (utility)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conditional logit would be better, but to the aim to inform on preferences of people not much different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445A98-9692-4977-90FC-9040F3342336}"/>
                  </a:ext>
                </a:extLst>
              </p:cNvPr>
              <p:cNvSpPr txBox="1"/>
              <p:nvPr/>
            </p:nvSpPr>
            <p:spPr>
              <a:xfrm>
                <a:off x="1900688" y="2902288"/>
                <a:ext cx="9742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445A98-9692-4977-90FC-9040F3342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688" y="2902288"/>
                <a:ext cx="974262" cy="369332"/>
              </a:xfrm>
              <a:prstGeom prst="rect">
                <a:avLst/>
              </a:prstGeom>
              <a:blipFill>
                <a:blip r:embed="rId4"/>
                <a:stretch>
                  <a:fillRect r="-2125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E4F29C-63F0-4E9F-825F-ACB79FF631C2}"/>
                  </a:ext>
                </a:extLst>
              </p:cNvPr>
              <p:cNvSpPr txBox="1"/>
              <p:nvPr/>
            </p:nvSpPr>
            <p:spPr>
              <a:xfrm>
                <a:off x="4633124" y="3654876"/>
                <a:ext cx="797526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E4F29C-63F0-4E9F-825F-ACB79FF63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124" y="3654876"/>
                <a:ext cx="797526" cy="567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A7ED71-3962-422D-BD8F-AC3BD7B9DDB3}"/>
                  </a:ext>
                </a:extLst>
              </p:cNvPr>
              <p:cNvSpPr txBox="1"/>
              <p:nvPr/>
            </p:nvSpPr>
            <p:spPr>
              <a:xfrm>
                <a:off x="2057998" y="3906507"/>
                <a:ext cx="924036" cy="429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A7ED71-3962-422D-BD8F-AC3BD7B9D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98" y="3906507"/>
                <a:ext cx="924036" cy="429028"/>
              </a:xfrm>
              <a:prstGeom prst="rect">
                <a:avLst/>
              </a:prstGeom>
              <a:blipFill>
                <a:blip r:embed="rId6"/>
                <a:stretch>
                  <a:fillRect l="-15894" t="-4286" r="-12583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75DCC2-2C3D-4AA5-8134-C840C602404D}"/>
              </a:ext>
            </a:extLst>
          </p:cNvPr>
          <p:cNvCxnSpPr>
            <a:cxnSpLocks/>
          </p:cNvCxnSpPr>
          <p:nvPr/>
        </p:nvCxnSpPr>
        <p:spPr>
          <a:xfrm flipH="1">
            <a:off x="4179268" y="3492951"/>
            <a:ext cx="15667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DA2ADB-7792-48C3-9082-3CB489E54583}"/>
                  </a:ext>
                </a:extLst>
              </p:cNvPr>
              <p:cNvSpPr txBox="1"/>
              <p:nvPr/>
            </p:nvSpPr>
            <p:spPr>
              <a:xfrm>
                <a:off x="2034340" y="3520651"/>
                <a:ext cx="11546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ln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sz="140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dds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DA2ADB-7792-48C3-9082-3CB489E54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340" y="3520651"/>
                <a:ext cx="1154643" cy="369332"/>
              </a:xfrm>
              <a:prstGeom prst="rect">
                <a:avLst/>
              </a:prstGeom>
              <a:blipFill>
                <a:blip r:embed="rId7"/>
                <a:stretch>
                  <a:fillRect l="-476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1195BE-12FF-4E34-9F32-EE7E96705D10}"/>
              </a:ext>
            </a:extLst>
          </p:cNvPr>
          <p:cNvCxnSpPr/>
          <p:nvPr/>
        </p:nvCxnSpPr>
        <p:spPr>
          <a:xfrm flipH="1">
            <a:off x="1778145" y="3492951"/>
            <a:ext cx="14159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7E04A3-5D48-431D-9064-2689D3CAFB12}"/>
                  </a:ext>
                </a:extLst>
              </p:cNvPr>
              <p:cNvSpPr txBox="1"/>
              <p:nvPr/>
            </p:nvSpPr>
            <p:spPr>
              <a:xfrm>
                <a:off x="4135181" y="2418924"/>
                <a:ext cx="167084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(1+ </m:t>
                          </m:r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𝑥𝑈</m:t>
                                  </m:r>
                                </m:e>
                              </m:d>
                            </m:e>
                          </m:func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7E04A3-5D48-431D-9064-2689D3CAF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181" y="2418924"/>
                <a:ext cx="1670842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397CE69A-DAB6-45EA-8680-BA263E3D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5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2FA85E-9FC6-4BF6-81ED-6193D90C6BD1}"/>
              </a:ext>
            </a:extLst>
          </p:cNvPr>
          <p:cNvSpPr txBox="1"/>
          <p:nvPr/>
        </p:nvSpPr>
        <p:spPr>
          <a:xfrm>
            <a:off x="796993" y="940317"/>
            <a:ext cx="49879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 </a:t>
            </a:r>
            <a:r>
              <a:rPr lang="it-IT" sz="2400" dirty="0" err="1"/>
              <a:t>gave</a:t>
            </a:r>
            <a:r>
              <a:rPr lang="it-IT" sz="2400" dirty="0"/>
              <a:t> a </a:t>
            </a:r>
            <a:r>
              <a:rPr lang="it-IT" sz="2400" dirty="0" err="1"/>
              <a:t>try</a:t>
            </a:r>
            <a:r>
              <a:rPr lang="it-IT" sz="2400" dirty="0"/>
              <a:t>:</a:t>
            </a:r>
          </a:p>
          <a:p>
            <a:pPr marL="342900" indent="-342900">
              <a:buFontTx/>
              <a:buChar char="-"/>
            </a:pPr>
            <a:r>
              <a:rPr lang="it-IT" sz="2400" dirty="0"/>
              <a:t>Census track UK 2011, data from </a:t>
            </a:r>
            <a:r>
              <a:rPr lang="it-IT" sz="2400" dirty="0" err="1"/>
              <a:t>Bent</a:t>
            </a:r>
            <a:r>
              <a:rPr lang="it-IT" sz="2400" dirty="0"/>
              <a:t> (</a:t>
            </a:r>
            <a:r>
              <a:rPr lang="it-IT" sz="2400" dirty="0" err="1"/>
              <a:t>multicultural</a:t>
            </a:r>
            <a:r>
              <a:rPr lang="it-IT" sz="2400" dirty="0"/>
              <a:t> Borough of London): 34 </a:t>
            </a:r>
            <a:r>
              <a:rPr lang="it-IT" sz="2400" dirty="0" err="1"/>
              <a:t>neighborhoods</a:t>
            </a:r>
            <a:r>
              <a:rPr lang="it-IT" sz="2400" dirty="0"/>
              <a:t> (</a:t>
            </a:r>
            <a:r>
              <a:rPr lang="it-IT" sz="2400" dirty="0" err="1"/>
              <a:t>Ward</a:t>
            </a:r>
            <a:r>
              <a:rPr lang="it-IT" sz="2400" dirty="0"/>
              <a:t>)</a:t>
            </a:r>
          </a:p>
          <a:p>
            <a:pPr marL="342900" indent="-342900">
              <a:buFontTx/>
              <a:buChar char="-"/>
            </a:pPr>
            <a:r>
              <a:rPr lang="it-IT" sz="2400" dirty="0"/>
              <a:t>Age </a:t>
            </a:r>
            <a:r>
              <a:rPr lang="it-IT" sz="2400" dirty="0" err="1"/>
              <a:t>participants</a:t>
            </a:r>
            <a:r>
              <a:rPr lang="it-IT" sz="2400" dirty="0"/>
              <a:t>: &gt; 16 </a:t>
            </a:r>
            <a:r>
              <a:rPr lang="it-IT" sz="2400" dirty="0" err="1"/>
              <a:t>years</a:t>
            </a:r>
            <a:r>
              <a:rPr lang="it-IT" sz="2400" dirty="0"/>
              <a:t> </a:t>
            </a:r>
            <a:r>
              <a:rPr lang="it-IT" sz="2400" dirty="0" err="1"/>
              <a:t>old</a:t>
            </a: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Ethnic</a:t>
            </a:r>
            <a:r>
              <a:rPr lang="it-IT" sz="2400" dirty="0"/>
              <a:t> </a:t>
            </a:r>
            <a:r>
              <a:rPr lang="it-IT" sz="2400" b="1" dirty="0"/>
              <a:t>(white, </a:t>
            </a:r>
            <a:r>
              <a:rPr lang="it-IT" sz="2400" b="1" dirty="0" err="1"/>
              <a:t>asian</a:t>
            </a:r>
            <a:r>
              <a:rPr lang="it-IT" sz="2400" b="1" dirty="0"/>
              <a:t>, black) </a:t>
            </a:r>
            <a:r>
              <a:rPr lang="it-IT" sz="2400" dirty="0"/>
              <a:t>and SES </a:t>
            </a:r>
            <a:r>
              <a:rPr lang="it-IT" sz="2400" dirty="0" err="1"/>
              <a:t>concentration</a:t>
            </a:r>
            <a:r>
              <a:rPr lang="it-IT" sz="2400" dirty="0"/>
              <a:t> </a:t>
            </a:r>
            <a:r>
              <a:rPr lang="it-IT" sz="2400" b="1" dirty="0"/>
              <a:t>(high, medium, low)</a:t>
            </a:r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dirty="0"/>
              <a:t>Ordinal logit (</a:t>
            </a:r>
            <a:r>
              <a:rPr lang="en-US" sz="2400" dirty="0" err="1"/>
              <a:t>polr</a:t>
            </a:r>
            <a:r>
              <a:rPr lang="en-US" sz="2400" dirty="0"/>
              <a:t>() in MASS package)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42C2FC-9D19-4E9E-AED5-AEC114979752}"/>
              </a:ext>
            </a:extLst>
          </p:cNvPr>
          <p:cNvGrpSpPr/>
          <p:nvPr/>
        </p:nvGrpSpPr>
        <p:grpSpPr>
          <a:xfrm>
            <a:off x="6096000" y="215098"/>
            <a:ext cx="5966181" cy="6200942"/>
            <a:chOff x="5897880" y="226697"/>
            <a:chExt cx="5966181" cy="62009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B80660F-E32E-4BA0-8477-0CA695733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7880" y="226697"/>
              <a:ext cx="5966181" cy="620094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1DD856-11E3-4722-AC02-FB4B1B2BA3A6}"/>
                </a:ext>
              </a:extLst>
            </p:cNvPr>
            <p:cNvSpPr/>
            <p:nvPr/>
          </p:nvSpPr>
          <p:spPr>
            <a:xfrm>
              <a:off x="9171992" y="4732889"/>
              <a:ext cx="1511558" cy="8188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9D55486-5D80-4E89-852B-38E7515B8AB0}"/>
              </a:ext>
            </a:extLst>
          </p:cNvPr>
          <p:cNvSpPr txBox="1"/>
          <p:nvPr/>
        </p:nvSpPr>
        <p:spPr>
          <a:xfrm>
            <a:off x="129819" y="64160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https://stats.idre.ucla.edu/r/dae/ordinal-logistic-regression/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3BB7-630F-472A-9C42-9CFFF17F7D9B}"/>
              </a:ext>
            </a:extLst>
          </p:cNvPr>
          <p:cNvSpPr txBox="1"/>
          <p:nvPr/>
        </p:nvSpPr>
        <p:spPr>
          <a:xfrm>
            <a:off x="6096000" y="6531429"/>
            <a:ext cx="5966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http://infuse.ukdataservice.ac.uk/help/definitions/2011geographies/index.html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8ABA5-ED45-4D8F-ADCA-2EB8BC6C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9822E-E50A-4866-BE1C-452BE9D06368}"/>
              </a:ext>
            </a:extLst>
          </p:cNvPr>
          <p:cNvSpPr txBox="1"/>
          <p:nvPr/>
        </p:nvSpPr>
        <p:spPr>
          <a:xfrm>
            <a:off x="643813" y="4648269"/>
            <a:ext cx="4506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from: http://infuse.ukdataservice.ac.uk/</a:t>
            </a:r>
          </a:p>
        </p:txBody>
      </p:sp>
    </p:spTree>
    <p:extLst>
      <p:ext uri="{BB962C8B-B14F-4D97-AF65-F5344CB8AC3E}">
        <p14:creationId xmlns:p14="http://schemas.microsoft.com/office/powerpoint/2010/main" val="297364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35B3F0-698F-4C1C-BA02-AED5F494AA38}"/>
              </a:ext>
            </a:extLst>
          </p:cNvPr>
          <p:cNvSpPr txBox="1"/>
          <p:nvPr/>
        </p:nvSpPr>
        <p:spPr>
          <a:xfrm>
            <a:off x="294073" y="154369"/>
            <a:ext cx="10021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To compare with the ABM, </a:t>
            </a:r>
            <a:r>
              <a:rPr lang="it-IT" sz="2400" dirty="0" err="1"/>
              <a:t>need</a:t>
            </a:r>
            <a:r>
              <a:rPr lang="it-IT" sz="2400" dirty="0"/>
              <a:t>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b="1" dirty="0"/>
              <a:t>Options </a:t>
            </a:r>
            <a:r>
              <a:rPr lang="it-IT" sz="2400" b="1" dirty="0" err="1"/>
              <a:t>characteristic</a:t>
            </a:r>
            <a:r>
              <a:rPr lang="it-IT" sz="2400" dirty="0"/>
              <a:t>: </a:t>
            </a:r>
            <a:r>
              <a:rPr lang="it-IT" sz="2400" dirty="0" err="1"/>
              <a:t>ethnic</a:t>
            </a:r>
            <a:r>
              <a:rPr lang="it-IT" sz="2400" dirty="0"/>
              <a:t> </a:t>
            </a:r>
            <a:r>
              <a:rPr lang="it-IT" sz="2400" dirty="0" err="1"/>
              <a:t>concentration</a:t>
            </a:r>
            <a:r>
              <a:rPr lang="it-IT" sz="2400" dirty="0"/>
              <a:t> + proxy </a:t>
            </a:r>
            <a:r>
              <a:rPr lang="it-IT" sz="2400" dirty="0" err="1"/>
              <a:t>value</a:t>
            </a:r>
            <a:r>
              <a:rPr lang="it-IT" sz="2400" dirty="0"/>
              <a:t> </a:t>
            </a:r>
            <a:r>
              <a:rPr lang="it-IT" sz="2400" dirty="0" err="1"/>
              <a:t>concentration</a:t>
            </a:r>
            <a:endParaRPr lang="it-IT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b="1" dirty="0" err="1"/>
              <a:t>Discern</a:t>
            </a:r>
            <a:r>
              <a:rPr lang="it-IT" sz="2400" b="1" dirty="0"/>
              <a:t> </a:t>
            </a:r>
            <a:r>
              <a:rPr lang="it-IT" sz="2400" b="1" dirty="0" err="1"/>
              <a:t>between</a:t>
            </a:r>
            <a:r>
              <a:rPr lang="it-IT" sz="2400" b="1" dirty="0"/>
              <a:t> </a:t>
            </a:r>
            <a:r>
              <a:rPr lang="it-IT" sz="2400" b="1" dirty="0" err="1"/>
              <a:t>characteristics</a:t>
            </a:r>
            <a:r>
              <a:rPr lang="it-IT" sz="2400" b="1" dirty="0"/>
              <a:t> of </a:t>
            </a:r>
            <a:r>
              <a:rPr lang="it-IT" sz="2400" b="1" dirty="0" err="1"/>
              <a:t>individuals</a:t>
            </a:r>
            <a:r>
              <a:rPr lang="it-IT" sz="2400" b="1" dirty="0"/>
              <a:t> </a:t>
            </a:r>
            <a:r>
              <a:rPr lang="it-IT" sz="2400" dirty="0"/>
              <a:t>(joint </a:t>
            </a:r>
            <a:r>
              <a:rPr lang="it-IT" sz="2400" dirty="0" err="1"/>
              <a:t>distribution</a:t>
            </a:r>
            <a:r>
              <a:rPr lang="it-IT" sz="2400" dirty="0"/>
              <a:t>): </a:t>
            </a:r>
            <a:r>
              <a:rPr lang="it-IT" sz="2400" dirty="0" err="1"/>
              <a:t>ethnicity</a:t>
            </a:r>
            <a:r>
              <a:rPr lang="it-IT" sz="2400" dirty="0"/>
              <a:t> + proxy </a:t>
            </a:r>
            <a:r>
              <a:rPr lang="it-IT" sz="2400" dirty="0" err="1"/>
              <a:t>value</a:t>
            </a:r>
            <a:r>
              <a:rPr lang="it-IT" sz="2400" dirty="0"/>
              <a:t> </a:t>
            </a:r>
            <a:r>
              <a:rPr lang="it-IT" sz="2400" dirty="0" err="1"/>
              <a:t>orientation</a:t>
            </a:r>
            <a:r>
              <a:rPr lang="it-IT" sz="2400" dirty="0"/>
              <a:t> (e.g. </a:t>
            </a:r>
            <a:r>
              <a:rPr lang="it-IT" sz="2400" dirty="0" err="1"/>
              <a:t>education</a:t>
            </a:r>
            <a:r>
              <a:rPr lang="it-IT" sz="2400" dirty="0"/>
              <a:t>, </a:t>
            </a:r>
            <a:r>
              <a:rPr lang="it-IT" sz="2400" dirty="0" err="1"/>
              <a:t>ses</a:t>
            </a:r>
            <a:r>
              <a:rPr lang="it-IT" sz="2400" dirty="0"/>
              <a:t>)  </a:t>
            </a:r>
            <a:r>
              <a:rPr lang="it-IT" sz="2400" dirty="0" err="1"/>
              <a:t>at</a:t>
            </a:r>
            <a:r>
              <a:rPr lang="it-IT" sz="2400" dirty="0"/>
              <a:t> the </a:t>
            </a:r>
            <a:r>
              <a:rPr lang="it-IT" sz="2400" dirty="0" err="1"/>
              <a:t>individual</a:t>
            </a:r>
            <a:r>
              <a:rPr lang="it-IT" sz="2400" dirty="0"/>
              <a:t> </a:t>
            </a:r>
            <a:r>
              <a:rPr lang="it-IT" sz="2400" dirty="0" err="1"/>
              <a:t>level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79226-B5D1-450A-973C-2D2359D9C4CD}"/>
              </a:ext>
            </a:extLst>
          </p:cNvPr>
          <p:cNvSpPr txBox="1"/>
          <p:nvPr/>
        </p:nvSpPr>
        <p:spPr>
          <a:xfrm>
            <a:off x="294073" y="2241351"/>
            <a:ext cx="47503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Conditional logit</a:t>
            </a:r>
            <a:r>
              <a:rPr lang="en-US" sz="2400" dirty="0"/>
              <a:t>: necessary to compute comparison for each option (34 neighborhoods), not feasible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Multinomial Regression</a:t>
            </a:r>
            <a:r>
              <a:rPr lang="en-US" sz="2400" dirty="0"/>
              <a:t>: nonsense to compute the probability of LSOA1 vs others, rather the categories the neighborhoods fall into (e.g. on homogeneity scale), which do have a meaning -&gt; ordinal logit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A14A5-5AA8-44E2-A1A7-A2CB41C47067}"/>
              </a:ext>
            </a:extLst>
          </p:cNvPr>
          <p:cNvSpPr txBox="1"/>
          <p:nvPr/>
        </p:nvSpPr>
        <p:spPr>
          <a:xfrm>
            <a:off x="5304688" y="5934670"/>
            <a:ext cx="6292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Multinomial regression. Anyway, we don’t need this for the ABM: we  are not interested in the specific neighborhood A vs B, but  on the effect of their composition on the choice of residents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A804ED-C1CA-449B-97CB-C933D95505F8}"/>
              </a:ext>
            </a:extLst>
          </p:cNvPr>
          <p:cNvGrpSpPr/>
          <p:nvPr/>
        </p:nvGrpSpPr>
        <p:grpSpPr>
          <a:xfrm>
            <a:off x="5044440" y="1679911"/>
            <a:ext cx="6956122" cy="4340145"/>
            <a:chOff x="865964" y="-711810"/>
            <a:chExt cx="10021230" cy="6578512"/>
          </a:xfrm>
        </p:grpSpPr>
        <p:pic>
          <p:nvPicPr>
            <p:cNvPr id="13" name="Picture 12" descr="A picture containing text, map&#10;&#10;Description automatically generated">
              <a:extLst>
                <a:ext uri="{FF2B5EF4-FFF2-40B4-BE49-F238E27FC236}">
                  <a16:creationId xmlns:a16="http://schemas.microsoft.com/office/drawing/2014/main" id="{440C8DD5-081F-4DC1-8663-56757A4D0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64" y="-711810"/>
              <a:ext cx="10021230" cy="653669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F0169B-4161-41A5-92C4-B03DF18CAC70}"/>
                </a:ext>
              </a:extLst>
            </p:cNvPr>
            <p:cNvSpPr txBox="1"/>
            <p:nvPr/>
          </p:nvSpPr>
          <p:spPr>
            <a:xfrm>
              <a:off x="7259939" y="4443852"/>
              <a:ext cx="3571994" cy="1422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x-axis: ethnic homogeneity (continuous)</a:t>
              </a:r>
            </a:p>
            <a:p>
              <a:r>
                <a:rPr lang="en-US" sz="1100" dirty="0"/>
                <a:t>y-axis: prob. to reside in that neighborhood for a member of each ethnic group (color)</a:t>
              </a:r>
            </a:p>
            <a:p>
              <a:r>
                <a:rPr lang="en-US" sz="1100" dirty="0"/>
                <a:t>computed for each of 34 neighborhoods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ABA96-DD80-4FE8-9907-14A19F02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32C4FA-909A-45AF-88F4-A81BF80C355B}"/>
              </a:ext>
            </a:extLst>
          </p:cNvPr>
          <p:cNvSpPr txBox="1"/>
          <p:nvPr/>
        </p:nvSpPr>
        <p:spPr>
          <a:xfrm>
            <a:off x="207990" y="391990"/>
            <a:ext cx="401231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I </a:t>
            </a:r>
            <a:r>
              <a:rPr lang="it-IT" sz="2000" dirty="0" err="1"/>
              <a:t>repeat</a:t>
            </a:r>
            <a:r>
              <a:rPr lang="it-IT" sz="2000" dirty="0"/>
              <a:t> </a:t>
            </a:r>
            <a:r>
              <a:rPr lang="it-IT" sz="2000" dirty="0" err="1"/>
              <a:t>observation</a:t>
            </a:r>
            <a:r>
              <a:rPr lang="it-IT" sz="2000" dirty="0"/>
              <a:t> in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row</a:t>
            </a:r>
            <a:r>
              <a:rPr lang="it-IT" sz="2000" dirty="0"/>
              <a:t> from </a:t>
            </a:r>
            <a:r>
              <a:rPr lang="it-IT" sz="2000" dirty="0" err="1"/>
              <a:t>aggregated</a:t>
            </a:r>
            <a:r>
              <a:rPr lang="it-IT" sz="2000" dirty="0"/>
              <a:t> data, reporting the </a:t>
            </a:r>
            <a:r>
              <a:rPr lang="it-IT" sz="2000" dirty="0" err="1"/>
              <a:t>ethnicity</a:t>
            </a:r>
            <a:r>
              <a:rPr lang="it-IT" sz="2000" dirty="0"/>
              <a:t> &amp; </a:t>
            </a:r>
            <a:r>
              <a:rPr lang="it-IT" sz="2000" dirty="0" err="1"/>
              <a:t>ses</a:t>
            </a:r>
            <a:r>
              <a:rPr lang="it-IT" sz="2000" dirty="0"/>
              <a:t> of </a:t>
            </a:r>
            <a:r>
              <a:rPr lang="it-IT" sz="2000" dirty="0" err="1"/>
              <a:t>individual</a:t>
            </a:r>
            <a:r>
              <a:rPr lang="it-IT" sz="2000" dirty="0"/>
              <a:t> and </a:t>
            </a:r>
            <a:r>
              <a:rPr lang="it-IT" sz="2000" dirty="0" err="1"/>
              <a:t>characteristics</a:t>
            </a:r>
            <a:r>
              <a:rPr lang="it-IT" sz="2000" dirty="0"/>
              <a:t> of </a:t>
            </a:r>
            <a:r>
              <a:rPr lang="it-IT" sz="2000" dirty="0" err="1"/>
              <a:t>their</a:t>
            </a:r>
            <a:r>
              <a:rPr lang="it-IT" sz="2000" dirty="0"/>
              <a:t> </a:t>
            </a:r>
            <a:r>
              <a:rPr lang="it-IT" sz="2000" dirty="0" err="1"/>
              <a:t>neighborhood</a:t>
            </a:r>
            <a:r>
              <a:rPr lang="it-IT" sz="2000" dirty="0"/>
              <a:t> (option </a:t>
            </a:r>
            <a:r>
              <a:rPr lang="it-IT" sz="2000" dirty="0" err="1"/>
              <a:t>they</a:t>
            </a:r>
            <a:r>
              <a:rPr lang="it-IT" sz="2000" dirty="0"/>
              <a:t> </a:t>
            </a:r>
            <a:r>
              <a:rPr lang="it-IT" sz="2000" dirty="0" err="1"/>
              <a:t>chose</a:t>
            </a:r>
            <a:r>
              <a:rPr lang="it-IT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dirty="0" err="1"/>
              <a:t>their</a:t>
            </a:r>
            <a:r>
              <a:rPr lang="it-IT" sz="2000" dirty="0"/>
              <a:t> </a:t>
            </a:r>
            <a:r>
              <a:rPr lang="it-IT" sz="2000" dirty="0" err="1"/>
              <a:t>ses</a:t>
            </a:r>
            <a:r>
              <a:rPr lang="it-IT" sz="2000" dirty="0"/>
              <a:t> and </a:t>
            </a:r>
            <a:r>
              <a:rPr lang="it-IT" sz="2000" dirty="0" err="1"/>
              <a:t>ethnic</a:t>
            </a:r>
            <a:r>
              <a:rPr lang="it-IT" sz="2000" dirty="0"/>
              <a:t> membership, </a:t>
            </a:r>
            <a:r>
              <a:rPr lang="it-IT" sz="2000" dirty="0" err="1"/>
              <a:t>neighborhood</a:t>
            </a:r>
            <a:r>
              <a:rPr lang="it-IT" sz="2000" dirty="0"/>
              <a:t> are </a:t>
            </a:r>
            <a:r>
              <a:rPr lang="it-IT" sz="2000" dirty="0" err="1"/>
              <a:t>sorted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</a:t>
            </a:r>
            <a:r>
              <a:rPr lang="it-IT" sz="2000" dirty="0" err="1"/>
              <a:t>ordinal</a:t>
            </a:r>
            <a:r>
              <a:rPr lang="it-IT" sz="2000" dirty="0"/>
              <a:t> </a:t>
            </a:r>
            <a:r>
              <a:rPr lang="it-IT" sz="2000" dirty="0" err="1"/>
              <a:t>category</a:t>
            </a:r>
            <a:r>
              <a:rPr lang="it-IT" sz="2000" dirty="0"/>
              <a:t> for </a:t>
            </a:r>
            <a:r>
              <a:rPr lang="it-IT" sz="2000" dirty="0" err="1"/>
              <a:t>ethnic</a:t>
            </a:r>
            <a:r>
              <a:rPr lang="it-IT" sz="2000" dirty="0"/>
              <a:t> and </a:t>
            </a:r>
            <a:r>
              <a:rPr lang="it-IT" sz="2000" dirty="0" err="1"/>
              <a:t>ses</a:t>
            </a:r>
            <a:r>
              <a:rPr lang="it-IT" sz="2000" dirty="0"/>
              <a:t> </a:t>
            </a:r>
            <a:r>
              <a:rPr lang="it-IT" sz="2000" dirty="0" err="1"/>
              <a:t>concentration</a:t>
            </a:r>
            <a:endParaRPr lang="it-I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0000"/>
                </a:solidFill>
              </a:rPr>
              <a:t>file: Brent_RP.csv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E2F55-3EF1-4B0A-8989-ADB65656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027" y="570238"/>
            <a:ext cx="7715983" cy="452417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D0D8B5-6C6D-4330-8A9F-76A6B66F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8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E5456C-99F8-486E-A648-29A0292A3A27}"/>
              </a:ext>
            </a:extLst>
          </p:cNvPr>
          <p:cNvSpPr txBox="1"/>
          <p:nvPr/>
        </p:nvSpPr>
        <p:spPr>
          <a:xfrm>
            <a:off x="207990" y="391990"/>
            <a:ext cx="401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The model</a:t>
            </a:r>
            <a:endParaRPr lang="it-IT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46CDE-DB74-4D58-AA87-74AE6DD0BED6}"/>
              </a:ext>
            </a:extLst>
          </p:cNvPr>
          <p:cNvSpPr txBox="1"/>
          <p:nvPr/>
        </p:nvSpPr>
        <p:spPr>
          <a:xfrm>
            <a:off x="6455391" y="391990"/>
            <a:ext cx="2429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Specified it is an ordinal variable and categories meaningful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DDB24F-C047-4B66-8751-3EAB08FDD53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459104" y="761322"/>
            <a:ext cx="996287" cy="31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3058CE-1BFC-4C58-BBF8-861E398E980A}"/>
              </a:ext>
            </a:extLst>
          </p:cNvPr>
          <p:cNvSpPr txBox="1"/>
          <p:nvPr/>
        </p:nvSpPr>
        <p:spPr>
          <a:xfrm>
            <a:off x="6455390" y="2034320"/>
            <a:ext cx="3835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Model: predict the category of ethnic concentration people live in based on main effect of  </a:t>
            </a:r>
            <a:r>
              <a:rPr lang="en-US" sz="1400" dirty="0" err="1"/>
              <a:t>ses</a:t>
            </a:r>
            <a:r>
              <a:rPr lang="en-US" sz="1400" dirty="0"/>
              <a:t> and ethnicity of people and their interaction: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Compared to ABM: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Identify the between ethnic groups / proxy value orientation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Cross-category ethnicity &amp; value orientation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A202A6-E555-4258-8458-26BDFCCF62CB}"/>
              </a:ext>
            </a:extLst>
          </p:cNvPr>
          <p:cNvCxnSpPr>
            <a:cxnSpLocks/>
          </p:cNvCxnSpPr>
          <p:nvPr/>
        </p:nvCxnSpPr>
        <p:spPr>
          <a:xfrm flipH="1" flipV="1">
            <a:off x="2658260" y="1864529"/>
            <a:ext cx="3576494" cy="53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50F80AE-C991-44A0-9750-C14A6D000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48"/>
          <a:stretch/>
        </p:blipFill>
        <p:spPr>
          <a:xfrm>
            <a:off x="253199" y="2345293"/>
            <a:ext cx="4810120" cy="42576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6B37FB6-9CFB-4DBA-B0D8-D580DBD712BC}"/>
              </a:ext>
            </a:extLst>
          </p:cNvPr>
          <p:cNvSpPr/>
          <p:nvPr/>
        </p:nvSpPr>
        <p:spPr>
          <a:xfrm>
            <a:off x="428625" y="3111690"/>
            <a:ext cx="2328223" cy="317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57187B-3F5C-4B0F-AF83-E913633EF32E}"/>
              </a:ext>
            </a:extLst>
          </p:cNvPr>
          <p:cNvSpPr txBox="1"/>
          <p:nvPr/>
        </p:nvSpPr>
        <p:spPr>
          <a:xfrm>
            <a:off x="5048956" y="4203652"/>
            <a:ext cx="5036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to read:</a:t>
            </a:r>
          </a:p>
          <a:p>
            <a:r>
              <a:rPr lang="en-US" sz="1400" dirty="0"/>
              <a:t>For each increase to a higher category of ethnic concentration, a black person is expected to reside less in such neighborhood compared to an Asian (reference level) with a likelihood at log odds scale equal  to -0.7353. For a White the likelihood increases of 1.3426 points at log-odds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Same done for </a:t>
            </a:r>
            <a:r>
              <a:rPr lang="en-US" sz="1400" dirty="0" err="1"/>
              <a:t>ses</a:t>
            </a:r>
            <a:r>
              <a:rPr lang="en-US" sz="1400" dirty="0"/>
              <a:t>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These are the β, from which probability will be estimated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Assumptions to check, more serious decisions (some not relevant to ABM, e.g. reference level), and exploration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51CDC-265D-4DB3-9A77-6FE7E2189086}"/>
              </a:ext>
            </a:extLst>
          </p:cNvPr>
          <p:cNvCxnSpPr/>
          <p:nvPr/>
        </p:nvCxnSpPr>
        <p:spPr>
          <a:xfrm>
            <a:off x="2756848" y="3270345"/>
            <a:ext cx="2306471" cy="155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4ABF476-67E4-46F9-B054-36D1F9565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0" y="1093003"/>
            <a:ext cx="5647188" cy="771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0B873B-B7F1-4902-9A66-0865D85A012C}"/>
              </a:ext>
            </a:extLst>
          </p:cNvPr>
          <p:cNvSpPr txBox="1"/>
          <p:nvPr/>
        </p:nvSpPr>
        <p:spPr>
          <a:xfrm>
            <a:off x="6291614" y="1290935"/>
            <a:ext cx="498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Hessian matrix, R  needs to keep the information for summary of the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1BDDA2-75E3-4F84-95DB-1C516D27F1D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459104" y="1429435"/>
            <a:ext cx="832510" cy="1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C35400-73FF-4095-A2BD-F6300E514BC7}"/>
              </a:ext>
            </a:extLst>
          </p:cNvPr>
          <p:cNvSpPr txBox="1"/>
          <p:nvPr/>
        </p:nvSpPr>
        <p:spPr>
          <a:xfrm>
            <a:off x="9903700" y="3486849"/>
            <a:ext cx="20446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MW: these are </a:t>
            </a:r>
            <a:r>
              <a:rPr lang="en-US" sz="1400" b="1" dirty="0">
                <a:solidFill>
                  <a:srgbClr val="FF0000"/>
                </a:solidFill>
              </a:rPr>
              <a:t>relative utilities</a:t>
            </a:r>
            <a:r>
              <a:rPr lang="en-US" sz="1400" dirty="0">
                <a:solidFill>
                  <a:srgbClr val="FF0000"/>
                </a:solidFill>
              </a:rPr>
              <a:t>, that compare the likelihood of one group vs the reference level (Asian high status). Use the log-odds computed from each probability estimated. RP: Done, see slide 11 and file prob_logodds.csv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C2BD398-1CDD-45EF-A9DC-5A0957C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5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B5C2AB-7D12-4514-ADFD-F044EF80BA6A}"/>
              </a:ext>
            </a:extLst>
          </p:cNvPr>
          <p:cNvSpPr txBox="1"/>
          <p:nvPr/>
        </p:nvSpPr>
        <p:spPr>
          <a:xfrm>
            <a:off x="207990" y="391990"/>
            <a:ext cx="1091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 </a:t>
            </a:r>
            <a:r>
              <a:rPr lang="it-IT" sz="2400" dirty="0" err="1"/>
              <a:t>then</a:t>
            </a:r>
            <a:r>
              <a:rPr lang="it-IT" sz="2400" dirty="0"/>
              <a:t> compute the </a:t>
            </a:r>
            <a:r>
              <a:rPr lang="it-IT" sz="2400" dirty="0" err="1"/>
              <a:t>probability</a:t>
            </a:r>
            <a:r>
              <a:rPr lang="it-IT" sz="2400" dirty="0"/>
              <a:t> of an </a:t>
            </a:r>
            <a:r>
              <a:rPr lang="it-IT" sz="2400" dirty="0" err="1"/>
              <a:t>individual</a:t>
            </a:r>
            <a:r>
              <a:rPr lang="it-IT" sz="2400" dirty="0"/>
              <a:t> of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ses</a:t>
            </a:r>
            <a:r>
              <a:rPr lang="it-IT" sz="2400" dirty="0"/>
              <a:t>*</a:t>
            </a:r>
            <a:r>
              <a:rPr lang="it-IT" sz="2400" dirty="0" err="1"/>
              <a:t>ethnicity</a:t>
            </a:r>
            <a:r>
              <a:rPr lang="it-IT" sz="2400" dirty="0"/>
              <a:t> </a:t>
            </a:r>
            <a:r>
              <a:rPr lang="it-IT" sz="2400" dirty="0" err="1"/>
              <a:t>category</a:t>
            </a:r>
            <a:r>
              <a:rPr lang="it-IT" sz="2400" dirty="0"/>
              <a:t> to </a:t>
            </a:r>
            <a:r>
              <a:rPr lang="it-IT" sz="2400" dirty="0" err="1"/>
              <a:t>reside</a:t>
            </a:r>
            <a:r>
              <a:rPr lang="it-IT" sz="2400" dirty="0"/>
              <a:t> in one </a:t>
            </a:r>
            <a:r>
              <a:rPr lang="it-IT" sz="2400" dirty="0" err="1"/>
              <a:t>neighborhood</a:t>
            </a:r>
            <a:r>
              <a:rPr lang="it-IT" sz="2400" dirty="0"/>
              <a:t> </a:t>
            </a:r>
            <a:r>
              <a:rPr lang="it-IT" sz="2400" dirty="0" err="1"/>
              <a:t>based</a:t>
            </a:r>
            <a:r>
              <a:rPr lang="it-IT" sz="2400" dirty="0"/>
              <a:t> on </a:t>
            </a:r>
            <a:r>
              <a:rPr lang="it-IT" sz="2400" dirty="0" err="1"/>
              <a:t>its</a:t>
            </a:r>
            <a:r>
              <a:rPr lang="it-IT" sz="2400" dirty="0"/>
              <a:t> range of </a:t>
            </a:r>
            <a:r>
              <a:rPr lang="it-IT" sz="2400" dirty="0" err="1"/>
              <a:t>ethnic</a:t>
            </a:r>
            <a:r>
              <a:rPr lang="it-IT" sz="2400" dirty="0"/>
              <a:t> and </a:t>
            </a:r>
            <a:r>
              <a:rPr lang="it-IT" sz="2400" dirty="0" err="1"/>
              <a:t>ses</a:t>
            </a:r>
            <a:r>
              <a:rPr lang="it-IT" sz="2400" dirty="0"/>
              <a:t> </a:t>
            </a:r>
            <a:r>
              <a:rPr lang="it-IT" sz="2400" dirty="0" err="1"/>
              <a:t>concentration</a:t>
            </a:r>
            <a:r>
              <a:rPr lang="it-IT" sz="2400" dirty="0"/>
              <a:t> </a:t>
            </a:r>
            <a:endParaRPr lang="it-I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7869E-AD9A-4A44-9F77-E5C8ACC11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0" y="1833264"/>
            <a:ext cx="8886825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6399A0-0A4E-43D5-BA9A-FFC7AD4EBBB3}"/>
              </a:ext>
            </a:extLst>
          </p:cNvPr>
          <p:cNvSpPr txBox="1"/>
          <p:nvPr/>
        </p:nvSpPr>
        <p:spPr>
          <a:xfrm>
            <a:off x="9579768" y="1371599"/>
            <a:ext cx="2155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Conditions to compute probability to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DCA3BC-A795-436A-9EE1-665DFED08958}"/>
              </a:ext>
            </a:extLst>
          </p:cNvPr>
          <p:cNvCxnSpPr>
            <a:stCxn id="10" idx="1"/>
          </p:cNvCxnSpPr>
          <p:nvPr/>
        </p:nvCxnSpPr>
        <p:spPr>
          <a:xfrm flipH="1">
            <a:off x="8953500" y="1833264"/>
            <a:ext cx="626268" cy="18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C0B748-9B69-49CE-8150-3DAF5127601F}"/>
              </a:ext>
            </a:extLst>
          </p:cNvPr>
          <p:cNvSpPr txBox="1"/>
          <p:nvPr/>
        </p:nvSpPr>
        <p:spPr>
          <a:xfrm>
            <a:off x="2377305" y="2880240"/>
            <a:ext cx="3564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probability based on the ordinal logit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505DB4-B3F9-4348-BFE6-5752CC56CD73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3067051" y="2355770"/>
            <a:ext cx="1092608" cy="52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687A9F-D48A-495B-962C-FE798861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2713C9-C664-4E7E-B92A-6EC3A806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921" y="217980"/>
            <a:ext cx="3198944" cy="4308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522FE6-1DB7-4550-B0D0-01A2956AE5E8}"/>
              </a:ext>
            </a:extLst>
          </p:cNvPr>
          <p:cNvSpPr txBox="1"/>
          <p:nvPr/>
        </p:nvSpPr>
        <p:spPr>
          <a:xfrm>
            <a:off x="8235594" y="4525994"/>
            <a:ext cx="3198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Bruch 2014 with  conditional logit which I would like to replicate</a:t>
            </a:r>
          </a:p>
          <a:p>
            <a:r>
              <a:rPr lang="en-US" dirty="0"/>
              <a:t>Anyway, the trends are visible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D80A9-C9E7-43D7-9FCC-DB55FE596710}"/>
              </a:ext>
            </a:extLst>
          </p:cNvPr>
          <p:cNvSpPr txBox="1"/>
          <p:nvPr/>
        </p:nvSpPr>
        <p:spPr>
          <a:xfrm>
            <a:off x="137160" y="655320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BB81A9-D793-4FF4-89CF-89314B3E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07" y="115322"/>
            <a:ext cx="5232364" cy="32320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245EFB-D94B-415C-B404-8FE18F23D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307" y="3347398"/>
            <a:ext cx="5233926" cy="3233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7A1F94-70F4-4748-A6F1-52251587A6F6}"/>
              </a:ext>
            </a:extLst>
          </p:cNvPr>
          <p:cNvSpPr txBox="1"/>
          <p:nvPr/>
        </p:nvSpPr>
        <p:spPr>
          <a:xfrm>
            <a:off x="5457825" y="6501213"/>
            <a:ext cx="164782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 merged in the next slide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D92E96-89E4-40DE-B008-C116433E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2156D-5F39-4807-8B94-5654634A47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3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>
        <a:normAutofit fontScale="92500" lnSpcReduction="20000"/>
      </a:bodyPr>
      <a:lstStyle>
        <a:defPPr algn="ctr">
          <a:defRPr sz="17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1422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Ordinal Logit &amp; ABM?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Possible next step (Paper with MW, AF)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Rocco Paolillo</dc:creator>
  <cp:lastModifiedBy>Rocco Paolillo</cp:lastModifiedBy>
  <cp:revision>39</cp:revision>
  <dcterms:created xsi:type="dcterms:W3CDTF">2020-09-22T05:16:26Z</dcterms:created>
  <dcterms:modified xsi:type="dcterms:W3CDTF">2020-11-05T07:59:51Z</dcterms:modified>
</cp:coreProperties>
</file>