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6"/>
  </p:notesMasterIdLst>
  <p:handoutMasterIdLst>
    <p:handoutMasterId r:id="rId37"/>
  </p:handoutMasterIdLst>
  <p:sldIdLst>
    <p:sldId id="542" r:id="rId2"/>
    <p:sldId id="543" r:id="rId3"/>
    <p:sldId id="544" r:id="rId4"/>
    <p:sldId id="566" r:id="rId5"/>
    <p:sldId id="567" r:id="rId6"/>
    <p:sldId id="568" r:id="rId7"/>
    <p:sldId id="569" r:id="rId8"/>
    <p:sldId id="570" r:id="rId9"/>
    <p:sldId id="571" r:id="rId10"/>
    <p:sldId id="572" r:id="rId11"/>
    <p:sldId id="573" r:id="rId12"/>
    <p:sldId id="574" r:id="rId13"/>
    <p:sldId id="575" r:id="rId14"/>
    <p:sldId id="545" r:id="rId15"/>
    <p:sldId id="546" r:id="rId16"/>
    <p:sldId id="547" r:id="rId17"/>
    <p:sldId id="548" r:id="rId18"/>
    <p:sldId id="549" r:id="rId19"/>
    <p:sldId id="550" r:id="rId20"/>
    <p:sldId id="551" r:id="rId21"/>
    <p:sldId id="552" r:id="rId22"/>
    <p:sldId id="553" r:id="rId23"/>
    <p:sldId id="554" r:id="rId24"/>
    <p:sldId id="555" r:id="rId25"/>
    <p:sldId id="556" r:id="rId26"/>
    <p:sldId id="557" r:id="rId27"/>
    <p:sldId id="558" r:id="rId28"/>
    <p:sldId id="559" r:id="rId29"/>
    <p:sldId id="560" r:id="rId30"/>
    <p:sldId id="561" r:id="rId31"/>
    <p:sldId id="562" r:id="rId32"/>
    <p:sldId id="563" r:id="rId33"/>
    <p:sldId id="564" r:id="rId34"/>
    <p:sldId id="565" r:id="rId3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7030A0"/>
    <a:srgbClr val="6699FF"/>
    <a:srgbClr val="003399"/>
    <a:srgbClr val="000000"/>
    <a:srgbClr val="FFFFFF"/>
    <a:srgbClr val="CCECFF"/>
    <a:srgbClr val="FF3300"/>
    <a:srgbClr val="00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6112" autoAdjust="0"/>
  </p:normalViewPr>
  <p:slideViewPr>
    <p:cSldViewPr>
      <p:cViewPr varScale="1">
        <p:scale>
          <a:sx n="78" d="100"/>
          <a:sy n="78" d="100"/>
        </p:scale>
        <p:origin x="1531" y="67"/>
      </p:cViewPr>
      <p:guideLst>
        <p:guide orient="horz" pos="41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1848" y="-6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44C157CD-6158-49F9-80B5-A86DDA7FD8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52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94F65917-EF9C-4924-8575-6D173FBB75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19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653969-DC21-4755-AC8F-061A368DACEE}" type="slidenum">
              <a:rPr lang="en-US"/>
              <a:pPr/>
              <a:t>1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0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4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876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7340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9B286-E7DE-43C7-AEA9-CCD5384FC3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8229600" cy="530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93875"/>
            <a:ext cx="8229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841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093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7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506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13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12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751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8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838200"/>
            <a:ext cx="82296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/>
          </a:p>
        </p:txBody>
      </p:sp>
      <p:pic>
        <p:nvPicPr>
          <p:cNvPr id="9" name="Picture 20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228600" y="0"/>
            <a:ext cx="1309158" cy="96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3429000" y="-13636"/>
            <a:ext cx="1338409" cy="97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758" y="0"/>
            <a:ext cx="1943100" cy="96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6781800" y="637401"/>
            <a:ext cx="1676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>
                <a:latin typeface="Arial Black" panose="020B0A04020102020204" pitchFamily="34" charset="0"/>
              </a:rPr>
              <a:t>[Part 15]   </a:t>
            </a:r>
            <a:fld id="{9ED99AAF-CB70-44A8-9A44-756D634A7A9A}" type="slidenum">
              <a:rPr lang="en-US" sz="1200" b="0" smtClean="0">
                <a:latin typeface="Arial Black" panose="020B0A04020102020204" pitchFamily="34" charset="0"/>
              </a:rPr>
              <a:pPr algn="r"/>
              <a:t>‹#›</a:t>
            </a:fld>
            <a:r>
              <a:rPr lang="en-US" sz="1200" b="0">
                <a:latin typeface="Arial Black" panose="020B0A04020102020204" pitchFamily="34" charset="0"/>
              </a:rPr>
              <a:t>/24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6477000" y="1524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>
                <a:latin typeface="Aharoni" panose="02010803020104030203" pitchFamily="2" charset="-79"/>
                <a:cs typeface="Aharoni" panose="02010803020104030203" pitchFamily="2" charset="-79"/>
              </a:rPr>
              <a:t>Discrete</a:t>
            </a:r>
            <a:r>
              <a:rPr lang="en-US" sz="1600" b="0" baseline="0">
                <a:latin typeface="Aharoni" panose="02010803020104030203" pitchFamily="2" charset="-79"/>
                <a:cs typeface="Aharoni" panose="02010803020104030203" pitchFamily="2" charset="-79"/>
              </a:rPr>
              <a:t> Choice Modeling</a:t>
            </a:r>
          </a:p>
          <a:p>
            <a:pPr algn="ctr"/>
            <a:r>
              <a:rPr lang="en-US" sz="1200" b="0" baseline="0">
                <a:latin typeface="Aharoni" panose="02010803020104030203" pitchFamily="2" charset="-79"/>
                <a:cs typeface="Aharoni" panose="02010803020104030203" pitchFamily="2" charset="-79"/>
              </a:rPr>
              <a:t>Aggregate Share Data - BLP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201" y="-6141"/>
            <a:ext cx="1636599" cy="99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 bwMode="auto">
          <a:xfrm>
            <a:off x="6425184" y="10160"/>
            <a:ext cx="2718816" cy="98044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228600" y="967920"/>
            <a:ext cx="8915400" cy="45719"/>
          </a:xfrm>
          <a:prstGeom prst="rect">
            <a:avLst/>
          </a:prstGeom>
          <a:solidFill>
            <a:srgbClr val="7030A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1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0269" y="1447800"/>
            <a:ext cx="8229600" cy="758825"/>
          </a:xfrm>
          <a:ln w="28575">
            <a:solidFill>
              <a:srgbClr val="7030A0"/>
            </a:solidFill>
          </a:ln>
        </p:spPr>
        <p:txBody>
          <a:bodyPr/>
          <a:lstStyle/>
          <a:p>
            <a:pPr algn="ctr"/>
            <a:r>
              <a:rPr lang="en-US" sz="4800" b="1"/>
              <a:t>Discrete Choice Modeling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114800" y="3352800"/>
            <a:ext cx="4114800" cy="1371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400" b="1" dirty="0">
                <a:latin typeface="Arial" charset="0"/>
              </a:rPr>
              <a:t>William Greene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b="1" dirty="0">
                <a:latin typeface="Arial" charset="0"/>
              </a:rPr>
              <a:t>Stern School of Business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b="1" dirty="0">
                <a:latin typeface="Arial" charset="0"/>
              </a:rPr>
              <a:t>New York University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2667000"/>
            <a:ext cx="2514600" cy="353943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4488" algn="l"/>
              </a:tabLst>
            </a:pPr>
            <a:r>
              <a:rPr lang="en-US" sz="1400" b="1">
                <a:latin typeface="+mj-lt"/>
              </a:rPr>
              <a:t>0	Introduction</a:t>
            </a:r>
          </a:p>
          <a:p>
            <a:pPr>
              <a:tabLst>
                <a:tab pos="344488" algn="l"/>
              </a:tabLst>
            </a:pPr>
            <a:r>
              <a:rPr lang="en-US" sz="1400" b="1">
                <a:solidFill>
                  <a:schemeClr val="accent4"/>
                </a:solidFill>
                <a:latin typeface="+mj-lt"/>
              </a:rPr>
              <a:t>1	Summary</a:t>
            </a:r>
          </a:p>
          <a:p>
            <a:pPr>
              <a:tabLst>
                <a:tab pos="344488" algn="l"/>
              </a:tabLst>
            </a:pPr>
            <a:r>
              <a:rPr lang="en-US" sz="1400" b="1">
                <a:latin typeface="+mj-lt"/>
              </a:rPr>
              <a:t>2	Binary Choice</a:t>
            </a:r>
          </a:p>
          <a:p>
            <a:pPr>
              <a:tabLst>
                <a:tab pos="344488" algn="l"/>
              </a:tabLst>
            </a:pPr>
            <a:r>
              <a:rPr lang="en-US" sz="1400" b="1">
                <a:latin typeface="+mj-lt"/>
              </a:rPr>
              <a:t>3	Panel Data</a:t>
            </a:r>
          </a:p>
          <a:p>
            <a:pPr>
              <a:tabLst>
                <a:tab pos="344488" algn="l"/>
              </a:tabLst>
            </a:pPr>
            <a:r>
              <a:rPr lang="en-US" sz="1400" b="1">
                <a:latin typeface="+mj-lt"/>
              </a:rPr>
              <a:t>4	Bivariate Probit</a:t>
            </a:r>
          </a:p>
          <a:p>
            <a:pPr>
              <a:tabLst>
                <a:tab pos="344488" algn="l"/>
              </a:tabLst>
            </a:pPr>
            <a:r>
              <a:rPr lang="en-US" sz="1400" b="1">
                <a:latin typeface="+mj-lt"/>
              </a:rPr>
              <a:t>5	Ordered Choice</a:t>
            </a:r>
          </a:p>
          <a:p>
            <a:pPr>
              <a:tabLst>
                <a:tab pos="344488" algn="l"/>
              </a:tabLst>
            </a:pPr>
            <a:r>
              <a:rPr lang="en-US" sz="1400" b="1">
                <a:latin typeface="+mj-lt"/>
              </a:rPr>
              <a:t>6	Count Data</a:t>
            </a:r>
          </a:p>
          <a:p>
            <a:pPr>
              <a:tabLst>
                <a:tab pos="344488" algn="l"/>
              </a:tabLst>
            </a:pPr>
            <a:r>
              <a:rPr lang="en-US" sz="1400" b="1">
                <a:latin typeface="+mj-lt"/>
              </a:rPr>
              <a:t>7	Multinomial Choice</a:t>
            </a:r>
          </a:p>
          <a:p>
            <a:pPr>
              <a:tabLst>
                <a:tab pos="344488" algn="l"/>
              </a:tabLst>
            </a:pPr>
            <a:r>
              <a:rPr lang="en-US" sz="1400" b="1">
                <a:latin typeface="+mj-lt"/>
              </a:rPr>
              <a:t>8	Nested Logit</a:t>
            </a:r>
          </a:p>
          <a:p>
            <a:pPr>
              <a:tabLst>
                <a:tab pos="344488" algn="l"/>
              </a:tabLst>
            </a:pPr>
            <a:r>
              <a:rPr lang="en-US" sz="1400" b="1">
                <a:latin typeface="+mj-lt"/>
              </a:rPr>
              <a:t>9	Heterogeneity</a:t>
            </a:r>
          </a:p>
          <a:p>
            <a:pPr>
              <a:tabLst>
                <a:tab pos="344488" algn="l"/>
              </a:tabLst>
            </a:pPr>
            <a:r>
              <a:rPr lang="en-US" sz="1400" b="1">
                <a:latin typeface="+mj-lt"/>
              </a:rPr>
              <a:t>10	Latent Class</a:t>
            </a:r>
          </a:p>
          <a:p>
            <a:pPr>
              <a:tabLst>
                <a:tab pos="344488" algn="l"/>
              </a:tabLst>
            </a:pPr>
            <a:r>
              <a:rPr lang="en-US" sz="1400" b="1">
                <a:latin typeface="+mj-lt"/>
              </a:rPr>
              <a:t>11	Mixed Logit</a:t>
            </a:r>
          </a:p>
          <a:p>
            <a:pPr>
              <a:tabLst>
                <a:tab pos="344488" algn="l"/>
              </a:tabLst>
            </a:pPr>
            <a:r>
              <a:rPr lang="en-US" sz="1400" b="1">
                <a:latin typeface="+mj-lt"/>
              </a:rPr>
              <a:t>12	Stated Preference</a:t>
            </a:r>
          </a:p>
          <a:p>
            <a:pPr>
              <a:tabLst>
                <a:tab pos="344488" algn="l"/>
              </a:tabLst>
            </a:pPr>
            <a:r>
              <a:rPr lang="en-US" sz="1400" b="1">
                <a:latin typeface="+mj-lt"/>
              </a:rPr>
              <a:t>13	Hybrid Choice</a:t>
            </a:r>
          </a:p>
          <a:p>
            <a:pPr>
              <a:tabLst>
                <a:tab pos="344488" algn="l"/>
              </a:tabLst>
            </a:pPr>
            <a:r>
              <a:rPr lang="en-US" sz="1400" b="1">
                <a:latin typeface="+mj-lt"/>
              </a:rPr>
              <a:t>14.  Spatial Data</a:t>
            </a:r>
          </a:p>
          <a:p>
            <a:pPr>
              <a:tabLst>
                <a:tab pos="344488" algn="l"/>
              </a:tabLst>
            </a:pPr>
            <a:r>
              <a:rPr lang="en-US" sz="1400" b="1">
                <a:solidFill>
                  <a:srgbClr val="FF0000"/>
                </a:solidFill>
                <a:latin typeface="+mj-lt"/>
              </a:rPr>
              <a:t>15.  Aggregate Market 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609600" y="5924938"/>
            <a:ext cx="2514600" cy="228600"/>
          </a:xfrm>
          <a:prstGeom prst="rect">
            <a:avLst/>
          </a:prstGeom>
          <a:solidFill>
            <a:srgbClr val="7030A0">
              <a:alpha val="2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25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69411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" y="4419600"/>
            <a:ext cx="772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7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219200"/>
            <a:ext cx="67437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3209925"/>
            <a:ext cx="67056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537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" y="990600"/>
            <a:ext cx="7455113" cy="162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" y="2556210"/>
            <a:ext cx="746527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3917650"/>
            <a:ext cx="7369660" cy="289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98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3"/>
          <p:cNvSpPr>
            <a:spLocks noGrp="1"/>
          </p:cNvSpPr>
          <p:nvPr>
            <p:ph type="title"/>
          </p:nvPr>
        </p:nvSpPr>
        <p:spPr>
          <a:xfrm>
            <a:off x="381000" y="1371600"/>
            <a:ext cx="8229600" cy="1143000"/>
          </a:xfrm>
        </p:spPr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Aggregate Data and Multinomial Choice:</a:t>
            </a:r>
            <a:br>
              <a:rPr lang="en-US" altLang="en-US">
                <a:latin typeface="Arial" charset="0"/>
                <a:cs typeface="Arial" charset="0"/>
              </a:rPr>
            </a:br>
            <a:r>
              <a:rPr lang="en-US" altLang="en-US" sz="1200">
                <a:latin typeface="Arial" charset="0"/>
                <a:cs typeface="Arial" charset="0"/>
              </a:rPr>
              <a:t> </a:t>
            </a:r>
            <a:br>
              <a:rPr lang="en-US" altLang="en-US">
                <a:latin typeface="Arial" charset="0"/>
                <a:cs typeface="Arial" charset="0"/>
              </a:rPr>
            </a:br>
            <a:r>
              <a:rPr lang="en-US" altLang="en-US">
                <a:latin typeface="Arial" charset="0"/>
                <a:cs typeface="Arial" charset="0"/>
              </a:rPr>
              <a:t>The Model of Berry, Levinsohn and Pakes</a:t>
            </a:r>
          </a:p>
        </p:txBody>
      </p:sp>
      <p:pic>
        <p:nvPicPr>
          <p:cNvPr id="675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72739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0300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Theoretical Foundation</a:t>
            </a:r>
          </a:p>
        </p:txBody>
      </p:sp>
      <p:sp>
        <p:nvSpPr>
          <p:cNvPr id="69635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02125"/>
          </a:xfrm>
        </p:spPr>
        <p:txBody>
          <a:bodyPr/>
          <a:lstStyle/>
          <a:p>
            <a:r>
              <a:rPr lang="en-US" altLang="en-US" sz="2000"/>
              <a:t>Consumer market for J differentiated brands of a good</a:t>
            </a:r>
          </a:p>
          <a:p>
            <a:pPr lvl="1"/>
            <a:r>
              <a:rPr lang="en-US" altLang="en-US" sz="2000"/>
              <a:t>j =1,…, J</a:t>
            </a:r>
            <a:r>
              <a:rPr lang="en-US" altLang="en-US" sz="2000" baseline="-25000"/>
              <a:t>t</a:t>
            </a:r>
            <a:r>
              <a:rPr lang="en-US" altLang="en-US" sz="2000"/>
              <a:t> brands or types</a:t>
            </a:r>
          </a:p>
          <a:p>
            <a:pPr lvl="1"/>
            <a:r>
              <a:rPr lang="en-US" altLang="en-US" sz="2000"/>
              <a:t>i = 1,…, N consumers</a:t>
            </a:r>
          </a:p>
          <a:p>
            <a:pPr lvl="1"/>
            <a:r>
              <a:rPr lang="en-US" altLang="en-US" sz="2000"/>
              <a:t>t = i,…,T “markets”  (like panel data)</a:t>
            </a:r>
          </a:p>
          <a:p>
            <a:r>
              <a:rPr lang="en-US" altLang="en-US" sz="2000"/>
              <a:t>Consumer i’s utility for brand j (in market t) depends on</a:t>
            </a:r>
          </a:p>
          <a:p>
            <a:pPr lvl="1"/>
            <a:r>
              <a:rPr lang="en-US" altLang="en-US" sz="2000"/>
              <a:t>p = price</a:t>
            </a:r>
          </a:p>
          <a:p>
            <a:pPr lvl="1"/>
            <a:r>
              <a:rPr lang="en-US" altLang="en-US" sz="2000" b="1"/>
              <a:t>x</a:t>
            </a:r>
            <a:r>
              <a:rPr lang="en-US" altLang="en-US" sz="2000"/>
              <a:t> = observable attributes</a:t>
            </a:r>
          </a:p>
          <a:p>
            <a:pPr lvl="1"/>
            <a:r>
              <a:rPr lang="en-US" altLang="en-US" sz="2000"/>
              <a:t>f  = unobserved attributes</a:t>
            </a:r>
          </a:p>
          <a:p>
            <a:pPr lvl="1"/>
            <a:r>
              <a:rPr lang="en-US" altLang="en-US" sz="2000"/>
              <a:t>w = unobserved heterogeneity across consumers</a:t>
            </a:r>
          </a:p>
          <a:p>
            <a:pPr lvl="1"/>
            <a:r>
              <a:rPr lang="el-GR" altLang="en-US" sz="2000"/>
              <a:t>ε</a:t>
            </a:r>
            <a:r>
              <a:rPr lang="en-US" altLang="en-US" sz="2000"/>
              <a:t> = idiosyncratic aspects of consumer preferences </a:t>
            </a:r>
          </a:p>
          <a:p>
            <a:r>
              <a:rPr lang="en-US" altLang="en-US" sz="2000"/>
              <a:t>Observed data consist of aggregate choices, prices and features of the brands.</a:t>
            </a:r>
          </a:p>
        </p:txBody>
      </p:sp>
    </p:spTree>
    <p:extLst>
      <p:ext uri="{BB962C8B-B14F-4D97-AF65-F5344CB8AC3E}">
        <p14:creationId xmlns:p14="http://schemas.microsoft.com/office/powerpoint/2010/main" val="3302183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3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BLP Automobile Market</a:t>
            </a:r>
          </a:p>
        </p:txBody>
      </p:sp>
      <p:pic>
        <p:nvPicPr>
          <p:cNvPr id="706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6294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TextBox 1"/>
          <p:cNvSpPr txBox="1">
            <a:spLocks noChangeArrowheads="1"/>
          </p:cNvSpPr>
          <p:nvPr/>
        </p:nvSpPr>
        <p:spPr bwMode="auto">
          <a:xfrm>
            <a:off x="533400" y="408305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3200" b="1">
                <a:latin typeface="Arial" charset="0"/>
              </a:rPr>
              <a:t>t</a:t>
            </a:r>
          </a:p>
        </p:txBody>
      </p:sp>
      <p:sp>
        <p:nvSpPr>
          <p:cNvPr id="70661" name="Left Brace 2"/>
          <p:cNvSpPr>
            <a:spLocks/>
          </p:cNvSpPr>
          <p:nvPr/>
        </p:nvSpPr>
        <p:spPr bwMode="auto">
          <a:xfrm>
            <a:off x="914400" y="2590800"/>
            <a:ext cx="304800" cy="3581400"/>
          </a:xfrm>
          <a:prstGeom prst="leftBrace">
            <a:avLst>
              <a:gd name="adj1" fmla="val 8323"/>
              <a:gd name="adj2" fmla="val 50000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0662" name="TextBox 3"/>
          <p:cNvSpPr txBox="1">
            <a:spLocks noChangeArrowheads="1"/>
          </p:cNvSpPr>
          <p:nvPr/>
        </p:nvSpPr>
        <p:spPr bwMode="auto">
          <a:xfrm>
            <a:off x="1828800" y="1524000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3200" b="1">
                <a:latin typeface="Arial" charset="0"/>
              </a:rPr>
              <a:t>J</a:t>
            </a:r>
            <a:r>
              <a:rPr lang="en-US" altLang="en-US" sz="3200" b="1" baseline="-25000">
                <a:latin typeface="Arial" charset="0"/>
              </a:rPr>
              <a:t>t</a:t>
            </a:r>
            <a:endParaRPr lang="en-US" altLang="en-US" sz="3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496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Random Utility Model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543800" cy="3505200"/>
          </a:xfrm>
        </p:spPr>
        <p:txBody>
          <a:bodyPr/>
          <a:lstStyle/>
          <a:p>
            <a:r>
              <a:rPr lang="en-US" altLang="en-US" sz="2000"/>
              <a:t>Utility:  U</a:t>
            </a:r>
            <a:r>
              <a:rPr lang="en-US" altLang="en-US" sz="2000" baseline="-25000"/>
              <a:t>ijt</a:t>
            </a:r>
            <a:r>
              <a:rPr lang="en-US" altLang="en-US" sz="2000"/>
              <a:t>=U(w</a:t>
            </a:r>
            <a:r>
              <a:rPr lang="en-US" altLang="en-US" sz="2000" baseline="-25000"/>
              <a:t>i</a:t>
            </a:r>
            <a:r>
              <a:rPr lang="en-US" altLang="en-US" sz="2000"/>
              <a:t>,p</a:t>
            </a:r>
            <a:r>
              <a:rPr lang="en-US" altLang="en-US" sz="2000" baseline="-25000"/>
              <a:t>jt</a:t>
            </a:r>
            <a:r>
              <a:rPr lang="en-US" altLang="en-US" sz="2000"/>
              <a:t>,</a:t>
            </a:r>
            <a:r>
              <a:rPr lang="en-US" altLang="en-US" sz="2000" b="1"/>
              <a:t>x</a:t>
            </a:r>
            <a:r>
              <a:rPr lang="en-US" altLang="en-US" sz="2000" baseline="-25000"/>
              <a:t>jt</a:t>
            </a:r>
            <a:r>
              <a:rPr lang="en-US" altLang="en-US" sz="2000"/>
              <a:t>,f</a:t>
            </a:r>
            <a:r>
              <a:rPr lang="en-US" altLang="en-US" sz="2000" baseline="-25000"/>
              <a:t>jt</a:t>
            </a:r>
            <a:r>
              <a:rPr lang="en-US" altLang="en-US" sz="2000"/>
              <a:t>|</a:t>
            </a:r>
            <a:r>
              <a:rPr lang="en-US" altLang="en-US" sz="2000" b="1">
                <a:sym typeface="Symbol" pitchFamily="18" charset="2"/>
              </a:rPr>
              <a:t></a:t>
            </a:r>
            <a:r>
              <a:rPr lang="en-US" altLang="en-US" sz="2000"/>
              <a:t>), i = 1,…,(large)N,  j=1,…,J</a:t>
            </a:r>
          </a:p>
          <a:p>
            <a:pPr lvl="1"/>
            <a:r>
              <a:rPr lang="en-US" altLang="en-US" sz="1600"/>
              <a:t>w</a:t>
            </a:r>
            <a:r>
              <a:rPr lang="en-US" altLang="en-US" sz="1600" baseline="-25000"/>
              <a:t>i</a:t>
            </a:r>
            <a:r>
              <a:rPr lang="en-US" altLang="en-US" sz="1600"/>
              <a:t> = individual heterogeneity; time (market) invariant.  w has a continuous distribution across the population.</a:t>
            </a:r>
          </a:p>
          <a:p>
            <a:pPr lvl="1"/>
            <a:r>
              <a:rPr lang="en-US" altLang="en-US" sz="1600"/>
              <a:t>p</a:t>
            </a:r>
            <a:r>
              <a:rPr lang="en-US" altLang="en-US" sz="1600" baseline="-25000"/>
              <a:t>jt</a:t>
            </a:r>
            <a:r>
              <a:rPr lang="en-US" altLang="en-US" sz="1600"/>
              <a:t>, </a:t>
            </a:r>
            <a:r>
              <a:rPr lang="en-US" altLang="en-US" sz="1600" b="1"/>
              <a:t>x</a:t>
            </a:r>
            <a:r>
              <a:rPr lang="en-US" altLang="en-US" sz="1600" baseline="-25000"/>
              <a:t>jt</a:t>
            </a:r>
            <a:r>
              <a:rPr lang="en-US" altLang="en-US" sz="1600"/>
              <a:t>, f</a:t>
            </a:r>
            <a:r>
              <a:rPr lang="en-US" altLang="en-US" sz="1600" baseline="-25000"/>
              <a:t>jt</a:t>
            </a:r>
            <a:r>
              <a:rPr lang="en-US" altLang="en-US" sz="1600"/>
              <a:t>, = price, observed attributes, unobserved features of brand j; all may vary through time (across markets)</a:t>
            </a:r>
          </a:p>
          <a:p>
            <a:r>
              <a:rPr lang="en-US" altLang="en-US" sz="2000"/>
              <a:t>Revealed Preference:  Choice j provides maximum utility</a:t>
            </a:r>
          </a:p>
          <a:p>
            <a:r>
              <a:rPr lang="en-US" altLang="en-US" sz="2000"/>
              <a:t>Across the population, given market t, set of prices </a:t>
            </a:r>
            <a:r>
              <a:rPr lang="en-US" altLang="en-US" sz="2000" b="1"/>
              <a:t>p</a:t>
            </a:r>
            <a:r>
              <a:rPr lang="en-US" altLang="en-US" sz="2000" baseline="-25000"/>
              <a:t>t</a:t>
            </a:r>
            <a:r>
              <a:rPr lang="en-US" altLang="en-US" sz="2000"/>
              <a:t> and features (</a:t>
            </a:r>
            <a:r>
              <a:rPr lang="en-US" altLang="en-US" sz="2000" b="1"/>
              <a:t>X</a:t>
            </a:r>
            <a:r>
              <a:rPr lang="en-US" altLang="en-US" sz="2000" baseline="-25000"/>
              <a:t>t</a:t>
            </a:r>
            <a:r>
              <a:rPr lang="en-US" altLang="en-US" sz="2000"/>
              <a:t>,</a:t>
            </a:r>
            <a:r>
              <a:rPr lang="en-US" altLang="en-US" sz="2000" b="1"/>
              <a:t>f</a:t>
            </a:r>
            <a:r>
              <a:rPr lang="en-US" altLang="en-US" sz="2000" baseline="-25000"/>
              <a:t>t</a:t>
            </a:r>
            <a:r>
              <a:rPr lang="en-US" altLang="en-US" sz="2000"/>
              <a:t>), there is a set of values of w</a:t>
            </a:r>
            <a:r>
              <a:rPr lang="en-US" altLang="en-US" sz="2000" baseline="-25000"/>
              <a:t>i</a:t>
            </a:r>
            <a:r>
              <a:rPr lang="en-US" altLang="en-US" sz="2000"/>
              <a:t> that induces choice j, for each j=1,…,J</a:t>
            </a:r>
            <a:r>
              <a:rPr lang="en-US" altLang="en-US" sz="2000" baseline="-25000"/>
              <a:t>t</a:t>
            </a:r>
            <a:r>
              <a:rPr lang="en-US" altLang="en-US" sz="2000"/>
              <a:t>; then, s</a:t>
            </a:r>
            <a:r>
              <a:rPr lang="en-US" altLang="en-US" sz="2000" baseline="-25000"/>
              <a:t>j</a:t>
            </a:r>
            <a:r>
              <a:rPr lang="en-US" altLang="en-US" sz="2000"/>
              <a:t>(</a:t>
            </a:r>
            <a:r>
              <a:rPr lang="en-US" altLang="en-US" sz="2000" b="1"/>
              <a:t>p</a:t>
            </a:r>
            <a:r>
              <a:rPr lang="en-US" altLang="en-US" sz="2000" baseline="-25000"/>
              <a:t>t</a:t>
            </a:r>
            <a:r>
              <a:rPr lang="en-US" altLang="en-US" sz="2000"/>
              <a:t>,</a:t>
            </a:r>
            <a:r>
              <a:rPr lang="en-US" altLang="en-US" sz="2000" b="1"/>
              <a:t>X</a:t>
            </a:r>
            <a:r>
              <a:rPr lang="en-US" altLang="en-US" sz="2000" baseline="-25000"/>
              <a:t>t</a:t>
            </a:r>
            <a:r>
              <a:rPr lang="en-US" altLang="en-US" sz="2000"/>
              <a:t>,</a:t>
            </a:r>
            <a:r>
              <a:rPr lang="en-US" altLang="en-US" sz="2000" b="1"/>
              <a:t>f</a:t>
            </a:r>
            <a:r>
              <a:rPr lang="en-US" altLang="en-US" sz="2000" baseline="-25000"/>
              <a:t>t</a:t>
            </a:r>
            <a:r>
              <a:rPr lang="en-US" altLang="en-US" sz="2000"/>
              <a:t>|</a:t>
            </a:r>
            <a:r>
              <a:rPr lang="en-US" altLang="en-US" sz="2000" b="1">
                <a:sym typeface="Symbol" pitchFamily="18" charset="2"/>
              </a:rPr>
              <a:t></a:t>
            </a:r>
            <a:r>
              <a:rPr lang="en-US" altLang="en-US" sz="2000"/>
              <a:t>) is the market share of brand j in market t.</a:t>
            </a:r>
          </a:p>
          <a:p>
            <a:r>
              <a:rPr lang="en-US" altLang="en-US" sz="2000"/>
              <a:t>There is an outside good that attracts a nonnegligible market share, j=0.  Therefore, </a:t>
            </a:r>
          </a:p>
        </p:txBody>
      </p:sp>
      <p:graphicFrame>
        <p:nvGraphicFramePr>
          <p:cNvPr id="71684" name="Object 1"/>
          <p:cNvGraphicFramePr>
            <a:graphicFrameLocks noChangeAspect="1"/>
          </p:cNvGraphicFramePr>
          <p:nvPr/>
        </p:nvGraphicFramePr>
        <p:xfrm>
          <a:off x="3632200" y="5257800"/>
          <a:ext cx="2552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3" imgW="1701800" imgH="304800" progId="Equation.DSMT4">
                  <p:embed/>
                </p:oleObj>
              </mc:Choice>
              <mc:Fallback>
                <p:oleObj name="Equation" r:id="rId3" imgW="17018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5257800"/>
                        <a:ext cx="2552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268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Functional Form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(Assume one market for now so drop “’t.”)</a:t>
            </a:r>
            <a:br>
              <a:rPr lang="en-US" altLang="en-US" dirty="0"/>
            </a:br>
            <a:r>
              <a:rPr lang="en-US" altLang="en-US" dirty="0" err="1"/>
              <a:t>U</a:t>
            </a:r>
            <a:r>
              <a:rPr lang="en-US" altLang="en-US" baseline="-25000" dirty="0" err="1"/>
              <a:t>ij</a:t>
            </a:r>
            <a:r>
              <a:rPr lang="en-US" altLang="en-US" dirty="0"/>
              <a:t>=U(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 err="1"/>
              <a:t>,p</a:t>
            </a:r>
            <a:r>
              <a:rPr lang="en-US" altLang="en-US" baseline="-25000" dirty="0" err="1"/>
              <a:t>j</a:t>
            </a:r>
            <a:r>
              <a:rPr lang="en-US" altLang="en-US" dirty="0" err="1"/>
              <a:t>,</a:t>
            </a:r>
            <a:r>
              <a:rPr lang="en-US" altLang="en-US" b="1" dirty="0" err="1"/>
              <a:t>x</a:t>
            </a:r>
            <a:r>
              <a:rPr lang="en-US" altLang="en-US" baseline="-25000" dirty="0" err="1"/>
              <a:t>j</a:t>
            </a:r>
            <a:r>
              <a:rPr lang="en-US" altLang="en-US" dirty="0" err="1"/>
              <a:t>,f</a:t>
            </a:r>
            <a:r>
              <a:rPr lang="en-US" altLang="en-US" baseline="-25000" dirty="0" err="1"/>
              <a:t>j</a:t>
            </a:r>
            <a:r>
              <a:rPr lang="en-US" altLang="en-US" dirty="0"/>
              <a:t>|</a:t>
            </a:r>
            <a:r>
              <a:rPr lang="en-US" altLang="en-US" b="1" dirty="0">
                <a:sym typeface="Symbol" panose="05050102010706020507" pitchFamily="18" charset="2"/>
              </a:rPr>
              <a:t></a:t>
            </a:r>
            <a:r>
              <a:rPr lang="en-US" altLang="en-US" dirty="0"/>
              <a:t>)= </a:t>
            </a:r>
            <a:r>
              <a:rPr lang="en-US" altLang="en-US" b="1" dirty="0" err="1"/>
              <a:t>x</a:t>
            </a:r>
            <a:r>
              <a:rPr lang="en-US" altLang="en-US" baseline="-25000" dirty="0" err="1"/>
              <a:t>j</a:t>
            </a:r>
            <a:r>
              <a:rPr lang="en-US" altLang="en-US" dirty="0"/>
              <a:t>'</a:t>
            </a:r>
            <a:r>
              <a:rPr lang="el-GR" altLang="en-US" b="1" dirty="0"/>
              <a:t>β</a:t>
            </a:r>
            <a:r>
              <a:rPr lang="en-US" altLang="en-US" dirty="0"/>
              <a:t> – </a:t>
            </a:r>
            <a:r>
              <a:rPr lang="el-GR" altLang="en-US" dirty="0"/>
              <a:t>α</a:t>
            </a:r>
            <a:r>
              <a:rPr lang="en-US" altLang="en-US" dirty="0" err="1"/>
              <a:t>p</a:t>
            </a:r>
            <a:r>
              <a:rPr lang="en-US" altLang="en-US" baseline="-25000" dirty="0" err="1"/>
              <a:t>j</a:t>
            </a:r>
            <a:r>
              <a:rPr lang="en-US" altLang="en-US" dirty="0"/>
              <a:t> + 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j</a:t>
            </a:r>
            <a:r>
              <a:rPr lang="en-US" altLang="en-US" dirty="0"/>
              <a:t> + </a:t>
            </a:r>
            <a:r>
              <a:rPr lang="el-GR" altLang="en-US" dirty="0"/>
              <a:t>ε</a:t>
            </a:r>
            <a:r>
              <a:rPr lang="en-US" altLang="en-US" baseline="-25000" dirty="0" err="1"/>
              <a:t>ij</a:t>
            </a:r>
            <a:r>
              <a:rPr lang="en-US" altLang="en-US" baseline="-25000" dirty="0"/>
              <a:t> 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                         = </a:t>
            </a:r>
            <a:r>
              <a:rPr lang="el-GR" altLang="en-US" dirty="0"/>
              <a:t>δ</a:t>
            </a:r>
            <a:r>
              <a:rPr lang="en-US" altLang="en-US" baseline="-25000" dirty="0"/>
              <a:t>j</a:t>
            </a:r>
            <a:r>
              <a:rPr lang="en-US" altLang="en-US" dirty="0"/>
              <a:t> + </a:t>
            </a:r>
            <a:r>
              <a:rPr lang="el-GR" altLang="en-US" dirty="0"/>
              <a:t>ε</a:t>
            </a:r>
            <a:r>
              <a:rPr lang="en-US" altLang="en-US" baseline="-25000" dirty="0" err="1"/>
              <a:t>ij</a:t>
            </a:r>
            <a:r>
              <a:rPr lang="en-US" altLang="en-US" baseline="-25000" dirty="0"/>
              <a:t> </a:t>
            </a:r>
            <a:endParaRPr lang="en-US" altLang="en-US" dirty="0"/>
          </a:p>
          <a:p>
            <a:pPr>
              <a:defRPr/>
            </a:pPr>
            <a:r>
              <a:rPr lang="en-US" altLang="en-US" dirty="0" err="1"/>
              <a:t>E</a:t>
            </a:r>
            <a:r>
              <a:rPr lang="en-US" altLang="en-US" baseline="-25000" dirty="0" err="1"/>
              <a:t>consumers</a:t>
            </a:r>
            <a:r>
              <a:rPr lang="en-US" altLang="en-US" baseline="-25000" dirty="0"/>
              <a:t> </a:t>
            </a:r>
            <a:r>
              <a:rPr lang="en-US" altLang="en-US" baseline="-25000" dirty="0" err="1"/>
              <a:t>i</a:t>
            </a:r>
            <a:r>
              <a:rPr lang="en-US" altLang="en-US" dirty="0"/>
              <a:t>[</a:t>
            </a:r>
            <a:r>
              <a:rPr lang="el-GR" altLang="en-US" dirty="0"/>
              <a:t>ε</a:t>
            </a:r>
            <a:r>
              <a:rPr lang="en-US" altLang="en-US" baseline="-25000" dirty="0" err="1"/>
              <a:t>ij</a:t>
            </a:r>
            <a:r>
              <a:rPr lang="en-US" altLang="en-US" dirty="0"/>
              <a:t>] = 0, </a:t>
            </a:r>
            <a:r>
              <a:rPr lang="el-GR" altLang="en-US" dirty="0"/>
              <a:t>δ</a:t>
            </a:r>
            <a:r>
              <a:rPr lang="en-US" altLang="en-US" baseline="-25000" dirty="0"/>
              <a:t>j</a:t>
            </a:r>
            <a:r>
              <a:rPr lang="en-US" altLang="en-US" dirty="0"/>
              <a:t> is E[Utility].</a:t>
            </a:r>
          </a:p>
          <a:p>
            <a:pPr>
              <a:defRPr/>
            </a:pPr>
            <a:endParaRPr lang="en-US" altLang="en-US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Will assume logit form to make integration unnecessary.  The expectation has a closed form.</a:t>
            </a:r>
          </a:p>
        </p:txBody>
      </p:sp>
      <p:graphicFrame>
        <p:nvGraphicFramePr>
          <p:cNvPr id="72708" name="Object 1"/>
          <p:cNvGraphicFramePr>
            <a:graphicFrameLocks noChangeAspect="1"/>
          </p:cNvGraphicFramePr>
          <p:nvPr/>
        </p:nvGraphicFramePr>
        <p:xfrm>
          <a:off x="990600" y="3886200"/>
          <a:ext cx="60658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3" imgW="2921000" imgH="330200" progId="Equation.DSMT4">
                  <p:embed/>
                </p:oleObj>
              </mc:Choice>
              <mc:Fallback>
                <p:oleObj name="Equation" r:id="rId3" imgW="29210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86200"/>
                        <a:ext cx="60658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3601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Heterogeneity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886200"/>
          </a:xfrm>
        </p:spPr>
        <p:txBody>
          <a:bodyPr/>
          <a:lstStyle/>
          <a:p>
            <a:r>
              <a:rPr lang="en-US" altLang="en-US"/>
              <a:t>Assumptions so far imply IIA.  Cross price elasticities depend only on market shares.</a:t>
            </a:r>
          </a:p>
          <a:p>
            <a:r>
              <a:rPr lang="en-US" altLang="en-US"/>
              <a:t>Individual heterogeneity: Random parameters</a:t>
            </a:r>
          </a:p>
          <a:p>
            <a:r>
              <a:rPr lang="en-US" altLang="en-US"/>
              <a:t>U</a:t>
            </a:r>
            <a:r>
              <a:rPr lang="en-US" altLang="en-US" baseline="-25000"/>
              <a:t>ij</a:t>
            </a:r>
            <a:r>
              <a:rPr lang="en-US" altLang="en-US"/>
              <a:t>=U(w</a:t>
            </a:r>
            <a:r>
              <a:rPr lang="en-US" altLang="en-US" baseline="-25000"/>
              <a:t>i</a:t>
            </a:r>
            <a:r>
              <a:rPr lang="en-US" altLang="en-US"/>
              <a:t>,p</a:t>
            </a:r>
            <a:r>
              <a:rPr lang="en-US" altLang="en-US" baseline="-25000"/>
              <a:t>j</a:t>
            </a:r>
            <a:r>
              <a:rPr lang="en-US" altLang="en-US"/>
              <a:t>,</a:t>
            </a:r>
            <a:r>
              <a:rPr lang="en-US" altLang="en-US" b="1"/>
              <a:t>x</a:t>
            </a:r>
            <a:r>
              <a:rPr lang="en-US" altLang="en-US" baseline="-25000"/>
              <a:t>j</a:t>
            </a:r>
            <a:r>
              <a:rPr lang="en-US" altLang="en-US"/>
              <a:t>,f</a:t>
            </a:r>
            <a:r>
              <a:rPr lang="en-US" altLang="en-US" baseline="-25000"/>
              <a:t>j</a:t>
            </a:r>
            <a:r>
              <a:rPr lang="en-US" altLang="en-US"/>
              <a:t>|</a:t>
            </a:r>
            <a:r>
              <a:rPr lang="en-US" altLang="en-US" b="1">
                <a:sym typeface="Symbol" pitchFamily="18" charset="2"/>
              </a:rPr>
              <a:t></a:t>
            </a:r>
            <a:r>
              <a:rPr lang="en-US" altLang="en-US" baseline="-25000">
                <a:sym typeface="Symbol" pitchFamily="18" charset="2"/>
              </a:rPr>
              <a:t>i</a:t>
            </a:r>
            <a:r>
              <a:rPr lang="en-US" altLang="en-US"/>
              <a:t>)= </a:t>
            </a:r>
            <a:r>
              <a:rPr lang="en-US" altLang="en-US" b="1"/>
              <a:t>x</a:t>
            </a:r>
            <a:r>
              <a:rPr lang="en-US" altLang="en-US" baseline="-25000"/>
              <a:t>j</a:t>
            </a:r>
            <a:r>
              <a:rPr lang="en-US" altLang="en-US"/>
              <a:t>'</a:t>
            </a:r>
            <a:r>
              <a:rPr lang="el-GR" altLang="en-US" b="1"/>
              <a:t>β</a:t>
            </a:r>
            <a:r>
              <a:rPr lang="en-US" altLang="en-US" baseline="-25000"/>
              <a:t>i</a:t>
            </a:r>
            <a:r>
              <a:rPr lang="en-US" altLang="en-US"/>
              <a:t> – </a:t>
            </a:r>
            <a:r>
              <a:rPr lang="el-GR" altLang="en-US"/>
              <a:t>α</a:t>
            </a:r>
            <a:r>
              <a:rPr lang="en-US" altLang="en-US"/>
              <a:t>p</a:t>
            </a:r>
            <a:r>
              <a:rPr lang="en-US" altLang="en-US" baseline="-25000"/>
              <a:t>j</a:t>
            </a:r>
            <a:r>
              <a:rPr lang="en-US" altLang="en-US"/>
              <a:t> + f</a:t>
            </a:r>
            <a:r>
              <a:rPr lang="en-US" altLang="en-US" baseline="-25000"/>
              <a:t>j</a:t>
            </a:r>
            <a:r>
              <a:rPr lang="en-US" altLang="en-US"/>
              <a:t> + </a:t>
            </a:r>
            <a:r>
              <a:rPr lang="el-GR" altLang="en-US"/>
              <a:t>ε</a:t>
            </a:r>
            <a:r>
              <a:rPr lang="en-US" altLang="en-US" baseline="-25000"/>
              <a:t>ij</a:t>
            </a:r>
            <a:endParaRPr lang="en-US" altLang="en-US"/>
          </a:p>
          <a:p>
            <a:pPr>
              <a:buFont typeface="Wingdings" pitchFamily="2" charset="2"/>
              <a:buNone/>
            </a:pPr>
            <a:r>
              <a:rPr lang="en-US" altLang="en-US"/>
              <a:t>                          </a:t>
            </a:r>
            <a:r>
              <a:rPr lang="el-GR" altLang="en-US"/>
              <a:t>β</a:t>
            </a:r>
            <a:r>
              <a:rPr lang="en-US" altLang="en-US" baseline="-25000"/>
              <a:t>ik</a:t>
            </a:r>
            <a:r>
              <a:rPr lang="en-US" altLang="en-US"/>
              <a:t> = </a:t>
            </a:r>
            <a:r>
              <a:rPr lang="el-GR" altLang="en-US"/>
              <a:t>β</a:t>
            </a:r>
            <a:r>
              <a:rPr lang="en-US" altLang="en-US" baseline="-25000"/>
              <a:t>k</a:t>
            </a:r>
            <a:r>
              <a:rPr lang="en-US" altLang="en-US"/>
              <a:t> +  </a:t>
            </a:r>
            <a:r>
              <a:rPr lang="el-GR" altLang="en-US"/>
              <a:t>σ</a:t>
            </a:r>
            <a:r>
              <a:rPr lang="en-US" altLang="en-US" baseline="-25000"/>
              <a:t>k</a:t>
            </a:r>
            <a:r>
              <a:rPr lang="en-US" altLang="en-US"/>
              <a:t>v</a:t>
            </a:r>
            <a:r>
              <a:rPr lang="en-US" altLang="en-US" baseline="-25000"/>
              <a:t>ik</a:t>
            </a:r>
            <a:r>
              <a:rPr lang="en-US" altLang="en-US"/>
              <a:t>.</a:t>
            </a:r>
          </a:p>
          <a:p>
            <a:r>
              <a:rPr lang="en-US" altLang="en-US"/>
              <a:t>The mixed model only imposes IIA for a particular consumer, but not for the market as a whole.</a:t>
            </a:r>
          </a:p>
        </p:txBody>
      </p:sp>
    </p:spTree>
    <p:extLst>
      <p:ext uri="{BB962C8B-B14F-4D97-AF65-F5344CB8AC3E}">
        <p14:creationId xmlns:p14="http://schemas.microsoft.com/office/powerpoint/2010/main" val="42805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Endogenous Prices: Demand side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382000" cy="3505200"/>
          </a:xfrm>
        </p:spPr>
        <p:txBody>
          <a:bodyPr/>
          <a:lstStyle/>
          <a:p>
            <a:r>
              <a:rPr lang="en-US" altLang="en-US"/>
              <a:t>U</a:t>
            </a:r>
            <a:r>
              <a:rPr lang="en-US" altLang="en-US" baseline="-25000"/>
              <a:t>ij</a:t>
            </a:r>
            <a:r>
              <a:rPr lang="en-US" altLang="en-US"/>
              <a:t>=U(w</a:t>
            </a:r>
            <a:r>
              <a:rPr lang="en-US" altLang="en-US" baseline="-25000"/>
              <a:t>i</a:t>
            </a:r>
            <a:r>
              <a:rPr lang="en-US" altLang="en-US"/>
              <a:t>,p</a:t>
            </a:r>
            <a:r>
              <a:rPr lang="en-US" altLang="en-US" baseline="-25000"/>
              <a:t>j</a:t>
            </a:r>
            <a:r>
              <a:rPr lang="en-US" altLang="en-US"/>
              <a:t>,</a:t>
            </a:r>
            <a:r>
              <a:rPr lang="en-US" altLang="en-US" b="1"/>
              <a:t>x</a:t>
            </a:r>
            <a:r>
              <a:rPr lang="en-US" altLang="en-US" baseline="-25000"/>
              <a:t>j</a:t>
            </a:r>
            <a:r>
              <a:rPr lang="en-US" altLang="en-US"/>
              <a:t>,f</a:t>
            </a:r>
            <a:r>
              <a:rPr lang="en-US" altLang="en-US" baseline="-25000"/>
              <a:t>j</a:t>
            </a:r>
            <a:r>
              <a:rPr lang="en-US" altLang="en-US"/>
              <a:t>|</a:t>
            </a:r>
            <a:r>
              <a:rPr lang="en-US" altLang="en-US" b="1">
                <a:sym typeface="Symbol" pitchFamily="18" charset="2"/>
              </a:rPr>
              <a:t></a:t>
            </a:r>
            <a:r>
              <a:rPr lang="en-US" altLang="en-US"/>
              <a:t>)= </a:t>
            </a:r>
            <a:r>
              <a:rPr lang="en-US" altLang="en-US" b="1"/>
              <a:t>x</a:t>
            </a:r>
            <a:r>
              <a:rPr lang="en-US" altLang="en-US" baseline="-25000"/>
              <a:t>j</a:t>
            </a:r>
            <a:r>
              <a:rPr lang="en-US" altLang="en-US"/>
              <a:t>'</a:t>
            </a:r>
            <a:r>
              <a:rPr lang="el-GR" altLang="en-US" b="1"/>
              <a:t>β</a:t>
            </a:r>
            <a:r>
              <a:rPr lang="en-US" altLang="en-US" baseline="-25000"/>
              <a:t>i</a:t>
            </a:r>
            <a:r>
              <a:rPr lang="en-US" altLang="en-US"/>
              <a:t> – </a:t>
            </a:r>
            <a:r>
              <a:rPr lang="el-GR" altLang="en-US"/>
              <a:t>α</a:t>
            </a:r>
            <a:r>
              <a:rPr lang="en-US" altLang="en-US">
                <a:solidFill>
                  <a:srgbClr val="FF0000"/>
                </a:solidFill>
              </a:rPr>
              <a:t>p</a:t>
            </a:r>
            <a:r>
              <a:rPr lang="en-US" altLang="en-US" baseline="-25000">
                <a:solidFill>
                  <a:srgbClr val="FF0000"/>
                </a:solidFill>
              </a:rPr>
              <a:t>j</a:t>
            </a:r>
            <a:r>
              <a:rPr lang="en-US" altLang="en-US"/>
              <a:t> + </a:t>
            </a:r>
            <a:r>
              <a:rPr lang="en-US" altLang="en-US">
                <a:solidFill>
                  <a:srgbClr val="FF0000"/>
                </a:solidFill>
              </a:rPr>
              <a:t>f</a:t>
            </a:r>
            <a:r>
              <a:rPr lang="en-US" altLang="en-US" baseline="-25000">
                <a:solidFill>
                  <a:srgbClr val="FF0000"/>
                </a:solidFill>
              </a:rPr>
              <a:t>j</a:t>
            </a:r>
            <a:r>
              <a:rPr lang="en-US" altLang="en-US"/>
              <a:t> + </a:t>
            </a:r>
            <a:r>
              <a:rPr lang="el-GR" altLang="en-US"/>
              <a:t>ε</a:t>
            </a:r>
            <a:r>
              <a:rPr lang="en-US" altLang="en-US" baseline="-25000"/>
              <a:t>ij</a:t>
            </a:r>
            <a:endParaRPr lang="en-US" altLang="en-US"/>
          </a:p>
          <a:p>
            <a:r>
              <a:rPr lang="en-US" altLang="en-US"/>
              <a:t>f</a:t>
            </a:r>
            <a:r>
              <a:rPr lang="en-US" altLang="en-US" baseline="-25000"/>
              <a:t>j</a:t>
            </a:r>
            <a:r>
              <a:rPr lang="en-US" altLang="en-US"/>
              <a:t> is unobserved</a:t>
            </a:r>
          </a:p>
          <a:p>
            <a:r>
              <a:rPr lang="en-US" altLang="en-US"/>
              <a:t>Utility responds to the unobserved f</a:t>
            </a:r>
            <a:r>
              <a:rPr lang="en-US" altLang="en-US" baseline="-25000"/>
              <a:t>j</a:t>
            </a:r>
            <a:r>
              <a:rPr lang="en-US" altLang="en-US"/>
              <a:t> </a:t>
            </a:r>
          </a:p>
          <a:p>
            <a:r>
              <a:rPr lang="en-US" altLang="en-US"/>
              <a:t>Price p</a:t>
            </a:r>
            <a:r>
              <a:rPr lang="en-US" altLang="en-US" baseline="-25000"/>
              <a:t>j</a:t>
            </a:r>
            <a:r>
              <a:rPr lang="en-US" altLang="en-US"/>
              <a:t> is partly determined by features f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r>
              <a:rPr lang="en-US" altLang="en-US">
                <a:solidFill>
                  <a:srgbClr val="FF0000"/>
                </a:solidFill>
              </a:rPr>
              <a:t>In a choice model based on observables, price is correlated with the unobservables that determine the observed choices.</a:t>
            </a:r>
          </a:p>
        </p:txBody>
      </p:sp>
    </p:spTree>
    <p:extLst>
      <p:ext uri="{BB962C8B-B14F-4D97-AF65-F5344CB8AC3E}">
        <p14:creationId xmlns:p14="http://schemas.microsoft.com/office/powerpoint/2010/main" val="171796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3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Aggregate Data and Multinomial Choice:</a:t>
            </a:r>
            <a:br>
              <a:rPr lang="en-US" altLang="en-US">
                <a:latin typeface="Arial" charset="0"/>
                <a:cs typeface="Arial" charset="0"/>
              </a:rPr>
            </a:br>
            <a:r>
              <a:rPr lang="en-US" altLang="en-US" sz="1200">
                <a:latin typeface="Arial" charset="0"/>
                <a:cs typeface="Arial" charset="0"/>
              </a:rPr>
              <a:t> </a:t>
            </a:r>
            <a:br>
              <a:rPr lang="en-US" altLang="en-US">
                <a:latin typeface="Arial" charset="0"/>
                <a:cs typeface="Arial" charset="0"/>
              </a:rPr>
            </a:br>
            <a:r>
              <a:rPr lang="en-US" altLang="en-US">
                <a:latin typeface="Arial" charset="0"/>
                <a:cs typeface="Arial" charset="0"/>
              </a:rPr>
              <a:t>The Model of Berry, Levinsohn and Pakes</a:t>
            </a:r>
          </a:p>
        </p:txBody>
      </p:sp>
    </p:spTree>
    <p:extLst>
      <p:ext uri="{BB962C8B-B14F-4D97-AF65-F5344CB8AC3E}">
        <p14:creationId xmlns:p14="http://schemas.microsoft.com/office/powerpoint/2010/main" val="1440546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Endogenous Price: Supply Side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There are a small number of competitors in this market</a:t>
            </a:r>
          </a:p>
          <a:p>
            <a:r>
              <a:rPr lang="en-US" altLang="en-US" sz="2000"/>
              <a:t>Price is determined by firms that maximize profits given the features of its products and its competitors.</a:t>
            </a:r>
          </a:p>
          <a:p>
            <a:r>
              <a:rPr lang="en-US" altLang="en-US" sz="2000"/>
              <a:t>mc</a:t>
            </a:r>
            <a:r>
              <a:rPr lang="en-US" altLang="en-US" sz="2000" baseline="-25000"/>
              <a:t>j</a:t>
            </a:r>
            <a:r>
              <a:rPr lang="en-US" altLang="en-US" sz="2000"/>
              <a:t>  =  g(observed    cost characteristics </a:t>
            </a:r>
            <a:r>
              <a:rPr lang="en-US" altLang="en-US" sz="2000" b="1"/>
              <a:t>c,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              unobserved cost characteristics </a:t>
            </a:r>
            <a:r>
              <a:rPr lang="en-US" altLang="en-US" sz="2000" b="1"/>
              <a:t>h</a:t>
            </a:r>
            <a:r>
              <a:rPr lang="en-US" altLang="en-US" sz="2000"/>
              <a:t>)</a:t>
            </a:r>
          </a:p>
          <a:p>
            <a:r>
              <a:rPr lang="en-US" altLang="en-US" sz="2000"/>
              <a:t>At equilibrium, for a profit maximizing firm that produces one product,</a:t>
            </a:r>
            <a:br>
              <a:rPr lang="en-US" altLang="en-US" sz="2000"/>
            </a:br>
            <a:r>
              <a:rPr lang="en-US" altLang="en-US" sz="2000"/>
              <a:t> s</a:t>
            </a:r>
            <a:r>
              <a:rPr lang="en-US" altLang="en-US" sz="2000" baseline="-25000"/>
              <a:t>j</a:t>
            </a:r>
            <a:r>
              <a:rPr lang="en-US" altLang="en-US" sz="2000"/>
              <a:t> + (p</a:t>
            </a:r>
            <a:r>
              <a:rPr lang="en-US" altLang="en-US" sz="2000" baseline="-25000"/>
              <a:t>j</a:t>
            </a:r>
            <a:r>
              <a:rPr lang="en-US" altLang="en-US" sz="2000"/>
              <a:t>-mc</a:t>
            </a:r>
            <a:r>
              <a:rPr lang="en-US" altLang="en-US" sz="2000" baseline="-25000"/>
              <a:t>j</a:t>
            </a:r>
            <a:r>
              <a:rPr lang="en-US" altLang="en-US" sz="2000"/>
              <a:t>)</a:t>
            </a:r>
            <a:r>
              <a:rPr lang="en-US" altLang="en-US" sz="2000">
                <a:sym typeface="Symbol" pitchFamily="18" charset="2"/>
              </a:rPr>
              <a:t></a:t>
            </a:r>
            <a:r>
              <a:rPr lang="en-US" altLang="en-US" sz="2000"/>
              <a:t>s</a:t>
            </a:r>
            <a:r>
              <a:rPr lang="en-US" altLang="en-US" sz="2000" baseline="-25000"/>
              <a:t>j</a:t>
            </a:r>
            <a:r>
              <a:rPr lang="en-US" altLang="en-US" sz="2000"/>
              <a:t>/</a:t>
            </a:r>
            <a:r>
              <a:rPr lang="en-US" altLang="en-US" sz="2000">
                <a:sym typeface="Symbol" pitchFamily="18" charset="2"/>
              </a:rPr>
              <a:t></a:t>
            </a:r>
            <a:r>
              <a:rPr lang="en-US" altLang="en-US" sz="2000"/>
              <a:t>p</a:t>
            </a:r>
            <a:r>
              <a:rPr lang="en-US" altLang="en-US" sz="2000" baseline="-25000"/>
              <a:t>j</a:t>
            </a:r>
            <a:r>
              <a:rPr lang="en-US" altLang="en-US" sz="2000"/>
              <a:t> = 0</a:t>
            </a:r>
          </a:p>
          <a:p>
            <a:r>
              <a:rPr lang="en-US" altLang="en-US" sz="2000"/>
              <a:t>Market share depends on unobserved cost characteristics as well as unobserved demand characteristics, and price is correlated with both.</a:t>
            </a:r>
          </a:p>
        </p:txBody>
      </p:sp>
    </p:spTree>
    <p:extLst>
      <p:ext uri="{BB962C8B-B14F-4D97-AF65-F5344CB8AC3E}">
        <p14:creationId xmlns:p14="http://schemas.microsoft.com/office/powerpoint/2010/main" val="167171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  <a:latin typeface="Arial" charset="0"/>
                <a:cs typeface="Arial" charset="0"/>
              </a:rPr>
              <a:t>Instrumental Variables</a:t>
            </a:r>
            <a:br>
              <a:rPr lang="en-US" altLang="en-US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altLang="en-US">
                <a:solidFill>
                  <a:schemeClr val="tx1"/>
                </a:solidFill>
                <a:latin typeface="Arial" charset="0"/>
                <a:cs typeface="Arial" charset="0"/>
              </a:rPr>
              <a:t>(</a:t>
            </a:r>
            <a:r>
              <a:rPr lang="el-GR" altLang="en-US" i="1">
                <a:solidFill>
                  <a:schemeClr val="tx1"/>
                </a:solidFill>
                <a:latin typeface="Arial" charset="0"/>
                <a:cs typeface="Arial" charset="0"/>
              </a:rPr>
              <a:t>ξ</a:t>
            </a:r>
            <a:r>
              <a:rPr lang="en-US" altLang="en-US">
                <a:solidFill>
                  <a:schemeClr val="tx1"/>
                </a:solidFill>
                <a:latin typeface="Arial" charset="0"/>
                <a:cs typeface="Arial" charset="0"/>
              </a:rPr>
              <a:t> and </a:t>
            </a:r>
            <a:r>
              <a:rPr lang="el-GR" altLang="en-US" i="1">
                <a:solidFill>
                  <a:schemeClr val="tx1"/>
                </a:solidFill>
                <a:latin typeface="Arial" charset="0"/>
                <a:cs typeface="Arial" charset="0"/>
              </a:rPr>
              <a:t>ω</a:t>
            </a:r>
            <a:r>
              <a:rPr lang="en-US" altLang="en-US">
                <a:solidFill>
                  <a:schemeClr val="tx1"/>
                </a:solidFill>
                <a:latin typeface="Arial" charset="0"/>
                <a:cs typeface="Arial" charset="0"/>
              </a:rPr>
              <a:t> are our h and f.)</a:t>
            </a:r>
          </a:p>
        </p:txBody>
      </p:sp>
      <p:pic>
        <p:nvPicPr>
          <p:cNvPr id="7680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89150"/>
            <a:ext cx="7767638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297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457200" y="688975"/>
            <a:ext cx="8229600" cy="1139825"/>
          </a:xfrm>
        </p:spPr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Econometrics: Essential Components</a:t>
            </a:r>
          </a:p>
        </p:txBody>
      </p:sp>
      <p:graphicFrame>
        <p:nvGraphicFramePr>
          <p:cNvPr id="77827" name="Object 1"/>
          <p:cNvGraphicFramePr>
            <a:graphicFrameLocks noChangeAspect="1"/>
          </p:cNvGraphicFramePr>
          <p:nvPr/>
        </p:nvGraphicFramePr>
        <p:xfrm>
          <a:off x="434975" y="2362200"/>
          <a:ext cx="8237538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3" imgW="4559300" imgH="1524000" progId="Equation.DSMT4">
                  <p:embed/>
                </p:oleObj>
              </mc:Choice>
              <mc:Fallback>
                <p:oleObj name="Equation" r:id="rId3" imgW="4559300" imgH="152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2362200"/>
                        <a:ext cx="8237538" cy="275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6436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457200" y="612775"/>
            <a:ext cx="8229600" cy="1139825"/>
          </a:xfrm>
        </p:spPr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Econometrics</a:t>
            </a:r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666750" y="2286000"/>
          <a:ext cx="7586663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3" imgW="4889500" imgH="1803400" progId="Equation.DSMT4">
                  <p:embed/>
                </p:oleObj>
              </mc:Choice>
              <mc:Fallback>
                <p:oleObj name="Equation" r:id="rId3" imgW="4889500" imgH="180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2286000"/>
                        <a:ext cx="7586663" cy="280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9808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>
          <a:xfrm>
            <a:off x="457200" y="536575"/>
            <a:ext cx="8229600" cy="1139825"/>
          </a:xfrm>
        </p:spPr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GMM Estimation Strategy - 1</a:t>
            </a:r>
          </a:p>
        </p:txBody>
      </p:sp>
      <p:graphicFrame>
        <p:nvGraphicFramePr>
          <p:cNvPr id="79875" name="Object 5"/>
          <p:cNvGraphicFramePr>
            <a:graphicFrameLocks noChangeAspect="1"/>
          </p:cNvGraphicFramePr>
          <p:nvPr/>
        </p:nvGraphicFramePr>
        <p:xfrm>
          <a:off x="581025" y="2057400"/>
          <a:ext cx="81280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3" imgW="4064000" imgH="1828800" progId="Equation.DSMT4">
                  <p:embed/>
                </p:oleObj>
              </mc:Choice>
              <mc:Fallback>
                <p:oleObj name="Equation" r:id="rId3" imgW="4064000" imgH="182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2057400"/>
                        <a:ext cx="81280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6592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39825"/>
          </a:xfrm>
        </p:spPr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GMM Estimation Strategy - 2</a:t>
            </a:r>
          </a:p>
        </p:txBody>
      </p:sp>
      <p:graphicFrame>
        <p:nvGraphicFramePr>
          <p:cNvPr id="80899" name="Object 2"/>
          <p:cNvGraphicFramePr>
            <a:graphicFrameLocks noChangeAspect="1"/>
          </p:cNvGraphicFramePr>
          <p:nvPr/>
        </p:nvGraphicFramePr>
        <p:xfrm>
          <a:off x="990600" y="1981200"/>
          <a:ext cx="7500938" cy="403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3" imgW="4584700" imgH="2463800" progId="Equation.DSMT4">
                  <p:embed/>
                </p:oleObj>
              </mc:Choice>
              <mc:Fallback>
                <p:oleObj name="Equation" r:id="rId3" imgW="4584700" imgH="246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7500938" cy="403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381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BLP Iteration</a:t>
            </a:r>
          </a:p>
        </p:txBody>
      </p:sp>
      <p:graphicFrame>
        <p:nvGraphicFramePr>
          <p:cNvPr id="81923" name="Object 2"/>
          <p:cNvGraphicFramePr>
            <a:graphicFrameLocks noChangeAspect="1"/>
          </p:cNvGraphicFramePr>
          <p:nvPr/>
        </p:nvGraphicFramePr>
        <p:xfrm>
          <a:off x="609600" y="1600200"/>
          <a:ext cx="7891463" cy="444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3" imgW="5410200" imgH="3048000" progId="Equation.DSMT4">
                  <p:embed/>
                </p:oleObj>
              </mc:Choice>
              <mc:Fallback>
                <p:oleObj name="Equation" r:id="rId3" imgW="5410200" imgH="304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7891463" cy="444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3607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3124200" cy="533400"/>
          </a:xfrm>
        </p:spPr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ABLP Iteration</a:t>
            </a:r>
          </a:p>
        </p:txBody>
      </p:sp>
      <p:pic>
        <p:nvPicPr>
          <p:cNvPr id="8294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1103312"/>
            <a:ext cx="4757737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14512"/>
            <a:ext cx="6019800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249738"/>
            <a:ext cx="59436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0" name="TextBox 5"/>
          <p:cNvSpPr txBox="1">
            <a:spLocks noChangeArrowheads="1"/>
          </p:cNvSpPr>
          <p:nvPr/>
        </p:nvSpPr>
        <p:spPr bwMode="auto">
          <a:xfrm>
            <a:off x="304800" y="2128838"/>
            <a:ext cx="2057400" cy="36623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/>
              <a:t> </a:t>
            </a:r>
            <a:r>
              <a:rPr lang="el-GR" altLang="en-US" sz="3200"/>
              <a:t>ξ</a:t>
            </a:r>
            <a:r>
              <a:rPr lang="en-US" altLang="en-US" sz="3200" baseline="-25000"/>
              <a:t>t</a:t>
            </a:r>
            <a:r>
              <a:rPr lang="en-US" altLang="en-US" sz="3200"/>
              <a:t>  </a:t>
            </a:r>
            <a:r>
              <a:rPr lang="en-US" altLang="en-US" sz="3200">
                <a:latin typeface="Tahoma" pitchFamily="34" charset="0"/>
                <a:cs typeface="Tahoma" pitchFamily="34" charset="0"/>
              </a:rPr>
              <a:t>is </a:t>
            </a:r>
          </a:p>
          <a:p>
            <a:r>
              <a:rPr lang="en-US" altLang="en-US" sz="3200">
                <a:latin typeface="Tahoma" pitchFamily="34" charset="0"/>
                <a:cs typeface="Tahoma" pitchFamily="34" charset="0"/>
              </a:rPr>
              <a:t>our </a:t>
            </a:r>
            <a:r>
              <a:rPr lang="en-US" altLang="en-US" sz="3200" b="1">
                <a:latin typeface="Tahoma" pitchFamily="34" charset="0"/>
                <a:cs typeface="Tahoma" pitchFamily="34" charset="0"/>
              </a:rPr>
              <a:t>f</a:t>
            </a:r>
            <a:r>
              <a:rPr lang="en-US" altLang="en-US" sz="3200" baseline="-25000">
                <a:latin typeface="Tahoma" pitchFamily="34" charset="0"/>
                <a:cs typeface="Tahoma" pitchFamily="34" charset="0"/>
              </a:rPr>
              <a:t>t</a:t>
            </a:r>
            <a:r>
              <a:rPr lang="en-US" altLang="en-US" sz="3200">
                <a:latin typeface="Tahoma" pitchFamily="34" charset="0"/>
                <a:cs typeface="Tahoma" pitchFamily="34" charset="0"/>
              </a:rPr>
              <a:t>.</a:t>
            </a:r>
          </a:p>
          <a:p>
            <a:r>
              <a:rPr lang="en-US" altLang="en-US" sz="3200">
                <a:latin typeface="Tahoma" pitchFamily="34" charset="0"/>
                <a:cs typeface="Tahoma" pitchFamily="34" charset="0"/>
                <a:sym typeface="Symbol" pitchFamily="18" charset="2"/>
              </a:rPr>
              <a:t> is our</a:t>
            </a:r>
          </a:p>
          <a:p>
            <a:r>
              <a:rPr lang="en-US" altLang="en-US" sz="3200">
                <a:latin typeface="Tahoma" pitchFamily="34" charset="0"/>
                <a:cs typeface="Tahoma" pitchFamily="34" charset="0"/>
                <a:sym typeface="Symbol" pitchFamily="18" charset="2"/>
              </a:rPr>
              <a:t>(</a:t>
            </a:r>
            <a:r>
              <a:rPr lang="el-GR" altLang="en-US" sz="3200">
                <a:latin typeface="Tahoma" pitchFamily="34" charset="0"/>
                <a:cs typeface="Tahoma" pitchFamily="34" charset="0"/>
                <a:sym typeface="Symbol" pitchFamily="18" charset="2"/>
              </a:rPr>
              <a:t>β</a:t>
            </a:r>
            <a:r>
              <a:rPr lang="en-US" altLang="en-US" sz="3200">
                <a:latin typeface="Tahoma" pitchFamily="34" charset="0"/>
                <a:cs typeface="Tahoma" pitchFamily="34" charset="0"/>
                <a:sym typeface="Symbol" pitchFamily="18" charset="2"/>
              </a:rPr>
              <a:t>,</a:t>
            </a:r>
            <a:r>
              <a:rPr lang="el-GR" altLang="en-US" sz="3200">
                <a:latin typeface="Tahoma" pitchFamily="34" charset="0"/>
                <a:cs typeface="Tahoma" pitchFamily="34" charset="0"/>
                <a:sym typeface="Symbol" pitchFamily="18" charset="2"/>
              </a:rPr>
              <a:t></a:t>
            </a:r>
            <a:r>
              <a:rPr lang="en-US" altLang="en-US" sz="3200">
                <a:latin typeface="Tahoma" pitchFamily="34" charset="0"/>
                <a:cs typeface="Tahoma" pitchFamily="34" charset="0"/>
                <a:sym typeface="Symbol" pitchFamily="18" charset="2"/>
              </a:rPr>
              <a:t>)</a:t>
            </a:r>
          </a:p>
          <a:p>
            <a:endParaRPr lang="en-US" altLang="en-US" sz="2400"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r>
              <a:rPr lang="en-US" altLang="en-US" sz="2000">
                <a:latin typeface="Tahoma" pitchFamily="34" charset="0"/>
                <a:cs typeface="Tahoma" pitchFamily="34" charset="0"/>
                <a:sym typeface="Symbol" pitchFamily="18" charset="2"/>
              </a:rPr>
              <a:t>No superscript is our (M); superscript 0 is our (M-1). </a:t>
            </a:r>
            <a:endParaRPr lang="en-US" altLang="en-US" sz="200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175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Side Results</a:t>
            </a:r>
          </a:p>
        </p:txBody>
      </p:sp>
      <p:pic>
        <p:nvPicPr>
          <p:cNvPr id="8397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1600200"/>
            <a:ext cx="83978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702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39825"/>
          </a:xfrm>
        </p:spPr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ABLP Iterative Estimator</a:t>
            </a:r>
          </a:p>
        </p:txBody>
      </p:sp>
      <p:pic>
        <p:nvPicPr>
          <p:cNvPr id="8499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2438400"/>
            <a:ext cx="8585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04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Resources</a:t>
            </a:r>
          </a:p>
        </p:txBody>
      </p:sp>
      <p:sp>
        <p:nvSpPr>
          <p:cNvPr id="68611" name="Content Placeholder 4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80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/>
              <a:t>Automobile Prices in Market Equilibrium, S. Berry, J. Levinsohn, A. Pakes,</a:t>
            </a:r>
            <a:r>
              <a:rPr lang="en-US" altLang="en-US" sz="1600" i="1"/>
              <a:t> Econometrica, 63, 4, 1995, 841-890. (BLP)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600" b="1">
                <a:solidFill>
                  <a:srgbClr val="0070C0"/>
                </a:solidFill>
              </a:rPr>
              <a:t>http://people.stern.nyu.edu/wgreene/Econometrics/BLP.pdf</a:t>
            </a:r>
          </a:p>
          <a:p>
            <a:endParaRPr lang="en-US" altLang="en-US" sz="1600" i="1"/>
          </a:p>
          <a:p>
            <a:pPr marL="0" indent="0">
              <a:buNone/>
            </a:pPr>
            <a:r>
              <a:rPr lang="en-US" altLang="en-US" sz="1600"/>
              <a:t>A Practitioner’s Guide to Estimation of Random-Coefficients Logit Models of Demand, A. Nevo, </a:t>
            </a:r>
            <a:r>
              <a:rPr lang="en-US" altLang="en-US" sz="1600" i="1"/>
              <a:t>Journal of Economics and Management Strategy, 9, 4, 2000, 513-548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600" b="1">
                <a:solidFill>
                  <a:srgbClr val="0070C0"/>
                </a:solidFill>
              </a:rPr>
              <a:t>http://people.stern.nyu.edu/wgreene/Econometrics/Nevo-BLP.pdf</a:t>
            </a:r>
          </a:p>
          <a:p>
            <a:endParaRPr lang="en-US" altLang="en-US" sz="1600" i="1"/>
          </a:p>
          <a:p>
            <a:pPr marL="0" indent="0">
              <a:buNone/>
            </a:pPr>
            <a:r>
              <a:rPr lang="en-US" altLang="en-US" sz="1600"/>
              <a:t>A New Computational Algorithm for Random Coefficients Model with Aggregate-level Data, Jinyoung Lee, UCLA Economics, Dissertation, 2011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600" b="1">
                <a:solidFill>
                  <a:srgbClr val="0070C0"/>
                </a:solidFill>
              </a:rPr>
              <a:t>http://people.stern.nyu.edu/wgreene/Econometrics/Lee-BLP.pdf</a:t>
            </a:r>
          </a:p>
          <a:p>
            <a:pPr marL="457200" lvl="1" indent="-457200">
              <a:buNone/>
            </a:pPr>
            <a:endParaRPr lang="en-US" altLang="en-US" sz="1600"/>
          </a:p>
          <a:p>
            <a:pPr marL="0" lvl="1" indent="0">
              <a:buNone/>
            </a:pPr>
            <a:r>
              <a:rPr lang="en-US" altLang="en-US" sz="1600"/>
              <a:t>Elasticities of Market Shares and Social Health Insurance Choice in Germany: A Dynamic Panel Data Approach, M. Tamm et al., Health Economics, 16, 2007, 243-256.</a:t>
            </a:r>
          </a:p>
          <a:p>
            <a:pPr marL="0" lvl="1" indent="0">
              <a:buNone/>
            </a:pPr>
            <a:r>
              <a:rPr lang="en-US" altLang="en-US" sz="1600" b="1">
                <a:solidFill>
                  <a:srgbClr val="0070C0"/>
                </a:solidFill>
              </a:rPr>
              <a:t>      http://people.stern.nyu.edu/wgreene/Econometrics/Tamm.pdf</a:t>
            </a:r>
          </a:p>
        </p:txBody>
      </p:sp>
    </p:spTree>
    <p:extLst>
      <p:ext uri="{BB962C8B-B14F-4D97-AF65-F5344CB8AC3E}">
        <p14:creationId xmlns:p14="http://schemas.microsoft.com/office/powerpoint/2010/main" val="1020653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139825"/>
          </a:xfrm>
        </p:spPr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BLP Design Data</a:t>
            </a:r>
          </a:p>
        </p:txBody>
      </p:sp>
      <p:pic>
        <p:nvPicPr>
          <p:cNvPr id="8601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2209800"/>
            <a:ext cx="78136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894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762000" y="2133600"/>
            <a:ext cx="8229600" cy="457200"/>
          </a:xfrm>
        </p:spPr>
        <p:txBody>
          <a:bodyPr/>
          <a:lstStyle/>
          <a:p>
            <a:r>
              <a:rPr lang="en-US" altLang="en-US" sz="2400">
                <a:latin typeface="Arial" charset="0"/>
                <a:cs typeface="Arial" charset="0"/>
              </a:rPr>
              <a:t>Exogenous price and nonrandom parameters</a:t>
            </a:r>
          </a:p>
        </p:txBody>
      </p:sp>
      <p:pic>
        <p:nvPicPr>
          <p:cNvPr id="8704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00137"/>
            <a:ext cx="8162925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667000"/>
            <a:ext cx="310673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886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762000" y="2438400"/>
            <a:ext cx="3581400" cy="838200"/>
          </a:xfrm>
        </p:spPr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IV Estimation</a:t>
            </a:r>
          </a:p>
        </p:txBody>
      </p:sp>
      <p:pic>
        <p:nvPicPr>
          <p:cNvPr id="8806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1031875"/>
            <a:ext cx="3248025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238750"/>
            <a:ext cx="66008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364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457200" y="679644"/>
            <a:ext cx="8229600" cy="1139825"/>
          </a:xfrm>
        </p:spPr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Full Model</a:t>
            </a:r>
          </a:p>
        </p:txBody>
      </p:sp>
      <p:pic>
        <p:nvPicPr>
          <p:cNvPr id="8909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570547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9092" name="Straight Connector 4"/>
          <p:cNvCxnSpPr>
            <a:cxnSpLocks noChangeShapeType="1"/>
          </p:cNvCxnSpPr>
          <p:nvPr/>
        </p:nvCxnSpPr>
        <p:spPr bwMode="auto">
          <a:xfrm>
            <a:off x="6019800" y="3048000"/>
            <a:ext cx="1219200" cy="1828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093" name="Straight Connector 6"/>
          <p:cNvCxnSpPr>
            <a:cxnSpLocks noChangeShapeType="1"/>
          </p:cNvCxnSpPr>
          <p:nvPr/>
        </p:nvCxnSpPr>
        <p:spPr bwMode="auto">
          <a:xfrm flipH="1">
            <a:off x="6096000" y="3048000"/>
            <a:ext cx="1219200" cy="17526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99842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228600" y="2667000"/>
            <a:ext cx="3429000" cy="609600"/>
          </a:xfrm>
        </p:spPr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Some Elasticities</a:t>
            </a:r>
          </a:p>
        </p:txBody>
      </p:sp>
      <p:pic>
        <p:nvPicPr>
          <p:cNvPr id="9011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01725"/>
            <a:ext cx="3629025" cy="5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69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2092"/>
            <a:ext cx="7760343" cy="451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97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768311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91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815985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14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814365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70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539562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9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56462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274418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0</TotalTime>
  <Words>956</Words>
  <Application>Microsoft Office PowerPoint</Application>
  <PresentationFormat>On-screen Show (4:3)</PresentationFormat>
  <Paragraphs>101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Aharoni</vt:lpstr>
      <vt:lpstr>Arial</vt:lpstr>
      <vt:lpstr>Arial Black</vt:lpstr>
      <vt:lpstr>Tahoma</vt:lpstr>
      <vt:lpstr>Times New Roman</vt:lpstr>
      <vt:lpstr>Verdana</vt:lpstr>
      <vt:lpstr>Wingdings</vt:lpstr>
      <vt:lpstr>Level</vt:lpstr>
      <vt:lpstr>Equation</vt:lpstr>
      <vt:lpstr>Discrete Choice Modeling</vt:lpstr>
      <vt:lpstr>Aggregate Data and Multinomial Choice:   The Model of Berry, Levinsohn and Pakes</vt:lpstr>
      <vt:lpstr>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Aggregate Data and Multinomial Choice:   The Model of Berry, Levinsohn and Pakes</vt:lpstr>
      <vt:lpstr>Theoretical Foundation</vt:lpstr>
      <vt:lpstr>BLP Automobile Market</vt:lpstr>
      <vt:lpstr>Random Utility Model</vt:lpstr>
      <vt:lpstr>Functional Form</vt:lpstr>
      <vt:lpstr>Heterogeneity</vt:lpstr>
      <vt:lpstr>Endogenous Prices: Demand side</vt:lpstr>
      <vt:lpstr>Endogenous Price: Supply Side</vt:lpstr>
      <vt:lpstr>Instrumental Variables (ξ and ω are our h and f.)</vt:lpstr>
      <vt:lpstr>Econometrics: Essential Components</vt:lpstr>
      <vt:lpstr>Econometrics</vt:lpstr>
      <vt:lpstr>GMM Estimation Strategy - 1</vt:lpstr>
      <vt:lpstr>GMM Estimation Strategy - 2</vt:lpstr>
      <vt:lpstr>BLP Iteration</vt:lpstr>
      <vt:lpstr>ABLP Iteration</vt:lpstr>
      <vt:lpstr>Side Results</vt:lpstr>
      <vt:lpstr>ABLP Iterative Estimator</vt:lpstr>
      <vt:lpstr>BLP Design Data</vt:lpstr>
      <vt:lpstr>Exogenous price and nonrandom parameters</vt:lpstr>
      <vt:lpstr>IV Estimation</vt:lpstr>
      <vt:lpstr>Full Model</vt:lpstr>
      <vt:lpstr>Some Elasticities</vt:lpstr>
    </vt:vector>
  </TitlesOfParts>
  <Company>Stern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Consumer Decision Making and Discrete Choice Behavior</dc:title>
  <dc:creator>Valued Sony Customer</dc:creator>
  <cp:lastModifiedBy>Rocco Paolillo</cp:lastModifiedBy>
  <cp:revision>97</cp:revision>
  <dcterms:created xsi:type="dcterms:W3CDTF">2001-06-17T19:05:03Z</dcterms:created>
  <dcterms:modified xsi:type="dcterms:W3CDTF">2019-11-17T16:17:24Z</dcterms:modified>
</cp:coreProperties>
</file>