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7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80FF-6F29-4655-99CA-F913F3F003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A78632-0B34-49F7-AEE2-0E9C4943F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B1CD63-3026-47C8-B69B-7829A4AD562B}"/>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13626D5F-75CB-4A38-B94A-7C7ADE5E8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50EB5-0753-43EB-80D0-900A9D68091F}"/>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144558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AC0C-D4F4-4817-8CA9-1BCA31324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A61DDA-EF24-46B5-A051-CA9C3ADF4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6C14E-3071-4A1E-B12B-8ACDC53657B5}"/>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F184E754-ED7B-47D4-A7C0-0585536FF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04FDC-A5D6-4039-B3E4-FA6499C3E997}"/>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301381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894E1-9426-45B4-BC90-9AC1752AEB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8A98F-0E56-43D2-AA29-C36FD4276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2DB98-C8F0-42C0-B5F6-5A657A420E4A}"/>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3F23AEE3-049B-4EFA-9BC2-E2769101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3FDEE-81FA-4101-BBC4-383311849667}"/>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19414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907F-CFB7-4070-9050-340B76648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FDC01-00AC-47D4-BA80-543AEAB21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B6ADB-A6FD-4D3A-B276-FC2214E64CD7}"/>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1ED522A3-4E06-4E45-8B05-674EEC0CD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122AF-9D34-4E43-8C27-EC77756FBC12}"/>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70944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A32-3F21-4672-B7A4-AA339ABFF1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3A32F-E4EC-4D79-80BF-3E689399C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EF61B-CACA-41F5-BA7B-463249931C43}"/>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73618E9B-8611-4E4A-AF00-0579C4CAC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BC822-1A07-469A-A838-66AFFA2A723C}"/>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1004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38A5-52E3-4F78-8350-366241E23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887FE-A9A6-4B12-8BCE-AC90BC402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032B55-6737-4E7C-886E-7AC73C0C7D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4E2C8-C13D-48BC-B352-061B9DDB6003}"/>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6" name="Footer Placeholder 5">
            <a:extLst>
              <a:ext uri="{FF2B5EF4-FFF2-40B4-BE49-F238E27FC236}">
                <a16:creationId xmlns:a16="http://schemas.microsoft.com/office/drawing/2014/main" id="{CD2CB90A-E0F8-4FAF-8BE1-57E19FD0F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E70F6-565E-4273-B2E5-D98980146B1F}"/>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181487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B810-72DE-4551-BA52-61FCA488D1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8A604A-D206-4491-88A3-C9E595E2D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477B3-38E8-4C7E-92BE-16E64BEB2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632AF7-C8AC-4317-B5D3-89A4BF0E7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E8784-124F-4FB4-9B01-A0125961B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52A24-EA07-4905-B36F-A5FFD357D68B}"/>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8" name="Footer Placeholder 7">
            <a:extLst>
              <a:ext uri="{FF2B5EF4-FFF2-40B4-BE49-F238E27FC236}">
                <a16:creationId xmlns:a16="http://schemas.microsoft.com/office/drawing/2014/main" id="{DEB56B46-F93B-4BFD-8691-6C4104D6FE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7AE40-6DCE-42F2-80BE-15723C1E15ED}"/>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125137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882E-F845-494D-9A5B-4F4F8F944A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059BBA-2041-4B5A-B689-C2D7E58B4774}"/>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4" name="Footer Placeholder 3">
            <a:extLst>
              <a:ext uri="{FF2B5EF4-FFF2-40B4-BE49-F238E27FC236}">
                <a16:creationId xmlns:a16="http://schemas.microsoft.com/office/drawing/2014/main" id="{A35458CD-DFF9-4E05-B2AB-3FC0ABC89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F4E3C6-BE36-45F6-B401-0C809C85541C}"/>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74764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A72BA-8149-4932-9128-72B1E913E84F}"/>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3" name="Footer Placeholder 2">
            <a:extLst>
              <a:ext uri="{FF2B5EF4-FFF2-40B4-BE49-F238E27FC236}">
                <a16:creationId xmlns:a16="http://schemas.microsoft.com/office/drawing/2014/main" id="{7AFE5302-7E42-4FDB-8A45-781A701437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56B63-5171-4843-82FC-A19365420F6A}"/>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344318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4F1D-BD52-430F-8A3A-3C58C38F7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2DBEC-C593-4B27-B897-0A886002A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F9DAC-EA4D-448B-A6D6-200D0F91D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E8DC1-7649-4B25-8B28-E40AAC292E30}"/>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6" name="Footer Placeholder 5">
            <a:extLst>
              <a:ext uri="{FF2B5EF4-FFF2-40B4-BE49-F238E27FC236}">
                <a16:creationId xmlns:a16="http://schemas.microsoft.com/office/drawing/2014/main" id="{A4D30D05-0F3A-47BF-B2DA-149A59008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6DD6D-3AA1-4030-8E95-B8256C35E708}"/>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310043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F79F-2DEC-421B-BBC2-62463F11D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287EA-E255-41B6-B2D8-DDB2C11D1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F76B3C-94B8-493E-A74A-8B5EF83C9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661ED-7B66-4A3B-8636-71C1D4F98C99}"/>
              </a:ext>
            </a:extLst>
          </p:cNvPr>
          <p:cNvSpPr>
            <a:spLocks noGrp="1"/>
          </p:cNvSpPr>
          <p:nvPr>
            <p:ph type="dt" sz="half" idx="10"/>
          </p:nvPr>
        </p:nvSpPr>
        <p:spPr/>
        <p:txBody>
          <a:bodyPr/>
          <a:lstStyle/>
          <a:p>
            <a:fld id="{4539F342-9FFE-48E4-B919-5A178BD96C3E}" type="datetimeFigureOut">
              <a:rPr lang="en-US" smtClean="0"/>
              <a:t>3/22/2022</a:t>
            </a:fld>
            <a:endParaRPr lang="en-US"/>
          </a:p>
        </p:txBody>
      </p:sp>
      <p:sp>
        <p:nvSpPr>
          <p:cNvPr id="6" name="Footer Placeholder 5">
            <a:extLst>
              <a:ext uri="{FF2B5EF4-FFF2-40B4-BE49-F238E27FC236}">
                <a16:creationId xmlns:a16="http://schemas.microsoft.com/office/drawing/2014/main" id="{19880FD0-A723-4D87-B860-443FCB1FF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E1D74-B51C-4155-B607-921DCC88C3BA}"/>
              </a:ext>
            </a:extLst>
          </p:cNvPr>
          <p:cNvSpPr>
            <a:spLocks noGrp="1"/>
          </p:cNvSpPr>
          <p:nvPr>
            <p:ph type="sldNum" sz="quarter" idx="12"/>
          </p:nvPr>
        </p:nvSpPr>
        <p:spPr/>
        <p:txBody>
          <a:bodyPr/>
          <a:lstStyle/>
          <a:p>
            <a:fld id="{86CF7B2D-4DE0-4D74-B529-773B2CF0F1FE}" type="slidenum">
              <a:rPr lang="en-US" smtClean="0"/>
              <a:t>‹#›</a:t>
            </a:fld>
            <a:endParaRPr lang="en-US"/>
          </a:p>
        </p:txBody>
      </p:sp>
    </p:spTree>
    <p:extLst>
      <p:ext uri="{BB962C8B-B14F-4D97-AF65-F5344CB8AC3E}">
        <p14:creationId xmlns:p14="http://schemas.microsoft.com/office/powerpoint/2010/main" val="240411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30DC4-3D81-40FB-A75C-C69E90FFF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1EC0C-719E-40A7-827B-91C34B51A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7BDC8-A2CC-40FA-97A7-E6E73961D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F342-9FFE-48E4-B919-5A178BD96C3E}" type="datetimeFigureOut">
              <a:rPr lang="en-US" smtClean="0"/>
              <a:t>3/22/2022</a:t>
            </a:fld>
            <a:endParaRPr lang="en-US"/>
          </a:p>
        </p:txBody>
      </p:sp>
      <p:sp>
        <p:nvSpPr>
          <p:cNvPr id="5" name="Footer Placeholder 4">
            <a:extLst>
              <a:ext uri="{FF2B5EF4-FFF2-40B4-BE49-F238E27FC236}">
                <a16:creationId xmlns:a16="http://schemas.microsoft.com/office/drawing/2014/main" id="{8B839EBB-82E5-42F8-A219-A0645C7C9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624614-07B4-4606-AB79-26AAFC3E2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F7B2D-4DE0-4D74-B529-773B2CF0F1FE}" type="slidenum">
              <a:rPr lang="en-US" smtClean="0"/>
              <a:t>‹#›</a:t>
            </a:fld>
            <a:endParaRPr lang="en-US"/>
          </a:p>
        </p:txBody>
      </p:sp>
    </p:spTree>
    <p:extLst>
      <p:ext uri="{BB962C8B-B14F-4D97-AF65-F5344CB8AC3E}">
        <p14:creationId xmlns:p14="http://schemas.microsoft.com/office/powerpoint/2010/main" val="3071651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04836D0-B73F-4094-AE1B-DBC317D2579A}"/>
              </a:ext>
            </a:extLst>
          </p:cNvPr>
          <p:cNvGraphicFramePr>
            <a:graphicFrameLocks noGrp="1"/>
          </p:cNvGraphicFramePr>
          <p:nvPr>
            <p:extLst>
              <p:ext uri="{D42A27DB-BD31-4B8C-83A1-F6EECF244321}">
                <p14:modId xmlns:p14="http://schemas.microsoft.com/office/powerpoint/2010/main" val="3159597744"/>
              </p:ext>
            </p:extLst>
          </p:nvPr>
        </p:nvGraphicFramePr>
        <p:xfrm>
          <a:off x="2320413" y="1142999"/>
          <a:ext cx="6174658" cy="3588776"/>
        </p:xfrm>
        <a:graphic>
          <a:graphicData uri="http://schemas.openxmlformats.org/drawingml/2006/table">
            <a:tbl>
              <a:tblPr firstRow="1" bandRow="1">
                <a:tableStyleId>{5C22544A-7EE6-4342-B048-85BDC9FD1C3A}</a:tableStyleId>
              </a:tblPr>
              <a:tblGrid>
                <a:gridCol w="3087329">
                  <a:extLst>
                    <a:ext uri="{9D8B030D-6E8A-4147-A177-3AD203B41FA5}">
                      <a16:colId xmlns:a16="http://schemas.microsoft.com/office/drawing/2014/main" val="814254373"/>
                    </a:ext>
                  </a:extLst>
                </a:gridCol>
                <a:gridCol w="3087329">
                  <a:extLst>
                    <a:ext uri="{9D8B030D-6E8A-4147-A177-3AD203B41FA5}">
                      <a16:colId xmlns:a16="http://schemas.microsoft.com/office/drawing/2014/main" val="3773158801"/>
                    </a:ext>
                  </a:extLst>
                </a:gridCol>
              </a:tblGrid>
              <a:tr h="1794388">
                <a:tc>
                  <a:txBody>
                    <a:bodyPr/>
                    <a:lstStyle/>
                    <a:p>
                      <a:pPr algn="ctr"/>
                      <a:endParaRPr lang="en-US" b="0" dirty="0">
                        <a:solidFill>
                          <a:schemeClr val="tx1"/>
                        </a:solidFill>
                      </a:endParaRPr>
                    </a:p>
                  </a:txBody>
                  <a:tcP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1920798"/>
                  </a:ext>
                </a:extLst>
              </a:tr>
              <a:tr h="1794388">
                <a:tc>
                  <a:txBody>
                    <a:bodyPr/>
                    <a:lstStyle/>
                    <a:p>
                      <a:pPr algn="ctr"/>
                      <a:endParaRPr lang="en-US" dirty="0"/>
                    </a:p>
                  </a:txBody>
                  <a:tcPr anchor="b">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nchor="b">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812218"/>
                  </a:ext>
                </a:extLst>
              </a:tr>
            </a:tbl>
          </a:graphicData>
        </a:graphic>
      </p:graphicFrame>
      <p:graphicFrame>
        <p:nvGraphicFramePr>
          <p:cNvPr id="7" name="Table 7">
            <a:extLst>
              <a:ext uri="{FF2B5EF4-FFF2-40B4-BE49-F238E27FC236}">
                <a16:creationId xmlns:a16="http://schemas.microsoft.com/office/drawing/2014/main" id="{2FEA5563-FE21-4718-9584-C1E73A3CCD3C}"/>
              </a:ext>
            </a:extLst>
          </p:cNvPr>
          <p:cNvGraphicFramePr>
            <a:graphicFrameLocks noGrp="1"/>
          </p:cNvGraphicFramePr>
          <p:nvPr>
            <p:extLst>
              <p:ext uri="{D42A27DB-BD31-4B8C-83A1-F6EECF244321}">
                <p14:modId xmlns:p14="http://schemas.microsoft.com/office/powerpoint/2010/main" val="3300635314"/>
              </p:ext>
            </p:extLst>
          </p:nvPr>
        </p:nvGraphicFramePr>
        <p:xfrm>
          <a:off x="3421626" y="1661650"/>
          <a:ext cx="3972232" cy="2551474"/>
        </p:xfrm>
        <a:graphic>
          <a:graphicData uri="http://schemas.openxmlformats.org/drawingml/2006/table">
            <a:tbl>
              <a:tblPr firstRow="1" bandRow="1">
                <a:tableStyleId>{5C22544A-7EE6-4342-B048-85BDC9FD1C3A}</a:tableStyleId>
              </a:tblPr>
              <a:tblGrid>
                <a:gridCol w="1986116">
                  <a:extLst>
                    <a:ext uri="{9D8B030D-6E8A-4147-A177-3AD203B41FA5}">
                      <a16:colId xmlns:a16="http://schemas.microsoft.com/office/drawing/2014/main" val="357735656"/>
                    </a:ext>
                  </a:extLst>
                </a:gridCol>
                <a:gridCol w="1986116">
                  <a:extLst>
                    <a:ext uri="{9D8B030D-6E8A-4147-A177-3AD203B41FA5}">
                      <a16:colId xmlns:a16="http://schemas.microsoft.com/office/drawing/2014/main" val="1597949760"/>
                    </a:ext>
                  </a:extLst>
                </a:gridCol>
              </a:tblGrid>
              <a:tr h="1275737">
                <a:tc>
                  <a:txBody>
                    <a:bodyPr/>
                    <a:lstStyle/>
                    <a:p>
                      <a:r>
                        <a:rPr lang="en-US"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extLst>
                  <a:ext uri="{0D108BD9-81ED-4DB2-BD59-A6C34878D82A}">
                    <a16:rowId xmlns:a16="http://schemas.microsoft.com/office/drawing/2014/main" val="3195069408"/>
                  </a:ext>
                </a:extLst>
              </a:tr>
              <a:tr h="1275737">
                <a:tc>
                  <a:txBody>
                    <a:bodyPr/>
                    <a:lstStyle/>
                    <a:p>
                      <a:pPr algn="l"/>
                      <a:r>
                        <a:rPr lang="en-US" dirty="0">
                          <a:solidFill>
                            <a:schemeClr val="tx1"/>
                          </a:solidFill>
                        </a:rPr>
                        <a:t>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r"/>
                      <a:r>
                        <a:rPr lang="en-US" dirty="0"/>
                        <a:t>40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extLst>
                  <a:ext uri="{0D108BD9-81ED-4DB2-BD59-A6C34878D82A}">
                    <a16:rowId xmlns:a16="http://schemas.microsoft.com/office/drawing/2014/main" val="4138243906"/>
                  </a:ext>
                </a:extLst>
              </a:tr>
            </a:tbl>
          </a:graphicData>
        </a:graphic>
      </p:graphicFrame>
      <p:graphicFrame>
        <p:nvGraphicFramePr>
          <p:cNvPr id="5" name="Table 5">
            <a:extLst>
              <a:ext uri="{FF2B5EF4-FFF2-40B4-BE49-F238E27FC236}">
                <a16:creationId xmlns:a16="http://schemas.microsoft.com/office/drawing/2014/main" id="{C4EDC018-7441-4B71-B624-9A9B0DE80674}"/>
              </a:ext>
            </a:extLst>
          </p:cNvPr>
          <p:cNvGraphicFramePr>
            <a:graphicFrameLocks noGrp="1"/>
          </p:cNvGraphicFramePr>
          <p:nvPr>
            <p:extLst>
              <p:ext uri="{D42A27DB-BD31-4B8C-83A1-F6EECF244321}">
                <p14:modId xmlns:p14="http://schemas.microsoft.com/office/powerpoint/2010/main" val="2276261443"/>
              </p:ext>
            </p:extLst>
          </p:nvPr>
        </p:nvGraphicFramePr>
        <p:xfrm>
          <a:off x="3785418" y="1983657"/>
          <a:ext cx="3244648" cy="1897626"/>
        </p:xfrm>
        <a:graphic>
          <a:graphicData uri="http://schemas.openxmlformats.org/drawingml/2006/table">
            <a:tbl>
              <a:tblPr firstRow="1" bandRow="1">
                <a:tableStyleId>{5C22544A-7EE6-4342-B048-85BDC9FD1C3A}</a:tableStyleId>
              </a:tblPr>
              <a:tblGrid>
                <a:gridCol w="1622324">
                  <a:extLst>
                    <a:ext uri="{9D8B030D-6E8A-4147-A177-3AD203B41FA5}">
                      <a16:colId xmlns:a16="http://schemas.microsoft.com/office/drawing/2014/main" val="538935932"/>
                    </a:ext>
                  </a:extLst>
                </a:gridCol>
                <a:gridCol w="1622324">
                  <a:extLst>
                    <a:ext uri="{9D8B030D-6E8A-4147-A177-3AD203B41FA5}">
                      <a16:colId xmlns:a16="http://schemas.microsoft.com/office/drawing/2014/main" val="1409115721"/>
                    </a:ext>
                  </a:extLst>
                </a:gridCol>
              </a:tblGrid>
              <a:tr h="948813">
                <a:tc>
                  <a:txBody>
                    <a:bodyPr/>
                    <a:lstStyle/>
                    <a:p>
                      <a:r>
                        <a:rPr lang="en-US"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a:r>
                        <a:rPr lang="en-US" b="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75945569"/>
                  </a:ext>
                </a:extLst>
              </a:tr>
              <a:tr h="948813">
                <a:tc>
                  <a:txBody>
                    <a:bodyPr/>
                    <a:lstStyle/>
                    <a:p>
                      <a:r>
                        <a:rPr lang="en-US" dirty="0">
                          <a:solidFill>
                            <a:schemeClr val="tx1"/>
                          </a:solidFill>
                        </a:rPr>
                        <a:t>15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a:r>
                        <a:rPr lang="en-US" dirty="0"/>
                        <a:t>35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64797677"/>
                  </a:ext>
                </a:extLst>
              </a:tr>
            </a:tbl>
          </a:graphicData>
        </a:graphic>
      </p:graphicFrame>
      <p:graphicFrame>
        <p:nvGraphicFramePr>
          <p:cNvPr id="4" name="Table 4">
            <a:extLst>
              <a:ext uri="{FF2B5EF4-FFF2-40B4-BE49-F238E27FC236}">
                <a16:creationId xmlns:a16="http://schemas.microsoft.com/office/drawing/2014/main" id="{94AEF63C-2610-4AB2-AA1D-8D9926A5BE8A}"/>
              </a:ext>
            </a:extLst>
          </p:cNvPr>
          <p:cNvGraphicFramePr>
            <a:graphicFrameLocks noGrp="1"/>
          </p:cNvGraphicFramePr>
          <p:nvPr>
            <p:extLst>
              <p:ext uri="{D42A27DB-BD31-4B8C-83A1-F6EECF244321}">
                <p14:modId xmlns:p14="http://schemas.microsoft.com/office/powerpoint/2010/main" val="3662799788"/>
              </p:ext>
            </p:extLst>
          </p:nvPr>
        </p:nvGraphicFramePr>
        <p:xfrm>
          <a:off x="4208207" y="2278624"/>
          <a:ext cx="2408904" cy="1307692"/>
        </p:xfrm>
        <a:graphic>
          <a:graphicData uri="http://schemas.openxmlformats.org/drawingml/2006/table">
            <a:tbl>
              <a:tblPr firstRow="1" bandRow="1">
                <a:tableStyleId>{2D5ABB26-0587-4C30-8999-92F81FD0307C}</a:tableStyleId>
              </a:tblPr>
              <a:tblGrid>
                <a:gridCol w="1204452">
                  <a:extLst>
                    <a:ext uri="{9D8B030D-6E8A-4147-A177-3AD203B41FA5}">
                      <a16:colId xmlns:a16="http://schemas.microsoft.com/office/drawing/2014/main" val="788026327"/>
                    </a:ext>
                  </a:extLst>
                </a:gridCol>
                <a:gridCol w="1204452">
                  <a:extLst>
                    <a:ext uri="{9D8B030D-6E8A-4147-A177-3AD203B41FA5}">
                      <a16:colId xmlns:a16="http://schemas.microsoft.com/office/drawing/2014/main" val="3513504364"/>
                    </a:ext>
                  </a:extLst>
                </a:gridCol>
              </a:tblGrid>
              <a:tr h="653846">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65418490"/>
                  </a:ext>
                </a:extLst>
              </a:tr>
              <a:tr h="653846">
                <a:tc>
                  <a:txBody>
                    <a:bodyPr/>
                    <a:lstStyle/>
                    <a:p>
                      <a:r>
                        <a:rPr lang="en-US" dirty="0"/>
                        <a:t>20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dirty="0"/>
                        <a:t>30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36759052"/>
                  </a:ext>
                </a:extLst>
              </a:tr>
            </a:tbl>
          </a:graphicData>
        </a:graphic>
      </p:graphicFrame>
      <p:graphicFrame>
        <p:nvGraphicFramePr>
          <p:cNvPr id="2" name="Table 2">
            <a:extLst>
              <a:ext uri="{FF2B5EF4-FFF2-40B4-BE49-F238E27FC236}">
                <a16:creationId xmlns:a16="http://schemas.microsoft.com/office/drawing/2014/main" id="{491B1074-9639-480E-873B-74F8EB60D85C}"/>
              </a:ext>
            </a:extLst>
          </p:cNvPr>
          <p:cNvGraphicFramePr>
            <a:graphicFrameLocks noGrp="1"/>
          </p:cNvGraphicFramePr>
          <p:nvPr>
            <p:extLst>
              <p:ext uri="{D42A27DB-BD31-4B8C-83A1-F6EECF244321}">
                <p14:modId xmlns:p14="http://schemas.microsoft.com/office/powerpoint/2010/main" val="2333216501"/>
              </p:ext>
            </p:extLst>
          </p:nvPr>
        </p:nvGraphicFramePr>
        <p:xfrm>
          <a:off x="4630993" y="2534264"/>
          <a:ext cx="1553498" cy="806246"/>
        </p:xfrm>
        <a:graphic>
          <a:graphicData uri="http://schemas.openxmlformats.org/drawingml/2006/table">
            <a:tbl>
              <a:tblPr firstRow="1" bandRow="1">
                <a:tableStyleId>{5940675A-B579-460E-94D1-54222C63F5DA}</a:tableStyleId>
              </a:tblPr>
              <a:tblGrid>
                <a:gridCol w="776749">
                  <a:extLst>
                    <a:ext uri="{9D8B030D-6E8A-4147-A177-3AD203B41FA5}">
                      <a16:colId xmlns:a16="http://schemas.microsoft.com/office/drawing/2014/main" val="3974224731"/>
                    </a:ext>
                  </a:extLst>
                </a:gridCol>
                <a:gridCol w="776749">
                  <a:extLst>
                    <a:ext uri="{9D8B030D-6E8A-4147-A177-3AD203B41FA5}">
                      <a16:colId xmlns:a16="http://schemas.microsoft.com/office/drawing/2014/main" val="1326649890"/>
                    </a:ext>
                  </a:extLst>
                </a:gridCol>
              </a:tblGrid>
              <a:tr h="403123">
                <a:tc>
                  <a:txBody>
                    <a:bodyPr/>
                    <a:lstStyle/>
                    <a:p>
                      <a:pPr algn="ctr"/>
                      <a:r>
                        <a:rPr lang="en-US" dirty="0"/>
                        <a:t>25</a:t>
                      </a:r>
                    </a:p>
                  </a:txBody>
                  <a:tcPr anchor="ctr">
                    <a:solidFill>
                      <a:schemeClr val="accent4">
                        <a:lumMod val="60000"/>
                        <a:lumOff val="40000"/>
                      </a:schemeClr>
                    </a:solidFill>
                  </a:tcPr>
                </a:tc>
                <a:tc>
                  <a:txBody>
                    <a:bodyPr/>
                    <a:lstStyle/>
                    <a:p>
                      <a:pPr algn="ctr"/>
                      <a:r>
                        <a:rPr lang="en-US" dirty="0"/>
                        <a:t>25</a:t>
                      </a:r>
                    </a:p>
                  </a:txBody>
                  <a:tcPr anchor="ctr">
                    <a:solidFill>
                      <a:schemeClr val="accent4">
                        <a:lumMod val="60000"/>
                        <a:lumOff val="40000"/>
                      </a:schemeClr>
                    </a:solidFill>
                  </a:tcPr>
                </a:tc>
                <a:extLst>
                  <a:ext uri="{0D108BD9-81ED-4DB2-BD59-A6C34878D82A}">
                    <a16:rowId xmlns:a16="http://schemas.microsoft.com/office/drawing/2014/main" val="2017826900"/>
                  </a:ext>
                </a:extLst>
              </a:tr>
              <a:tr h="403123">
                <a:tc>
                  <a:txBody>
                    <a:bodyPr/>
                    <a:lstStyle/>
                    <a:p>
                      <a:pPr algn="ctr"/>
                      <a:r>
                        <a:rPr lang="en-US" dirty="0"/>
                        <a:t>25</a:t>
                      </a:r>
                    </a:p>
                  </a:txBody>
                  <a:tcPr anchor="ctr">
                    <a:solidFill>
                      <a:schemeClr val="accent4">
                        <a:lumMod val="60000"/>
                        <a:lumOff val="40000"/>
                      </a:schemeClr>
                    </a:solidFill>
                  </a:tcPr>
                </a:tc>
                <a:tc>
                  <a:txBody>
                    <a:bodyPr/>
                    <a:lstStyle/>
                    <a:p>
                      <a:pPr algn="ctr"/>
                      <a:r>
                        <a:rPr lang="en-US" dirty="0"/>
                        <a:t>25</a:t>
                      </a:r>
                    </a:p>
                  </a:txBody>
                  <a:tcPr anchor="ctr">
                    <a:solidFill>
                      <a:schemeClr val="accent4">
                        <a:lumMod val="60000"/>
                        <a:lumOff val="40000"/>
                      </a:schemeClr>
                    </a:solidFill>
                  </a:tcPr>
                </a:tc>
                <a:extLst>
                  <a:ext uri="{0D108BD9-81ED-4DB2-BD59-A6C34878D82A}">
                    <a16:rowId xmlns:a16="http://schemas.microsoft.com/office/drawing/2014/main" val="3912175021"/>
                  </a:ext>
                </a:extLst>
              </a:tr>
            </a:tbl>
          </a:graphicData>
        </a:graphic>
      </p:graphicFrame>
      <p:sp>
        <p:nvSpPr>
          <p:cNvPr id="9" name="TextBox 8">
            <a:extLst>
              <a:ext uri="{FF2B5EF4-FFF2-40B4-BE49-F238E27FC236}">
                <a16:creationId xmlns:a16="http://schemas.microsoft.com/office/drawing/2014/main" id="{2A4820EF-DB2F-4C96-B1E3-4CD0CA17C5E5}"/>
              </a:ext>
            </a:extLst>
          </p:cNvPr>
          <p:cNvSpPr txBox="1"/>
          <p:nvPr/>
        </p:nvSpPr>
        <p:spPr>
          <a:xfrm>
            <a:off x="2050024" y="2069068"/>
            <a:ext cx="1160207" cy="369332"/>
          </a:xfrm>
          <a:prstGeom prst="rect">
            <a:avLst/>
          </a:prstGeom>
          <a:noFill/>
        </p:spPr>
        <p:txBody>
          <a:bodyPr wrap="square" rtlCol="0">
            <a:spAutoFit/>
          </a:bodyPr>
          <a:lstStyle/>
          <a:p>
            <a:r>
              <a:rPr lang="en-US" dirty="0"/>
              <a:t>Liberal</a:t>
            </a:r>
          </a:p>
        </p:txBody>
      </p:sp>
      <p:sp>
        <p:nvSpPr>
          <p:cNvPr id="10" name="TextBox 9">
            <a:extLst>
              <a:ext uri="{FF2B5EF4-FFF2-40B4-BE49-F238E27FC236}">
                <a16:creationId xmlns:a16="http://schemas.microsoft.com/office/drawing/2014/main" id="{FC4BB1B3-5A1A-421A-9890-8AA10201B5FE}"/>
              </a:ext>
            </a:extLst>
          </p:cNvPr>
          <p:cNvSpPr txBox="1"/>
          <p:nvPr/>
        </p:nvSpPr>
        <p:spPr>
          <a:xfrm>
            <a:off x="1966452" y="3340510"/>
            <a:ext cx="1295816" cy="338554"/>
          </a:xfrm>
          <a:prstGeom prst="rect">
            <a:avLst/>
          </a:prstGeom>
          <a:noFill/>
        </p:spPr>
        <p:txBody>
          <a:bodyPr wrap="square" rtlCol="0">
            <a:spAutoFit/>
          </a:bodyPr>
          <a:lstStyle/>
          <a:p>
            <a:r>
              <a:rPr lang="en-US" sz="1600" dirty="0"/>
              <a:t>Conservative</a:t>
            </a:r>
          </a:p>
        </p:txBody>
      </p:sp>
      <p:sp>
        <p:nvSpPr>
          <p:cNvPr id="11" name="TextBox 10">
            <a:extLst>
              <a:ext uri="{FF2B5EF4-FFF2-40B4-BE49-F238E27FC236}">
                <a16:creationId xmlns:a16="http://schemas.microsoft.com/office/drawing/2014/main" id="{7A590E65-A878-4533-8D95-136EA6760046}"/>
              </a:ext>
            </a:extLst>
          </p:cNvPr>
          <p:cNvSpPr txBox="1"/>
          <p:nvPr/>
        </p:nvSpPr>
        <p:spPr>
          <a:xfrm>
            <a:off x="7521677" y="2150805"/>
            <a:ext cx="599768" cy="369332"/>
          </a:xfrm>
          <a:prstGeom prst="rect">
            <a:avLst/>
          </a:prstGeom>
          <a:noFill/>
        </p:spPr>
        <p:txBody>
          <a:bodyPr wrap="square" rtlCol="0">
            <a:spAutoFit/>
          </a:bodyPr>
          <a:lstStyle/>
          <a:p>
            <a:r>
              <a:rPr lang="en-US" dirty="0"/>
              <a:t>50</a:t>
            </a:r>
          </a:p>
        </p:txBody>
      </p:sp>
      <p:sp>
        <p:nvSpPr>
          <p:cNvPr id="12" name="TextBox 11">
            <a:extLst>
              <a:ext uri="{FF2B5EF4-FFF2-40B4-BE49-F238E27FC236}">
                <a16:creationId xmlns:a16="http://schemas.microsoft.com/office/drawing/2014/main" id="{4DC4EE65-5B47-40F0-8446-D0872B727E5B}"/>
              </a:ext>
            </a:extLst>
          </p:cNvPr>
          <p:cNvSpPr txBox="1"/>
          <p:nvPr/>
        </p:nvSpPr>
        <p:spPr>
          <a:xfrm>
            <a:off x="7548298" y="3256624"/>
            <a:ext cx="418704" cy="369332"/>
          </a:xfrm>
          <a:prstGeom prst="rect">
            <a:avLst/>
          </a:prstGeom>
          <a:noFill/>
        </p:spPr>
        <p:txBody>
          <a:bodyPr wrap="none" rtlCol="0">
            <a:spAutoFit/>
          </a:bodyPr>
          <a:lstStyle/>
          <a:p>
            <a:r>
              <a:rPr lang="en-US" dirty="0"/>
              <a:t>50</a:t>
            </a:r>
          </a:p>
        </p:txBody>
      </p:sp>
      <p:sp>
        <p:nvSpPr>
          <p:cNvPr id="13" name="TextBox 12">
            <a:extLst>
              <a:ext uri="{FF2B5EF4-FFF2-40B4-BE49-F238E27FC236}">
                <a16:creationId xmlns:a16="http://schemas.microsoft.com/office/drawing/2014/main" id="{18B27E7A-BE36-4B71-A487-5176E184F644}"/>
              </a:ext>
            </a:extLst>
          </p:cNvPr>
          <p:cNvSpPr txBox="1"/>
          <p:nvPr/>
        </p:nvSpPr>
        <p:spPr>
          <a:xfrm>
            <a:off x="5869860" y="1038531"/>
            <a:ext cx="926407" cy="369332"/>
          </a:xfrm>
          <a:prstGeom prst="rect">
            <a:avLst/>
          </a:prstGeom>
          <a:noFill/>
        </p:spPr>
        <p:txBody>
          <a:bodyPr wrap="none" rtlCol="0">
            <a:spAutoFit/>
          </a:bodyPr>
          <a:lstStyle/>
          <a:p>
            <a:r>
              <a:rPr lang="en-US" b="0" dirty="0">
                <a:solidFill>
                  <a:schemeClr val="tx1"/>
                </a:solidFill>
              </a:rPr>
              <a:t>Migrant</a:t>
            </a:r>
            <a:endParaRPr lang="en-US" dirty="0"/>
          </a:p>
        </p:txBody>
      </p:sp>
      <p:sp>
        <p:nvSpPr>
          <p:cNvPr id="14" name="TextBox 13">
            <a:extLst>
              <a:ext uri="{FF2B5EF4-FFF2-40B4-BE49-F238E27FC236}">
                <a16:creationId xmlns:a16="http://schemas.microsoft.com/office/drawing/2014/main" id="{8C9D027D-2778-4C07-B1EE-3AF6DE2EB2BC}"/>
              </a:ext>
            </a:extLst>
          </p:cNvPr>
          <p:cNvSpPr txBox="1"/>
          <p:nvPr/>
        </p:nvSpPr>
        <p:spPr>
          <a:xfrm>
            <a:off x="4208207" y="4362443"/>
            <a:ext cx="418704" cy="369332"/>
          </a:xfrm>
          <a:prstGeom prst="rect">
            <a:avLst/>
          </a:prstGeom>
          <a:noFill/>
        </p:spPr>
        <p:txBody>
          <a:bodyPr wrap="none" rtlCol="0">
            <a:spAutoFit/>
          </a:bodyPr>
          <a:lstStyle/>
          <a:p>
            <a:r>
              <a:rPr lang="en-US" b="0" dirty="0">
                <a:solidFill>
                  <a:schemeClr val="tx1"/>
                </a:solidFill>
              </a:rPr>
              <a:t>50</a:t>
            </a:r>
            <a:endParaRPr lang="en-US" dirty="0"/>
          </a:p>
        </p:txBody>
      </p:sp>
      <p:sp>
        <p:nvSpPr>
          <p:cNvPr id="16" name="TextBox 15">
            <a:extLst>
              <a:ext uri="{FF2B5EF4-FFF2-40B4-BE49-F238E27FC236}">
                <a16:creationId xmlns:a16="http://schemas.microsoft.com/office/drawing/2014/main" id="{9ABA37B4-C13B-414F-B921-0635810EFF7C}"/>
              </a:ext>
            </a:extLst>
          </p:cNvPr>
          <p:cNvSpPr txBox="1"/>
          <p:nvPr/>
        </p:nvSpPr>
        <p:spPr>
          <a:xfrm>
            <a:off x="3991897" y="1046512"/>
            <a:ext cx="914401" cy="369332"/>
          </a:xfrm>
          <a:prstGeom prst="rect">
            <a:avLst/>
          </a:prstGeom>
          <a:noFill/>
        </p:spPr>
        <p:txBody>
          <a:bodyPr wrap="square">
            <a:spAutoFit/>
          </a:bodyPr>
          <a:lstStyle/>
          <a:p>
            <a:r>
              <a:rPr lang="en-US" b="0" dirty="0">
                <a:solidFill>
                  <a:schemeClr val="tx1"/>
                </a:solidFill>
              </a:rPr>
              <a:t>Native</a:t>
            </a:r>
            <a:endParaRPr lang="en-US" dirty="0"/>
          </a:p>
        </p:txBody>
      </p:sp>
      <p:sp>
        <p:nvSpPr>
          <p:cNvPr id="17" name="TextBox 16">
            <a:extLst>
              <a:ext uri="{FF2B5EF4-FFF2-40B4-BE49-F238E27FC236}">
                <a16:creationId xmlns:a16="http://schemas.microsoft.com/office/drawing/2014/main" id="{B1C93C80-C452-4D34-8745-5E62DBEB39E6}"/>
              </a:ext>
            </a:extLst>
          </p:cNvPr>
          <p:cNvSpPr txBox="1"/>
          <p:nvPr/>
        </p:nvSpPr>
        <p:spPr>
          <a:xfrm>
            <a:off x="6293734" y="4437102"/>
            <a:ext cx="418704" cy="369332"/>
          </a:xfrm>
          <a:prstGeom prst="rect">
            <a:avLst/>
          </a:prstGeom>
          <a:noFill/>
        </p:spPr>
        <p:txBody>
          <a:bodyPr wrap="none" rtlCol="0">
            <a:spAutoFit/>
          </a:bodyPr>
          <a:lstStyle/>
          <a:p>
            <a:r>
              <a:rPr lang="en-US" b="0" dirty="0">
                <a:solidFill>
                  <a:schemeClr val="tx1"/>
                </a:solidFill>
              </a:rPr>
              <a:t>50</a:t>
            </a:r>
            <a:endParaRPr lang="en-US" dirty="0"/>
          </a:p>
        </p:txBody>
      </p:sp>
      <p:sp>
        <p:nvSpPr>
          <p:cNvPr id="18" name="TextBox 17">
            <a:extLst>
              <a:ext uri="{FF2B5EF4-FFF2-40B4-BE49-F238E27FC236}">
                <a16:creationId xmlns:a16="http://schemas.microsoft.com/office/drawing/2014/main" id="{DFE3D46D-F78F-4141-8BA3-3FBF2C888BD4}"/>
              </a:ext>
            </a:extLst>
          </p:cNvPr>
          <p:cNvSpPr txBox="1"/>
          <p:nvPr/>
        </p:nvSpPr>
        <p:spPr>
          <a:xfrm>
            <a:off x="-412955" y="2516850"/>
            <a:ext cx="2551472" cy="646331"/>
          </a:xfrm>
          <a:prstGeom prst="rect">
            <a:avLst/>
          </a:prstGeom>
          <a:noFill/>
        </p:spPr>
        <p:txBody>
          <a:bodyPr wrap="square" rtlCol="0">
            <a:spAutoFit/>
          </a:bodyPr>
          <a:lstStyle/>
          <a:p>
            <a:pPr algn="ctr"/>
            <a:r>
              <a:rPr lang="en-US" dirty="0"/>
              <a:t>Value distribution (population level)</a:t>
            </a:r>
          </a:p>
        </p:txBody>
      </p:sp>
      <p:sp>
        <p:nvSpPr>
          <p:cNvPr id="19" name="TextBox 18">
            <a:extLst>
              <a:ext uri="{FF2B5EF4-FFF2-40B4-BE49-F238E27FC236}">
                <a16:creationId xmlns:a16="http://schemas.microsoft.com/office/drawing/2014/main" id="{A15FA66C-2191-4DD8-B925-595511D7B6B4}"/>
              </a:ext>
            </a:extLst>
          </p:cNvPr>
          <p:cNvSpPr txBox="1"/>
          <p:nvPr/>
        </p:nvSpPr>
        <p:spPr>
          <a:xfrm>
            <a:off x="4065639" y="231196"/>
            <a:ext cx="2551472" cy="646331"/>
          </a:xfrm>
          <a:prstGeom prst="rect">
            <a:avLst/>
          </a:prstGeom>
          <a:noFill/>
        </p:spPr>
        <p:txBody>
          <a:bodyPr wrap="square" rtlCol="0">
            <a:spAutoFit/>
          </a:bodyPr>
          <a:lstStyle/>
          <a:p>
            <a:pPr algn="ctr"/>
            <a:r>
              <a:rPr lang="en-US" dirty="0"/>
              <a:t>Ethnic distribution (population level)</a:t>
            </a:r>
          </a:p>
        </p:txBody>
      </p:sp>
      <p:cxnSp>
        <p:nvCxnSpPr>
          <p:cNvPr id="21" name="Straight Connector 20">
            <a:extLst>
              <a:ext uri="{FF2B5EF4-FFF2-40B4-BE49-F238E27FC236}">
                <a16:creationId xmlns:a16="http://schemas.microsoft.com/office/drawing/2014/main" id="{42A4C428-AA4B-4C79-9A09-8F8C5446B145}"/>
              </a:ext>
            </a:extLst>
          </p:cNvPr>
          <p:cNvCxnSpPr>
            <a:cxnSpLocks/>
          </p:cNvCxnSpPr>
          <p:nvPr/>
        </p:nvCxnSpPr>
        <p:spPr>
          <a:xfrm>
            <a:off x="3421626" y="195137"/>
            <a:ext cx="0" cy="492746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4B279B9-09EC-4FE5-A68B-872A646DEB53}"/>
              </a:ext>
            </a:extLst>
          </p:cNvPr>
          <p:cNvCxnSpPr>
            <a:cxnSpLocks/>
          </p:cNvCxnSpPr>
          <p:nvPr/>
        </p:nvCxnSpPr>
        <p:spPr>
          <a:xfrm>
            <a:off x="7388942" y="195136"/>
            <a:ext cx="0" cy="492747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74C081F-01B9-412D-86E3-2AE2BB8508D4}"/>
              </a:ext>
            </a:extLst>
          </p:cNvPr>
          <p:cNvCxnSpPr>
            <a:cxnSpLocks/>
          </p:cNvCxnSpPr>
          <p:nvPr/>
        </p:nvCxnSpPr>
        <p:spPr>
          <a:xfrm>
            <a:off x="167148" y="1665058"/>
            <a:ext cx="814602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461502B-3DCB-4C4F-A4AC-761D64B6E71F}"/>
              </a:ext>
            </a:extLst>
          </p:cNvPr>
          <p:cNvCxnSpPr>
            <a:cxnSpLocks/>
          </p:cNvCxnSpPr>
          <p:nvPr/>
        </p:nvCxnSpPr>
        <p:spPr>
          <a:xfrm>
            <a:off x="135193" y="4213124"/>
            <a:ext cx="814602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1FC60356-7110-46F7-9EF3-AB80FB3357EC}"/>
              </a:ext>
            </a:extLst>
          </p:cNvPr>
          <p:cNvSpPr/>
          <p:nvPr/>
        </p:nvSpPr>
        <p:spPr>
          <a:xfrm>
            <a:off x="8792497" y="2130702"/>
            <a:ext cx="304798" cy="29127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C87D68-4CEB-4FE3-9CDA-AB25F03F092B}"/>
              </a:ext>
            </a:extLst>
          </p:cNvPr>
          <p:cNvSpPr/>
          <p:nvPr/>
        </p:nvSpPr>
        <p:spPr>
          <a:xfrm>
            <a:off x="8792497" y="2441875"/>
            <a:ext cx="304798" cy="2912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0644C02-B136-43EB-AF28-C572F5DA95E2}"/>
              </a:ext>
            </a:extLst>
          </p:cNvPr>
          <p:cNvSpPr/>
          <p:nvPr/>
        </p:nvSpPr>
        <p:spPr>
          <a:xfrm>
            <a:off x="8792497" y="2748432"/>
            <a:ext cx="304798" cy="29127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3538BB-8F20-4E53-B116-03D670A5A741}"/>
              </a:ext>
            </a:extLst>
          </p:cNvPr>
          <p:cNvSpPr/>
          <p:nvPr/>
        </p:nvSpPr>
        <p:spPr>
          <a:xfrm>
            <a:off x="8792497" y="3040981"/>
            <a:ext cx="304798" cy="291279"/>
          </a:xfrm>
          <a:prstGeom prst="rect">
            <a:avLst/>
          </a:prstGeom>
          <a:solidFill>
            <a:srgbClr val="FF66FF"/>
          </a:solid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3C34632-4C04-4A52-BECB-C993F59B9DEA}"/>
              </a:ext>
            </a:extLst>
          </p:cNvPr>
          <p:cNvSpPr txBox="1"/>
          <p:nvPr/>
        </p:nvSpPr>
        <p:spPr>
          <a:xfrm>
            <a:off x="9102626" y="2122452"/>
            <a:ext cx="1578910" cy="307777"/>
          </a:xfrm>
          <a:prstGeom prst="rect">
            <a:avLst/>
          </a:prstGeom>
          <a:noFill/>
          <a:ln>
            <a:solidFill>
              <a:schemeClr val="tx1"/>
            </a:solidFill>
            <a:prstDash val="dash"/>
          </a:ln>
        </p:spPr>
        <p:txBody>
          <a:bodyPr wrap="square" rtlCol="0">
            <a:spAutoFit/>
          </a:bodyPr>
          <a:lstStyle/>
          <a:p>
            <a:r>
              <a:rPr lang="en-US" sz="1400" dirty="0"/>
              <a:t>50 % liberal native</a:t>
            </a:r>
          </a:p>
        </p:txBody>
      </p:sp>
      <p:sp>
        <p:nvSpPr>
          <p:cNvPr id="40" name="TextBox 39">
            <a:extLst>
              <a:ext uri="{FF2B5EF4-FFF2-40B4-BE49-F238E27FC236}">
                <a16:creationId xmlns:a16="http://schemas.microsoft.com/office/drawing/2014/main" id="{5A918453-46BC-49EE-843E-7D415508D14B}"/>
              </a:ext>
            </a:extLst>
          </p:cNvPr>
          <p:cNvSpPr txBox="1"/>
          <p:nvPr/>
        </p:nvSpPr>
        <p:spPr>
          <a:xfrm>
            <a:off x="9098918" y="2426648"/>
            <a:ext cx="1578910" cy="307777"/>
          </a:xfrm>
          <a:prstGeom prst="rect">
            <a:avLst/>
          </a:prstGeom>
          <a:noFill/>
          <a:ln>
            <a:solidFill>
              <a:schemeClr val="tx1"/>
            </a:solidFill>
            <a:prstDash val="dash"/>
          </a:ln>
        </p:spPr>
        <p:txBody>
          <a:bodyPr wrap="square" rtlCol="0">
            <a:spAutoFit/>
          </a:bodyPr>
          <a:lstStyle/>
          <a:p>
            <a:r>
              <a:rPr lang="en-US" sz="1400" dirty="0"/>
              <a:t>60 % liberal native</a:t>
            </a:r>
          </a:p>
        </p:txBody>
      </p:sp>
      <p:sp>
        <p:nvSpPr>
          <p:cNvPr id="41" name="TextBox 40">
            <a:extLst>
              <a:ext uri="{FF2B5EF4-FFF2-40B4-BE49-F238E27FC236}">
                <a16:creationId xmlns:a16="http://schemas.microsoft.com/office/drawing/2014/main" id="{5C0B5803-050B-4DC3-9C56-87B778752C24}"/>
              </a:ext>
            </a:extLst>
          </p:cNvPr>
          <p:cNvSpPr txBox="1"/>
          <p:nvPr/>
        </p:nvSpPr>
        <p:spPr>
          <a:xfrm>
            <a:off x="9087592" y="2726176"/>
            <a:ext cx="1578910" cy="307777"/>
          </a:xfrm>
          <a:prstGeom prst="rect">
            <a:avLst/>
          </a:prstGeom>
          <a:noFill/>
          <a:ln>
            <a:solidFill>
              <a:schemeClr val="tx1"/>
            </a:solidFill>
            <a:prstDash val="dash"/>
          </a:ln>
        </p:spPr>
        <p:txBody>
          <a:bodyPr wrap="square" rtlCol="0">
            <a:spAutoFit/>
          </a:bodyPr>
          <a:lstStyle/>
          <a:p>
            <a:r>
              <a:rPr lang="en-US" sz="1400" dirty="0"/>
              <a:t>70 % liberal native</a:t>
            </a:r>
          </a:p>
        </p:txBody>
      </p:sp>
      <p:sp>
        <p:nvSpPr>
          <p:cNvPr id="42" name="TextBox 41">
            <a:extLst>
              <a:ext uri="{FF2B5EF4-FFF2-40B4-BE49-F238E27FC236}">
                <a16:creationId xmlns:a16="http://schemas.microsoft.com/office/drawing/2014/main" id="{DBFB8DED-5269-49D7-A79C-70354021DAE0}"/>
              </a:ext>
            </a:extLst>
          </p:cNvPr>
          <p:cNvSpPr txBox="1"/>
          <p:nvPr/>
        </p:nvSpPr>
        <p:spPr>
          <a:xfrm>
            <a:off x="9097295" y="3032733"/>
            <a:ext cx="1578910" cy="307777"/>
          </a:xfrm>
          <a:prstGeom prst="rect">
            <a:avLst/>
          </a:prstGeom>
          <a:noFill/>
          <a:ln>
            <a:solidFill>
              <a:schemeClr val="tx1"/>
            </a:solidFill>
            <a:prstDash val="dash"/>
          </a:ln>
        </p:spPr>
        <p:txBody>
          <a:bodyPr wrap="square" rtlCol="0">
            <a:spAutoFit/>
          </a:bodyPr>
          <a:lstStyle/>
          <a:p>
            <a:r>
              <a:rPr lang="en-US" sz="1400" dirty="0"/>
              <a:t>80 % liberal native</a:t>
            </a:r>
          </a:p>
        </p:txBody>
      </p:sp>
      <p:sp>
        <p:nvSpPr>
          <p:cNvPr id="43" name="TextBox 42">
            <a:extLst>
              <a:ext uri="{FF2B5EF4-FFF2-40B4-BE49-F238E27FC236}">
                <a16:creationId xmlns:a16="http://schemas.microsoft.com/office/drawing/2014/main" id="{205CCAC2-E211-4A71-A325-377BB554F6CF}"/>
              </a:ext>
            </a:extLst>
          </p:cNvPr>
          <p:cNvSpPr txBox="1"/>
          <p:nvPr/>
        </p:nvSpPr>
        <p:spPr>
          <a:xfrm>
            <a:off x="8622890" y="1499668"/>
            <a:ext cx="3500283" cy="369332"/>
          </a:xfrm>
          <a:prstGeom prst="rect">
            <a:avLst/>
          </a:prstGeom>
          <a:noFill/>
        </p:spPr>
        <p:txBody>
          <a:bodyPr wrap="square" rtlCol="0">
            <a:spAutoFit/>
          </a:bodyPr>
          <a:lstStyle/>
          <a:p>
            <a:r>
              <a:rPr lang="en-US" dirty="0"/>
              <a:t>probability a native is liberal</a:t>
            </a:r>
          </a:p>
        </p:txBody>
      </p:sp>
      <p:sp>
        <p:nvSpPr>
          <p:cNvPr id="44" name="TextBox 43">
            <a:extLst>
              <a:ext uri="{FF2B5EF4-FFF2-40B4-BE49-F238E27FC236}">
                <a16:creationId xmlns:a16="http://schemas.microsoft.com/office/drawing/2014/main" id="{A7C9CAD3-B05A-46F5-B72E-64BA6D84EC36}"/>
              </a:ext>
            </a:extLst>
          </p:cNvPr>
          <p:cNvSpPr txBox="1"/>
          <p:nvPr/>
        </p:nvSpPr>
        <p:spPr>
          <a:xfrm>
            <a:off x="8495071" y="98323"/>
            <a:ext cx="3500283" cy="369332"/>
          </a:xfrm>
          <a:prstGeom prst="rect">
            <a:avLst/>
          </a:prstGeom>
          <a:noFill/>
        </p:spPr>
        <p:txBody>
          <a:bodyPr wrap="square" rtlCol="0">
            <a:spAutoFit/>
          </a:bodyPr>
          <a:lstStyle/>
          <a:p>
            <a:r>
              <a:rPr lang="en-US" dirty="0" err="1"/>
              <a:t>multidiversity</a:t>
            </a:r>
            <a:r>
              <a:rPr lang="en-US" dirty="0"/>
              <a:t> / majority-minority </a:t>
            </a:r>
          </a:p>
        </p:txBody>
      </p:sp>
    </p:spTree>
    <p:extLst>
      <p:ext uri="{BB962C8B-B14F-4D97-AF65-F5344CB8AC3E}">
        <p14:creationId xmlns:p14="http://schemas.microsoft.com/office/powerpoint/2010/main" val="389438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04836D0-B73F-4094-AE1B-DBC317D2579A}"/>
              </a:ext>
            </a:extLst>
          </p:cNvPr>
          <p:cNvGraphicFramePr>
            <a:graphicFrameLocks noGrp="1"/>
          </p:cNvGraphicFramePr>
          <p:nvPr/>
        </p:nvGraphicFramePr>
        <p:xfrm>
          <a:off x="2320413" y="1142999"/>
          <a:ext cx="6174658" cy="3588776"/>
        </p:xfrm>
        <a:graphic>
          <a:graphicData uri="http://schemas.openxmlformats.org/drawingml/2006/table">
            <a:tbl>
              <a:tblPr firstRow="1" bandRow="1">
                <a:tableStyleId>{5C22544A-7EE6-4342-B048-85BDC9FD1C3A}</a:tableStyleId>
              </a:tblPr>
              <a:tblGrid>
                <a:gridCol w="3087329">
                  <a:extLst>
                    <a:ext uri="{9D8B030D-6E8A-4147-A177-3AD203B41FA5}">
                      <a16:colId xmlns:a16="http://schemas.microsoft.com/office/drawing/2014/main" val="814254373"/>
                    </a:ext>
                  </a:extLst>
                </a:gridCol>
                <a:gridCol w="3087329">
                  <a:extLst>
                    <a:ext uri="{9D8B030D-6E8A-4147-A177-3AD203B41FA5}">
                      <a16:colId xmlns:a16="http://schemas.microsoft.com/office/drawing/2014/main" val="3773158801"/>
                    </a:ext>
                  </a:extLst>
                </a:gridCol>
              </a:tblGrid>
              <a:tr h="1794388">
                <a:tc>
                  <a:txBody>
                    <a:bodyPr/>
                    <a:lstStyle/>
                    <a:p>
                      <a:pPr algn="ctr"/>
                      <a:endParaRPr lang="en-US" b="0" dirty="0">
                        <a:solidFill>
                          <a:schemeClr val="tx1"/>
                        </a:solidFill>
                      </a:endParaRPr>
                    </a:p>
                  </a:txBody>
                  <a:tcP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1920798"/>
                  </a:ext>
                </a:extLst>
              </a:tr>
              <a:tr h="1794388">
                <a:tc>
                  <a:txBody>
                    <a:bodyPr/>
                    <a:lstStyle/>
                    <a:p>
                      <a:pPr algn="ctr"/>
                      <a:endParaRPr lang="en-US" dirty="0"/>
                    </a:p>
                  </a:txBody>
                  <a:tcPr anchor="b">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endParaRPr>
                    </a:p>
                  </a:txBody>
                  <a:tcPr anchor="b">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812218"/>
                  </a:ext>
                </a:extLst>
              </a:tr>
            </a:tbl>
          </a:graphicData>
        </a:graphic>
      </p:graphicFrame>
      <p:graphicFrame>
        <p:nvGraphicFramePr>
          <p:cNvPr id="7" name="Table 7">
            <a:extLst>
              <a:ext uri="{FF2B5EF4-FFF2-40B4-BE49-F238E27FC236}">
                <a16:creationId xmlns:a16="http://schemas.microsoft.com/office/drawing/2014/main" id="{2FEA5563-FE21-4718-9584-C1E73A3CCD3C}"/>
              </a:ext>
            </a:extLst>
          </p:cNvPr>
          <p:cNvGraphicFramePr>
            <a:graphicFrameLocks noGrp="1"/>
          </p:cNvGraphicFramePr>
          <p:nvPr>
            <p:extLst>
              <p:ext uri="{D42A27DB-BD31-4B8C-83A1-F6EECF244321}">
                <p14:modId xmlns:p14="http://schemas.microsoft.com/office/powerpoint/2010/main" val="1682427337"/>
              </p:ext>
            </p:extLst>
          </p:nvPr>
        </p:nvGraphicFramePr>
        <p:xfrm>
          <a:off x="3421626" y="1661650"/>
          <a:ext cx="3972232" cy="2551474"/>
        </p:xfrm>
        <a:graphic>
          <a:graphicData uri="http://schemas.openxmlformats.org/drawingml/2006/table">
            <a:tbl>
              <a:tblPr firstRow="1" bandRow="1">
                <a:tableStyleId>{5C22544A-7EE6-4342-B048-85BDC9FD1C3A}</a:tableStyleId>
              </a:tblPr>
              <a:tblGrid>
                <a:gridCol w="1986116">
                  <a:extLst>
                    <a:ext uri="{9D8B030D-6E8A-4147-A177-3AD203B41FA5}">
                      <a16:colId xmlns:a16="http://schemas.microsoft.com/office/drawing/2014/main" val="357735656"/>
                    </a:ext>
                  </a:extLst>
                </a:gridCol>
                <a:gridCol w="1986116">
                  <a:extLst>
                    <a:ext uri="{9D8B030D-6E8A-4147-A177-3AD203B41FA5}">
                      <a16:colId xmlns:a16="http://schemas.microsoft.com/office/drawing/2014/main" val="1597949760"/>
                    </a:ext>
                  </a:extLst>
                </a:gridCol>
              </a:tblGrid>
              <a:tr h="1275737">
                <a:tc>
                  <a:txBody>
                    <a:bodyPr/>
                    <a:lstStyle/>
                    <a:p>
                      <a:r>
                        <a:rPr lang="en-US"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extLst>
                  <a:ext uri="{0D108BD9-81ED-4DB2-BD59-A6C34878D82A}">
                    <a16:rowId xmlns:a16="http://schemas.microsoft.com/office/drawing/2014/main" val="3195069408"/>
                  </a:ext>
                </a:extLst>
              </a:tr>
              <a:tr h="1275737">
                <a:tc>
                  <a:txBody>
                    <a:bodyPr/>
                    <a:lstStyle/>
                    <a:p>
                      <a:pPr algn="l"/>
                      <a:r>
                        <a:rPr lang="en-US" dirty="0">
                          <a:solidFill>
                            <a:schemeClr val="tx1"/>
                          </a:solidFill>
                        </a:rPr>
                        <a:t>40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pPr algn="r"/>
                      <a:r>
                        <a:rPr lang="en-US" dirty="0"/>
                        <a:t>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extLst>
                  <a:ext uri="{0D108BD9-81ED-4DB2-BD59-A6C34878D82A}">
                    <a16:rowId xmlns:a16="http://schemas.microsoft.com/office/drawing/2014/main" val="4138243906"/>
                  </a:ext>
                </a:extLst>
              </a:tr>
            </a:tbl>
          </a:graphicData>
        </a:graphic>
      </p:graphicFrame>
      <p:graphicFrame>
        <p:nvGraphicFramePr>
          <p:cNvPr id="5" name="Table 5">
            <a:extLst>
              <a:ext uri="{FF2B5EF4-FFF2-40B4-BE49-F238E27FC236}">
                <a16:creationId xmlns:a16="http://schemas.microsoft.com/office/drawing/2014/main" id="{C4EDC018-7441-4B71-B624-9A9B0DE80674}"/>
              </a:ext>
            </a:extLst>
          </p:cNvPr>
          <p:cNvGraphicFramePr>
            <a:graphicFrameLocks noGrp="1"/>
          </p:cNvGraphicFramePr>
          <p:nvPr>
            <p:extLst>
              <p:ext uri="{D42A27DB-BD31-4B8C-83A1-F6EECF244321}">
                <p14:modId xmlns:p14="http://schemas.microsoft.com/office/powerpoint/2010/main" val="453776414"/>
              </p:ext>
            </p:extLst>
          </p:nvPr>
        </p:nvGraphicFramePr>
        <p:xfrm>
          <a:off x="3785418" y="1983657"/>
          <a:ext cx="3244648" cy="1897626"/>
        </p:xfrm>
        <a:graphic>
          <a:graphicData uri="http://schemas.openxmlformats.org/drawingml/2006/table">
            <a:tbl>
              <a:tblPr firstRow="1" bandRow="1">
                <a:tableStyleId>{5C22544A-7EE6-4342-B048-85BDC9FD1C3A}</a:tableStyleId>
              </a:tblPr>
              <a:tblGrid>
                <a:gridCol w="1622324">
                  <a:extLst>
                    <a:ext uri="{9D8B030D-6E8A-4147-A177-3AD203B41FA5}">
                      <a16:colId xmlns:a16="http://schemas.microsoft.com/office/drawing/2014/main" val="538935932"/>
                    </a:ext>
                  </a:extLst>
                </a:gridCol>
                <a:gridCol w="1622324">
                  <a:extLst>
                    <a:ext uri="{9D8B030D-6E8A-4147-A177-3AD203B41FA5}">
                      <a16:colId xmlns:a16="http://schemas.microsoft.com/office/drawing/2014/main" val="1409115721"/>
                    </a:ext>
                  </a:extLst>
                </a:gridCol>
              </a:tblGrid>
              <a:tr h="948813">
                <a:tc>
                  <a:txBody>
                    <a:bodyPr/>
                    <a:lstStyle/>
                    <a:p>
                      <a:r>
                        <a:rPr lang="en-US"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a:r>
                        <a:rPr lang="en-US" b="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75945569"/>
                  </a:ext>
                </a:extLst>
              </a:tr>
              <a:tr h="948813">
                <a:tc>
                  <a:txBody>
                    <a:bodyPr/>
                    <a:lstStyle/>
                    <a:p>
                      <a:r>
                        <a:rPr lang="en-US" dirty="0">
                          <a:solidFill>
                            <a:schemeClr val="tx1"/>
                          </a:solidFill>
                        </a:rPr>
                        <a:t>35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a:r>
                        <a:rPr lang="en-US" dirty="0"/>
                        <a:t>15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64797677"/>
                  </a:ext>
                </a:extLst>
              </a:tr>
            </a:tbl>
          </a:graphicData>
        </a:graphic>
      </p:graphicFrame>
      <p:graphicFrame>
        <p:nvGraphicFramePr>
          <p:cNvPr id="4" name="Table 4">
            <a:extLst>
              <a:ext uri="{FF2B5EF4-FFF2-40B4-BE49-F238E27FC236}">
                <a16:creationId xmlns:a16="http://schemas.microsoft.com/office/drawing/2014/main" id="{94AEF63C-2610-4AB2-AA1D-8D9926A5BE8A}"/>
              </a:ext>
            </a:extLst>
          </p:cNvPr>
          <p:cNvGraphicFramePr>
            <a:graphicFrameLocks noGrp="1"/>
          </p:cNvGraphicFramePr>
          <p:nvPr>
            <p:extLst>
              <p:ext uri="{D42A27DB-BD31-4B8C-83A1-F6EECF244321}">
                <p14:modId xmlns:p14="http://schemas.microsoft.com/office/powerpoint/2010/main" val="2254166959"/>
              </p:ext>
            </p:extLst>
          </p:nvPr>
        </p:nvGraphicFramePr>
        <p:xfrm>
          <a:off x="4208207" y="2278624"/>
          <a:ext cx="2408904" cy="1307692"/>
        </p:xfrm>
        <a:graphic>
          <a:graphicData uri="http://schemas.openxmlformats.org/drawingml/2006/table">
            <a:tbl>
              <a:tblPr firstRow="1" bandRow="1">
                <a:tableStyleId>{2D5ABB26-0587-4C30-8999-92F81FD0307C}</a:tableStyleId>
              </a:tblPr>
              <a:tblGrid>
                <a:gridCol w="1204452">
                  <a:extLst>
                    <a:ext uri="{9D8B030D-6E8A-4147-A177-3AD203B41FA5}">
                      <a16:colId xmlns:a16="http://schemas.microsoft.com/office/drawing/2014/main" val="788026327"/>
                    </a:ext>
                  </a:extLst>
                </a:gridCol>
                <a:gridCol w="1204452">
                  <a:extLst>
                    <a:ext uri="{9D8B030D-6E8A-4147-A177-3AD203B41FA5}">
                      <a16:colId xmlns:a16="http://schemas.microsoft.com/office/drawing/2014/main" val="3513504364"/>
                    </a:ext>
                  </a:extLst>
                </a:gridCol>
              </a:tblGrid>
              <a:tr h="653846">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65418490"/>
                  </a:ext>
                </a:extLst>
              </a:tr>
              <a:tr h="653846">
                <a:tc>
                  <a:txBody>
                    <a:bodyPr/>
                    <a:lstStyle/>
                    <a:p>
                      <a:r>
                        <a:rPr lang="en-US" dirty="0"/>
                        <a:t>30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dirty="0"/>
                        <a:t>20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36759052"/>
                  </a:ext>
                </a:extLst>
              </a:tr>
            </a:tbl>
          </a:graphicData>
        </a:graphic>
      </p:graphicFrame>
      <p:graphicFrame>
        <p:nvGraphicFramePr>
          <p:cNvPr id="2" name="Table 2">
            <a:extLst>
              <a:ext uri="{FF2B5EF4-FFF2-40B4-BE49-F238E27FC236}">
                <a16:creationId xmlns:a16="http://schemas.microsoft.com/office/drawing/2014/main" id="{491B1074-9639-480E-873B-74F8EB60D85C}"/>
              </a:ext>
            </a:extLst>
          </p:cNvPr>
          <p:cNvGraphicFramePr>
            <a:graphicFrameLocks noGrp="1"/>
          </p:cNvGraphicFramePr>
          <p:nvPr/>
        </p:nvGraphicFramePr>
        <p:xfrm>
          <a:off x="4630993" y="2534264"/>
          <a:ext cx="1553498" cy="806246"/>
        </p:xfrm>
        <a:graphic>
          <a:graphicData uri="http://schemas.openxmlformats.org/drawingml/2006/table">
            <a:tbl>
              <a:tblPr firstRow="1" bandRow="1">
                <a:tableStyleId>{5940675A-B579-460E-94D1-54222C63F5DA}</a:tableStyleId>
              </a:tblPr>
              <a:tblGrid>
                <a:gridCol w="776749">
                  <a:extLst>
                    <a:ext uri="{9D8B030D-6E8A-4147-A177-3AD203B41FA5}">
                      <a16:colId xmlns:a16="http://schemas.microsoft.com/office/drawing/2014/main" val="3974224731"/>
                    </a:ext>
                  </a:extLst>
                </a:gridCol>
                <a:gridCol w="776749">
                  <a:extLst>
                    <a:ext uri="{9D8B030D-6E8A-4147-A177-3AD203B41FA5}">
                      <a16:colId xmlns:a16="http://schemas.microsoft.com/office/drawing/2014/main" val="1326649890"/>
                    </a:ext>
                  </a:extLst>
                </a:gridCol>
              </a:tblGrid>
              <a:tr h="403123">
                <a:tc>
                  <a:txBody>
                    <a:bodyPr/>
                    <a:lstStyle/>
                    <a:p>
                      <a:pPr algn="ctr"/>
                      <a:r>
                        <a:rPr lang="en-US" dirty="0"/>
                        <a:t>25</a:t>
                      </a:r>
                    </a:p>
                  </a:txBody>
                  <a:tcPr anchor="ctr">
                    <a:solidFill>
                      <a:schemeClr val="accent4">
                        <a:lumMod val="60000"/>
                        <a:lumOff val="40000"/>
                      </a:schemeClr>
                    </a:solidFill>
                  </a:tcPr>
                </a:tc>
                <a:tc>
                  <a:txBody>
                    <a:bodyPr/>
                    <a:lstStyle/>
                    <a:p>
                      <a:pPr algn="ctr"/>
                      <a:r>
                        <a:rPr lang="en-US" dirty="0"/>
                        <a:t>25</a:t>
                      </a:r>
                    </a:p>
                  </a:txBody>
                  <a:tcPr anchor="ctr">
                    <a:solidFill>
                      <a:schemeClr val="accent4">
                        <a:lumMod val="60000"/>
                        <a:lumOff val="40000"/>
                      </a:schemeClr>
                    </a:solidFill>
                  </a:tcPr>
                </a:tc>
                <a:extLst>
                  <a:ext uri="{0D108BD9-81ED-4DB2-BD59-A6C34878D82A}">
                    <a16:rowId xmlns:a16="http://schemas.microsoft.com/office/drawing/2014/main" val="2017826900"/>
                  </a:ext>
                </a:extLst>
              </a:tr>
              <a:tr h="403123">
                <a:tc>
                  <a:txBody>
                    <a:bodyPr/>
                    <a:lstStyle/>
                    <a:p>
                      <a:pPr algn="ctr"/>
                      <a:r>
                        <a:rPr lang="en-US" dirty="0"/>
                        <a:t>25</a:t>
                      </a:r>
                    </a:p>
                  </a:txBody>
                  <a:tcPr anchor="ctr">
                    <a:solidFill>
                      <a:schemeClr val="accent4">
                        <a:lumMod val="60000"/>
                        <a:lumOff val="40000"/>
                      </a:schemeClr>
                    </a:solidFill>
                  </a:tcPr>
                </a:tc>
                <a:tc>
                  <a:txBody>
                    <a:bodyPr/>
                    <a:lstStyle/>
                    <a:p>
                      <a:pPr algn="ctr"/>
                      <a:r>
                        <a:rPr lang="en-US" dirty="0"/>
                        <a:t>25</a:t>
                      </a:r>
                    </a:p>
                  </a:txBody>
                  <a:tcPr anchor="ctr">
                    <a:solidFill>
                      <a:schemeClr val="accent4">
                        <a:lumMod val="60000"/>
                        <a:lumOff val="40000"/>
                      </a:schemeClr>
                    </a:solidFill>
                  </a:tcPr>
                </a:tc>
                <a:extLst>
                  <a:ext uri="{0D108BD9-81ED-4DB2-BD59-A6C34878D82A}">
                    <a16:rowId xmlns:a16="http://schemas.microsoft.com/office/drawing/2014/main" val="3912175021"/>
                  </a:ext>
                </a:extLst>
              </a:tr>
            </a:tbl>
          </a:graphicData>
        </a:graphic>
      </p:graphicFrame>
      <p:sp>
        <p:nvSpPr>
          <p:cNvPr id="9" name="TextBox 8">
            <a:extLst>
              <a:ext uri="{FF2B5EF4-FFF2-40B4-BE49-F238E27FC236}">
                <a16:creationId xmlns:a16="http://schemas.microsoft.com/office/drawing/2014/main" id="{2A4820EF-DB2F-4C96-B1E3-4CD0CA17C5E5}"/>
              </a:ext>
            </a:extLst>
          </p:cNvPr>
          <p:cNvSpPr txBox="1"/>
          <p:nvPr/>
        </p:nvSpPr>
        <p:spPr>
          <a:xfrm>
            <a:off x="2050024" y="2069068"/>
            <a:ext cx="1160207" cy="369332"/>
          </a:xfrm>
          <a:prstGeom prst="rect">
            <a:avLst/>
          </a:prstGeom>
          <a:noFill/>
        </p:spPr>
        <p:txBody>
          <a:bodyPr wrap="square" rtlCol="0">
            <a:spAutoFit/>
          </a:bodyPr>
          <a:lstStyle/>
          <a:p>
            <a:r>
              <a:rPr lang="en-US" dirty="0"/>
              <a:t>Liberal</a:t>
            </a:r>
          </a:p>
        </p:txBody>
      </p:sp>
      <p:sp>
        <p:nvSpPr>
          <p:cNvPr id="10" name="TextBox 9">
            <a:extLst>
              <a:ext uri="{FF2B5EF4-FFF2-40B4-BE49-F238E27FC236}">
                <a16:creationId xmlns:a16="http://schemas.microsoft.com/office/drawing/2014/main" id="{FC4BB1B3-5A1A-421A-9890-8AA10201B5FE}"/>
              </a:ext>
            </a:extLst>
          </p:cNvPr>
          <p:cNvSpPr txBox="1"/>
          <p:nvPr/>
        </p:nvSpPr>
        <p:spPr>
          <a:xfrm>
            <a:off x="1966452" y="3340510"/>
            <a:ext cx="1295816" cy="338554"/>
          </a:xfrm>
          <a:prstGeom prst="rect">
            <a:avLst/>
          </a:prstGeom>
          <a:noFill/>
        </p:spPr>
        <p:txBody>
          <a:bodyPr wrap="square" rtlCol="0">
            <a:spAutoFit/>
          </a:bodyPr>
          <a:lstStyle/>
          <a:p>
            <a:r>
              <a:rPr lang="en-US" sz="1600" dirty="0"/>
              <a:t>Conservative</a:t>
            </a:r>
          </a:p>
        </p:txBody>
      </p:sp>
      <p:sp>
        <p:nvSpPr>
          <p:cNvPr id="11" name="TextBox 10">
            <a:extLst>
              <a:ext uri="{FF2B5EF4-FFF2-40B4-BE49-F238E27FC236}">
                <a16:creationId xmlns:a16="http://schemas.microsoft.com/office/drawing/2014/main" id="{7A590E65-A878-4533-8D95-136EA6760046}"/>
              </a:ext>
            </a:extLst>
          </p:cNvPr>
          <p:cNvSpPr txBox="1"/>
          <p:nvPr/>
        </p:nvSpPr>
        <p:spPr>
          <a:xfrm>
            <a:off x="7521677" y="2150805"/>
            <a:ext cx="599768" cy="369332"/>
          </a:xfrm>
          <a:prstGeom prst="rect">
            <a:avLst/>
          </a:prstGeom>
          <a:noFill/>
        </p:spPr>
        <p:txBody>
          <a:bodyPr wrap="square" rtlCol="0">
            <a:spAutoFit/>
          </a:bodyPr>
          <a:lstStyle/>
          <a:p>
            <a:r>
              <a:rPr lang="en-US" dirty="0"/>
              <a:t>50</a:t>
            </a:r>
          </a:p>
        </p:txBody>
      </p:sp>
      <p:sp>
        <p:nvSpPr>
          <p:cNvPr id="12" name="TextBox 11">
            <a:extLst>
              <a:ext uri="{FF2B5EF4-FFF2-40B4-BE49-F238E27FC236}">
                <a16:creationId xmlns:a16="http://schemas.microsoft.com/office/drawing/2014/main" id="{4DC4EE65-5B47-40F0-8446-D0872B727E5B}"/>
              </a:ext>
            </a:extLst>
          </p:cNvPr>
          <p:cNvSpPr txBox="1"/>
          <p:nvPr/>
        </p:nvSpPr>
        <p:spPr>
          <a:xfrm>
            <a:off x="7548298" y="3256624"/>
            <a:ext cx="418704" cy="369332"/>
          </a:xfrm>
          <a:prstGeom prst="rect">
            <a:avLst/>
          </a:prstGeom>
          <a:noFill/>
        </p:spPr>
        <p:txBody>
          <a:bodyPr wrap="none" rtlCol="0">
            <a:spAutoFit/>
          </a:bodyPr>
          <a:lstStyle/>
          <a:p>
            <a:r>
              <a:rPr lang="en-US" dirty="0"/>
              <a:t>50</a:t>
            </a:r>
          </a:p>
        </p:txBody>
      </p:sp>
      <p:sp>
        <p:nvSpPr>
          <p:cNvPr id="13" name="TextBox 12">
            <a:extLst>
              <a:ext uri="{FF2B5EF4-FFF2-40B4-BE49-F238E27FC236}">
                <a16:creationId xmlns:a16="http://schemas.microsoft.com/office/drawing/2014/main" id="{18B27E7A-BE36-4B71-A487-5176E184F644}"/>
              </a:ext>
            </a:extLst>
          </p:cNvPr>
          <p:cNvSpPr txBox="1"/>
          <p:nvPr/>
        </p:nvSpPr>
        <p:spPr>
          <a:xfrm>
            <a:off x="5869860" y="1038531"/>
            <a:ext cx="926407" cy="369332"/>
          </a:xfrm>
          <a:prstGeom prst="rect">
            <a:avLst/>
          </a:prstGeom>
          <a:noFill/>
        </p:spPr>
        <p:txBody>
          <a:bodyPr wrap="none" rtlCol="0">
            <a:spAutoFit/>
          </a:bodyPr>
          <a:lstStyle/>
          <a:p>
            <a:r>
              <a:rPr lang="en-US" b="0" dirty="0">
                <a:solidFill>
                  <a:schemeClr val="tx1"/>
                </a:solidFill>
              </a:rPr>
              <a:t>Migrant</a:t>
            </a:r>
            <a:endParaRPr lang="en-US" dirty="0"/>
          </a:p>
        </p:txBody>
      </p:sp>
      <p:sp>
        <p:nvSpPr>
          <p:cNvPr id="16" name="TextBox 15">
            <a:extLst>
              <a:ext uri="{FF2B5EF4-FFF2-40B4-BE49-F238E27FC236}">
                <a16:creationId xmlns:a16="http://schemas.microsoft.com/office/drawing/2014/main" id="{9ABA37B4-C13B-414F-B921-0635810EFF7C}"/>
              </a:ext>
            </a:extLst>
          </p:cNvPr>
          <p:cNvSpPr txBox="1"/>
          <p:nvPr/>
        </p:nvSpPr>
        <p:spPr>
          <a:xfrm>
            <a:off x="3991897" y="1046512"/>
            <a:ext cx="914401" cy="369332"/>
          </a:xfrm>
          <a:prstGeom prst="rect">
            <a:avLst/>
          </a:prstGeom>
          <a:noFill/>
        </p:spPr>
        <p:txBody>
          <a:bodyPr wrap="square">
            <a:spAutoFit/>
          </a:bodyPr>
          <a:lstStyle/>
          <a:p>
            <a:r>
              <a:rPr lang="en-US" b="0" dirty="0">
                <a:solidFill>
                  <a:schemeClr val="tx1"/>
                </a:solidFill>
              </a:rPr>
              <a:t>Native</a:t>
            </a:r>
            <a:endParaRPr lang="en-US" dirty="0"/>
          </a:p>
        </p:txBody>
      </p:sp>
      <p:sp>
        <p:nvSpPr>
          <p:cNvPr id="18" name="TextBox 17">
            <a:extLst>
              <a:ext uri="{FF2B5EF4-FFF2-40B4-BE49-F238E27FC236}">
                <a16:creationId xmlns:a16="http://schemas.microsoft.com/office/drawing/2014/main" id="{DFE3D46D-F78F-4141-8BA3-3FBF2C888BD4}"/>
              </a:ext>
            </a:extLst>
          </p:cNvPr>
          <p:cNvSpPr txBox="1"/>
          <p:nvPr/>
        </p:nvSpPr>
        <p:spPr>
          <a:xfrm>
            <a:off x="-412955" y="2516850"/>
            <a:ext cx="2551472" cy="646331"/>
          </a:xfrm>
          <a:prstGeom prst="rect">
            <a:avLst/>
          </a:prstGeom>
          <a:noFill/>
        </p:spPr>
        <p:txBody>
          <a:bodyPr wrap="square" rtlCol="0">
            <a:spAutoFit/>
          </a:bodyPr>
          <a:lstStyle/>
          <a:p>
            <a:pPr algn="ctr"/>
            <a:r>
              <a:rPr lang="en-US" dirty="0"/>
              <a:t>Value distribution (population level)</a:t>
            </a:r>
          </a:p>
        </p:txBody>
      </p:sp>
      <p:sp>
        <p:nvSpPr>
          <p:cNvPr id="19" name="TextBox 18">
            <a:extLst>
              <a:ext uri="{FF2B5EF4-FFF2-40B4-BE49-F238E27FC236}">
                <a16:creationId xmlns:a16="http://schemas.microsoft.com/office/drawing/2014/main" id="{A15FA66C-2191-4DD8-B925-595511D7B6B4}"/>
              </a:ext>
            </a:extLst>
          </p:cNvPr>
          <p:cNvSpPr txBox="1"/>
          <p:nvPr/>
        </p:nvSpPr>
        <p:spPr>
          <a:xfrm>
            <a:off x="4065639" y="231196"/>
            <a:ext cx="2551472" cy="646331"/>
          </a:xfrm>
          <a:prstGeom prst="rect">
            <a:avLst/>
          </a:prstGeom>
          <a:noFill/>
        </p:spPr>
        <p:txBody>
          <a:bodyPr wrap="square" rtlCol="0">
            <a:spAutoFit/>
          </a:bodyPr>
          <a:lstStyle/>
          <a:p>
            <a:pPr algn="ctr"/>
            <a:r>
              <a:rPr lang="en-US" dirty="0"/>
              <a:t>Ethnic distribution (population level)</a:t>
            </a:r>
          </a:p>
        </p:txBody>
      </p:sp>
      <p:cxnSp>
        <p:nvCxnSpPr>
          <p:cNvPr id="21" name="Straight Connector 20">
            <a:extLst>
              <a:ext uri="{FF2B5EF4-FFF2-40B4-BE49-F238E27FC236}">
                <a16:creationId xmlns:a16="http://schemas.microsoft.com/office/drawing/2014/main" id="{42A4C428-AA4B-4C79-9A09-8F8C5446B145}"/>
              </a:ext>
            </a:extLst>
          </p:cNvPr>
          <p:cNvCxnSpPr>
            <a:cxnSpLocks/>
          </p:cNvCxnSpPr>
          <p:nvPr/>
        </p:nvCxnSpPr>
        <p:spPr>
          <a:xfrm>
            <a:off x="3421626" y="195137"/>
            <a:ext cx="0" cy="492746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4B279B9-09EC-4FE5-A68B-872A646DEB53}"/>
              </a:ext>
            </a:extLst>
          </p:cNvPr>
          <p:cNvCxnSpPr>
            <a:cxnSpLocks/>
          </p:cNvCxnSpPr>
          <p:nvPr/>
        </p:nvCxnSpPr>
        <p:spPr>
          <a:xfrm>
            <a:off x="7388942" y="195136"/>
            <a:ext cx="0" cy="492747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74C081F-01B9-412D-86E3-2AE2BB8508D4}"/>
              </a:ext>
            </a:extLst>
          </p:cNvPr>
          <p:cNvCxnSpPr>
            <a:cxnSpLocks/>
          </p:cNvCxnSpPr>
          <p:nvPr/>
        </p:nvCxnSpPr>
        <p:spPr>
          <a:xfrm>
            <a:off x="167148" y="1665058"/>
            <a:ext cx="814602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461502B-3DCB-4C4F-A4AC-761D64B6E71F}"/>
              </a:ext>
            </a:extLst>
          </p:cNvPr>
          <p:cNvCxnSpPr>
            <a:cxnSpLocks/>
          </p:cNvCxnSpPr>
          <p:nvPr/>
        </p:nvCxnSpPr>
        <p:spPr>
          <a:xfrm>
            <a:off x="135193" y="4213124"/>
            <a:ext cx="814602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1FC60356-7110-46F7-9EF3-AB80FB3357EC}"/>
              </a:ext>
            </a:extLst>
          </p:cNvPr>
          <p:cNvSpPr/>
          <p:nvPr/>
        </p:nvSpPr>
        <p:spPr>
          <a:xfrm>
            <a:off x="4611203" y="4597468"/>
            <a:ext cx="304798" cy="29127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C87D68-4CEB-4FE3-9CDA-AB25F03F092B}"/>
              </a:ext>
            </a:extLst>
          </p:cNvPr>
          <p:cNvSpPr/>
          <p:nvPr/>
        </p:nvSpPr>
        <p:spPr>
          <a:xfrm>
            <a:off x="4611203" y="4908641"/>
            <a:ext cx="304798" cy="2912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0644C02-B136-43EB-AF28-C572F5DA95E2}"/>
              </a:ext>
            </a:extLst>
          </p:cNvPr>
          <p:cNvSpPr/>
          <p:nvPr/>
        </p:nvSpPr>
        <p:spPr>
          <a:xfrm>
            <a:off x="4611203" y="5215198"/>
            <a:ext cx="304798" cy="29127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3538BB-8F20-4E53-B116-03D670A5A741}"/>
              </a:ext>
            </a:extLst>
          </p:cNvPr>
          <p:cNvSpPr/>
          <p:nvPr/>
        </p:nvSpPr>
        <p:spPr>
          <a:xfrm>
            <a:off x="4611203" y="5507747"/>
            <a:ext cx="304798" cy="291279"/>
          </a:xfrm>
          <a:prstGeom prst="rect">
            <a:avLst/>
          </a:prstGeom>
          <a:solidFill>
            <a:srgbClr val="FF66FF"/>
          </a:solid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3C34632-4C04-4A52-BECB-C993F59B9DEA}"/>
              </a:ext>
            </a:extLst>
          </p:cNvPr>
          <p:cNvSpPr txBox="1"/>
          <p:nvPr/>
        </p:nvSpPr>
        <p:spPr>
          <a:xfrm>
            <a:off x="4921332" y="4589218"/>
            <a:ext cx="1578910" cy="307777"/>
          </a:xfrm>
          <a:prstGeom prst="rect">
            <a:avLst/>
          </a:prstGeom>
          <a:noFill/>
          <a:ln>
            <a:solidFill>
              <a:schemeClr val="tx1"/>
            </a:solidFill>
            <a:prstDash val="dash"/>
          </a:ln>
        </p:spPr>
        <p:txBody>
          <a:bodyPr wrap="square" rtlCol="0">
            <a:spAutoFit/>
          </a:bodyPr>
          <a:lstStyle/>
          <a:p>
            <a:r>
              <a:rPr lang="en-US" sz="1400" dirty="0"/>
              <a:t>50 % ethnic native</a:t>
            </a:r>
          </a:p>
        </p:txBody>
      </p:sp>
      <p:sp>
        <p:nvSpPr>
          <p:cNvPr id="40" name="TextBox 39">
            <a:extLst>
              <a:ext uri="{FF2B5EF4-FFF2-40B4-BE49-F238E27FC236}">
                <a16:creationId xmlns:a16="http://schemas.microsoft.com/office/drawing/2014/main" id="{5A918453-46BC-49EE-843E-7D415508D14B}"/>
              </a:ext>
            </a:extLst>
          </p:cNvPr>
          <p:cNvSpPr txBox="1"/>
          <p:nvPr/>
        </p:nvSpPr>
        <p:spPr>
          <a:xfrm>
            <a:off x="4917624" y="4893414"/>
            <a:ext cx="1578910" cy="307777"/>
          </a:xfrm>
          <a:prstGeom prst="rect">
            <a:avLst/>
          </a:prstGeom>
          <a:noFill/>
          <a:ln>
            <a:solidFill>
              <a:schemeClr val="tx1"/>
            </a:solidFill>
            <a:prstDash val="dash"/>
          </a:ln>
        </p:spPr>
        <p:txBody>
          <a:bodyPr wrap="square" rtlCol="0">
            <a:spAutoFit/>
          </a:bodyPr>
          <a:lstStyle/>
          <a:p>
            <a:r>
              <a:rPr lang="en-US" sz="1400" dirty="0"/>
              <a:t>60 % ethnic native</a:t>
            </a:r>
          </a:p>
        </p:txBody>
      </p:sp>
      <p:sp>
        <p:nvSpPr>
          <p:cNvPr id="41" name="TextBox 40">
            <a:extLst>
              <a:ext uri="{FF2B5EF4-FFF2-40B4-BE49-F238E27FC236}">
                <a16:creationId xmlns:a16="http://schemas.microsoft.com/office/drawing/2014/main" id="{5C0B5803-050B-4DC3-9C56-87B778752C24}"/>
              </a:ext>
            </a:extLst>
          </p:cNvPr>
          <p:cNvSpPr txBox="1"/>
          <p:nvPr/>
        </p:nvSpPr>
        <p:spPr>
          <a:xfrm>
            <a:off x="4906298" y="5192942"/>
            <a:ext cx="1578910" cy="307777"/>
          </a:xfrm>
          <a:prstGeom prst="rect">
            <a:avLst/>
          </a:prstGeom>
          <a:noFill/>
          <a:ln>
            <a:solidFill>
              <a:schemeClr val="tx1"/>
            </a:solidFill>
            <a:prstDash val="dash"/>
          </a:ln>
        </p:spPr>
        <p:txBody>
          <a:bodyPr wrap="square" rtlCol="0">
            <a:spAutoFit/>
          </a:bodyPr>
          <a:lstStyle/>
          <a:p>
            <a:r>
              <a:rPr lang="en-US" sz="1400" dirty="0"/>
              <a:t>70 % ethnic native</a:t>
            </a:r>
          </a:p>
        </p:txBody>
      </p:sp>
      <p:sp>
        <p:nvSpPr>
          <p:cNvPr id="42" name="TextBox 41">
            <a:extLst>
              <a:ext uri="{FF2B5EF4-FFF2-40B4-BE49-F238E27FC236}">
                <a16:creationId xmlns:a16="http://schemas.microsoft.com/office/drawing/2014/main" id="{DBFB8DED-5269-49D7-A79C-70354021DAE0}"/>
              </a:ext>
            </a:extLst>
          </p:cNvPr>
          <p:cNvSpPr txBox="1"/>
          <p:nvPr/>
        </p:nvSpPr>
        <p:spPr>
          <a:xfrm>
            <a:off x="4916001" y="5499499"/>
            <a:ext cx="1578910" cy="307777"/>
          </a:xfrm>
          <a:prstGeom prst="rect">
            <a:avLst/>
          </a:prstGeom>
          <a:noFill/>
          <a:ln>
            <a:solidFill>
              <a:schemeClr val="tx1"/>
            </a:solidFill>
            <a:prstDash val="dash"/>
          </a:ln>
        </p:spPr>
        <p:txBody>
          <a:bodyPr wrap="square" rtlCol="0">
            <a:spAutoFit/>
          </a:bodyPr>
          <a:lstStyle/>
          <a:p>
            <a:r>
              <a:rPr lang="en-US" sz="1400" dirty="0"/>
              <a:t>80 % ethnic native</a:t>
            </a:r>
          </a:p>
        </p:txBody>
      </p:sp>
      <p:sp>
        <p:nvSpPr>
          <p:cNvPr id="3" name="TextBox 2">
            <a:extLst>
              <a:ext uri="{FF2B5EF4-FFF2-40B4-BE49-F238E27FC236}">
                <a16:creationId xmlns:a16="http://schemas.microsoft.com/office/drawing/2014/main" id="{08853FB0-9DEE-4C4F-90B0-4009E5E7ACE2}"/>
              </a:ext>
            </a:extLst>
          </p:cNvPr>
          <p:cNvSpPr txBox="1"/>
          <p:nvPr/>
        </p:nvSpPr>
        <p:spPr>
          <a:xfrm>
            <a:off x="8313175" y="195136"/>
            <a:ext cx="3711675" cy="369332"/>
          </a:xfrm>
          <a:prstGeom prst="rect">
            <a:avLst/>
          </a:prstGeom>
          <a:noFill/>
        </p:spPr>
        <p:txBody>
          <a:bodyPr wrap="square" rtlCol="0">
            <a:spAutoFit/>
          </a:bodyPr>
          <a:lstStyle/>
          <a:p>
            <a:r>
              <a:rPr lang="en-US" dirty="0"/>
              <a:t>classical majority/minority</a:t>
            </a:r>
          </a:p>
        </p:txBody>
      </p:sp>
    </p:spTree>
    <p:extLst>
      <p:ext uri="{BB962C8B-B14F-4D97-AF65-F5344CB8AC3E}">
        <p14:creationId xmlns:p14="http://schemas.microsoft.com/office/powerpoint/2010/main" val="40571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4FFA5ECB-32EB-4993-A1FC-F679AAC01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29600" cy="4572000"/>
          </a:xfrm>
          <a:prstGeom prst="rect">
            <a:avLst/>
          </a:prstGeom>
        </p:spPr>
      </p:pic>
      <p:pic>
        <p:nvPicPr>
          <p:cNvPr id="6" name="Picture 5">
            <a:extLst>
              <a:ext uri="{FF2B5EF4-FFF2-40B4-BE49-F238E27FC236}">
                <a16:creationId xmlns:a16="http://schemas.microsoft.com/office/drawing/2014/main" id="{14002502-503B-4815-943D-8EF26CE3CB02}"/>
              </a:ext>
            </a:extLst>
          </p:cNvPr>
          <p:cNvPicPr>
            <a:picLocks noChangeAspect="1"/>
          </p:cNvPicPr>
          <p:nvPr/>
        </p:nvPicPr>
        <p:blipFill rotWithShape="1">
          <a:blip r:embed="rId3"/>
          <a:srcRect l="22935" t="18325" r="6223" b="3053"/>
          <a:stretch/>
        </p:blipFill>
        <p:spPr>
          <a:xfrm>
            <a:off x="9538150" y="0"/>
            <a:ext cx="2653850" cy="1656080"/>
          </a:xfrm>
          <a:prstGeom prst="rect">
            <a:avLst/>
          </a:prstGeom>
        </p:spPr>
      </p:pic>
      <p:sp>
        <p:nvSpPr>
          <p:cNvPr id="8" name="TextBox 7">
            <a:extLst>
              <a:ext uri="{FF2B5EF4-FFF2-40B4-BE49-F238E27FC236}">
                <a16:creationId xmlns:a16="http://schemas.microsoft.com/office/drawing/2014/main" id="{C5A00788-8062-450C-907F-34E008E5EB7F}"/>
              </a:ext>
            </a:extLst>
          </p:cNvPr>
          <p:cNvSpPr txBox="1"/>
          <p:nvPr/>
        </p:nvSpPr>
        <p:spPr>
          <a:xfrm>
            <a:off x="8544232" y="1799303"/>
            <a:ext cx="3421626"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Conservative native are underrepresented, show same ethnic exposure as conservative migrant, who represent majority value in the migrant group and 40% of population</a:t>
            </a:r>
          </a:p>
          <a:p>
            <a:pPr marL="285750" indent="-285750">
              <a:buFont typeface="Arial" panose="020B0604020202020204" pitchFamily="34" charset="0"/>
              <a:buChar char="•"/>
            </a:pPr>
            <a:r>
              <a:rPr lang="en-US" sz="1400" dirty="0"/>
              <a:t>Main differences are in the value exposure</a:t>
            </a:r>
          </a:p>
          <a:p>
            <a:pPr marL="285750" indent="-285750">
              <a:buFont typeface="Arial" panose="020B0604020202020204" pitchFamily="34" charset="0"/>
              <a:buChar char="•"/>
            </a:pPr>
            <a:r>
              <a:rPr lang="en-US" sz="1400" dirty="0"/>
              <a:t>Value segregation as by-product decreases as the percentage of liberals increases in the own group, as there are more liberals and conservative need to assimilate to maximize ethnic preference</a:t>
            </a:r>
          </a:p>
        </p:txBody>
      </p:sp>
      <p:sp>
        <p:nvSpPr>
          <p:cNvPr id="10" name="TextBox 9">
            <a:extLst>
              <a:ext uri="{FF2B5EF4-FFF2-40B4-BE49-F238E27FC236}">
                <a16:creationId xmlns:a16="http://schemas.microsoft.com/office/drawing/2014/main" id="{A9DEEAE7-CC66-4CB7-9F37-B6A987F33735}"/>
              </a:ext>
            </a:extLst>
          </p:cNvPr>
          <p:cNvSpPr txBox="1"/>
          <p:nvPr/>
        </p:nvSpPr>
        <p:spPr>
          <a:xfrm>
            <a:off x="226142" y="4729316"/>
            <a:ext cx="11454581"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t>Conservative native show value assimilation for low level of determinism  when they  are under-represented (80% liberal native), to then increase and remain lower than other conditions. The assimilation occurs because due to lower determinism (5), because all agent maximize to  a certain degree, but still relocate randomly, so they are tolerated by liberals</a:t>
            </a:r>
          </a:p>
          <a:p>
            <a:pPr marL="171450" indent="-171450">
              <a:buFont typeface="Arial" panose="020B0604020202020204" pitchFamily="34" charset="0"/>
              <a:buChar char="•"/>
            </a:pPr>
            <a:r>
              <a:rPr lang="en-US" sz="1100" dirty="0"/>
              <a:t>As conservative native become under-represented, the by-product value segregation decreases, as they need to relocate close to liberals co-ethnic, numerically higher, which still will tolerate them. The increase in ethnic preference of liberals native do not change much</a:t>
            </a:r>
          </a:p>
          <a:p>
            <a:pPr marL="171450" indent="-171450">
              <a:buFont typeface="Arial" panose="020B0604020202020204" pitchFamily="34" charset="0"/>
              <a:buChar char="•"/>
            </a:pPr>
            <a:r>
              <a:rPr lang="en-US" sz="1100" dirty="0"/>
              <a:t>Higher decrease in  by-product value segregation occurs when liberal migrant become more ethnically conservative, more evidently when liberal migrant represent higher shares of population (making up to 50%)</a:t>
            </a:r>
          </a:p>
          <a:p>
            <a:pPr marL="171450" indent="-171450">
              <a:buFont typeface="Arial" panose="020B0604020202020204" pitchFamily="34" charset="0"/>
              <a:buChar char="•"/>
            </a:pPr>
            <a:r>
              <a:rPr lang="en-US" sz="1100" dirty="0"/>
              <a:t>The value assimilation is higher when liberal native increase their ethnic preference</a:t>
            </a: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75682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685D3335-3C93-4705-8C52-AA07619A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86360"/>
            <a:ext cx="8229600" cy="4572000"/>
          </a:xfrm>
          <a:prstGeom prst="rect">
            <a:avLst/>
          </a:prstGeom>
        </p:spPr>
      </p:pic>
      <p:pic>
        <p:nvPicPr>
          <p:cNvPr id="6" name="Picture 5">
            <a:extLst>
              <a:ext uri="{FF2B5EF4-FFF2-40B4-BE49-F238E27FC236}">
                <a16:creationId xmlns:a16="http://schemas.microsoft.com/office/drawing/2014/main" id="{4888A4C5-EFC5-4D82-8F5F-E0555339D646}"/>
              </a:ext>
            </a:extLst>
          </p:cNvPr>
          <p:cNvPicPr>
            <a:picLocks noChangeAspect="1"/>
          </p:cNvPicPr>
          <p:nvPr/>
        </p:nvPicPr>
        <p:blipFill rotWithShape="1">
          <a:blip r:embed="rId3"/>
          <a:srcRect l="22935" t="18325" r="6223" b="3053"/>
          <a:stretch/>
        </p:blipFill>
        <p:spPr>
          <a:xfrm>
            <a:off x="9538150" y="0"/>
            <a:ext cx="2653850" cy="1656080"/>
          </a:xfrm>
          <a:prstGeom prst="rect">
            <a:avLst/>
          </a:prstGeom>
        </p:spPr>
      </p:pic>
      <p:sp>
        <p:nvSpPr>
          <p:cNvPr id="7" name="TextBox 6">
            <a:extLst>
              <a:ext uri="{FF2B5EF4-FFF2-40B4-BE49-F238E27FC236}">
                <a16:creationId xmlns:a16="http://schemas.microsoft.com/office/drawing/2014/main" id="{80FED57C-B6C4-4FC7-99DE-6B6C017C3499}"/>
              </a:ext>
            </a:extLst>
          </p:cNvPr>
          <p:cNvSpPr txBox="1"/>
          <p:nvPr/>
        </p:nvSpPr>
        <p:spPr>
          <a:xfrm>
            <a:off x="147484" y="4739148"/>
            <a:ext cx="11857703"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t>Conservative migrant show same ethnic patterns but different value segregation due both to value group size and increase in ethnic preference of liberals in both groups.</a:t>
            </a:r>
          </a:p>
          <a:p>
            <a:pPr marL="171450" indent="-171450">
              <a:buFont typeface="Arial" panose="020B0604020202020204" pitchFamily="34" charset="0"/>
              <a:buChar char="•"/>
            </a:pPr>
            <a:r>
              <a:rPr lang="en-US" sz="1100" dirty="0"/>
              <a:t>By-product value segregation slightly increases as liberals are more represented in society, as the equivalent number of agents in liberals counter-ethnic part</a:t>
            </a:r>
          </a:p>
          <a:p>
            <a:pPr marL="171450" indent="-171450">
              <a:buFont typeface="Arial" panose="020B0604020202020204" pitchFamily="34" charset="0"/>
              <a:buChar char="•"/>
            </a:pPr>
            <a:r>
              <a:rPr lang="en-US" sz="1100" dirty="0"/>
              <a:t>As liberal native increase their ethnic preference, by-product value segregation of conservative migrant decreases,  more evidently as liberal are equally distributed between ethnic groups. As liberals only care about value, they form dense neighborhood, as they </a:t>
            </a:r>
            <a:r>
              <a:rPr lang="en-US" sz="1100" dirty="0" err="1"/>
              <a:t>considrer</a:t>
            </a:r>
            <a:r>
              <a:rPr lang="en-US" sz="1100" dirty="0"/>
              <a:t> also ethnic similarity, the neighborhood breaks into small neighborhood, on which limits liberal migrants relocate. Conservative migrant relocate on the boundaries of such neighborhoods, where they have more chance to find co-ethnics (-&gt; better understand)</a:t>
            </a:r>
          </a:p>
          <a:p>
            <a:pPr marL="171450" indent="-171450">
              <a:buFont typeface="Arial" panose="020B0604020202020204" pitchFamily="34" charset="0"/>
              <a:buChar char="•"/>
            </a:pPr>
            <a:r>
              <a:rPr lang="en-US" sz="1100" dirty="0"/>
              <a:t>Effect of neighborhood density of liberals</a:t>
            </a:r>
          </a:p>
        </p:txBody>
      </p:sp>
    </p:spTree>
    <p:extLst>
      <p:ext uri="{BB962C8B-B14F-4D97-AF65-F5344CB8AC3E}">
        <p14:creationId xmlns:p14="http://schemas.microsoft.com/office/powerpoint/2010/main" val="155929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0EBED14A-A48E-459B-BC1E-E45B02E83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92" y="71284"/>
            <a:ext cx="8229600" cy="4572000"/>
          </a:xfrm>
          <a:prstGeom prst="rect">
            <a:avLst/>
          </a:prstGeom>
        </p:spPr>
      </p:pic>
      <p:pic>
        <p:nvPicPr>
          <p:cNvPr id="6" name="Picture 5">
            <a:extLst>
              <a:ext uri="{FF2B5EF4-FFF2-40B4-BE49-F238E27FC236}">
                <a16:creationId xmlns:a16="http://schemas.microsoft.com/office/drawing/2014/main" id="{FFBC0E39-1953-4A4A-BB60-A18E4E22A6BB}"/>
              </a:ext>
            </a:extLst>
          </p:cNvPr>
          <p:cNvPicPr>
            <a:picLocks noChangeAspect="1"/>
          </p:cNvPicPr>
          <p:nvPr/>
        </p:nvPicPr>
        <p:blipFill rotWithShape="1">
          <a:blip r:embed="rId3"/>
          <a:srcRect l="22935" t="18325" r="6223" b="3053"/>
          <a:stretch/>
        </p:blipFill>
        <p:spPr>
          <a:xfrm>
            <a:off x="9538150" y="0"/>
            <a:ext cx="2653850" cy="1656080"/>
          </a:xfrm>
          <a:prstGeom prst="rect">
            <a:avLst/>
          </a:prstGeom>
        </p:spPr>
      </p:pic>
    </p:spTree>
    <p:extLst>
      <p:ext uri="{BB962C8B-B14F-4D97-AF65-F5344CB8AC3E}">
        <p14:creationId xmlns:p14="http://schemas.microsoft.com/office/powerpoint/2010/main" val="8775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D54FB032-F0DE-4377-A4EA-948FA9408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26" y="100780"/>
            <a:ext cx="8229600" cy="4572000"/>
          </a:xfrm>
          <a:prstGeom prst="rect">
            <a:avLst/>
          </a:prstGeom>
        </p:spPr>
      </p:pic>
      <p:pic>
        <p:nvPicPr>
          <p:cNvPr id="4" name="Picture 3">
            <a:extLst>
              <a:ext uri="{FF2B5EF4-FFF2-40B4-BE49-F238E27FC236}">
                <a16:creationId xmlns:a16="http://schemas.microsoft.com/office/drawing/2014/main" id="{134BDE78-1C50-47A5-982C-365EEAAE1EAF}"/>
              </a:ext>
            </a:extLst>
          </p:cNvPr>
          <p:cNvPicPr>
            <a:picLocks noChangeAspect="1"/>
          </p:cNvPicPr>
          <p:nvPr/>
        </p:nvPicPr>
        <p:blipFill rotWithShape="1">
          <a:blip r:embed="rId3"/>
          <a:srcRect l="22935" t="18325" r="6223" b="3053"/>
          <a:stretch/>
        </p:blipFill>
        <p:spPr>
          <a:xfrm>
            <a:off x="9538150" y="0"/>
            <a:ext cx="2653850" cy="1656080"/>
          </a:xfrm>
          <a:prstGeom prst="rect">
            <a:avLst/>
          </a:prstGeom>
        </p:spPr>
      </p:pic>
    </p:spTree>
    <p:extLst>
      <p:ext uri="{BB962C8B-B14F-4D97-AF65-F5344CB8AC3E}">
        <p14:creationId xmlns:p14="http://schemas.microsoft.com/office/powerpoint/2010/main" val="2160256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Rocco Paolillo</dc:creator>
  <cp:lastModifiedBy>Rocco Paolillo</cp:lastModifiedBy>
  <cp:revision>7</cp:revision>
  <dcterms:created xsi:type="dcterms:W3CDTF">2022-03-21T11:40:18Z</dcterms:created>
  <dcterms:modified xsi:type="dcterms:W3CDTF">2022-03-22T22:07:10Z</dcterms:modified>
</cp:coreProperties>
</file>