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6" r:id="rId5"/>
    <p:sldId id="257" r:id="rId6"/>
    <p:sldId id="261" r:id="rId7"/>
    <p:sldId id="264" r:id="rId8"/>
    <p:sldId id="262" r:id="rId9"/>
    <p:sldId id="265" r:id="rId10"/>
    <p:sldId id="266" r:id="rId11"/>
    <p:sldId id="263" r:id="rId12"/>
    <p:sldId id="269" r:id="rId13"/>
    <p:sldId id="267" r:id="rId14"/>
    <p:sldId id="268" r:id="rId15"/>
    <p:sldId id="260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65A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AA19FA-41AE-4F2A-8228-3399FEB02D4B}" type="datetimeFigureOut">
              <a:rPr lang="it-IT" smtClean="0"/>
              <a:t>17/04/2025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F2187-BD6B-4CD4-8DF4-F350925E52C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4720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image" Target="../media/image5.png"/><Relationship Id="rId2" Type="http://schemas.openxmlformats.org/officeDocument/2006/relationships/hyperlink" Target="http://www.twitter.com/risis_eu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FACEBOOK.COM/RISIS.EU" TargetMode="External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0" Type="http://schemas.openxmlformats.org/officeDocument/2006/relationships/hyperlink" Target="mailto:CONTACT@RISIS2.EU" TargetMode="External"/><Relationship Id="rId4" Type="http://schemas.openxmlformats.org/officeDocument/2006/relationships/hyperlink" Target="https://www.youtube.com/channel/UCJbs5Y4vSjB-msAODaBQ7jw" TargetMode="External"/><Relationship Id="rId9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3">
            <a:extLst>
              <a:ext uri="{FF2B5EF4-FFF2-40B4-BE49-F238E27FC236}">
                <a16:creationId xmlns:a16="http://schemas.microsoft.com/office/drawing/2014/main" id="{25F6244B-B1B3-416D-B88B-0FE1D1159F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9003"/>
          <a:stretch/>
        </p:blipFill>
        <p:spPr>
          <a:xfrm>
            <a:off x="0" y="1142770"/>
            <a:ext cx="12202758" cy="52572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3D0686-F3B6-4B9D-A347-9CE02FFD1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335636"/>
            <a:ext cx="3795445" cy="2414431"/>
          </a:xfrm>
        </p:spPr>
        <p:txBody>
          <a:bodyPr anchor="b">
            <a:normAutofit/>
          </a:bodyPr>
          <a:lstStyle>
            <a:lvl1pPr algn="l"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DCE23-7D2E-4485-A8A3-6D0DC38C1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879437"/>
            <a:ext cx="3795445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F0CEF-51FF-466C-8532-9EF423A42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Nome beneficiario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040DB-8460-4471-A536-03EED8D2E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264DF-C80E-4A54-97BF-B28A94C1B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B172-409A-48BF-92CD-9E808051E234}" type="slidenum">
              <a:rPr lang="it-IT" smtClean="0"/>
              <a:t>‹#›</a:t>
            </a:fld>
            <a:endParaRPr lang="it-IT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A686CD-BC84-4E44-BDAF-161736E81F4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5681663"/>
            <a:ext cx="3795444" cy="482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it-IT" dirty="0"/>
              <a:t>Click to </a:t>
            </a:r>
            <a:r>
              <a:rPr lang="it-IT" dirty="0" err="1"/>
              <a:t>edit</a:t>
            </a:r>
            <a:r>
              <a:rPr lang="it-IT" dirty="0"/>
              <a:t> date</a:t>
            </a:r>
          </a:p>
        </p:txBody>
      </p:sp>
      <p:pic>
        <p:nvPicPr>
          <p:cNvPr id="12" name="Immagine 11" descr="Immagine che contiene chiave&#10;&#10;Descrizione generata automaticamente">
            <a:extLst>
              <a:ext uri="{FF2B5EF4-FFF2-40B4-BE49-F238E27FC236}">
                <a16:creationId xmlns:a16="http://schemas.microsoft.com/office/drawing/2014/main" id="{F6BF2FEC-0605-26ED-922F-022FC77F085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908" y="2436075"/>
            <a:ext cx="7110737" cy="2708694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5466AA23-CDC2-5039-A630-FAEC9292A0C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173" y="269567"/>
            <a:ext cx="813917" cy="65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521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DA399C-1B0C-440F-B657-67652B399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CE4C-2805-4E3E-AF65-4896882F519E}" type="datetimeFigureOut">
              <a:rPr lang="it-IT" smtClean="0"/>
              <a:t>17/04/2025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255F85-46AF-4BA1-AF87-BD384DE93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02AF58-9572-47BE-A27E-675094BA3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B172-409A-48BF-92CD-9E808051E234}" type="slidenum">
              <a:rPr lang="it-IT" smtClean="0"/>
              <a:t>‹#›</a:t>
            </a:fld>
            <a:endParaRPr lang="it-IT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170A749-EDF4-4F2E-B347-33EC26320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5636"/>
            <a:ext cx="10515600" cy="540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645C435-9F3C-40A6-BA2D-BD3831F5FA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931597"/>
            <a:ext cx="10515600" cy="45200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it-IT" sz="2400" b="1" dirty="0">
                <a:solidFill>
                  <a:srgbClr val="B27F47"/>
                </a:solidFill>
                <a:latin typeface="Titillium Bd" pitchFamily="2" charset="77"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sub-title styles</a:t>
            </a:r>
            <a:endParaRPr lang="it-IT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3523A13-DF16-439A-A901-D42A74C992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96619"/>
            <a:ext cx="5181600" cy="3680344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91548BF4-DA08-4F5A-BD58-1257B92A5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96619"/>
            <a:ext cx="5181600" cy="3680344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EC47D15-EFA4-9EB0-E557-AA078F4892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173" y="269567"/>
            <a:ext cx="813917" cy="65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94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6BDC7C-2754-EB00-F541-D3DC7C9FD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FF544A7-0929-80BD-13E6-02F9E4D15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Nome beneficiario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8E92A99-229D-E669-F23A-39EEFF04A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Missione 4 • Istruzione e Ricerca 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AC3FDF7-C471-794B-5709-BB93192EA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B172-409A-48BF-92CD-9E808051E234}" type="slidenum">
              <a:rPr lang="it-IT" smtClean="0"/>
              <a:pPr/>
              <a:t>‹#›</a:t>
            </a:fld>
            <a:endParaRPr lang="it-IT" dirty="0"/>
          </a:p>
        </p:txBody>
      </p:sp>
      <p:pic>
        <p:nvPicPr>
          <p:cNvPr id="6" name="Immagine 9">
            <a:hlinkClick r:id="rId2"/>
            <a:extLst>
              <a:ext uri="{FF2B5EF4-FFF2-40B4-BE49-F238E27FC236}">
                <a16:creationId xmlns:a16="http://schemas.microsoft.com/office/drawing/2014/main" id="{36F4DA95-D35C-1E24-2A4D-5DE0F7CE9B0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172" y="3329653"/>
            <a:ext cx="65174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magine 11">
            <a:hlinkClick r:id="rId4"/>
            <a:extLst>
              <a:ext uri="{FF2B5EF4-FFF2-40B4-BE49-F238E27FC236}">
                <a16:creationId xmlns:a16="http://schemas.microsoft.com/office/drawing/2014/main" id="{7A4DC8E9-73FA-3E59-305A-E91EF3DF251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172" y="4856061"/>
            <a:ext cx="686514" cy="510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magine 7">
            <a:hlinkClick r:id="rId6" action="ppaction://hlinkfile"/>
            <a:extLst>
              <a:ext uri="{FF2B5EF4-FFF2-40B4-BE49-F238E27FC236}">
                <a16:creationId xmlns:a16="http://schemas.microsoft.com/office/drawing/2014/main" id="{10B3C8BD-6CE4-E444-E321-48FB3128742D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916" y="3838141"/>
            <a:ext cx="5810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0" descr="Image result for logo zenodo&quot;">
            <a:extLst>
              <a:ext uri="{FF2B5EF4-FFF2-40B4-BE49-F238E27FC236}">
                <a16:creationId xmlns:a16="http://schemas.microsoft.com/office/drawing/2014/main" id="{E7437551-E867-B688-A80E-72BCB7151D5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724" y="5424614"/>
            <a:ext cx="786082" cy="31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magine 2" descr="Immagine che contiene testo, clipart, grafica vettoriale&#10;&#10;Descrizione generata automaticamente">
            <a:extLst>
              <a:ext uri="{FF2B5EF4-FFF2-40B4-BE49-F238E27FC236}">
                <a16:creationId xmlns:a16="http://schemas.microsoft.com/office/drawing/2014/main" id="{58BF350F-1795-42EC-958A-89CA7D6276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037" y="4390566"/>
            <a:ext cx="360363" cy="360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sellaDiTesto 12">
            <a:extLst>
              <a:ext uri="{FF2B5EF4-FFF2-40B4-BE49-F238E27FC236}">
                <a16:creationId xmlns:a16="http://schemas.microsoft.com/office/drawing/2014/main" id="{F1397832-7DA2-1A63-C5AA-8B2454A1608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24400" y="2853628"/>
            <a:ext cx="37157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  <a:cs typeface="Futura-Normal" pitchFamily="2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it-IT" sz="1800" b="1" dirty="0">
                <a:solidFill>
                  <a:srgbClr val="2A65AF"/>
                </a:solidFill>
                <a:latin typeface="Titillium"/>
              </a:rPr>
              <a:t>fossr.dissemination@ircres.cnr.it</a:t>
            </a:r>
            <a:endParaRPr lang="en-GB" altLang="it-IT" sz="1400" b="1" dirty="0">
              <a:solidFill>
                <a:srgbClr val="2A65AF"/>
              </a:solidFill>
              <a:latin typeface="Titillium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190F96E-5EB4-9C5E-0E95-8F036EC605C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53806" y="3837181"/>
            <a:ext cx="37157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  <a:cs typeface="Futura-Normal" pitchFamily="2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it-IT" sz="1800" b="1" dirty="0">
                <a:solidFill>
                  <a:srgbClr val="2A65AF"/>
                </a:solidFill>
                <a:latin typeface="Titillium"/>
              </a:rPr>
              <a:t>fossr.eu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2C757B9-809C-2F0B-58DF-522FBFE7A89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53806" y="4367222"/>
            <a:ext cx="37157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  <a:cs typeface="Futura-Normal" pitchFamily="2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it-IT" sz="1800" b="1" dirty="0" err="1">
                <a:solidFill>
                  <a:srgbClr val="2A65AF"/>
                </a:solidFill>
                <a:latin typeface="Titillium"/>
              </a:rPr>
              <a:t>fossr-eu</a:t>
            </a:r>
            <a:endParaRPr lang="en-GB" altLang="it-IT" sz="1800" b="1" dirty="0">
              <a:solidFill>
                <a:srgbClr val="2A65AF"/>
              </a:solidFill>
              <a:latin typeface="Titillium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3D133B7-56DA-2C93-9FF2-EA8A16B0D64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53806" y="4897263"/>
            <a:ext cx="37157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  <a:cs typeface="Futura-Normal" pitchFamily="2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it-IT" sz="1800" b="1">
                <a:solidFill>
                  <a:srgbClr val="2A65AF"/>
                </a:solidFill>
                <a:latin typeface="Titillium"/>
              </a:rPr>
              <a:t>@fossr</a:t>
            </a:r>
            <a:endParaRPr lang="en-GB" altLang="it-IT" sz="1800" b="1" dirty="0">
              <a:solidFill>
                <a:srgbClr val="2A65AF"/>
              </a:solidFill>
              <a:latin typeface="Titillium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D25F82D-338E-CFEC-5AEB-5620FA3C03D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53806" y="5370407"/>
            <a:ext cx="37157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  <a:cs typeface="Futura-Normal" pitchFamily="2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it-IT" sz="1800" b="1" dirty="0">
                <a:solidFill>
                  <a:srgbClr val="2A65AF"/>
                </a:solidFill>
                <a:latin typeface="Titillium"/>
              </a:rPr>
              <a:t>zenodo.org/communities/</a:t>
            </a:r>
            <a:r>
              <a:rPr lang="en-GB" altLang="it-IT" sz="1800" b="1" dirty="0" err="1">
                <a:solidFill>
                  <a:srgbClr val="2A65AF"/>
                </a:solidFill>
                <a:latin typeface="Titillium"/>
              </a:rPr>
              <a:t>fossr</a:t>
            </a:r>
            <a:endParaRPr lang="en-GB" altLang="it-IT" sz="1800" b="1" dirty="0">
              <a:solidFill>
                <a:srgbClr val="2A65AF"/>
              </a:solidFill>
              <a:latin typeface="Titillium"/>
            </a:endParaRPr>
          </a:p>
        </p:txBody>
      </p:sp>
      <p:pic>
        <p:nvPicPr>
          <p:cNvPr id="16" name="Immagine 10">
            <a:hlinkClick r:id="rId10"/>
            <a:extLst>
              <a:ext uri="{FF2B5EF4-FFF2-40B4-BE49-F238E27FC236}">
                <a16:creationId xmlns:a16="http://schemas.microsoft.com/office/drawing/2014/main" id="{A733C891-7D33-2C45-07D3-7671A8DF25D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58" t="8139" r="13683" b="16049"/>
          <a:stretch>
            <a:fillRect/>
          </a:stretch>
        </p:blipFill>
        <p:spPr bwMode="auto">
          <a:xfrm>
            <a:off x="4265268" y="2806149"/>
            <a:ext cx="521552" cy="429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CasellaDiTesto 12">
            <a:extLst>
              <a:ext uri="{FF2B5EF4-FFF2-40B4-BE49-F238E27FC236}">
                <a16:creationId xmlns:a16="http://schemas.microsoft.com/office/drawing/2014/main" id="{C3ABE821-189C-CA5D-98A8-7B69D5D046B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53806" y="3356940"/>
            <a:ext cx="37157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  <a:cs typeface="Futura-Normal" pitchFamily="2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it-IT" sz="1800" b="1" dirty="0">
                <a:solidFill>
                  <a:srgbClr val="2A65AF"/>
                </a:solidFill>
                <a:latin typeface="Titillium"/>
              </a:rPr>
              <a:t>@fossrproject</a:t>
            </a:r>
            <a:endParaRPr lang="en-GB" altLang="it-IT" sz="1400" b="1" dirty="0">
              <a:solidFill>
                <a:srgbClr val="2A65AF"/>
              </a:solidFill>
              <a:latin typeface="Titillium"/>
            </a:endParaRP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DC9BAB15-15A4-DC60-2A26-4244D5D725C1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173" y="269567"/>
            <a:ext cx="813917" cy="65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583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64FA8-0EC4-493B-8FF4-DB43442AD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EABCFE-413D-4F1C-BAAC-CBBB0BF41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CE4C-2805-4E3E-AF65-4896882F519E}" type="datetimeFigureOut">
              <a:rPr lang="it-IT" smtClean="0"/>
              <a:t>17/04/2025</a:t>
            </a:fld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E70EE3-9A44-439E-9280-9267337E5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B172-409A-48BF-92CD-9E808051E234}" type="slidenum">
              <a:rPr lang="it-IT" smtClean="0"/>
              <a:t>‹#›</a:t>
            </a:fld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F9029B0-DBDC-B7A6-91CF-343ACD877D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173" y="269567"/>
            <a:ext cx="813917" cy="650761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6D64E9C-8D67-AACB-8783-B84062B91C4A}"/>
              </a:ext>
            </a:extLst>
          </p:cNvPr>
          <p:cNvSpPr txBox="1"/>
          <p:nvPr userDrawn="1"/>
        </p:nvSpPr>
        <p:spPr>
          <a:xfrm>
            <a:off x="6712747" y="6426382"/>
            <a:ext cx="5317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solidFill>
                  <a:schemeClr val="bg1">
                    <a:alpha val="50000"/>
                  </a:schemeClr>
                </a:solidFill>
                <a:latin typeface="Titillium" pitchFamily="2" charset="77"/>
              </a:rPr>
              <a:t>Missione 4 </a:t>
            </a:r>
            <a:r>
              <a:rPr lang="it-IT" sz="1400" b="1" dirty="0">
                <a:solidFill>
                  <a:schemeClr val="bg1">
                    <a:alpha val="50000"/>
                  </a:schemeClr>
                </a:solidFill>
                <a:latin typeface="Titillium" pitchFamily="2" charset="77"/>
              </a:rPr>
              <a:t>• Istruzione e Ricerca </a:t>
            </a:r>
            <a:endParaRPr lang="it-IT" sz="1400" dirty="0">
              <a:solidFill>
                <a:schemeClr val="bg1">
                  <a:alpha val="50000"/>
                </a:schemeClr>
              </a:solidFill>
              <a:latin typeface="Titill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9087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E6F965-22BB-5CB6-312C-62EDB1057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816" y="1325588"/>
            <a:ext cx="10515600" cy="780114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40986D-B2E6-E64A-9F09-D13E9F372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765" y="2174486"/>
            <a:ext cx="10515600" cy="388582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0F22038-E401-9B59-43A1-1AFFB7DF4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E968-9458-1846-8B1A-FEE51423D98D}" type="datetimeFigureOut">
              <a:rPr lang="it-IT" smtClean="0"/>
              <a:t>17/04/2025</a:t>
            </a:fld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7E22B4-7DF0-794F-F8A7-5684B7EAD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92B8-55D9-4942-9C82-0B9DDA21D461}" type="slidenum">
              <a:rPr lang="it-IT" smtClean="0"/>
              <a:t>‹#›</a:t>
            </a:fld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06CEAA9-911C-6E71-07F4-B5762AEB04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173" y="269567"/>
            <a:ext cx="813917" cy="650761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707D8270-4887-D8F6-1D7C-72533644DADB}"/>
              </a:ext>
            </a:extLst>
          </p:cNvPr>
          <p:cNvSpPr txBox="1"/>
          <p:nvPr userDrawn="1"/>
        </p:nvSpPr>
        <p:spPr>
          <a:xfrm>
            <a:off x="6712747" y="6426382"/>
            <a:ext cx="5317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solidFill>
                  <a:schemeClr val="bg1">
                    <a:alpha val="50000"/>
                  </a:schemeClr>
                </a:solidFill>
                <a:latin typeface="Titillium" pitchFamily="2" charset="77"/>
              </a:rPr>
              <a:t>Missione 4 </a:t>
            </a:r>
            <a:r>
              <a:rPr lang="it-IT" sz="1400" b="1" dirty="0">
                <a:solidFill>
                  <a:schemeClr val="bg1">
                    <a:alpha val="50000"/>
                  </a:schemeClr>
                </a:solidFill>
                <a:latin typeface="Titillium" pitchFamily="2" charset="77"/>
              </a:rPr>
              <a:t>• Istruzione e Ricerca </a:t>
            </a:r>
            <a:endParaRPr lang="it-IT" sz="1400" dirty="0">
              <a:solidFill>
                <a:schemeClr val="bg1">
                  <a:alpha val="50000"/>
                </a:schemeClr>
              </a:solidFill>
              <a:latin typeface="Titillium" pitchFamily="2" charset="77"/>
            </a:endParaRPr>
          </a:p>
        </p:txBody>
      </p:sp>
      <p:pic>
        <p:nvPicPr>
          <p:cNvPr id="9" name="Immagine 8" descr="Immagine che contiene Elementi grafici, cartone animato, clipart, design&#10;&#10;Descrizione generata automaticamente">
            <a:extLst>
              <a:ext uri="{FF2B5EF4-FFF2-40B4-BE49-F238E27FC236}">
                <a16:creationId xmlns:a16="http://schemas.microsoft.com/office/drawing/2014/main" id="{3ED4C73A-543D-26AE-C321-398EE15C91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611"/>
          <a:stretch/>
        </p:blipFill>
        <p:spPr>
          <a:xfrm>
            <a:off x="9508045" y="1154969"/>
            <a:ext cx="2683955" cy="508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917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F67D12-C271-44F1-A874-5C28BCD38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CE4C-2805-4E3E-AF65-4896882F519E}" type="datetimeFigureOut">
              <a:rPr lang="it-IT" smtClean="0"/>
              <a:t>17/04/2025</a:t>
            </a:fld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51582-F7D0-499A-8765-179B26F43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B172-409A-48BF-92CD-9E808051E234}" type="slidenum">
              <a:rPr lang="it-IT" smtClean="0"/>
              <a:t>‹#›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805036B-817D-1D61-F242-FCD16A66CB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173" y="269567"/>
            <a:ext cx="813917" cy="650761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29875C6D-96A3-DDFC-0B04-494A1783F9C5}"/>
              </a:ext>
            </a:extLst>
          </p:cNvPr>
          <p:cNvSpPr txBox="1"/>
          <p:nvPr userDrawn="1"/>
        </p:nvSpPr>
        <p:spPr>
          <a:xfrm>
            <a:off x="6712747" y="6426382"/>
            <a:ext cx="5317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solidFill>
                  <a:schemeClr val="bg1">
                    <a:alpha val="50000"/>
                  </a:schemeClr>
                </a:solidFill>
                <a:latin typeface="Titillium" pitchFamily="2" charset="77"/>
              </a:rPr>
              <a:t>Missione 4 </a:t>
            </a:r>
            <a:r>
              <a:rPr lang="it-IT" sz="1400" b="1" dirty="0">
                <a:solidFill>
                  <a:schemeClr val="bg1">
                    <a:alpha val="50000"/>
                  </a:schemeClr>
                </a:solidFill>
                <a:latin typeface="Titillium" pitchFamily="2" charset="77"/>
              </a:rPr>
              <a:t>• Istruzione e Ricerca </a:t>
            </a:r>
            <a:endParaRPr lang="it-IT" sz="1400" dirty="0">
              <a:solidFill>
                <a:schemeClr val="bg1">
                  <a:alpha val="50000"/>
                </a:schemeClr>
              </a:solidFill>
              <a:latin typeface="Titill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23981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838A3F9A-B0DF-455D-9D22-F973C5829AD4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6352350"/>
            <a:ext cx="12192000" cy="520700"/>
          </a:xfrm>
          <a:prstGeom prst="rect">
            <a:avLst/>
          </a:prstGeom>
        </p:spPr>
      </p:pic>
      <p:pic>
        <p:nvPicPr>
          <p:cNvPr id="7" name="Immagine 21">
            <a:extLst>
              <a:ext uri="{FF2B5EF4-FFF2-40B4-BE49-F238E27FC236}">
                <a16:creationId xmlns:a16="http://schemas.microsoft.com/office/drawing/2014/main" id="{05C8ED0B-EDF3-4C3A-92D1-A4F9DD64EA11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-25841"/>
            <a:ext cx="12192000" cy="12192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5A10E0-2D6B-4598-95E9-DAF7E2001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5636"/>
            <a:ext cx="10515600" cy="7801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6820F-9E8E-47CA-AD4E-6E99B9E0B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291137"/>
            <a:ext cx="10515600" cy="3885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69399-BC99-4040-8272-2E03FED919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301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400" kern="1200" smtClean="0">
                <a:solidFill>
                  <a:schemeClr val="bg1">
                    <a:alpha val="50000"/>
                  </a:schemeClr>
                </a:solidFill>
                <a:latin typeface="Titillium" pitchFamily="2" charset="77"/>
                <a:ea typeface="+mn-ea"/>
                <a:cs typeface="+mn-cs"/>
              </a:defRPr>
            </a:lvl1pPr>
          </a:lstStyle>
          <a:p>
            <a:r>
              <a:rPr lang="it-IT" dirty="0"/>
              <a:t>Nome beneficiario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7EE08-80FA-4652-929B-097368378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0" y="64301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it-IT" sz="1400" kern="1200" smtClean="0">
                <a:solidFill>
                  <a:schemeClr val="bg1">
                    <a:alpha val="50000"/>
                  </a:schemeClr>
                </a:solidFill>
                <a:latin typeface="Titillium" pitchFamily="2" charset="77"/>
                <a:ea typeface="+mn-ea"/>
                <a:cs typeface="+mn-cs"/>
              </a:defRPr>
            </a:lvl1pPr>
          </a:lstStyle>
          <a:p>
            <a:r>
              <a:rPr lang="it-IT"/>
              <a:t>Missione 4 • Istruzione e Ricerca </a:t>
            </a:r>
            <a:endParaRPr lang="it-I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B07AC-22DD-4854-AF1C-98DD868E26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4301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it-IT" sz="1400" kern="1200" smtClean="0">
                <a:solidFill>
                  <a:schemeClr val="bg1">
                    <a:alpha val="50000"/>
                  </a:schemeClr>
                </a:solidFill>
                <a:latin typeface="Titillium" pitchFamily="2" charset="77"/>
                <a:ea typeface="+mn-ea"/>
                <a:cs typeface="+mn-cs"/>
              </a:defRPr>
            </a:lvl1pPr>
          </a:lstStyle>
          <a:p>
            <a:fld id="{9B13B172-409A-48BF-92CD-9E808051E234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143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61" r:id="rId3"/>
    <p:sldLayoutId id="2147483654" r:id="rId4"/>
    <p:sldLayoutId id="2147483660" r:id="rId5"/>
    <p:sldLayoutId id="2147483655" r:id="rId6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it-IT" sz="2800" b="1" kern="1200" dirty="0">
          <a:solidFill>
            <a:srgbClr val="B27F47"/>
          </a:solidFill>
          <a:latin typeface="Titillium Bd" pitchFamily="2" charset="77"/>
          <a:ea typeface="+mn-ea"/>
          <a:cs typeface="+mn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kern="1200" dirty="0" smtClean="0">
          <a:solidFill>
            <a:schemeClr val="tx1"/>
          </a:solidFill>
          <a:effectLst/>
          <a:latin typeface="Titillium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Titillium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Titillium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Titillium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600" kern="1200" dirty="0">
          <a:solidFill>
            <a:schemeClr val="tx1"/>
          </a:solidFill>
          <a:effectLst/>
          <a:latin typeface="Titillium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gama-platform.org/" TargetMode="External"/><Relationship Id="rId3" Type="http://schemas.openxmlformats.org/officeDocument/2006/relationships/hyperlink" Target="https://mesa.readthedocs.io/latest/" TargetMode="External"/><Relationship Id="rId7" Type="http://schemas.openxmlformats.org/officeDocument/2006/relationships/image" Target="../media/image51.png"/><Relationship Id="rId2" Type="http://schemas.openxmlformats.org/officeDocument/2006/relationships/hyperlink" Target="https://github.com/LABSS/NetLogo2Mesa.git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networkx.org/documentation/stable/index.html" TargetMode="Externa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ccl.northwestern.edu/netlogo/index.shtml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hyperlink" Target="https://ccl.northwestern.edu/netlogo/docs/dictionary.html#lpu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CCC7D-5E06-47A8-A7BC-3298CBC83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335636"/>
            <a:ext cx="3975847" cy="2414431"/>
          </a:xfrm>
        </p:spPr>
        <p:txBody>
          <a:bodyPr>
            <a:normAutofit/>
          </a:bodyPr>
          <a:lstStyle/>
          <a:p>
            <a:r>
              <a:rPr lang="it-IT" dirty="0"/>
              <a:t>Agent-Based Modeling Laboratory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F7673-4CDE-4739-943F-69412A824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3951154"/>
            <a:ext cx="3795445" cy="1655762"/>
          </a:xfrm>
        </p:spPr>
        <p:txBody>
          <a:bodyPr>
            <a:normAutofit fontScale="77500" lnSpcReduction="20000"/>
          </a:bodyPr>
          <a:lstStyle/>
          <a:p>
            <a:r>
              <a:rPr lang="it-IT" sz="3000" dirty="0"/>
              <a:t>Master Universitario di II livello </a:t>
            </a:r>
          </a:p>
          <a:p>
            <a:r>
              <a:rPr lang="it-IT" sz="3000" dirty="0"/>
              <a:t>"Social Data Science" 23/25</a:t>
            </a:r>
          </a:p>
          <a:p>
            <a:r>
              <a:rPr lang="it-IT" sz="1900" dirty="0"/>
              <a:t>Rocco Paolillo</a:t>
            </a:r>
          </a:p>
          <a:p>
            <a:r>
              <a:rPr lang="it-IT" sz="1900" dirty="0"/>
              <a:t>CNR-IRPPS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8DD676-B753-4CB8-A8F7-2BEFC134999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 anchor="b"/>
          <a:lstStyle/>
          <a:p>
            <a:r>
              <a:rPr lang="it-IT" dirty="0"/>
              <a:t>17/04/2025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612891-0927-E41A-1086-ABFED4933962}"/>
              </a:ext>
            </a:extLst>
          </p:cNvPr>
          <p:cNvSpPr txBox="1"/>
          <p:nvPr/>
        </p:nvSpPr>
        <p:spPr>
          <a:xfrm>
            <a:off x="6405664" y="5214501"/>
            <a:ext cx="37208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it-IT" sz="2800" b="1" dirty="0">
                <a:solidFill>
                  <a:srgbClr val="B27F47"/>
                </a:solidFill>
                <a:latin typeface="Titillium Bd" pitchFamily="2" charset="77"/>
              </a:rPr>
              <a:t>NetLogo basics</a:t>
            </a:r>
            <a:endParaRPr lang="it-IT" sz="1050" dirty="0">
              <a:latin typeface="Titillium B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7AC755-5FB2-528A-2458-27DD5A6F7775}"/>
              </a:ext>
            </a:extLst>
          </p:cNvPr>
          <p:cNvSpPr txBox="1"/>
          <p:nvPr/>
        </p:nvSpPr>
        <p:spPr>
          <a:xfrm>
            <a:off x="5710518" y="5871882"/>
            <a:ext cx="5173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Reference file: netlogo_basics.nlogo in the repository</a:t>
            </a:r>
          </a:p>
        </p:txBody>
      </p:sp>
    </p:spTree>
    <p:extLst>
      <p:ext uri="{BB962C8B-B14F-4D97-AF65-F5344CB8AC3E}">
        <p14:creationId xmlns:p14="http://schemas.microsoft.com/office/powerpoint/2010/main" val="2416892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4A9CBB56-3E3A-1102-EFD0-B9943F9C7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19" y="2018152"/>
            <a:ext cx="5973009" cy="400105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C4FBDC7-7F22-A26F-ECCA-4D1FB33EE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816" y="1325588"/>
            <a:ext cx="4639130" cy="780114"/>
          </a:xfrm>
        </p:spPr>
        <p:txBody>
          <a:bodyPr/>
          <a:lstStyle/>
          <a:p>
            <a:r>
              <a:rPr lang="it-IT" dirty="0"/>
              <a:t>Two «core» procedures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A8DF53-F454-F440-6ADE-19DDD3305BF8}"/>
              </a:ext>
            </a:extLst>
          </p:cNvPr>
          <p:cNvSpPr/>
          <p:nvPr/>
        </p:nvSpPr>
        <p:spPr>
          <a:xfrm>
            <a:off x="332436" y="2439546"/>
            <a:ext cx="942788" cy="1725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BD9692-73A7-B27F-4CFD-ACD6E5FAC59A}"/>
              </a:ext>
            </a:extLst>
          </p:cNvPr>
          <p:cNvSpPr txBox="1"/>
          <p:nvPr/>
        </p:nvSpPr>
        <p:spPr>
          <a:xfrm>
            <a:off x="1502441" y="2368889"/>
            <a:ext cx="42276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we need to clean up everything before we start a new model run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EA39F6-DB07-8C0F-63AE-A793DB1BA90C}"/>
              </a:ext>
            </a:extLst>
          </p:cNvPr>
          <p:cNvSpPr txBox="1"/>
          <p:nvPr/>
        </p:nvSpPr>
        <p:spPr>
          <a:xfrm>
            <a:off x="1644161" y="5225169"/>
            <a:ext cx="3076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reset the updating of the world (set to cycle 0)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401B20-CB8C-6E6D-27B3-8F1451994B10}"/>
              </a:ext>
            </a:extLst>
          </p:cNvPr>
          <p:cNvSpPr/>
          <p:nvPr/>
        </p:nvSpPr>
        <p:spPr>
          <a:xfrm>
            <a:off x="281805" y="5283402"/>
            <a:ext cx="1139741" cy="1605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AE78B4-084C-216E-A04F-E1BAE10106EA}"/>
              </a:ext>
            </a:extLst>
          </p:cNvPr>
          <p:cNvSpPr/>
          <p:nvPr/>
        </p:nvSpPr>
        <p:spPr>
          <a:xfrm>
            <a:off x="281805" y="2811521"/>
            <a:ext cx="2779136" cy="18684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CFA4D0A-374A-23DF-CECE-CA587C83827B}"/>
              </a:ext>
            </a:extLst>
          </p:cNvPr>
          <p:cNvSpPr/>
          <p:nvPr/>
        </p:nvSpPr>
        <p:spPr>
          <a:xfrm>
            <a:off x="281804" y="3941813"/>
            <a:ext cx="2306439" cy="2284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D93ECC-D385-B57E-6AD6-F2F1CDFEE9BF}"/>
              </a:ext>
            </a:extLst>
          </p:cNvPr>
          <p:cNvSpPr txBox="1"/>
          <p:nvPr/>
        </p:nvSpPr>
        <p:spPr>
          <a:xfrm>
            <a:off x="3454143" y="3380587"/>
            <a:ext cx="2252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initialize some «classes» of agents, before how many and then their characteristics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E50DD03-7AB5-BA53-B0DF-CCDBDEE5C520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275055" y="2493107"/>
            <a:ext cx="227386" cy="142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A4D0035-C7F7-635D-A491-9341281065E5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3060941" y="3049322"/>
            <a:ext cx="393202" cy="654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6E9DFE-1BF4-9E8C-5A9D-27812F33BF87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2588243" y="3703753"/>
            <a:ext cx="865900" cy="3741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EE6E165-4108-B5DF-9427-501C933E119C}"/>
              </a:ext>
            </a:extLst>
          </p:cNvPr>
          <p:cNvCxnSpPr>
            <a:cxnSpLocks/>
            <a:stCxn id="11" idx="1"/>
            <a:endCxn id="16" idx="3"/>
          </p:cNvCxnSpPr>
          <p:nvPr/>
        </p:nvCxnSpPr>
        <p:spPr>
          <a:xfrm flipH="1">
            <a:off x="1421546" y="5363669"/>
            <a:ext cx="2226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B014AFB-11A6-1917-1864-70C0974C59EE}"/>
              </a:ext>
            </a:extLst>
          </p:cNvPr>
          <p:cNvSpPr txBox="1"/>
          <p:nvPr/>
        </p:nvSpPr>
        <p:spPr>
          <a:xfrm>
            <a:off x="9040462" y="1477444"/>
            <a:ext cx="31822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all agents first «move» in random order, when all agents have «moved», </a:t>
            </a:r>
          </a:p>
          <a:p>
            <a:r>
              <a:rPr lang="it-IT" sz="1200" dirty="0"/>
              <a:t>then all agents «influence» in random order:</a:t>
            </a:r>
          </a:p>
          <a:p>
            <a:r>
              <a:rPr lang="it-IT" sz="1200" dirty="0"/>
              <a:t>at that point a cycle is completed (tick advances of 1 unit)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00D38B4E-F036-886E-539A-93C379B4C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856" y="1479984"/>
            <a:ext cx="2610214" cy="1838582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B7F019B-BC71-E776-FB76-DB8BDF0FF3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6217" y="3828477"/>
            <a:ext cx="2267266" cy="225774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72D5CE6-F85D-C215-CFA0-74333AA46F6C}"/>
              </a:ext>
            </a:extLst>
          </p:cNvPr>
          <p:cNvSpPr txBox="1"/>
          <p:nvPr/>
        </p:nvSpPr>
        <p:spPr>
          <a:xfrm>
            <a:off x="9009783" y="4457032"/>
            <a:ext cx="31822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at each cycle, one random agent «first moves than «influences», then another random agent «first moves than influences» and so forth: </a:t>
            </a:r>
          </a:p>
          <a:p>
            <a:r>
              <a:rPr lang="it-IT" sz="1200" dirty="0"/>
              <a:t>the cycle is done when all agents have run in this order (tick advances of 1 unit)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2A17563-C65A-0719-9631-B44EBE36544F}"/>
              </a:ext>
            </a:extLst>
          </p:cNvPr>
          <p:cNvSpPr txBox="1"/>
          <p:nvPr/>
        </p:nvSpPr>
        <p:spPr>
          <a:xfrm>
            <a:off x="8783479" y="3003018"/>
            <a:ext cx="3182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if the number of ticks (completed cycles) is equal to 100, the simulation stops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9A54E093-9F64-F6D3-9106-D261918AAE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62802" y="3467589"/>
            <a:ext cx="1202894" cy="786703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94387BF9-340C-3FEB-8CFC-5BDA10999C7A}"/>
              </a:ext>
            </a:extLst>
          </p:cNvPr>
          <p:cNvSpPr txBox="1"/>
          <p:nvPr/>
        </p:nvSpPr>
        <p:spPr>
          <a:xfrm>
            <a:off x="9432547" y="6079717"/>
            <a:ext cx="2759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/>
              <a:t>A </a:t>
            </a:r>
            <a:r>
              <a:rPr lang="it-IT" sz="1200" i="1" dirty="0"/>
              <a:t>scheduler </a:t>
            </a:r>
            <a:r>
              <a:rPr lang="it-IT" sz="1200" dirty="0"/>
              <a:t>in other languages as python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F9CB52E-E29C-3462-E12A-55EDAB21D78C}"/>
              </a:ext>
            </a:extLst>
          </p:cNvPr>
          <p:cNvSpPr/>
          <p:nvPr/>
        </p:nvSpPr>
        <p:spPr>
          <a:xfrm>
            <a:off x="6423795" y="1474523"/>
            <a:ext cx="594464" cy="233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7808571-74A9-B7E2-DAFB-6EBADA8D0F46}"/>
              </a:ext>
            </a:extLst>
          </p:cNvPr>
          <p:cNvSpPr/>
          <p:nvPr/>
        </p:nvSpPr>
        <p:spPr>
          <a:xfrm>
            <a:off x="422187" y="2017499"/>
            <a:ext cx="513137" cy="2187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FC6592C-17DD-255B-660A-E59442668CEA}"/>
              </a:ext>
            </a:extLst>
          </p:cNvPr>
          <p:cNvSpPr/>
          <p:nvPr/>
        </p:nvSpPr>
        <p:spPr>
          <a:xfrm>
            <a:off x="6586217" y="3860940"/>
            <a:ext cx="594464" cy="233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10B08BA-F331-51F2-4D7D-E4829D32FF91}"/>
              </a:ext>
            </a:extLst>
          </p:cNvPr>
          <p:cNvCxnSpPr/>
          <p:nvPr/>
        </p:nvCxnSpPr>
        <p:spPr>
          <a:xfrm>
            <a:off x="6096000" y="1481023"/>
            <a:ext cx="0" cy="460519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6484BC7-D718-A43B-E5C5-AA2E9B9E6998}"/>
              </a:ext>
            </a:extLst>
          </p:cNvPr>
          <p:cNvSpPr txBox="1"/>
          <p:nvPr/>
        </p:nvSpPr>
        <p:spPr>
          <a:xfrm>
            <a:off x="9021" y="6079818"/>
            <a:ext cx="2759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__init__ in other languages as python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88B1332-5B87-F6C8-2F6F-B91F94E6CCF5}"/>
              </a:ext>
            </a:extLst>
          </p:cNvPr>
          <p:cNvCxnSpPr>
            <a:cxnSpLocks/>
          </p:cNvCxnSpPr>
          <p:nvPr/>
        </p:nvCxnSpPr>
        <p:spPr>
          <a:xfrm flipH="1" flipV="1">
            <a:off x="7645940" y="2811521"/>
            <a:ext cx="1207543" cy="6174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341F8BD-437F-F322-1D21-D7526D3BAEA0}"/>
              </a:ext>
            </a:extLst>
          </p:cNvPr>
          <p:cNvCxnSpPr>
            <a:cxnSpLocks/>
          </p:cNvCxnSpPr>
          <p:nvPr/>
        </p:nvCxnSpPr>
        <p:spPr>
          <a:xfrm flipH="1">
            <a:off x="8103140" y="3464683"/>
            <a:ext cx="750343" cy="19792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46D7706-6C65-B9C4-8728-8B83EA434CF6}"/>
              </a:ext>
            </a:extLst>
          </p:cNvPr>
          <p:cNvCxnSpPr>
            <a:cxnSpLocks/>
          </p:cNvCxnSpPr>
          <p:nvPr/>
        </p:nvCxnSpPr>
        <p:spPr>
          <a:xfrm flipH="1">
            <a:off x="6303523" y="3464683"/>
            <a:ext cx="2149813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5D57C818-DFF7-0FB3-53AD-AE9E731B0B0A}"/>
              </a:ext>
            </a:extLst>
          </p:cNvPr>
          <p:cNvSpPr/>
          <p:nvPr/>
        </p:nvSpPr>
        <p:spPr>
          <a:xfrm>
            <a:off x="6576195" y="1869563"/>
            <a:ext cx="2277288" cy="374838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7C10F19-CF3D-686A-C4B3-E2D390908802}"/>
              </a:ext>
            </a:extLst>
          </p:cNvPr>
          <p:cNvSpPr/>
          <p:nvPr/>
        </p:nvSpPr>
        <p:spPr>
          <a:xfrm>
            <a:off x="6732495" y="4231206"/>
            <a:ext cx="1370645" cy="866087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8346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F6684C4-12CF-B1C2-09EF-9E2DBDFEB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815" y="1325588"/>
            <a:ext cx="7773341" cy="443577"/>
          </a:xfrm>
        </p:spPr>
        <p:txBody>
          <a:bodyPr>
            <a:normAutofit fontScale="90000"/>
          </a:bodyPr>
          <a:lstStyle/>
          <a:p>
            <a:r>
              <a:rPr lang="it-IT" dirty="0"/>
              <a:t>Extra: other platforms and programming languages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C22E36-7E82-77E9-6274-D176BF361693}"/>
              </a:ext>
            </a:extLst>
          </p:cNvPr>
          <p:cNvSpPr txBox="1"/>
          <p:nvPr/>
        </p:nvSpPr>
        <p:spPr>
          <a:xfrm>
            <a:off x="1909209" y="3833965"/>
            <a:ext cx="44292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>
                <a:hlinkClick r:id="rId2"/>
              </a:rPr>
              <a:t>https://github.com/LABSS/NetLogo2Mesa.git</a:t>
            </a:r>
            <a:endParaRPr lang="it-IT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FB8A66-65A3-3CEC-363D-A0C6DD04B82E}"/>
              </a:ext>
            </a:extLst>
          </p:cNvPr>
          <p:cNvSpPr txBox="1"/>
          <p:nvPr/>
        </p:nvSpPr>
        <p:spPr>
          <a:xfrm>
            <a:off x="1724891" y="3275019"/>
            <a:ext cx="35463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>
                <a:hlinkClick r:id="rId3"/>
              </a:rPr>
              <a:t>https://mesa.readthedocs.io/latest/</a:t>
            </a:r>
            <a:endParaRPr lang="it-IT" sz="1600" dirty="0"/>
          </a:p>
        </p:txBody>
      </p:sp>
      <p:pic>
        <p:nvPicPr>
          <p:cNvPr id="2050" name="Picture 2" descr="Python logo.">
            <a:extLst>
              <a:ext uri="{FF2B5EF4-FFF2-40B4-BE49-F238E27FC236}">
                <a16:creationId xmlns:a16="http://schemas.microsoft.com/office/drawing/2014/main" id="{05031A19-AF38-9DD5-D2D6-4E7910846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39" y="2389480"/>
            <a:ext cx="2525341" cy="824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501594-ABB4-441D-2D86-79792ACBBC5E}"/>
              </a:ext>
            </a:extLst>
          </p:cNvPr>
          <p:cNvSpPr txBox="1"/>
          <p:nvPr/>
        </p:nvSpPr>
        <p:spPr>
          <a:xfrm>
            <a:off x="228600" y="3275019"/>
            <a:ext cx="149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MESA library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F88982-1B2C-3753-E15E-E1EE8DF10A53}"/>
              </a:ext>
            </a:extLst>
          </p:cNvPr>
          <p:cNvSpPr txBox="1"/>
          <p:nvPr/>
        </p:nvSpPr>
        <p:spPr>
          <a:xfrm>
            <a:off x="337824" y="3764679"/>
            <a:ext cx="2005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 tutorial from conversion NetLogo &gt; Mesa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F6427B-9AFA-B7CB-0E54-C5F4D84B0E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4486" y="4969679"/>
            <a:ext cx="2399434" cy="5385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2CE471B-BA02-E7C4-A503-80B9358EDAF5}"/>
              </a:ext>
            </a:extLst>
          </p:cNvPr>
          <p:cNvSpPr txBox="1"/>
          <p:nvPr/>
        </p:nvSpPr>
        <p:spPr>
          <a:xfrm>
            <a:off x="3387838" y="5795105"/>
            <a:ext cx="48475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>
                <a:hlinkClick r:id="rId6"/>
              </a:rPr>
              <a:t>https://networkx.org/documentation/stable/index.html</a:t>
            </a:r>
            <a:endParaRPr lang="it-IT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5A0A6F-0D12-B4E3-0796-566FA86B5CF7}"/>
              </a:ext>
            </a:extLst>
          </p:cNvPr>
          <p:cNvSpPr txBox="1"/>
          <p:nvPr/>
        </p:nvSpPr>
        <p:spPr>
          <a:xfrm>
            <a:off x="3171880" y="5450171"/>
            <a:ext cx="23027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200" dirty="0"/>
              <a:t>check, to model networks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65BF13-5C2E-49CD-016D-A86DFC26FB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7763" y="2574756"/>
            <a:ext cx="1264294" cy="118992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4D4DC56-E3B0-73BA-3D09-0AB8C8DF917A}"/>
              </a:ext>
            </a:extLst>
          </p:cNvPr>
          <p:cNvSpPr txBox="1"/>
          <p:nvPr/>
        </p:nvSpPr>
        <p:spPr>
          <a:xfrm>
            <a:off x="7903208" y="3833965"/>
            <a:ext cx="29334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it-IT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GAMA (spatially explicit models) </a:t>
            </a:r>
          </a:p>
          <a:p>
            <a:r>
              <a:rPr kumimoji="0" lang="it-IT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hlinkClick r:id="rId8"/>
              </a:rPr>
              <a:t>https://gama-platform.org/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263072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26D32B72-A89F-96CA-E1E7-0A9B0713D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814" y="1404617"/>
            <a:ext cx="10515600" cy="1187309"/>
          </a:xfrm>
        </p:spPr>
        <p:txBody>
          <a:bodyPr>
            <a:normAutofit/>
          </a:bodyPr>
          <a:lstStyle/>
          <a:p>
            <a:pPr algn="ctr"/>
            <a:r>
              <a:rPr lang="it-IT" sz="5400" dirty="0"/>
              <a:t>THANK YOU!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886503-1398-D38A-1D8B-3BFFADAACB53}"/>
              </a:ext>
            </a:extLst>
          </p:cNvPr>
          <p:cNvSpPr txBox="1"/>
          <p:nvPr/>
        </p:nvSpPr>
        <p:spPr>
          <a:xfrm>
            <a:off x="3272117" y="59113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/>
              <a:t>rocco.paolillo@cnr.it</a:t>
            </a:r>
          </a:p>
        </p:txBody>
      </p:sp>
    </p:spTree>
    <p:extLst>
      <p:ext uri="{BB962C8B-B14F-4D97-AF65-F5344CB8AC3E}">
        <p14:creationId xmlns:p14="http://schemas.microsoft.com/office/powerpoint/2010/main" val="2995165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477B1D9-6D3E-8C3D-E797-9125E28CE661}"/>
              </a:ext>
            </a:extLst>
          </p:cNvPr>
          <p:cNvSpPr txBox="1"/>
          <p:nvPr/>
        </p:nvSpPr>
        <p:spPr>
          <a:xfrm>
            <a:off x="6712747" y="6426382"/>
            <a:ext cx="5317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solidFill>
                  <a:schemeClr val="bg1">
                    <a:alpha val="50000"/>
                  </a:schemeClr>
                </a:solidFill>
                <a:latin typeface="Titillium" pitchFamily="2" charset="77"/>
              </a:rPr>
              <a:t>Missione 4 </a:t>
            </a:r>
            <a:r>
              <a:rPr lang="it-IT" sz="1400" b="1" dirty="0">
                <a:solidFill>
                  <a:schemeClr val="bg1">
                    <a:alpha val="50000"/>
                  </a:schemeClr>
                </a:solidFill>
                <a:latin typeface="Titillium" pitchFamily="2" charset="77"/>
              </a:rPr>
              <a:t>• Istruzione e Ricerca </a:t>
            </a:r>
            <a:endParaRPr lang="it-IT" sz="1400" dirty="0">
              <a:solidFill>
                <a:schemeClr val="bg1">
                  <a:alpha val="50000"/>
                </a:schemeClr>
              </a:solidFill>
              <a:latin typeface="Titillium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CFCFDB-FDB8-E5D1-42B2-D24E839E23DF}"/>
              </a:ext>
            </a:extLst>
          </p:cNvPr>
          <p:cNvSpPr txBox="1"/>
          <p:nvPr/>
        </p:nvSpPr>
        <p:spPr>
          <a:xfrm>
            <a:off x="403411" y="1312294"/>
            <a:ext cx="23106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it-IT" sz="4000" b="1" i="0" u="none" strike="noStrike" kern="0" cap="none" spc="0" normalizeH="0" baseline="0" noProof="0" dirty="0">
                <a:ln>
                  <a:noFill/>
                </a:ln>
                <a:solidFill>
                  <a:srgbClr val="B27F47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NetLogo</a:t>
            </a:r>
            <a:endParaRPr lang="it-IT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D8AE1E-0502-57D1-35A3-7F55A4C1B262}"/>
              </a:ext>
            </a:extLst>
          </p:cNvPr>
          <p:cNvSpPr txBox="1"/>
          <p:nvPr/>
        </p:nvSpPr>
        <p:spPr>
          <a:xfrm>
            <a:off x="856964" y="2071337"/>
            <a:ext cx="56245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2"/>
              </a:rPr>
              <a:t>https://ccl.northwestern.edu/netlogo/index.shtml</a:t>
            </a:r>
            <a:r>
              <a:rPr kumimoji="0" lang="it-IT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E8455C-2597-D7CA-5341-A34F76DB4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664" y="1374377"/>
            <a:ext cx="755570" cy="6734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BF4080-051A-FBBB-B1B3-2C3756C7092F}"/>
              </a:ext>
            </a:extLst>
          </p:cNvPr>
          <p:cNvSpPr txBox="1"/>
          <p:nvPr/>
        </p:nvSpPr>
        <p:spPr>
          <a:xfrm>
            <a:off x="592794" y="2612593"/>
            <a:ext cx="42424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Programming language (Scala, Java)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Integrated Development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Uri Wilensky at Northwestern University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Since 1999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0DE775-F65B-1528-E961-D6BED7C0E0FA}"/>
              </a:ext>
            </a:extLst>
          </p:cNvPr>
          <p:cNvSpPr txBox="1"/>
          <p:nvPr/>
        </p:nvSpPr>
        <p:spPr>
          <a:xfrm>
            <a:off x="1835451" y="4126535"/>
            <a:ext cx="52211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Implement agent-based 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Basic programming 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Parallel computing &amp; experiments (BehaviorSpace)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Widely used in social simulation community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Many models in the library modifiable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Some extensions</a:t>
            </a:r>
          </a:p>
        </p:txBody>
      </p:sp>
      <p:sp>
        <p:nvSpPr>
          <p:cNvPr id="16" name="TextBox 15">
            <a:hlinkClick r:id="rId4"/>
            <a:extLst>
              <a:ext uri="{FF2B5EF4-FFF2-40B4-BE49-F238E27FC236}">
                <a16:creationId xmlns:a16="http://schemas.microsoft.com/office/drawing/2014/main" id="{5FD00250-A373-61F8-20DF-8223A3793469}"/>
              </a:ext>
            </a:extLst>
          </p:cNvPr>
          <p:cNvSpPr txBox="1"/>
          <p:nvPr/>
        </p:nvSpPr>
        <p:spPr>
          <a:xfrm>
            <a:off x="253850" y="5999733"/>
            <a:ext cx="83843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/>
              <a:t>Support dictionary: </a:t>
            </a:r>
            <a:r>
              <a:rPr lang="it-IT" sz="1400" dirty="0">
                <a:hlinkClick r:id="rId4"/>
              </a:rPr>
              <a:t>https://ccl.northwestern.edu/netlogo/docs/dictionary.html#lput</a:t>
            </a:r>
            <a:endParaRPr lang="it-IT" sz="14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2E91B1F-682F-9AB8-0CB0-234949182A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5629" y="1216801"/>
            <a:ext cx="4880212" cy="47829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EE072C1-3FE1-A758-4CE8-CC10DCAFA6AD}"/>
              </a:ext>
            </a:extLst>
          </p:cNvPr>
          <p:cNvSpPr txBox="1"/>
          <p:nvPr/>
        </p:nvSpPr>
        <p:spPr>
          <a:xfrm>
            <a:off x="9665735" y="5999733"/>
            <a:ext cx="2364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File &gt; Models Library</a:t>
            </a:r>
          </a:p>
        </p:txBody>
      </p:sp>
    </p:spTree>
    <p:extLst>
      <p:ext uri="{BB962C8B-B14F-4D97-AF65-F5344CB8AC3E}">
        <p14:creationId xmlns:p14="http://schemas.microsoft.com/office/powerpoint/2010/main" val="1102379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C11F5C9-EB74-DB75-6E98-01883F2F36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2906"/>
          <a:stretch/>
        </p:blipFill>
        <p:spPr>
          <a:xfrm>
            <a:off x="190531" y="1823956"/>
            <a:ext cx="4124528" cy="44984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748EE2-957F-35C6-CED1-AD89AFE3E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346" y="1712284"/>
            <a:ext cx="3727377" cy="46206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028AB2-B693-3D7B-0CEA-935E4F8041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1010" y="1823956"/>
            <a:ext cx="3875980" cy="35520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492E50-8AC0-FC00-C679-4032DE6247DE}"/>
              </a:ext>
            </a:extLst>
          </p:cNvPr>
          <p:cNvSpPr txBox="1"/>
          <p:nvPr/>
        </p:nvSpPr>
        <p:spPr>
          <a:xfrm>
            <a:off x="986189" y="1250619"/>
            <a:ext cx="25332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B27F47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Interface tab</a:t>
            </a:r>
            <a:endParaRPr lang="it-IT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CA9392-AEB7-B674-F349-BA4F8E970DD9}"/>
              </a:ext>
            </a:extLst>
          </p:cNvPr>
          <p:cNvSpPr txBox="1"/>
          <p:nvPr/>
        </p:nvSpPr>
        <p:spPr>
          <a:xfrm>
            <a:off x="4949291" y="1250619"/>
            <a:ext cx="25332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400" b="1" kern="0" dirty="0">
                <a:solidFill>
                  <a:srgbClr val="B27F47"/>
                </a:solidFill>
                <a:ea typeface="Calibri"/>
                <a:cs typeface="Calibri"/>
                <a:sym typeface="Calibri"/>
              </a:rPr>
              <a:t>Info tab</a:t>
            </a:r>
            <a:endParaRPr lang="it-IT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78BED2-6EDB-35C8-5D18-956DFDC49D6C}"/>
              </a:ext>
            </a:extLst>
          </p:cNvPr>
          <p:cNvSpPr txBox="1"/>
          <p:nvPr/>
        </p:nvSpPr>
        <p:spPr>
          <a:xfrm>
            <a:off x="8912393" y="1250619"/>
            <a:ext cx="25332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400" b="1" kern="0" dirty="0">
                <a:solidFill>
                  <a:srgbClr val="B27F47"/>
                </a:solidFill>
                <a:ea typeface="Calibri"/>
                <a:cs typeface="Calibri"/>
                <a:sym typeface="Calibri"/>
              </a:rPr>
              <a:t>Code tab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2075345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792E0E-E494-8059-EB2E-6B9EF68A2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36" y="1426609"/>
            <a:ext cx="6496876" cy="42697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34FEBA5-0302-2EF3-DD6E-4EA780A532E7}"/>
              </a:ext>
            </a:extLst>
          </p:cNvPr>
          <p:cNvSpPr/>
          <p:nvPr/>
        </p:nvSpPr>
        <p:spPr>
          <a:xfrm>
            <a:off x="2879387" y="1705760"/>
            <a:ext cx="690664" cy="3210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242D77-E77D-341E-12A6-75FDC5AEC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0604" y="4478284"/>
            <a:ext cx="2466975" cy="1847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852C67-50D3-A643-EA52-1D929AA3A685}"/>
              </a:ext>
            </a:extLst>
          </p:cNvPr>
          <p:cNvSpPr txBox="1"/>
          <p:nvPr/>
        </p:nvSpPr>
        <p:spPr>
          <a:xfrm>
            <a:off x="6809362" y="2072940"/>
            <a:ext cx="31906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It is built on carthesian </a:t>
            </a:r>
            <a:r>
              <a:rPr lang="it-IT" dirty="0">
                <a:solidFill>
                  <a:schemeClr val="accent2"/>
                </a:solidFill>
              </a:rPr>
              <a:t>x-axis &amp; y-axis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You can think of it as a </a:t>
            </a:r>
            <a:r>
              <a:rPr lang="it-IT" dirty="0">
                <a:solidFill>
                  <a:schemeClr val="accent2"/>
                </a:solidFill>
              </a:rPr>
              <a:t>grid</a:t>
            </a:r>
            <a:r>
              <a:rPr lang="it-IT" dirty="0"/>
              <a:t>, each cell  called </a:t>
            </a:r>
            <a:r>
              <a:rPr lang="it-IT" i="1" dirty="0"/>
              <a:t>patch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Size customizable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By defaut, it </a:t>
            </a:r>
            <a:r>
              <a:rPr lang="it-IT" i="1" dirty="0">
                <a:solidFill>
                  <a:schemeClr val="accent2"/>
                </a:solidFill>
              </a:rPr>
              <a:t>wraps</a:t>
            </a:r>
            <a:r>
              <a:rPr lang="it-IT" i="1" dirty="0"/>
              <a:t> </a:t>
            </a:r>
            <a:r>
              <a:rPr lang="it-IT" dirty="0"/>
              <a:t>horizontally and vertically (periodic boundaries conditions: a </a:t>
            </a:r>
            <a:r>
              <a:rPr lang="it-IT" dirty="0">
                <a:solidFill>
                  <a:schemeClr val="accent2"/>
                </a:solidFill>
              </a:rPr>
              <a:t>torus world</a:t>
            </a:r>
            <a:r>
              <a:rPr lang="it-IT" dirty="0"/>
              <a:t>) – you can set this off</a:t>
            </a:r>
          </a:p>
        </p:txBody>
      </p:sp>
      <p:pic>
        <p:nvPicPr>
          <p:cNvPr id="1026" name="Picture 2" descr="What is Grid?">
            <a:extLst>
              <a:ext uri="{FF2B5EF4-FFF2-40B4-BE49-F238E27FC236}">
                <a16:creationId xmlns:a16="http://schemas.microsoft.com/office/drawing/2014/main" id="{A3A70FA9-0E40-EBBF-CC8A-77D32BA41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848" y="2246311"/>
            <a:ext cx="1632623" cy="1632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4E4005-BF07-7791-E93E-7AB8F8D97956}"/>
              </a:ext>
            </a:extLst>
          </p:cNvPr>
          <p:cNvSpPr txBox="1"/>
          <p:nvPr/>
        </p:nvSpPr>
        <p:spPr>
          <a:xfrm>
            <a:off x="6860916" y="1543100"/>
            <a:ext cx="388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</a:t>
            </a:r>
            <a:r>
              <a:rPr lang="it-IT" b="1" dirty="0">
                <a:solidFill>
                  <a:schemeClr val="accent2"/>
                </a:solidFill>
              </a:rPr>
              <a:t>world</a:t>
            </a:r>
            <a:r>
              <a:rPr lang="it-IT" dirty="0"/>
              <a:t>: where things happen</a:t>
            </a:r>
          </a:p>
        </p:txBody>
      </p:sp>
    </p:spTree>
    <p:extLst>
      <p:ext uri="{BB962C8B-B14F-4D97-AF65-F5344CB8AC3E}">
        <p14:creationId xmlns:p14="http://schemas.microsoft.com/office/powerpoint/2010/main" val="303767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3DFD0F-F256-6C65-1383-6714C29BF43A}"/>
              </a:ext>
            </a:extLst>
          </p:cNvPr>
          <p:cNvSpPr txBox="1"/>
          <p:nvPr/>
        </p:nvSpPr>
        <p:spPr>
          <a:xfrm>
            <a:off x="986189" y="1362698"/>
            <a:ext cx="2533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it-IT" b="1" i="0" u="none" strike="noStrike" kern="0" cap="none" spc="0" normalizeH="0" baseline="0" noProof="0" dirty="0">
                <a:ln>
                  <a:noFill/>
                </a:ln>
                <a:solidFill>
                  <a:srgbClr val="B27F47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Interface tab</a:t>
            </a:r>
            <a:endParaRPr lang="it-IT" sz="1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4271E7-805E-C2C4-D0D5-0F653EC1A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895" y="1450087"/>
            <a:ext cx="5394622" cy="46619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66FEA8-5C25-AA44-A66D-E714938C2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85" y="1827295"/>
            <a:ext cx="971686" cy="12384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D32345-0188-673B-C1B6-9E5D864B00B2}"/>
              </a:ext>
            </a:extLst>
          </p:cNvPr>
          <p:cNvSpPr txBox="1"/>
          <p:nvPr/>
        </p:nvSpPr>
        <p:spPr>
          <a:xfrm>
            <a:off x="1562371" y="2110902"/>
            <a:ext cx="268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4">
                    <a:lumMod val="50000"/>
                  </a:schemeClr>
                </a:solidFill>
              </a:rPr>
              <a:t>Buttons</a:t>
            </a:r>
            <a:r>
              <a:rPr lang="it-IT" dirty="0"/>
              <a:t> to call a command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09A6D4-DE2D-E549-B210-01DA69AE4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884" y="3147973"/>
            <a:ext cx="2200582" cy="5620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44850D2-6970-96DE-57AC-2865CBBF1D28}"/>
              </a:ext>
            </a:extLst>
          </p:cNvPr>
          <p:cNvSpPr txBox="1"/>
          <p:nvPr/>
        </p:nvSpPr>
        <p:spPr>
          <a:xfrm>
            <a:off x="2439466" y="3244333"/>
            <a:ext cx="276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4">
                    <a:lumMod val="50000"/>
                  </a:schemeClr>
                </a:solidFill>
              </a:rPr>
              <a:t>Sliders</a:t>
            </a:r>
            <a:r>
              <a:rPr lang="it-IT" dirty="0"/>
              <a:t>: tunable parameters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2B847E-5340-D9FB-D9F6-4FFEF5D9DC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581" y="3792281"/>
            <a:ext cx="1886213" cy="44773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AF13EA9-186E-2439-5A4D-E58A037B1B84}"/>
              </a:ext>
            </a:extLst>
          </p:cNvPr>
          <p:cNvSpPr txBox="1"/>
          <p:nvPr/>
        </p:nvSpPr>
        <p:spPr>
          <a:xfrm>
            <a:off x="2147794" y="3831483"/>
            <a:ext cx="210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4">
                    <a:lumMod val="50000"/>
                  </a:schemeClr>
                </a:solidFill>
              </a:rPr>
              <a:t>Switch</a:t>
            </a:r>
            <a:r>
              <a:rPr lang="it-IT" dirty="0"/>
              <a:t>: on/off states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09112E0-8938-BAE3-8532-84AFB37EDB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101" y="4526774"/>
            <a:ext cx="2012147" cy="159356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41F6262-4C2B-E1D6-8E0F-298473E15C64}"/>
              </a:ext>
            </a:extLst>
          </p:cNvPr>
          <p:cNvSpPr txBox="1"/>
          <p:nvPr/>
        </p:nvSpPr>
        <p:spPr>
          <a:xfrm>
            <a:off x="1061694" y="604434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4">
                    <a:lumMod val="50000"/>
                  </a:schemeClr>
                </a:solidFill>
              </a:rPr>
              <a:t>plots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EA840A3-34B9-8903-0149-7683E01348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5473" y="4780827"/>
            <a:ext cx="704948" cy="71447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D5B4F49-5BFF-7CEB-3BDA-1833C005EC85}"/>
              </a:ext>
            </a:extLst>
          </p:cNvPr>
          <p:cNvSpPr txBox="1"/>
          <p:nvPr/>
        </p:nvSpPr>
        <p:spPr>
          <a:xfrm>
            <a:off x="2627374" y="5448301"/>
            <a:ext cx="1894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4">
                    <a:lumMod val="50000"/>
                  </a:schemeClr>
                </a:solidFill>
              </a:rPr>
              <a:t>Monitor</a:t>
            </a:r>
            <a:r>
              <a:rPr lang="it-IT" dirty="0"/>
              <a:t> (number)</a:t>
            </a:r>
          </a:p>
        </p:txBody>
      </p:sp>
    </p:spTree>
    <p:extLst>
      <p:ext uri="{BB962C8B-B14F-4D97-AF65-F5344CB8AC3E}">
        <p14:creationId xmlns:p14="http://schemas.microsoft.com/office/powerpoint/2010/main" val="79996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12C1B-9383-3129-E261-577EB5CE9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398" y="1240247"/>
            <a:ext cx="3152703" cy="780114"/>
          </a:xfrm>
        </p:spPr>
        <p:txBody>
          <a:bodyPr>
            <a:normAutofit/>
          </a:bodyPr>
          <a:lstStyle/>
          <a:p>
            <a:r>
              <a:rPr lang="it-IT" sz="3200" dirty="0"/>
              <a:t>The «agents»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2130E-CCC8-605E-A864-B9670FBF5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71" y="2059157"/>
            <a:ext cx="915852" cy="12272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5449FE-B2E5-EFCE-F654-BCF8AE210F41}"/>
              </a:ext>
            </a:extLst>
          </p:cNvPr>
          <p:cNvSpPr txBox="1"/>
          <p:nvPr/>
        </p:nvSpPr>
        <p:spPr>
          <a:xfrm>
            <a:off x="29778" y="3582379"/>
            <a:ext cx="289972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2"/>
                </a:solidFill>
              </a:rPr>
              <a:t>Turtles</a:t>
            </a:r>
            <a:r>
              <a:rPr lang="it-IT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hold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state &amp; dynamic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can move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can be part of a specific </a:t>
            </a:r>
            <a:r>
              <a:rPr lang="it-IT" i="1" dirty="0"/>
              <a:t>breed</a:t>
            </a:r>
            <a:r>
              <a:rPr lang="it-IT" dirty="0"/>
              <a:t> with specific variables </a:t>
            </a:r>
            <a:r>
              <a:rPr lang="it-IT" sz="1000" dirty="0"/>
              <a:t>(the equivalent of a </a:t>
            </a:r>
            <a:r>
              <a:rPr lang="it-IT" sz="1000" i="1" dirty="0"/>
              <a:t>class</a:t>
            </a:r>
            <a:r>
              <a:rPr lang="it-IT" sz="1000" dirty="0"/>
              <a:t> o agent-type in other languages)</a:t>
            </a:r>
            <a:endParaRPr lang="it-I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38752A-0FA2-5435-D27F-E2F8F39A8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6158" y="1830727"/>
            <a:ext cx="608315" cy="60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C606EB-7048-AE0E-1A8E-6EAD69A06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7744" y="1640380"/>
            <a:ext cx="611881" cy="5995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8D9B884-C1B5-B71E-C3A2-EACA455782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7877" y="1310970"/>
            <a:ext cx="2169301" cy="48777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7754E0-38C8-3845-9987-E695F1D414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8925" y="1640380"/>
            <a:ext cx="2551573" cy="43120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36A8C37-D802-0A59-8946-073B8043E0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72773" y="1310970"/>
            <a:ext cx="2323829" cy="460118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2BB84CB-F12D-BA24-B1E6-DE3EFE9ABB2A}"/>
              </a:ext>
            </a:extLst>
          </p:cNvPr>
          <p:cNvSpPr/>
          <p:nvPr/>
        </p:nvSpPr>
        <p:spPr>
          <a:xfrm>
            <a:off x="3047877" y="1310970"/>
            <a:ext cx="774068" cy="2551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A09ED2-CFF9-D418-C300-43B44FA806C0}"/>
              </a:ext>
            </a:extLst>
          </p:cNvPr>
          <p:cNvSpPr/>
          <p:nvPr/>
        </p:nvSpPr>
        <p:spPr>
          <a:xfrm>
            <a:off x="6196449" y="1689188"/>
            <a:ext cx="660526" cy="2368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2E58D7-1C5A-3778-6C03-553D05B05CD6}"/>
              </a:ext>
            </a:extLst>
          </p:cNvPr>
          <p:cNvSpPr/>
          <p:nvPr/>
        </p:nvSpPr>
        <p:spPr>
          <a:xfrm>
            <a:off x="9686820" y="1310970"/>
            <a:ext cx="553775" cy="2356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2D62CDB-5585-046A-5351-E7EADE6445B9}"/>
              </a:ext>
            </a:extLst>
          </p:cNvPr>
          <p:cNvSpPr/>
          <p:nvPr/>
        </p:nvSpPr>
        <p:spPr>
          <a:xfrm>
            <a:off x="3200853" y="4338536"/>
            <a:ext cx="494632" cy="107004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417FACE-2562-C45F-4728-939C72028F50}"/>
              </a:ext>
            </a:extLst>
          </p:cNvPr>
          <p:cNvSpPr/>
          <p:nvPr/>
        </p:nvSpPr>
        <p:spPr>
          <a:xfrm>
            <a:off x="6201087" y="5136387"/>
            <a:ext cx="494632" cy="505656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AC14A2-765E-18DB-4C22-6822CEF51A00}"/>
              </a:ext>
            </a:extLst>
          </p:cNvPr>
          <p:cNvSpPr/>
          <p:nvPr/>
        </p:nvSpPr>
        <p:spPr>
          <a:xfrm>
            <a:off x="9686820" y="4539575"/>
            <a:ext cx="1139039" cy="235672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4476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E34B63-E194-2739-70C3-BAD2DD6107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9601"/>
          <a:stretch/>
        </p:blipFill>
        <p:spPr>
          <a:xfrm>
            <a:off x="1175038" y="3576668"/>
            <a:ext cx="1568852" cy="13647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792C4E-B12C-7B64-677D-FD7F50C397B3}"/>
              </a:ext>
            </a:extLst>
          </p:cNvPr>
          <p:cNvSpPr txBox="1"/>
          <p:nvPr/>
        </p:nvSpPr>
        <p:spPr>
          <a:xfrm>
            <a:off x="313716" y="1332132"/>
            <a:ext cx="60943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B27F47"/>
                </a:solidFill>
                <a:effectLst/>
                <a:uLnTx/>
                <a:uFillTx/>
                <a:latin typeface="Titillium Bd" pitchFamily="2" charset="77"/>
                <a:ea typeface="+mn-ea"/>
                <a:cs typeface="+mn-cs"/>
              </a:rPr>
              <a:t>Cellular grid</a:t>
            </a:r>
            <a:endParaRPr lang="it-IT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3E4AA5-A252-19CE-636A-F5982CAF1B8A}"/>
              </a:ext>
            </a:extLst>
          </p:cNvPr>
          <p:cNvSpPr txBox="1"/>
          <p:nvPr/>
        </p:nvSpPr>
        <p:spPr>
          <a:xfrm>
            <a:off x="494100" y="1920255"/>
            <a:ext cx="60943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Most common spatial dimensions already at-hand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We can still model new measures or relation with space between agents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This doesn’t mean we need to use a spatial scale for every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156817-5CDF-4E6B-B27A-A8798B366906}"/>
              </a:ext>
            </a:extLst>
          </p:cNvPr>
          <p:cNvSpPr txBox="1"/>
          <p:nvPr/>
        </p:nvSpPr>
        <p:spPr>
          <a:xfrm>
            <a:off x="913671" y="5058384"/>
            <a:ext cx="2203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Moore neighborhood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62D6C4-AEC1-352C-5D57-3935CFFC2289}"/>
              </a:ext>
            </a:extLst>
          </p:cNvPr>
          <p:cNvSpPr txBox="1"/>
          <p:nvPr/>
        </p:nvSpPr>
        <p:spPr>
          <a:xfrm>
            <a:off x="3688143" y="5058384"/>
            <a:ext cx="2912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Von Neumann neighborhood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157306-25FE-6CA7-7FEA-05E33ED663D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9602"/>
          <a:stretch/>
        </p:blipFill>
        <p:spPr>
          <a:xfrm>
            <a:off x="4360173" y="3581532"/>
            <a:ext cx="1568851" cy="13656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8F0991B-999E-11C4-460A-2DA67328701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38303" b="25069"/>
          <a:stretch/>
        </p:blipFill>
        <p:spPr>
          <a:xfrm>
            <a:off x="8134055" y="2621923"/>
            <a:ext cx="2704583" cy="161415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708BBAE-F9E5-88C5-0412-D63E486AA048}"/>
              </a:ext>
            </a:extLst>
          </p:cNvPr>
          <p:cNvSpPr txBox="1"/>
          <p:nvPr/>
        </p:nvSpPr>
        <p:spPr>
          <a:xfrm>
            <a:off x="913671" y="5427716"/>
            <a:ext cx="2685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2">
                    <a:lumMod val="75000"/>
                  </a:schemeClr>
                </a:solidFill>
              </a:rPr>
              <a:t>neighbors</a:t>
            </a:r>
          </a:p>
          <a:p>
            <a:r>
              <a:rPr lang="it-IT" dirty="0"/>
              <a:t>ask  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</a:rPr>
              <a:t>turtles-on neighbors</a:t>
            </a:r>
          </a:p>
          <a:p>
            <a:r>
              <a:rPr lang="it-IT" dirty="0"/>
              <a:t>count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</a:rPr>
              <a:t> turtles-on neighbors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332203-6ACE-3268-9BE3-ADB4079749E6}"/>
              </a:ext>
            </a:extLst>
          </p:cNvPr>
          <p:cNvSpPr txBox="1"/>
          <p:nvPr/>
        </p:nvSpPr>
        <p:spPr>
          <a:xfrm>
            <a:off x="9486346" y="5252460"/>
            <a:ext cx="2685352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In python mesa:</a:t>
            </a:r>
          </a:p>
          <a:p>
            <a:r>
              <a:rPr lang="en-US" sz="1100" dirty="0"/>
              <a:t>neighbors = </a:t>
            </a:r>
            <a:r>
              <a:rPr lang="en-US" sz="1100" dirty="0" err="1"/>
              <a:t>self.model.grid.get_neighbors</a:t>
            </a:r>
            <a:r>
              <a:rPr lang="en-US" sz="1100" dirty="0"/>
              <a:t>(</a:t>
            </a:r>
          </a:p>
          <a:p>
            <a:r>
              <a:rPr lang="en-US" sz="1100" dirty="0"/>
              <a:t>    pos=</a:t>
            </a:r>
            <a:r>
              <a:rPr lang="en-US" sz="1100" dirty="0" err="1"/>
              <a:t>self.pos</a:t>
            </a:r>
            <a:r>
              <a:rPr lang="en-US" sz="1100" dirty="0"/>
              <a:t>,</a:t>
            </a:r>
          </a:p>
          <a:p>
            <a:r>
              <a:rPr lang="en-US" sz="1100" dirty="0"/>
              <a:t>    </a:t>
            </a:r>
            <a:r>
              <a:rPr lang="en-US" sz="1100" dirty="0" err="1"/>
              <a:t>moore</a:t>
            </a:r>
            <a:r>
              <a:rPr lang="en-US" sz="1100" dirty="0"/>
              <a:t>=True,</a:t>
            </a:r>
          </a:p>
          <a:p>
            <a:r>
              <a:rPr lang="en-US" sz="1100" dirty="0"/>
              <a:t> </a:t>
            </a:r>
            <a:r>
              <a:rPr lang="en-US" sz="1100" dirty="0" err="1"/>
              <a:t>include_center</a:t>
            </a:r>
            <a:r>
              <a:rPr lang="en-US" sz="1100" dirty="0"/>
              <a:t>=False)</a:t>
            </a:r>
            <a:endParaRPr lang="it-IT" sz="1100" dirty="0"/>
          </a:p>
        </p:txBody>
      </p:sp>
    </p:spTree>
    <p:extLst>
      <p:ext uri="{BB962C8B-B14F-4D97-AF65-F5344CB8AC3E}">
        <p14:creationId xmlns:p14="http://schemas.microsoft.com/office/powerpoint/2010/main" val="2836155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B71F9-364E-5709-06FA-9A96626AB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498" y="1248083"/>
            <a:ext cx="5619167" cy="780114"/>
          </a:xfrm>
        </p:spPr>
        <p:txBody>
          <a:bodyPr/>
          <a:lstStyle/>
          <a:p>
            <a:r>
              <a:rPr lang="it-IT" dirty="0"/>
              <a:t>Basic concepts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BF9241-72A7-F7ED-FC60-BDE4AECD4E9F}"/>
              </a:ext>
            </a:extLst>
          </p:cNvPr>
          <p:cNvSpPr txBox="1"/>
          <p:nvPr/>
        </p:nvSpPr>
        <p:spPr>
          <a:xfrm>
            <a:off x="351219" y="3979712"/>
            <a:ext cx="534001" cy="4001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2">
                    <a:lumMod val="75000"/>
                  </a:schemeClr>
                </a:solidFill>
              </a:rPr>
              <a:t>ask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E478B2-8414-A394-8BCB-F7EDFB357137}"/>
              </a:ext>
            </a:extLst>
          </p:cNvPr>
          <p:cNvSpPr txBox="1"/>
          <p:nvPr/>
        </p:nvSpPr>
        <p:spPr>
          <a:xfrm>
            <a:off x="351219" y="4451004"/>
            <a:ext cx="857317" cy="4001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2">
                    <a:lumMod val="75000"/>
                  </a:schemeClr>
                </a:solidFill>
              </a:rPr>
              <a:t>report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D7084A-9B28-3CC3-8777-124F6F2DED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5851"/>
          <a:stretch/>
        </p:blipFill>
        <p:spPr>
          <a:xfrm>
            <a:off x="380889" y="2051368"/>
            <a:ext cx="4631958" cy="7801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690BCF-2B12-7327-F624-19B9A8FC5AC2}"/>
              </a:ext>
            </a:extLst>
          </p:cNvPr>
          <p:cNvSpPr txBox="1"/>
          <p:nvPr/>
        </p:nvSpPr>
        <p:spPr>
          <a:xfrm>
            <a:off x="351219" y="3021054"/>
            <a:ext cx="3728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define a </a:t>
            </a:r>
            <a:r>
              <a:rPr lang="it-IT" b="1" dirty="0">
                <a:solidFill>
                  <a:schemeClr val="accent2">
                    <a:lumMod val="75000"/>
                  </a:schemeClr>
                </a:solidFill>
              </a:rPr>
              <a:t>procedure</a:t>
            </a:r>
            <a:r>
              <a:rPr lang="it-IT" dirty="0"/>
              <a:t> we can ask one agent(s) to execute (and more)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CF3B87-D0F1-6A3A-22BE-90C3CE345707}"/>
              </a:ext>
            </a:extLst>
          </p:cNvPr>
          <p:cNvSpPr txBox="1"/>
          <p:nvPr/>
        </p:nvSpPr>
        <p:spPr>
          <a:xfrm>
            <a:off x="89764" y="5715831"/>
            <a:ext cx="1504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In python:</a:t>
            </a:r>
          </a:p>
          <a:p>
            <a:r>
              <a:rPr lang="en-US" sz="1200" dirty="0"/>
              <a:t>def move(self):</a:t>
            </a:r>
          </a:p>
          <a:p>
            <a:r>
              <a:rPr lang="en-US" sz="1200" dirty="0"/>
              <a:t>    # some code</a:t>
            </a:r>
            <a:endParaRPr lang="it-IT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6D4941-7CEA-3A30-56AD-9EFC17744072}"/>
              </a:ext>
            </a:extLst>
          </p:cNvPr>
          <p:cNvSpPr txBox="1"/>
          <p:nvPr/>
        </p:nvSpPr>
        <p:spPr>
          <a:xfrm>
            <a:off x="883456" y="3987514"/>
            <a:ext cx="3093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an action to execute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A145C6-AF5B-6497-1658-1F79E8A4F829}"/>
              </a:ext>
            </a:extLst>
          </p:cNvPr>
          <p:cNvSpPr txBox="1"/>
          <p:nvPr/>
        </p:nvSpPr>
        <p:spPr>
          <a:xfrm>
            <a:off x="1150170" y="4469867"/>
            <a:ext cx="3093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an information to extrapolate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39EE6C0-8ACF-FFBE-05AC-BFF55448B968}"/>
              </a:ext>
            </a:extLst>
          </p:cNvPr>
          <p:cNvSpPr txBox="1"/>
          <p:nvPr/>
        </p:nvSpPr>
        <p:spPr>
          <a:xfrm>
            <a:off x="5780329" y="1682226"/>
            <a:ext cx="542593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4">
                    <a:lumMod val="75000"/>
                  </a:schemeClr>
                </a:solidFill>
              </a:rPr>
              <a:t>Scope</a:t>
            </a:r>
            <a:r>
              <a:rPr lang="it-IT" dirty="0"/>
              <a:t>: a procedure, or a variable, can be:</a:t>
            </a:r>
          </a:p>
          <a:p>
            <a:endParaRPr lang="it-IT" sz="1100" dirty="0"/>
          </a:p>
          <a:p>
            <a:r>
              <a:rPr lang="it-IT" b="1" dirty="0">
                <a:solidFill>
                  <a:schemeClr val="accent4">
                    <a:lumMod val="75000"/>
                  </a:schemeClr>
                </a:solidFill>
              </a:rPr>
              <a:t>global</a:t>
            </a:r>
            <a:r>
              <a:rPr lang="it-IT" dirty="0"/>
              <a:t>: accessible to every agent in the simulation and relative code</a:t>
            </a:r>
          </a:p>
          <a:p>
            <a:r>
              <a:rPr lang="it-IT" b="1" dirty="0">
                <a:solidFill>
                  <a:schemeClr val="accent4">
                    <a:lumMod val="75000"/>
                  </a:schemeClr>
                </a:solidFill>
              </a:rPr>
              <a:t>local</a:t>
            </a:r>
            <a:r>
              <a:rPr lang="it-IT" dirty="0"/>
              <a:t>: not accessible to all agents or all procedures with everyone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EE874FAD-3BF1-1436-1B97-9A325D465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329" y="5223619"/>
            <a:ext cx="3153215" cy="952633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920B9DFD-26C2-4705-E60C-A79C94890AF1}"/>
              </a:ext>
            </a:extLst>
          </p:cNvPr>
          <p:cNvSpPr txBox="1"/>
          <p:nvPr/>
        </p:nvSpPr>
        <p:spPr>
          <a:xfrm>
            <a:off x="9122644" y="5175774"/>
            <a:ext cx="306935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/>
              <a:t>only citizen 1 when running this command knows and can interact with his «friend», who does not exist to other agents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93FAD3AB-D715-FC98-BB3F-E2DBD03C0E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0251" y="4316920"/>
            <a:ext cx="2219635" cy="409632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8D4AC6F1-D977-CCD5-559E-F939E1877A8F}"/>
              </a:ext>
            </a:extLst>
          </p:cNvPr>
          <p:cNvSpPr/>
          <p:nvPr/>
        </p:nvSpPr>
        <p:spPr>
          <a:xfrm>
            <a:off x="5979268" y="5478016"/>
            <a:ext cx="398834" cy="1852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A56CEBC-48F6-5709-4A51-527A7127778B}"/>
              </a:ext>
            </a:extLst>
          </p:cNvPr>
          <p:cNvSpPr txBox="1"/>
          <p:nvPr/>
        </p:nvSpPr>
        <p:spPr>
          <a:xfrm>
            <a:off x="5820251" y="3296633"/>
            <a:ext cx="45833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/>
              <a:t>Useful when we need to distinguish behaviors or procedures of only a specific group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C63F5F5-7F16-B955-C2C6-032D8D395CBF}"/>
              </a:ext>
            </a:extLst>
          </p:cNvPr>
          <p:cNvSpPr txBox="1"/>
          <p:nvPr/>
        </p:nvSpPr>
        <p:spPr>
          <a:xfrm>
            <a:off x="8352539" y="4179767"/>
            <a:ext cx="36463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/>
              <a:t>only members of the class citizen have an individual variable «arrived»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7BAE522-0747-F704-1B2D-2FEDB9298506}"/>
              </a:ext>
            </a:extLst>
          </p:cNvPr>
          <p:cNvCxnSpPr>
            <a:stCxn id="56" idx="1"/>
          </p:cNvCxnSpPr>
          <p:nvPr/>
        </p:nvCxnSpPr>
        <p:spPr>
          <a:xfrm flipH="1" flipV="1">
            <a:off x="7948436" y="4469867"/>
            <a:ext cx="404103" cy="2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7215759-A6EB-A593-3CFC-F88B1BC351D2}"/>
              </a:ext>
            </a:extLst>
          </p:cNvPr>
          <p:cNvCxnSpPr/>
          <p:nvPr/>
        </p:nvCxnSpPr>
        <p:spPr>
          <a:xfrm flipH="1" flipV="1">
            <a:off x="8731492" y="5714383"/>
            <a:ext cx="404103" cy="2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5EF0406-8200-03D3-1739-B07CE4EB77FF}"/>
              </a:ext>
            </a:extLst>
          </p:cNvPr>
          <p:cNvCxnSpPr/>
          <p:nvPr/>
        </p:nvCxnSpPr>
        <p:spPr>
          <a:xfrm>
            <a:off x="5356698" y="1517256"/>
            <a:ext cx="0" cy="460519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27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FDF50-4316-859A-DC2D-70A13BF6D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2A658-5240-E0F8-0C88-1E733ACE4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681" y="1211414"/>
            <a:ext cx="10595570" cy="588407"/>
          </a:xfrm>
        </p:spPr>
        <p:txBody>
          <a:bodyPr>
            <a:normAutofit/>
          </a:bodyPr>
          <a:lstStyle/>
          <a:p>
            <a:r>
              <a:rPr lang="it-IT" dirty="0"/>
              <a:t>Let me ask all of you, but ask you, but ask to ask to some of you...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FD96585-13CF-C9E4-4AFB-FCB45665D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65" y="1735846"/>
            <a:ext cx="2882626" cy="3578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C9B863C-0DFE-FE55-DFE3-A8055E8FF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69" y="3630000"/>
            <a:ext cx="2882626" cy="3235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D38F231-7AA3-AA27-B303-4CFADF673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443" y="4654298"/>
            <a:ext cx="4176404" cy="35544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F89A698-E742-7294-5E28-AE8423BBE0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746" y="5774781"/>
            <a:ext cx="6355010" cy="35080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512A37A-82BA-512F-FE76-6160029F5D00}"/>
              </a:ext>
            </a:extLst>
          </p:cNvPr>
          <p:cNvSpPr txBox="1"/>
          <p:nvPr/>
        </p:nvSpPr>
        <p:spPr>
          <a:xfrm>
            <a:off x="407592" y="2057338"/>
            <a:ext cx="76472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 entire agentset is asked  to [move]. The cycle ends when all citizens have  completed the task.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(every citizen in random order starts the command [move]. They (kind of) start together, but each citizen can complete the command in different times,  affecting anyway the world to who starts later (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asynchronous behavior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).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BCC87F2-2AB7-1B3C-6CA4-30204A4ED6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04012" y="2692344"/>
            <a:ext cx="1828292" cy="71541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1A82577-70AC-12C0-A042-C3CBFFCE2E92}"/>
              </a:ext>
            </a:extLst>
          </p:cNvPr>
          <p:cNvSpPr txBox="1"/>
          <p:nvPr/>
        </p:nvSpPr>
        <p:spPr>
          <a:xfrm>
            <a:off x="9007816" y="3608062"/>
            <a:ext cx="28826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</a:t>
            </a:r>
            <a:r>
              <a:rPr kumimoji="0" lang="it-IT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tick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a «cycle», i.e. a state of the «updated» world when the procedure has been executed. Not the equivalent of seconds!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E77A22-5EB0-C29A-4F28-7AB7E4C1D28E}"/>
              </a:ext>
            </a:extLst>
          </p:cNvPr>
          <p:cNvSpPr txBox="1"/>
          <p:nvPr/>
        </p:nvSpPr>
        <p:spPr>
          <a:xfrm>
            <a:off x="417019" y="3927682"/>
            <a:ext cx="6822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specifically </a:t>
            </a:r>
            <a:r>
              <a:rPr kumimoji="0" lang="it-IT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citizen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with </a:t>
            </a:r>
            <a:r>
              <a:rPr kumimoji="0" lang="it-IT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who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1 is asked  to move. The cycle ends when it has moved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8936569-363B-B085-1FA1-C7EF80D1DA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443" y="5023228"/>
            <a:ext cx="6504381" cy="355448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19CA09A8-026B-F058-2D63-C45F871B8778}"/>
              </a:ext>
            </a:extLst>
          </p:cNvPr>
          <p:cNvSpPr/>
          <p:nvPr/>
        </p:nvSpPr>
        <p:spPr>
          <a:xfrm>
            <a:off x="5961965" y="5023228"/>
            <a:ext cx="794934" cy="3554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3B414A4-2479-9619-E6A9-40FCF87D1A41}"/>
              </a:ext>
            </a:extLst>
          </p:cNvPr>
          <p:cNvSpPr/>
          <p:nvPr/>
        </p:nvSpPr>
        <p:spPr>
          <a:xfrm>
            <a:off x="884399" y="5035616"/>
            <a:ext cx="1070015" cy="3554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5C8E48F-8C6F-348B-46E7-D13FABCB59D3}"/>
              </a:ext>
            </a:extLst>
          </p:cNvPr>
          <p:cNvSpPr/>
          <p:nvPr/>
        </p:nvSpPr>
        <p:spPr>
          <a:xfrm>
            <a:off x="4221907" y="5046231"/>
            <a:ext cx="641916" cy="35544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6ABA5E5-AD3B-3147-BF14-C63FB2530CB9}"/>
              </a:ext>
            </a:extLst>
          </p:cNvPr>
          <p:cNvSpPr/>
          <p:nvPr/>
        </p:nvSpPr>
        <p:spPr>
          <a:xfrm>
            <a:off x="2561828" y="5026875"/>
            <a:ext cx="1070015" cy="35544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65AB527-DC5B-BD74-8752-3CA2E1DEAAC7}"/>
              </a:ext>
            </a:extLst>
          </p:cNvPr>
          <p:cNvSpPr txBox="1"/>
          <p:nvPr/>
        </p:nvSpPr>
        <p:spPr>
          <a:xfrm>
            <a:off x="417019" y="5332904"/>
            <a:ext cx="4670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citizen asks another citizen to do something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77A7A51-92E0-AF7D-C7DF-30C27591DE2F}"/>
              </a:ext>
            </a:extLst>
          </p:cNvPr>
          <p:cNvSpPr txBox="1"/>
          <p:nvPr/>
        </p:nvSpPr>
        <p:spPr>
          <a:xfrm>
            <a:off x="448147" y="6030509"/>
            <a:ext cx="6822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citizen asks an agent of another agentset (patch) to do something</a:t>
            </a:r>
          </a:p>
        </p:txBody>
      </p:sp>
    </p:spTree>
    <p:extLst>
      <p:ext uri="{BB962C8B-B14F-4D97-AF65-F5344CB8AC3E}">
        <p14:creationId xmlns:p14="http://schemas.microsoft.com/office/powerpoint/2010/main" val="34565874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MUR_SoggAttuatori.potx" id="{9805767C-2E52-4DE8-B760-2E02FDAAF4CD}" vid="{686DB170-6579-47D4-A971-0F75D53EEB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F5FE1DA0459A34794E6B7C6DF7BE253" ma:contentTypeVersion="13" ma:contentTypeDescription="Creare un nuovo documento." ma:contentTypeScope="" ma:versionID="e18d464684214d6b328cec4c27a1d7d9">
  <xsd:schema xmlns:xsd="http://www.w3.org/2001/XMLSchema" xmlns:xs="http://www.w3.org/2001/XMLSchema" xmlns:p="http://schemas.microsoft.com/office/2006/metadata/properties" xmlns:ns2="bcca7c28-2380-4754-a37b-569b3d9892ea" xmlns:ns3="162b670a-92ee-43d7-8da7-b9acc4179809" targetNamespace="http://schemas.microsoft.com/office/2006/metadata/properties" ma:root="true" ma:fieldsID="89c4623b884ac0778a69a7920780363f" ns2:_="" ns3:_="">
    <xsd:import namespace="bcca7c28-2380-4754-a37b-569b3d9892ea"/>
    <xsd:import namespace="162b670a-92ee-43d7-8da7-b9acc417980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ca7c28-2380-4754-a37b-569b3d9892e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75d6dd25-ebb6-4ebb-b9df-7e34a5daaeed}" ma:internalName="TaxCatchAll" ma:showField="CatchAllData" ma:web="bcca7c28-2380-4754-a37b-569b3d9892e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2b670a-92ee-43d7-8da7-b9acc41798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Tag immagine" ma:readOnly="false" ma:fieldId="{5cf76f15-5ced-4ddc-b409-7134ff3c332f}" ma:taxonomyMulti="true" ma:sspId="e5505f8f-da62-40e5-a116-f08e7003152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cca7c28-2380-4754-a37b-569b3d9892ea" xsi:nil="true"/>
    <lcf76f155ced4ddcb4097134ff3c332f xmlns="162b670a-92ee-43d7-8da7-b9acc417980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3088E65-2D60-4008-8875-64165A234B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ca7c28-2380-4754-a37b-569b3d9892ea"/>
    <ds:schemaRef ds:uri="162b670a-92ee-43d7-8da7-b9acc417980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BE24F4-7EB1-434B-8205-B2D5D658486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467FBC-AEAE-4EC2-BF36-9EF027E22BDD}">
  <ds:schemaRefs>
    <ds:schemaRef ds:uri="http://purl.org/dc/dcmitype/"/>
    <ds:schemaRef ds:uri="http://schemas.microsoft.com/office/2006/metadata/properties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d2b3df68-07b5-4773-aba1-bd9b51ecb5e8"/>
    <ds:schemaRef ds:uri="bcca7c28-2380-4754-a37b-569b3d9892ea"/>
    <ds:schemaRef ds:uri="162b670a-92ee-43d7-8da7-b9acc417980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 MUR_SoggAttuatori</Template>
  <TotalTime>339</TotalTime>
  <Words>841</Words>
  <Application>Microsoft Office PowerPoint</Application>
  <PresentationFormat>Widescreen</PresentationFormat>
  <Paragraphs>104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Titillium</vt:lpstr>
      <vt:lpstr>Titillium Bd</vt:lpstr>
      <vt:lpstr>Tema di Office</vt:lpstr>
      <vt:lpstr>Agent-Based Modeling Laboratory</vt:lpstr>
      <vt:lpstr>PowerPoint Presentation</vt:lpstr>
      <vt:lpstr>PowerPoint Presentation</vt:lpstr>
      <vt:lpstr>PowerPoint Presentation</vt:lpstr>
      <vt:lpstr>PowerPoint Presentation</vt:lpstr>
      <vt:lpstr>The «agents»</vt:lpstr>
      <vt:lpstr>PowerPoint Presentation</vt:lpstr>
      <vt:lpstr>Basic concepts</vt:lpstr>
      <vt:lpstr>Let me ask all of you, but ask you, but ask to ask to some of you...</vt:lpstr>
      <vt:lpstr>Two «core» procedures</vt:lpstr>
      <vt:lpstr>Extra: other platforms and programming languages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Lanza Luisa</dc:creator>
  <cp:lastModifiedBy>ROCCO PAOLILLO</cp:lastModifiedBy>
  <cp:revision>32</cp:revision>
  <dcterms:created xsi:type="dcterms:W3CDTF">2022-10-26T09:11:02Z</dcterms:created>
  <dcterms:modified xsi:type="dcterms:W3CDTF">2025-04-17T06:59:40Z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0x0101006F5FE1DA0459A34794E6B7C6DF7BE253</vt:lpwstr>
  </property>
</Properties>
</file>