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A022A-F319-EAD5-AFC1-F740BEA3D37E}" v="18" dt="2018-07-17T14:14:14.923"/>
    <p1510:client id="{01239153-2117-7422-490D-7A659B4B950C}" v="3" dt="2018-07-17T14:26:04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1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dirty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7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0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dirty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hyperlink" Target="https://hub.docker.com/r/aintgriz/pg96_cos6_ha_follower/tag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r/aintgriz/pg96_cos6_ha_leader/tags/" TargetMode="External"/><Relationship Id="rId5" Type="http://schemas.openxmlformats.org/officeDocument/2006/relationships/hyperlink" Target="https://github.com/RoccoRichie/docker_centos6_pg96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>
                <a:cs typeface="Calibri Light"/>
              </a:rPr>
              <a:t>Docker PostgreSQL HA</a:t>
            </a:r>
            <a:endParaRPr lang="en-US" sz="8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Warm Standby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C0DFA-6501-4251-B9E1-ADB5D111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STEP 1 – Create Postgres Services</a:t>
            </a:r>
            <a:endParaRPr lang="en-US" sz="320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065969-880C-421C-BF39-AC431ACAF7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95" b="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C9E4-C7F5-4AA7-B9D8-4639CE90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u="sng"/>
              <a:t>Dockerfile: Leader &amp; Follower</a:t>
            </a:r>
          </a:p>
          <a:p>
            <a:pPr marL="0" indent="0">
              <a:buNone/>
            </a:pPr>
            <a:endParaRPr lang="en-US" sz="1600"/>
          </a:p>
          <a:p>
            <a:pPr>
              <a:buFont typeface="Arial" pitchFamily="2" charset="2"/>
              <a:buChar char="•"/>
            </a:pPr>
            <a:r>
              <a:rPr lang="en-US" sz="1600"/>
              <a:t>Base image: Centos 6.6</a:t>
            </a:r>
          </a:p>
          <a:p>
            <a:pPr>
              <a:buFont typeface="Arial" pitchFamily="2" charset="2"/>
              <a:buChar char="•"/>
            </a:pPr>
            <a:r>
              <a:rPr lang="en-US" sz="1600"/>
              <a:t>Expose Ports</a:t>
            </a:r>
          </a:p>
          <a:p>
            <a:pPr>
              <a:buFont typeface="Arial" pitchFamily="2" charset="2"/>
              <a:buChar char="•"/>
            </a:pPr>
            <a:r>
              <a:rPr lang="en-US" sz="1600"/>
              <a:t>Install RPMs</a:t>
            </a:r>
          </a:p>
          <a:p>
            <a:pPr>
              <a:buFont typeface="Arial" pitchFamily="2" charset="2"/>
              <a:buChar char="•"/>
            </a:pPr>
            <a:r>
              <a:rPr lang="en-US" sz="1600"/>
              <a:t>Setup Directories</a:t>
            </a:r>
          </a:p>
          <a:p>
            <a:pPr>
              <a:buFont typeface="Arial" pitchFamily="2" charset="2"/>
              <a:buChar char="•"/>
            </a:pPr>
            <a:r>
              <a:rPr lang="en-US" sz="1600"/>
              <a:t>Add Postinstall files</a:t>
            </a:r>
          </a:p>
          <a:p>
            <a:pPr>
              <a:buFont typeface="Arial" pitchFamily="2" charset="2"/>
              <a:buChar char="•"/>
            </a:pPr>
            <a:r>
              <a:rPr lang="en-US" sz="1600"/>
              <a:t>Dummy Health_Check</a:t>
            </a:r>
          </a:p>
          <a:p>
            <a:pPr>
              <a:buFont typeface="Arial" pitchFamily="2" charset="2"/>
              <a:buChar char="•"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70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C0DFA-6501-4251-B9E1-ADB5D111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STEP 2 – Compose the Docker Stack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C9E4-C7F5-4AA7-B9D8-4639CE90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u="sng"/>
              <a:t>Docker-</a:t>
            </a:r>
            <a:r>
              <a:rPr lang="en-US" sz="1800" u="sng" err="1"/>
              <a:t>compose.yml</a:t>
            </a:r>
          </a:p>
          <a:p>
            <a:pPr marL="0" indent="0">
              <a:buNone/>
            </a:pPr>
            <a:endParaRPr lang="en-US" sz="1800"/>
          </a:p>
          <a:p>
            <a:pPr>
              <a:buFont typeface="Arial" pitchFamily="2" charset="2"/>
              <a:buChar char="•"/>
            </a:pPr>
            <a:r>
              <a:rPr lang="en-US" sz="1800"/>
              <a:t>Create Postgres Leader Service</a:t>
            </a:r>
          </a:p>
          <a:p>
            <a:pPr>
              <a:buFont typeface="Arial" pitchFamily="2" charset="2"/>
              <a:buChar char="•"/>
            </a:pPr>
            <a:r>
              <a:rPr lang="en-US" sz="1800"/>
              <a:t>Create Postgres Follower Service</a:t>
            </a:r>
          </a:p>
          <a:p>
            <a:pPr>
              <a:buFont typeface="Arial" pitchFamily="2" charset="2"/>
              <a:buChar char="•"/>
            </a:pPr>
            <a:r>
              <a:rPr lang="en-US" sz="1800"/>
              <a:t>Map Ports from Container to local host</a:t>
            </a:r>
          </a:p>
          <a:p>
            <a:pPr>
              <a:buFont typeface="Arial" pitchFamily="2" charset="2"/>
              <a:buChar char="•"/>
            </a:pPr>
            <a:r>
              <a:rPr lang="en-US" sz="1800"/>
              <a:t>Create localhost volumes and map the containers</a:t>
            </a:r>
          </a:p>
          <a:p>
            <a:pPr lvl="1">
              <a:spcAft>
                <a:spcPts val="0"/>
              </a:spcAft>
              <a:buFont typeface="Arial" pitchFamily="2" charset="2"/>
              <a:buChar char="•"/>
            </a:pPr>
            <a:r>
              <a:rPr lang="en-US" sz="1600"/>
              <a:t>Data Directory</a:t>
            </a:r>
          </a:p>
          <a:p>
            <a:pPr lvl="1">
              <a:buFont typeface="Arial" pitchFamily="2" charset="2"/>
              <a:buChar char="•"/>
            </a:pPr>
            <a:r>
              <a:rPr lang="en-US" sz="1600"/>
              <a:t>Shared File Systems for:</a:t>
            </a:r>
          </a:p>
          <a:p>
            <a:pPr lvl="2">
              <a:buFont typeface="Arial" pitchFamily="2" charset="2"/>
              <a:buChar char="•"/>
            </a:pPr>
            <a:r>
              <a:rPr lang="en-US" sz="1400"/>
              <a:t>WAL files</a:t>
            </a:r>
          </a:p>
          <a:p>
            <a:pPr lvl="2">
              <a:buFont typeface="Arial" pitchFamily="2" charset="2"/>
              <a:buChar char="•"/>
            </a:pPr>
            <a:r>
              <a:rPr lang="en-US" sz="1400"/>
              <a:t>Backup directory for base back up</a:t>
            </a:r>
          </a:p>
          <a:p>
            <a:pPr>
              <a:spcAft>
                <a:spcPts val="200"/>
              </a:spcAft>
              <a:buFont typeface="Arial" pitchFamily="2" charset="2"/>
              <a:buChar char="•"/>
            </a:pPr>
            <a:r>
              <a:rPr lang="en-US" sz="1800"/>
              <a:t>Use default netowrking for containers</a:t>
            </a:r>
          </a:p>
          <a:p>
            <a:pPr>
              <a:buFont typeface="Arial" pitchFamily="2" charset="2"/>
              <a:buChar char="•"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BF0F2F-D563-4A10-876B-CF064DF2D0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6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7" name="Group 2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1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C0DFA-6501-4251-B9E1-ADB5D111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STEP 3 – Build</a:t>
            </a:r>
            <a:r>
              <a:rPr lang="en-US" sz="3200"/>
              <a:t> the Docker Images</a:t>
            </a:r>
            <a:endParaRPr lang="en-US" sz="3200">
              <a:latin typeface="Rockwell Condensed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E2D5AC-816F-45D6-B3B3-6D9E0F5BE1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93" b="-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C9E4-C7F5-4AA7-B9D8-4639CE90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u="sng"/>
              <a:t>Docker- Images</a:t>
            </a:r>
          </a:p>
          <a:p>
            <a:pPr marL="285750" indent="-285750">
              <a:buFont typeface="Arial" pitchFamily="2" charset="2"/>
              <a:buChar char="•"/>
            </a:pPr>
            <a:r>
              <a:rPr lang="en-US" sz="1600"/>
              <a:t>Build a local image of Leader/Follower:</a:t>
            </a:r>
          </a:p>
          <a:p>
            <a:pPr>
              <a:buNone/>
            </a:pPr>
            <a:r>
              <a:rPr lang="en-US" sz="1600"/>
              <a:t>docker build --rm -t local/pg96_cos6_ha_leader .</a:t>
            </a:r>
          </a:p>
          <a:p>
            <a:pPr marL="285750" indent="-285750">
              <a:buFont typeface="Arial" pitchFamily="2" charset="2"/>
              <a:buChar char="•"/>
            </a:pPr>
            <a:r>
              <a:rPr lang="en-US" sz="1600"/>
              <a:t>Tag the image:</a:t>
            </a:r>
          </a:p>
          <a:p>
            <a:pPr>
              <a:buNone/>
            </a:pPr>
            <a:r>
              <a:rPr lang="en-US" sz="1600"/>
              <a:t>docker tag: local/pg96_cos6_ha_leader:latest aintgriz/pg96_cos6_ha_leader:0.7</a:t>
            </a:r>
            <a:endParaRPr lang="en-US"/>
          </a:p>
          <a:p>
            <a:pPr marL="285750" indent="-285750">
              <a:buFont typeface="Arial" pitchFamily="2" charset="2"/>
              <a:buChar char="•"/>
            </a:pPr>
            <a:r>
              <a:rPr lang="en-US" sz="1600"/>
              <a:t>Push the image to the repository:</a:t>
            </a:r>
          </a:p>
          <a:p>
            <a:pPr>
              <a:buNone/>
            </a:pPr>
            <a:r>
              <a:rPr lang="en-US" sz="1600"/>
              <a:t>docker push aintgriz/pg96_cos6_ha_leader:0.7</a:t>
            </a:r>
            <a:endParaRPr lang="en-US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>
              <a:buFont typeface="Arial" pitchFamily="2" charset="2"/>
              <a:buChar char="•"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2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C0DFA-6501-4251-B9E1-ADB5D111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9" y="-2548"/>
            <a:ext cx="4229002" cy="83485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STEP 4 – Deploy the Stack</a:t>
            </a:r>
            <a:endParaRPr lang="en-US" sz="3200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C9E4-C7F5-4AA7-B9D8-4639CE90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4" y="747310"/>
            <a:ext cx="3816774" cy="915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u="sng"/>
              <a:t>Docker- Stack</a:t>
            </a:r>
          </a:p>
          <a:p>
            <a:pPr>
              <a:buNone/>
            </a:pPr>
            <a:r>
              <a:rPr lang="en-US" sz="1600"/>
              <a:t>docker stack deploy -c docker-compose.yml HA</a:t>
            </a:r>
            <a:endParaRPr lang="en-US"/>
          </a:p>
          <a:p>
            <a:pPr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>
              <a:buFont typeface="Arial" pitchFamily="2" charset="2"/>
              <a:buChar char="•"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28729F98-30AB-4646-B460-4623FC975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05" y="1592267"/>
            <a:ext cx="3530183" cy="85031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4BE588-4FB4-4339-96FC-A6BB2DEC935A}"/>
              </a:ext>
            </a:extLst>
          </p:cNvPr>
          <p:cNvSpPr txBox="1">
            <a:spLocks/>
          </p:cNvSpPr>
          <p:nvPr/>
        </p:nvSpPr>
        <p:spPr>
          <a:xfrm>
            <a:off x="91225" y="2398377"/>
            <a:ext cx="4403888" cy="11471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Calibri Light"/>
              </a:rPr>
              <a:t>STEP 5 – Connect to the Docker Containers</a:t>
            </a:r>
            <a:endParaRPr lang="en-US" sz="3200">
              <a:latin typeface="Rockwell Condensed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F03274-541E-46F2-8C1B-19F7732B0F5F}"/>
              </a:ext>
            </a:extLst>
          </p:cNvPr>
          <p:cNvSpPr txBox="1">
            <a:spLocks/>
          </p:cNvSpPr>
          <p:nvPr/>
        </p:nvSpPr>
        <p:spPr>
          <a:xfrm>
            <a:off x="91225" y="3547969"/>
            <a:ext cx="4816118" cy="1127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/>
              <a:t>docker exec -ti $(docker ps -qf name=HA_postgres_leader) bash</a:t>
            </a:r>
            <a:endParaRPr lang="en-US"/>
          </a:p>
          <a:p>
            <a:pPr>
              <a:buNone/>
            </a:pPr>
            <a:r>
              <a:rPr lang="en-US" sz="1600"/>
              <a:t>docker exec -ti $(docker ps -qf name=HA_postgres_follower) bash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 sz="1600"/>
          </a:p>
          <a:p>
            <a:pPr marL="0" indent="0">
              <a:buFont typeface="Wingdings" pitchFamily="2" charset="2"/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>
              <a:buFont typeface="Arial" pitchFamily="2" charset="2"/>
              <a:buChar char="•"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10" name="Picture 1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F4F01643-8E9A-4266-9D41-4236B3904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908" y="4676985"/>
            <a:ext cx="4854313" cy="18761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76AB04A-B2D7-40D6-B3E3-11E204F0D6D4}"/>
              </a:ext>
            </a:extLst>
          </p:cNvPr>
          <p:cNvSpPr txBox="1">
            <a:spLocks/>
          </p:cNvSpPr>
          <p:nvPr/>
        </p:nvSpPr>
        <p:spPr>
          <a:xfrm>
            <a:off x="7773687" y="249786"/>
            <a:ext cx="4229002" cy="8348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Calibri Light"/>
              </a:rPr>
              <a:t>STEP 6 – Start/</a:t>
            </a:r>
            <a:r>
              <a:rPr lang="en-US" sz="3200">
                <a:latin typeface="Rockwell Condensed"/>
              </a:rPr>
              <a:t>Initialiase Postgres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03C4F6-7FFA-4900-911D-02CCA1A59457}"/>
              </a:ext>
            </a:extLst>
          </p:cNvPr>
          <p:cNvSpPr txBox="1">
            <a:spLocks/>
          </p:cNvSpPr>
          <p:nvPr/>
        </p:nvSpPr>
        <p:spPr>
          <a:xfrm>
            <a:off x="7773679" y="999645"/>
            <a:ext cx="4341431" cy="56872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2" charset="2"/>
              <a:buChar char="•"/>
            </a:pPr>
            <a:r>
              <a:rPr lang="en-US" sz="1600" dirty="0"/>
              <a:t>Take the Hostname for Leader and Follower</a:t>
            </a:r>
            <a:endParaRPr lang="en-US" dirty="0"/>
          </a:p>
          <a:p>
            <a:pPr lvl="1">
              <a:spcAft>
                <a:spcPts val="0"/>
              </a:spcAft>
              <a:buFont typeface="Arial" pitchFamily="2" charset="2"/>
              <a:buChar char="•"/>
            </a:pPr>
            <a:r>
              <a:rPr lang="en-US" sz="1400" dirty="0"/>
              <a:t>Hostname –I --&gt; 10.0.0.4 &amp; 10.0.0.6</a:t>
            </a:r>
          </a:p>
          <a:p>
            <a:pPr>
              <a:buFont typeface="Arial" pitchFamily="2" charset="2"/>
              <a:buChar char="•"/>
            </a:pPr>
            <a:r>
              <a:rPr lang="en-US" sz="1600" dirty="0"/>
              <a:t>These values will then be used to update the following files when prompted:</a:t>
            </a:r>
            <a:endParaRPr lang="en-US" dirty="0"/>
          </a:p>
          <a:p>
            <a:pPr lvl="1">
              <a:buFont typeface="Arial" pitchFamily="2" charset="2"/>
              <a:buChar char="•"/>
            </a:pPr>
            <a:r>
              <a:rPr lang="en-US" sz="1400" err="1"/>
              <a:t>Pg_hba.conf</a:t>
            </a:r>
          </a:p>
          <a:p>
            <a:pPr lvl="1">
              <a:buFont typeface="Arial" pitchFamily="2" charset="2"/>
              <a:buChar char="•"/>
            </a:pPr>
            <a:r>
              <a:rPr lang="en-US" sz="1400" err="1"/>
              <a:t>Recovery.conf</a:t>
            </a:r>
          </a:p>
          <a:p>
            <a:pPr>
              <a:buFont typeface="Arial" pitchFamily="2" charset="2"/>
              <a:buChar char="•"/>
            </a:pPr>
            <a:r>
              <a:rPr lang="en-US" sz="1600" dirty="0"/>
              <a:t>The start script on follower initializes the server</a:t>
            </a:r>
          </a:p>
          <a:p>
            <a:pPr>
              <a:buFont typeface="Arial" pitchFamily="2" charset="2"/>
              <a:buChar char="•"/>
            </a:pPr>
            <a:r>
              <a:rPr lang="en-US" sz="1600" dirty="0"/>
              <a:t>The start script on the leader does the following:</a:t>
            </a:r>
          </a:p>
          <a:p>
            <a:pPr lvl="1">
              <a:buFont typeface="Arial" pitchFamily="2" charset="2"/>
              <a:buChar char="•"/>
            </a:pPr>
            <a:r>
              <a:rPr lang="en-US" sz="1400" dirty="0"/>
              <a:t>Enable </a:t>
            </a:r>
            <a:r>
              <a:rPr lang="en-US" sz="1400" dirty="0" err="1"/>
              <a:t>rsyslog</a:t>
            </a:r>
          </a:p>
          <a:p>
            <a:pPr lvl="1">
              <a:buFont typeface="Arial" pitchFamily="2" charset="2"/>
              <a:buChar char="•"/>
            </a:pPr>
            <a:r>
              <a:rPr lang="en-US" sz="1400" dirty="0"/>
              <a:t>Initialize the database</a:t>
            </a:r>
          </a:p>
          <a:p>
            <a:pPr lvl="1">
              <a:buFont typeface="Arial" pitchFamily="2" charset="2"/>
              <a:buChar char="•"/>
            </a:pPr>
            <a:r>
              <a:rPr lang="en-US" sz="1400" dirty="0"/>
              <a:t>Copies Customized configurations</a:t>
            </a:r>
          </a:p>
          <a:p>
            <a:pPr lvl="1">
              <a:buFont typeface="Arial" pitchFamily="2" charset="2"/>
              <a:buChar char="•"/>
            </a:pPr>
            <a:r>
              <a:rPr lang="en-US" sz="1400" dirty="0"/>
              <a:t>Sets the required host based authentication</a:t>
            </a:r>
          </a:p>
          <a:p>
            <a:pPr lvl="1">
              <a:buFont typeface="Arial" pitchFamily="2" charset="2"/>
              <a:buChar char="•"/>
            </a:pPr>
            <a:r>
              <a:rPr lang="en-US" sz="1400" dirty="0"/>
              <a:t>Sets </a:t>
            </a:r>
            <a:r>
              <a:rPr lang="en-US" sz="1400"/>
              <a:t>Archive</a:t>
            </a:r>
            <a:r>
              <a:rPr lang="en-US" sz="1400" dirty="0"/>
              <a:t> mode = on</a:t>
            </a:r>
          </a:p>
          <a:p>
            <a:pPr lvl="1">
              <a:buFont typeface="Arial" pitchFamily="2" charset="2"/>
              <a:buChar char="•"/>
            </a:pPr>
            <a:r>
              <a:rPr lang="en-US" sz="1400" dirty="0"/>
              <a:t>Copies the WALs to shared directory (</a:t>
            </a:r>
            <a:r>
              <a:rPr lang="en-US" sz="1400" dirty="0" err="1"/>
              <a:t>rsync</a:t>
            </a:r>
            <a:r>
              <a:rPr lang="en-US" sz="1400" dirty="0"/>
              <a:t>, </a:t>
            </a:r>
            <a:r>
              <a:rPr lang="en-US" sz="1400" dirty="0" err="1"/>
              <a:t>cp</a:t>
            </a:r>
            <a:r>
              <a:rPr lang="en-US" sz="1400" dirty="0"/>
              <a:t>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lvl="1">
              <a:buFont typeface="Arial" pitchFamily="2" charset="2"/>
              <a:buChar char="•"/>
            </a:pPr>
            <a:r>
              <a:rPr lang="en-US" sz="1400" dirty="0"/>
              <a:t>Creates a Replicator Role</a:t>
            </a:r>
          </a:p>
          <a:p>
            <a:pPr lvl="1">
              <a:buFont typeface="Arial" pitchFamily="2" charset="2"/>
              <a:buChar char="•"/>
            </a:pPr>
            <a:r>
              <a:rPr lang="en-US" sz="1400" dirty="0"/>
              <a:t>Creates a dummy database</a:t>
            </a:r>
          </a:p>
          <a:p>
            <a:pPr lvl="1">
              <a:buFont typeface="Arial" pitchFamily="2" charset="2"/>
              <a:buChar char="•"/>
            </a:pPr>
            <a:r>
              <a:rPr lang="en-US" sz="1400" dirty="0"/>
              <a:t>Generates 3000 rows into database</a:t>
            </a:r>
          </a:p>
          <a:p>
            <a:pPr lvl="1">
              <a:buFont typeface="Arial" pitchFamily="2" charset="2"/>
              <a:buChar char="•"/>
            </a:pPr>
            <a:endParaRPr lang="en-US" sz="1400"/>
          </a:p>
          <a:p>
            <a:pPr lvl="1">
              <a:buFont typeface="Arial" pitchFamily="2" charset="2"/>
              <a:buChar char="•"/>
            </a:pPr>
            <a:endParaRPr lang="en-US" sz="1400"/>
          </a:p>
          <a:p>
            <a:pPr lvl="1">
              <a:buFont typeface="Arial" pitchFamily="2" charset="2"/>
              <a:buChar char="•"/>
            </a:pPr>
            <a:endParaRPr lang="en-US" sz="1400"/>
          </a:p>
          <a:p>
            <a:pPr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>
              <a:buFont typeface="Arial" pitchFamily="2" charset="2"/>
              <a:buChar char="•"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13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860EE7-1EED-4088-892C-21327AFA93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908" y="1435600"/>
            <a:ext cx="3867462" cy="30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7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C0DFA-6501-4251-B9E1-ADB5D111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9" y="-2548"/>
            <a:ext cx="4229002" cy="83485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STEP 7 – Backup Leader</a:t>
            </a:r>
            <a:endParaRPr lang="en-US" sz="3200">
              <a:latin typeface="Rockwell Condensed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03C4F6-7FFA-4900-911D-02CCA1A59457}"/>
              </a:ext>
            </a:extLst>
          </p:cNvPr>
          <p:cNvSpPr txBox="1">
            <a:spLocks/>
          </p:cNvSpPr>
          <p:nvPr/>
        </p:nvSpPr>
        <p:spPr>
          <a:xfrm>
            <a:off x="91221" y="774792"/>
            <a:ext cx="5465691" cy="5312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2" charset="2"/>
              <a:buChar char="•"/>
            </a:pPr>
            <a:r>
              <a:rPr lang="en-US" sz="1800"/>
              <a:t>Stops </a:t>
            </a:r>
            <a:r>
              <a:rPr lang="en-US" sz="1800" err="1"/>
              <a:t>postgres</a:t>
            </a:r>
            <a:r>
              <a:rPr lang="en-US" sz="1800"/>
              <a:t> on the follower</a:t>
            </a:r>
          </a:p>
          <a:p>
            <a:pPr>
              <a:buFont typeface="Arial" pitchFamily="2" charset="2"/>
              <a:buChar char="•"/>
            </a:pPr>
            <a:r>
              <a:rPr lang="en-US" sz="1800"/>
              <a:t>Creates a </a:t>
            </a:r>
            <a:r>
              <a:rPr lang="en-US" sz="1800" err="1"/>
              <a:t>recovery.conf</a:t>
            </a:r>
            <a:r>
              <a:rPr lang="en-US" sz="1800"/>
              <a:t> and passes in the leaders hostname</a:t>
            </a:r>
            <a:endParaRPr lang="en-US"/>
          </a:p>
          <a:p>
            <a:pPr>
              <a:buFont typeface="Arial" pitchFamily="2" charset="2"/>
              <a:buChar char="•"/>
            </a:pPr>
            <a:r>
              <a:rPr lang="en-US" sz="1800"/>
              <a:t>Triggers a backup check point on the WALs</a:t>
            </a:r>
          </a:p>
          <a:p>
            <a:pPr>
              <a:buFont typeface="Arial" pitchFamily="2" charset="2"/>
              <a:buChar char="•"/>
            </a:pPr>
            <a:r>
              <a:rPr lang="en-US" sz="1800"/>
              <a:t>Takes a backup of leader and generates a tar file in the shared file system (</a:t>
            </a:r>
            <a:r>
              <a:rPr lang="en-US" sz="1800" err="1"/>
              <a:t>pg_base_backup</a:t>
            </a:r>
            <a:r>
              <a:rPr lang="en-US" sz="1800"/>
              <a:t>)</a:t>
            </a:r>
          </a:p>
          <a:p>
            <a:pPr>
              <a:buFont typeface="Arial" pitchFamily="2" charset="2"/>
              <a:buChar char="•"/>
            </a:pPr>
            <a:r>
              <a:rPr lang="en-US" sz="1800" err="1"/>
              <a:t>Untar</a:t>
            </a:r>
            <a:r>
              <a:rPr lang="en-US" sz="1800"/>
              <a:t> the backup and replaces the follower data directory with the backup</a:t>
            </a:r>
          </a:p>
          <a:p>
            <a:pPr>
              <a:buFont typeface="Arial" pitchFamily="2" charset="2"/>
              <a:buChar char="•"/>
            </a:pPr>
            <a:r>
              <a:rPr lang="en-US" sz="1800"/>
              <a:t>Restarts </a:t>
            </a:r>
            <a:r>
              <a:rPr lang="en-US" sz="1800" err="1"/>
              <a:t>postgres</a:t>
            </a:r>
          </a:p>
          <a:p>
            <a:pPr>
              <a:buFont typeface="Arial" pitchFamily="2" charset="2"/>
              <a:buChar char="•"/>
            </a:pPr>
            <a:r>
              <a:rPr lang="en-US" sz="1800"/>
              <a:t>Replays the WALs from the check pointed WAL</a:t>
            </a:r>
          </a:p>
          <a:p>
            <a:pPr>
              <a:buFont typeface="Arial" pitchFamily="2" charset="2"/>
              <a:buChar char="•"/>
            </a:pPr>
            <a:r>
              <a:rPr lang="en-US" sz="1800"/>
              <a:t>Sync all WALs from now on</a:t>
            </a:r>
          </a:p>
          <a:p>
            <a:pPr>
              <a:buFont typeface="Arial" pitchFamily="2" charset="2"/>
              <a:buChar char="•"/>
            </a:pPr>
            <a:r>
              <a:rPr lang="en-US" sz="1800"/>
              <a:t>If a trigger file is created, then the follower can be promoted to Leader</a:t>
            </a:r>
          </a:p>
          <a:p>
            <a:pPr>
              <a:buFont typeface="Arial" pitchFamily="2" charset="2"/>
              <a:buChar char="•"/>
            </a:pPr>
            <a:endParaRPr lang="en-US" sz="1800"/>
          </a:p>
          <a:p>
            <a:pPr lvl="1">
              <a:buFont typeface="Arial" pitchFamily="2" charset="2"/>
              <a:buChar char="•"/>
            </a:pPr>
            <a:endParaRPr lang="en-US" sz="1600"/>
          </a:p>
          <a:p>
            <a:pPr lvl="1">
              <a:buFont typeface="Arial" pitchFamily="2" charset="2"/>
              <a:buChar char="•"/>
            </a:pPr>
            <a:endParaRPr lang="en-US" sz="1400"/>
          </a:p>
          <a:p>
            <a:pPr lvl="1">
              <a:buFont typeface="Arial" pitchFamily="2" charset="2"/>
              <a:buChar char="•"/>
            </a:pPr>
            <a:endParaRPr lang="en-US" sz="1400"/>
          </a:p>
          <a:p>
            <a:pPr lvl="1">
              <a:buFont typeface="Arial" pitchFamily="2" charset="2"/>
              <a:buChar char="•"/>
            </a:pPr>
            <a:endParaRPr lang="en-US" sz="1400"/>
          </a:p>
          <a:p>
            <a:pPr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>
              <a:buFont typeface="Arial" pitchFamily="2" charset="2"/>
              <a:buChar char="•"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3" name="Picture 3" descr="A white sign with black text&#10;&#10;Description generated with high confidence">
            <a:extLst>
              <a:ext uri="{FF2B5EF4-FFF2-40B4-BE49-F238E27FC236}">
                <a16:creationId xmlns:a16="http://schemas.microsoft.com/office/drawing/2014/main" id="{18CA0F00-79AB-42C8-955E-E24D3B31C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269" y="183539"/>
            <a:ext cx="6315855" cy="19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4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C0DFA-6501-4251-B9E1-ADB5D111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9" y="-2548"/>
            <a:ext cx="4229002" cy="83485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STEP 7 – Resources</a:t>
            </a:r>
            <a:endParaRPr lang="en-US" sz="3200">
              <a:latin typeface="Rockwell Condensed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03C4F6-7FFA-4900-911D-02CCA1A59457}"/>
              </a:ext>
            </a:extLst>
          </p:cNvPr>
          <p:cNvSpPr txBox="1">
            <a:spLocks/>
          </p:cNvSpPr>
          <p:nvPr/>
        </p:nvSpPr>
        <p:spPr>
          <a:xfrm>
            <a:off x="91221" y="774792"/>
            <a:ext cx="5465691" cy="5312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2" charset="2"/>
              <a:buChar char="•"/>
            </a:pPr>
            <a:r>
              <a:rPr lang="en-US" sz="1800"/>
              <a:t>Repo:</a:t>
            </a:r>
            <a:endParaRPr lang="en-US"/>
          </a:p>
          <a:p>
            <a:pPr>
              <a:buFont typeface="Arial" pitchFamily="2" charset="2"/>
              <a:buChar char="•"/>
            </a:pPr>
            <a:r>
              <a:rPr lang="en-US" sz="1800" dirty="0">
                <a:hlinkClick r:id="rId5"/>
              </a:rPr>
              <a:t>https://github.com/RoccoRichie/docker_centos6_pg96</a:t>
            </a:r>
          </a:p>
          <a:p>
            <a:pPr>
              <a:buFont typeface="Arial" pitchFamily="2" charset="2"/>
              <a:buChar char="•"/>
            </a:pPr>
            <a:endParaRPr lang="en-US" sz="1800" dirty="0"/>
          </a:p>
          <a:p>
            <a:pPr>
              <a:buFont typeface="Arial" pitchFamily="2" charset="2"/>
              <a:buChar char="•"/>
            </a:pPr>
            <a:r>
              <a:rPr lang="en-US" sz="1800"/>
              <a:t>Docker Hub:</a:t>
            </a:r>
            <a:endParaRPr lang="en-US" sz="1800" dirty="0"/>
          </a:p>
          <a:p>
            <a:pPr>
              <a:buFont typeface="Arial" pitchFamily="2" charset="2"/>
              <a:buChar char="•"/>
            </a:pPr>
            <a:r>
              <a:rPr lang="en-US" sz="1800"/>
              <a:t>Leader:</a:t>
            </a:r>
            <a:endParaRPr lang="en-US" sz="1800" dirty="0"/>
          </a:p>
          <a:p>
            <a:pPr lvl="1">
              <a:buFont typeface="Arial" pitchFamily="2" charset="2"/>
              <a:buChar char="•"/>
            </a:pPr>
            <a:r>
              <a:rPr lang="en-US" sz="1600" dirty="0">
                <a:hlinkClick r:id="rId6"/>
              </a:rPr>
              <a:t>https://hub.docker.com/r/aintgriz/pg96_cos6_ha_leader/tags/</a:t>
            </a:r>
          </a:p>
          <a:p>
            <a:pPr>
              <a:spcAft>
                <a:spcPts val="200"/>
              </a:spcAft>
              <a:buFont typeface="Arial" pitchFamily="2" charset="2"/>
              <a:buChar char="•"/>
            </a:pPr>
            <a:r>
              <a:rPr lang="en-US" sz="1800"/>
              <a:t>Follower:</a:t>
            </a:r>
            <a:endParaRPr lang="en-US" sz="1800" dirty="0"/>
          </a:p>
          <a:p>
            <a:pPr lvl="1">
              <a:spcAft>
                <a:spcPts val="200"/>
              </a:spcAft>
              <a:buFont typeface="Arial" pitchFamily="2" charset="2"/>
              <a:buChar char="•"/>
            </a:pPr>
            <a:r>
              <a:rPr lang="en-US" sz="1600" dirty="0">
                <a:hlinkClick r:id="rId7"/>
              </a:rPr>
              <a:t>https://hub.docker.com/r/aintgriz/pg96_cos6_ha_follower/tags/</a:t>
            </a:r>
          </a:p>
          <a:p>
            <a:pPr>
              <a:buFont typeface="Arial" pitchFamily="2" charset="2"/>
              <a:buChar char="•"/>
            </a:pPr>
            <a:endParaRPr lang="en-US" sz="1800"/>
          </a:p>
          <a:p>
            <a:pPr lvl="1">
              <a:buFont typeface="Arial" pitchFamily="2" charset="2"/>
              <a:buChar char="•"/>
            </a:pPr>
            <a:endParaRPr lang="en-US" sz="1600"/>
          </a:p>
          <a:p>
            <a:pPr lvl="1">
              <a:buFont typeface="Arial" pitchFamily="2" charset="2"/>
              <a:buChar char="•"/>
            </a:pPr>
            <a:endParaRPr lang="en-US" sz="1400"/>
          </a:p>
          <a:p>
            <a:pPr lvl="1">
              <a:buFont typeface="Arial" pitchFamily="2" charset="2"/>
              <a:buChar char="•"/>
            </a:pPr>
            <a:endParaRPr lang="en-US" sz="1400"/>
          </a:p>
          <a:p>
            <a:pPr lvl="1">
              <a:buFont typeface="Arial" pitchFamily="2" charset="2"/>
              <a:buChar char="•"/>
            </a:pPr>
            <a:endParaRPr lang="en-US" sz="1400"/>
          </a:p>
          <a:p>
            <a:pPr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>
              <a:buFont typeface="Arial" pitchFamily="2" charset="2"/>
              <a:buChar char="•"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00232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Docker PostgreSQL HA</vt:lpstr>
      <vt:lpstr>STEP 1 – Create Postgres Services</vt:lpstr>
      <vt:lpstr>STEP 2 – Compose the Docker Stack</vt:lpstr>
      <vt:lpstr>STEP 3 – Build the Docker Images</vt:lpstr>
      <vt:lpstr>STEP 4 – Deploy the Stack</vt:lpstr>
      <vt:lpstr>STEP 7 – Backup Leader</vt:lpstr>
      <vt:lpstr>STEP 7 –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12</cp:revision>
  <dcterms:modified xsi:type="dcterms:W3CDTF">2018-07-19T15:51:51Z</dcterms:modified>
</cp:coreProperties>
</file>