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0" r:id="rId4"/>
    <p:sldId id="264" r:id="rId5"/>
    <p:sldId id="265" r:id="rId6"/>
    <p:sldId id="259" r:id="rId7"/>
    <p:sldId id="274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7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F502F3-C839-46BC-B897-FE9BCD9F487C}" v="2332" dt="2022-10-06T08:20:00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49B0-9F83-4C31-A66B-0659A24F1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90F93-FFCC-4945-A39B-1E4D9B544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7C728-50BE-40BF-A28A-31A7BF9A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C776-C4A2-4E98-8ABE-CBF5BEA1639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184F8-FA7D-4F75-9400-68BB1563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AD082-627D-4AE4-B428-729EEAD6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AE84-AA71-4DF7-9258-D69540DA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9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C61B-C308-4400-9ED9-4DCB17B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75C40-3052-4C6B-9FBD-9336CCC1E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2984C-7CD3-47D8-A0D9-A4AE7550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C776-C4A2-4E98-8ABE-CBF5BEA1639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B287A-737A-4513-9D67-BE2A8855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CBFC-56DE-4EA5-8E79-DB459B94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AE84-AA71-4DF7-9258-D69540DA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28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666AF-025F-4482-B05F-12FBE12E5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19BCF-46CF-4801-A701-96634327A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3F72A-A707-400C-9C89-E958308D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C776-C4A2-4E98-8ABE-CBF5BEA1639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DDA3C-C8B3-426C-910C-A156F130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E5A3C-9928-40AC-89E1-09E3E47E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AE84-AA71-4DF7-9258-D69540DA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69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BA04-45DA-4CDA-9C40-9342B1AA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EEFB9-65B0-453C-8230-31051173D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52E7-312D-4EC0-860B-E5783383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C776-C4A2-4E98-8ABE-CBF5BEA1639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37E1A-6FB9-41B1-BF59-71247D59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CFB38-82D4-408A-90BD-CABA3161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AE84-AA71-4DF7-9258-D69540DA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82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C250-6C55-4819-9947-6CE71F48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85256-57BE-4F60-8A1C-CE89FFA20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E4690-FE84-42F1-BD89-35E89BCA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C776-C4A2-4E98-8ABE-CBF5BEA1639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F1D7-E0E4-432B-AD60-7AD6270E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39D0D-5ABF-4811-A49A-ECC80B60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AE84-AA71-4DF7-9258-D69540DA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8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082C-B977-48DF-896B-03855157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0415-E4F1-436E-8A74-25EC25649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C8615-FF89-4E2C-91DD-89CB696AD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29F20-9AC6-4F03-9CCC-371D22F5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C776-C4A2-4E98-8ABE-CBF5BEA1639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3CF40-D3FF-4BB1-BD29-7873E0CE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1C2D4-CA53-4D8E-8E0C-9F1BB404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AE84-AA71-4DF7-9258-D69540DA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29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4DD6-50FC-4CED-BCBA-85F8E396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C3F54-C253-4279-925B-E2C7AF1C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E0410-7733-4A1E-B9F8-6FC1A6943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70DF7-65EC-4DD5-B8E6-67929BDDA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8D101-4A99-4883-A725-768F4F808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D63B7-FAA5-4895-AF46-7E26D175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C776-C4A2-4E98-8ABE-CBF5BEA1639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242A0-50B7-4ECE-93E1-37027AB2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2850F-CFD2-4963-B038-DCD22CF7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AE84-AA71-4DF7-9258-D69540DA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54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2321-DA4D-4BED-A2D9-BF969086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4757A-95C2-4E5A-9F4A-66C62A0F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C776-C4A2-4E98-8ABE-CBF5BEA1639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03E43-5C65-494A-AF2A-CA06B6D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CA67C-0634-4C10-ADB9-A1AED8B0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AE84-AA71-4DF7-9258-D69540DA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1E686-B931-4737-B97A-65CCA064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C776-C4A2-4E98-8ABE-CBF5BEA1639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79296-788E-4FF4-827C-58E48DD7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E4FBB-2714-42C7-8098-D0C4B787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AE84-AA71-4DF7-9258-D69540DA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87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882C-1CB0-412D-BE68-5A23D14C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F2CB-C424-4EB0-803E-69CD3D58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C922D-451F-4AC5-BAF1-E1E54225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8F334-564E-4E04-B0E8-24BD34C5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C776-C4A2-4E98-8ABE-CBF5BEA1639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2AA4B-521D-4AC8-B50E-FAFD18CA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CDFC6-FF1D-49B1-BC5A-F952A07B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AE84-AA71-4DF7-9258-D69540DA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4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7BB9-84A1-4505-817D-928407F8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A6179-049E-4350-A249-90AA5AA3D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B3F97-73DD-4276-9FF2-7AE8738A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9FAE3-11CB-40CA-AB17-6B8B3061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C776-C4A2-4E98-8ABE-CBF5BEA1639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E3AE0-9D82-44B6-BEB0-F743C9FB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6BCE4-29F5-4B9A-8E95-C7EB2C96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7AE84-AA71-4DF7-9258-D69540DA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8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AABF1-4D80-4237-8128-BAEC727B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F50CD-65A3-449C-A300-477C997CA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1A10-3A21-4194-9CF6-BF2611AC8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EC776-C4A2-4E98-8ABE-CBF5BEA16393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EF2CA-599E-4647-A6C1-91E5920A9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02E5B-07EB-4FE3-B6B4-070F1F9FB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AE84-AA71-4DF7-9258-D69540DAE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5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https://harnham-my.sharepoint.com/personal/callumo'neill_rockborne_com/Documents/Documents/SQL/SQL%20projects/Data%20Dictionary%20-%20rockborne%206-aside.ods!DataDictionary!R1C1:R16C6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10.xml"/><Relationship Id="rId7" Type="http://schemas.openxmlformats.org/officeDocument/2006/relationships/slide" Target="slide1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17.xml"/><Relationship Id="rId5" Type="http://schemas.openxmlformats.org/officeDocument/2006/relationships/slide" Target="slide12.xml"/><Relationship Id="rId10" Type="http://schemas.openxmlformats.org/officeDocument/2006/relationships/image" Target="../media/image6.png"/><Relationship Id="rId4" Type="http://schemas.openxmlformats.org/officeDocument/2006/relationships/slide" Target="slide11.xml"/><Relationship Id="rId9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0D5806-54E3-40E4-B10D-B86D4EC0A38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pPr lvl="0" algn="l"/>
            <a:r>
              <a:rPr lang="en-GB" sz="4800" b="1"/>
              <a:t>6-aside </a:t>
            </a:r>
            <a:r>
              <a:rPr lang="en-GB" sz="4800" b="1" err="1"/>
              <a:t>Rockborne</a:t>
            </a:r>
            <a:r>
              <a:rPr lang="en-GB" sz="4800" b="1"/>
              <a:t> Football League: An insight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636532-D0AD-4264-B153-ADAF29C9D4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lvl="0" algn="l"/>
            <a:r>
              <a:rPr lang="en-GB" b="1"/>
              <a:t>By James Bright and Callum O’Neill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 descr="Football ball in goal">
            <a:extLst>
              <a:ext uri="{FF2B5EF4-FFF2-40B4-BE49-F238E27FC236}">
                <a16:creationId xmlns:a16="http://schemas.microsoft.com/office/drawing/2014/main" id="{83999832-8B79-22C1-4339-DE415D33B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9" r="23970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8793E8-D59D-4A10-BFDC-CD72B1FE8C87}"/>
              </a:ext>
            </a:extLst>
          </p:cNvPr>
          <p:cNvSpPr/>
          <p:nvPr/>
        </p:nvSpPr>
        <p:spPr>
          <a:xfrm>
            <a:off x="1" y="0"/>
            <a:ext cx="612396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85C780-049C-4EEF-988F-A45758E1FD71}"/>
              </a:ext>
            </a:extLst>
          </p:cNvPr>
          <p:cNvSpPr/>
          <p:nvPr/>
        </p:nvSpPr>
        <p:spPr>
          <a:xfrm>
            <a:off x="1" y="0"/>
            <a:ext cx="612396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2544A-43D9-4DA8-A32B-E569C3F5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</a:t>
            </a:r>
            <a:endParaRPr lang="en-GB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E1178DF-65C7-4F58-991A-E8E0F44B62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"/>
          <a:stretch/>
        </p:blipFill>
        <p:spPr>
          <a:xfrm>
            <a:off x="699642" y="1458900"/>
            <a:ext cx="11338560" cy="2707816"/>
          </a:xfrm>
          <a:prstGeom prst="rect">
            <a:avLst/>
          </a:prstGeom>
        </p:spPr>
      </p:pic>
      <p:pic>
        <p:nvPicPr>
          <p:cNvPr id="8" name="Picture 7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EE20857-FF3E-4114-BAAE-46084565C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48" y="4380138"/>
            <a:ext cx="10181304" cy="1969861"/>
          </a:xfrm>
          <a:prstGeom prst="rect">
            <a:avLst/>
          </a:prstGeom>
        </p:spPr>
      </p:pic>
      <p:sp>
        <p:nvSpPr>
          <p:cNvPr id="11" name="Action Button: Go Home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B05A678-F4B8-4849-BBDC-4F0A46BBD533}"/>
              </a:ext>
            </a:extLst>
          </p:cNvPr>
          <p:cNvSpPr/>
          <p:nvPr/>
        </p:nvSpPr>
        <p:spPr>
          <a:xfrm>
            <a:off x="11417417" y="100668"/>
            <a:ext cx="620785" cy="62078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05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3B33-5FF7-49F6-9DF9-6B0414CD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Question 3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C2AB072-3FCE-4534-9114-9B23F9C4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12" y="906188"/>
            <a:ext cx="8204564" cy="2131652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BC258F1F-2006-4397-990E-CED44C40F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753" y="3482471"/>
            <a:ext cx="5052578" cy="312670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BD67A1E-0660-47C0-B149-693662FDEF36}"/>
              </a:ext>
            </a:extLst>
          </p:cNvPr>
          <p:cNvSpPr/>
          <p:nvPr/>
        </p:nvSpPr>
        <p:spPr>
          <a:xfrm>
            <a:off x="1" y="0"/>
            <a:ext cx="612396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196950-8B93-4582-82DB-EB39C0A9216C}"/>
              </a:ext>
            </a:extLst>
          </p:cNvPr>
          <p:cNvSpPr/>
          <p:nvPr/>
        </p:nvSpPr>
        <p:spPr>
          <a:xfrm>
            <a:off x="1" y="0"/>
            <a:ext cx="612396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ction Button: Go Home 4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F0B3644-A8CD-4347-8A09-6657501134A5}"/>
              </a:ext>
            </a:extLst>
          </p:cNvPr>
          <p:cNvSpPr/>
          <p:nvPr/>
        </p:nvSpPr>
        <p:spPr>
          <a:xfrm>
            <a:off x="11417417" y="100668"/>
            <a:ext cx="620785" cy="62078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93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8DCC-BDBE-4141-8BCE-04B02EB7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4</a:t>
            </a:r>
            <a:endParaRPr lang="en-GB"/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A387D458-0C4C-42B6-A6FC-BF7CEEA1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69" y="2352352"/>
            <a:ext cx="5298083" cy="181324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97333B95-1495-4D84-A87C-46F744C754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5" b="3066"/>
          <a:stretch/>
        </p:blipFill>
        <p:spPr>
          <a:xfrm>
            <a:off x="7798209" y="2219955"/>
            <a:ext cx="3926431" cy="20878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BC51F4-908F-447E-BD3C-609B66705B53}"/>
              </a:ext>
            </a:extLst>
          </p:cNvPr>
          <p:cNvSpPr/>
          <p:nvPr/>
        </p:nvSpPr>
        <p:spPr>
          <a:xfrm>
            <a:off x="1" y="0"/>
            <a:ext cx="612396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89105-84C1-4011-ACB8-021191BC91A2}"/>
              </a:ext>
            </a:extLst>
          </p:cNvPr>
          <p:cNvSpPr/>
          <p:nvPr/>
        </p:nvSpPr>
        <p:spPr>
          <a:xfrm>
            <a:off x="1" y="0"/>
            <a:ext cx="612396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ction Button: Go Home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BB0A50E-F079-4FE6-9D2D-90F9EFAD6F6E}"/>
              </a:ext>
            </a:extLst>
          </p:cNvPr>
          <p:cNvSpPr/>
          <p:nvPr/>
        </p:nvSpPr>
        <p:spPr>
          <a:xfrm>
            <a:off x="11417417" y="100668"/>
            <a:ext cx="620785" cy="62078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33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0B0F1B8E-1669-4CCA-8122-1ED9E8DC1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90" y="2310025"/>
            <a:ext cx="10363332" cy="2544065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034C3386-F7D5-4CF0-88A8-A9E845EF0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53" y="132379"/>
            <a:ext cx="8749349" cy="6736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45F99-FF25-4714-AE9F-1FCAB75F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056" y="37732"/>
            <a:ext cx="3888999" cy="9127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Question 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905B-559F-4C90-8F3D-9DD0530B6694}"/>
              </a:ext>
            </a:extLst>
          </p:cNvPr>
          <p:cNvSpPr/>
          <p:nvPr/>
        </p:nvSpPr>
        <p:spPr>
          <a:xfrm>
            <a:off x="1" y="0"/>
            <a:ext cx="612396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A365B6-7119-4003-A139-979398625D06}"/>
              </a:ext>
            </a:extLst>
          </p:cNvPr>
          <p:cNvSpPr/>
          <p:nvPr/>
        </p:nvSpPr>
        <p:spPr>
          <a:xfrm>
            <a:off x="1" y="0"/>
            <a:ext cx="612396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ction Button: Go Home 4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C74D52C-D548-43EE-8A44-A3B8369BECB2}"/>
              </a:ext>
            </a:extLst>
          </p:cNvPr>
          <p:cNvSpPr/>
          <p:nvPr/>
        </p:nvSpPr>
        <p:spPr>
          <a:xfrm>
            <a:off x="11417417" y="100668"/>
            <a:ext cx="620785" cy="62078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88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3AE1-3BB4-4832-89FD-CF9EB2B6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Question 6</a:t>
            </a:r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4394A18-16D9-4CC4-837C-BCA295EBD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53" y="276501"/>
            <a:ext cx="4498427" cy="3493459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8CD592B2-ABCE-4EB3-BBDC-F49AD4A65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20" y="3873171"/>
            <a:ext cx="6171089" cy="298482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A63EE7F-C9AF-4A08-AF9A-226C4F91E88D}"/>
              </a:ext>
            </a:extLst>
          </p:cNvPr>
          <p:cNvSpPr/>
          <p:nvPr/>
        </p:nvSpPr>
        <p:spPr>
          <a:xfrm>
            <a:off x="1" y="0"/>
            <a:ext cx="612396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6E4999-A989-4854-9572-AF6086E39DAF}"/>
              </a:ext>
            </a:extLst>
          </p:cNvPr>
          <p:cNvSpPr/>
          <p:nvPr/>
        </p:nvSpPr>
        <p:spPr>
          <a:xfrm>
            <a:off x="1" y="0"/>
            <a:ext cx="612396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ction Button: Go Home 4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0A6B05F-7447-4748-87E8-68EB772AB560}"/>
              </a:ext>
            </a:extLst>
          </p:cNvPr>
          <p:cNvSpPr/>
          <p:nvPr/>
        </p:nvSpPr>
        <p:spPr>
          <a:xfrm>
            <a:off x="11417417" y="100668"/>
            <a:ext cx="620785" cy="62078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11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1156-3093-42FB-9426-485AB0DD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/>
              <a:t>Question 7</a:t>
            </a:r>
            <a:endParaRPr lang="en-GB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29FCED2-8D36-4C4B-BDBD-E27BE8C8D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54" y="242894"/>
            <a:ext cx="4138961" cy="4612885"/>
          </a:xfrm>
          <a:prstGeom prst="rect">
            <a:avLst/>
          </a:prstGeom>
        </p:spPr>
      </p:pic>
      <p:pic>
        <p:nvPicPr>
          <p:cNvPr id="10" name="Picture 9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511CBBD-C3EA-48CF-B89F-9A9C13153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01" y="4855779"/>
            <a:ext cx="8448705" cy="18514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EE2899-F3BF-4764-BF6B-B2838C01F752}"/>
              </a:ext>
            </a:extLst>
          </p:cNvPr>
          <p:cNvSpPr/>
          <p:nvPr/>
        </p:nvSpPr>
        <p:spPr>
          <a:xfrm>
            <a:off x="1" y="0"/>
            <a:ext cx="612396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41EE41-63A0-4A19-A0F8-9249889039B2}"/>
              </a:ext>
            </a:extLst>
          </p:cNvPr>
          <p:cNvSpPr/>
          <p:nvPr/>
        </p:nvSpPr>
        <p:spPr>
          <a:xfrm>
            <a:off x="1" y="0"/>
            <a:ext cx="612396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ction Button: Go Home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8519C9D-3EFF-40BB-97E0-7A8D19F2FE4D}"/>
              </a:ext>
            </a:extLst>
          </p:cNvPr>
          <p:cNvSpPr/>
          <p:nvPr/>
        </p:nvSpPr>
        <p:spPr>
          <a:xfrm>
            <a:off x="11417417" y="100668"/>
            <a:ext cx="620785" cy="62078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07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7267C61-A683-4E44-B2D9-A27CA1DDB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81" y="543011"/>
            <a:ext cx="8275809" cy="52684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3608DA-DDF1-46A2-8957-6217EB82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68" y="365125"/>
            <a:ext cx="10515600" cy="1325563"/>
          </a:xfrm>
        </p:spPr>
        <p:txBody>
          <a:bodyPr/>
          <a:lstStyle/>
          <a:p>
            <a:r>
              <a:rPr lang="en-US"/>
              <a:t>Question 8</a:t>
            </a:r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C92B89-6F83-4BC0-8B3E-87DABA6AA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19" y="5811431"/>
            <a:ext cx="10844867" cy="9459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7CEDB5-49DD-4D8F-A0EF-8FA1AAB9A7F9}"/>
              </a:ext>
            </a:extLst>
          </p:cNvPr>
          <p:cNvSpPr/>
          <p:nvPr/>
        </p:nvSpPr>
        <p:spPr>
          <a:xfrm>
            <a:off x="1" y="0"/>
            <a:ext cx="612396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CCB7EA-A7D9-46D0-A813-E13C2252BF05}"/>
              </a:ext>
            </a:extLst>
          </p:cNvPr>
          <p:cNvSpPr/>
          <p:nvPr/>
        </p:nvSpPr>
        <p:spPr>
          <a:xfrm>
            <a:off x="1" y="0"/>
            <a:ext cx="612396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ction Button: Go Home 7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22CF52D-DF80-4939-ADFD-B3C61149A3DE}"/>
              </a:ext>
            </a:extLst>
          </p:cNvPr>
          <p:cNvSpPr/>
          <p:nvPr/>
        </p:nvSpPr>
        <p:spPr>
          <a:xfrm>
            <a:off x="11417417" y="100668"/>
            <a:ext cx="620785" cy="62078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864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DF9C-9B49-759F-42ED-3C1743D2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03" y="742925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Reflection, Conclusions + Lessons Learned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29FE68-29AB-47D8-B642-617F5D503E15}"/>
              </a:ext>
            </a:extLst>
          </p:cNvPr>
          <p:cNvSpPr/>
          <p:nvPr/>
        </p:nvSpPr>
        <p:spPr>
          <a:xfrm>
            <a:off x="8921137" y="1716306"/>
            <a:ext cx="3044871" cy="12993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/>
              <a:t>-First hand exp of relational design</a:t>
            </a:r>
          </a:p>
          <a:p>
            <a:pPr algn="ctr"/>
            <a:r>
              <a:rPr lang="en-GB" sz="1600"/>
              <a:t>-Lucid Chart</a:t>
            </a:r>
          </a:p>
          <a:p>
            <a:pPr algn="ctr"/>
            <a:r>
              <a:rPr lang="en-GB" sz="1600"/>
              <a:t>-Strong idea how entities relate</a:t>
            </a:r>
          </a:p>
          <a:p>
            <a:pPr algn="ctr"/>
            <a:r>
              <a:rPr lang="en-GB" sz="1600"/>
              <a:t>-Importance of collaboration (not time efficient to do it solo)</a:t>
            </a:r>
            <a:endParaRPr lang="en-GB" sz="140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AD07F92-DF8D-4C3D-A177-96FFFD8C867F}"/>
              </a:ext>
            </a:extLst>
          </p:cNvPr>
          <p:cNvSpPr/>
          <p:nvPr/>
        </p:nvSpPr>
        <p:spPr>
          <a:xfrm>
            <a:off x="1937797" y="1998192"/>
            <a:ext cx="6760395" cy="59805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59960DC-55AF-4DBE-8DD0-36B41670C6B2}"/>
              </a:ext>
            </a:extLst>
          </p:cNvPr>
          <p:cNvSpPr/>
          <p:nvPr/>
        </p:nvSpPr>
        <p:spPr>
          <a:xfrm>
            <a:off x="1937797" y="3521487"/>
            <a:ext cx="6760395" cy="59805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46BE67-8ECC-4A7C-BDE1-EEA5A920BC18}"/>
              </a:ext>
            </a:extLst>
          </p:cNvPr>
          <p:cNvSpPr/>
          <p:nvPr/>
        </p:nvSpPr>
        <p:spPr>
          <a:xfrm>
            <a:off x="8921136" y="3211197"/>
            <a:ext cx="3044871" cy="15503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/>
              <a:t>Creating Databases, Tables on </a:t>
            </a:r>
            <a:r>
              <a:rPr lang="en-GB" sz="1600" err="1"/>
              <a:t>pg</a:t>
            </a:r>
            <a:r>
              <a:rPr lang="en-GB" sz="1600"/>
              <a:t> admin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/>
              <a:t>populating data via excel exports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/>
              <a:t>DML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/>
              <a:t>Standard ETL/ELT strategy</a:t>
            </a:r>
            <a:endParaRPr lang="en-GB" sz="14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232F1DA-3F04-453F-A402-61610BB078CB}"/>
              </a:ext>
            </a:extLst>
          </p:cNvPr>
          <p:cNvSpPr/>
          <p:nvPr/>
        </p:nvSpPr>
        <p:spPr>
          <a:xfrm>
            <a:off x="1988832" y="5014216"/>
            <a:ext cx="6760395" cy="59805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8D5D66-7D44-4824-8FE0-048166EF0900}"/>
              </a:ext>
            </a:extLst>
          </p:cNvPr>
          <p:cNvSpPr/>
          <p:nvPr/>
        </p:nvSpPr>
        <p:spPr>
          <a:xfrm>
            <a:off x="8874213" y="4895930"/>
            <a:ext cx="3217906" cy="1219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/>
              <a:t>Problem solving with SQL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/>
              <a:t>code debugging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/>
              <a:t>“Trial and Error”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/>
              <a:t>Best output using least amount of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CDA9D0-91D6-4A35-9A11-6EC3683E5A7F}"/>
              </a:ext>
            </a:extLst>
          </p:cNvPr>
          <p:cNvSpPr txBox="1"/>
          <p:nvPr/>
        </p:nvSpPr>
        <p:spPr>
          <a:xfrm>
            <a:off x="2985424" y="152178"/>
            <a:ext cx="5172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u="sng"/>
              <a:t>Lessons Learned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65668A-D11C-4EC6-A00A-0654B7A2ABC4}"/>
              </a:ext>
            </a:extLst>
          </p:cNvPr>
          <p:cNvSpPr/>
          <p:nvPr/>
        </p:nvSpPr>
        <p:spPr>
          <a:xfrm>
            <a:off x="-10393" y="1806"/>
            <a:ext cx="612396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4328D-4474-4340-A50D-FB3128D293CE}"/>
              </a:ext>
            </a:extLst>
          </p:cNvPr>
          <p:cNvSpPr/>
          <p:nvPr/>
        </p:nvSpPr>
        <p:spPr>
          <a:xfrm>
            <a:off x="99882" y="1955027"/>
            <a:ext cx="1717041" cy="5980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u="sng"/>
              <a:t>ER DESIGN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2FF4F8-9B38-4B52-91A6-CBAD672BA49E}"/>
              </a:ext>
            </a:extLst>
          </p:cNvPr>
          <p:cNvSpPr/>
          <p:nvPr/>
        </p:nvSpPr>
        <p:spPr>
          <a:xfrm>
            <a:off x="-10393" y="3428999"/>
            <a:ext cx="612396" cy="3429001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7D03C6-0BC9-41EA-8192-B52425470AAF}"/>
              </a:ext>
            </a:extLst>
          </p:cNvPr>
          <p:cNvSpPr/>
          <p:nvPr/>
        </p:nvSpPr>
        <p:spPr>
          <a:xfrm>
            <a:off x="52958" y="3479379"/>
            <a:ext cx="1810888" cy="5980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u="sng"/>
              <a:t>Implementation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6983D9-2155-4C1D-A5B8-50F2837E550C}"/>
              </a:ext>
            </a:extLst>
          </p:cNvPr>
          <p:cNvSpPr/>
          <p:nvPr/>
        </p:nvSpPr>
        <p:spPr>
          <a:xfrm>
            <a:off x="52958" y="5014216"/>
            <a:ext cx="1810888" cy="5980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u="sng"/>
              <a:t>Testing </a:t>
            </a:r>
          </a:p>
        </p:txBody>
      </p:sp>
      <p:sp>
        <p:nvSpPr>
          <p:cNvPr id="25" name="Action Button: Go Home 2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CCD6A5D-3798-49C5-8C3B-F1171FB078F7}"/>
              </a:ext>
            </a:extLst>
          </p:cNvPr>
          <p:cNvSpPr/>
          <p:nvPr/>
        </p:nvSpPr>
        <p:spPr>
          <a:xfrm>
            <a:off x="11223100" y="298438"/>
            <a:ext cx="620785" cy="62078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327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0AB1-4017-45DB-985C-09DE33E0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/>
              <a:t>Conclusions and reflections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B5B8B3-F7C0-4501-BE2B-48917AEDDB22}"/>
              </a:ext>
            </a:extLst>
          </p:cNvPr>
          <p:cNvSpPr/>
          <p:nvPr/>
        </p:nvSpPr>
        <p:spPr>
          <a:xfrm>
            <a:off x="-10393" y="1806"/>
            <a:ext cx="612396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15FF07-7F87-4696-AB0A-56FCDB6D579B}"/>
              </a:ext>
            </a:extLst>
          </p:cNvPr>
          <p:cNvSpPr/>
          <p:nvPr/>
        </p:nvSpPr>
        <p:spPr>
          <a:xfrm>
            <a:off x="-10393" y="3428999"/>
            <a:ext cx="612396" cy="3429001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Go Hom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1395E27-7D46-4DE4-9CDA-B5DD8AF6C464}"/>
              </a:ext>
            </a:extLst>
          </p:cNvPr>
          <p:cNvSpPr/>
          <p:nvPr/>
        </p:nvSpPr>
        <p:spPr>
          <a:xfrm>
            <a:off x="11043407" y="230188"/>
            <a:ext cx="620785" cy="62078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5A742-AEC1-44D4-AC94-3B0531AB53B9}"/>
              </a:ext>
            </a:extLst>
          </p:cNvPr>
          <p:cNvSpPr txBox="1"/>
          <p:nvPr/>
        </p:nvSpPr>
        <p:spPr>
          <a:xfrm>
            <a:off x="1140431" y="2406021"/>
            <a:ext cx="102133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/>
              <a:t>Data Cleaners need to monitor player behaviour – Highest accumulated cards. Incl. the most reds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/>
              <a:t>Alvin Ali and Jamya Dodson were leading goal scorers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/>
              <a:t>Drafting a relational database is a difficult process but a rewarding 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2539845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A1F0-46FC-4BCE-84A1-C70AE1C7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B9B7-D050-4283-BC0B-973982BE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Relational Database Design</a:t>
            </a:r>
          </a:p>
          <a:p>
            <a:r>
              <a:rPr lang="en-GB"/>
              <a:t>Loading and Transforming Data</a:t>
            </a:r>
          </a:p>
          <a:p>
            <a:pPr marL="0" indent="0">
              <a:buNone/>
            </a:pPr>
            <a:r>
              <a:rPr lang="en-GB"/>
              <a:t>-Aggregations</a:t>
            </a:r>
          </a:p>
          <a:p>
            <a:pPr marL="0" indent="0">
              <a:buNone/>
            </a:pPr>
            <a:r>
              <a:rPr lang="en-GB"/>
              <a:t>-Counts</a:t>
            </a:r>
          </a:p>
          <a:p>
            <a:pPr marL="0" indent="0">
              <a:buNone/>
            </a:pPr>
            <a:r>
              <a:rPr lang="en-GB"/>
              <a:t>-Validation</a:t>
            </a:r>
          </a:p>
          <a:p>
            <a:r>
              <a:rPr lang="en-GB"/>
              <a:t>Solving Case related questions using queries </a:t>
            </a:r>
          </a:p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22EA3-B8E5-461C-98C6-BFD17043A336}"/>
              </a:ext>
            </a:extLst>
          </p:cNvPr>
          <p:cNvSpPr/>
          <p:nvPr/>
        </p:nvSpPr>
        <p:spPr>
          <a:xfrm>
            <a:off x="-10393" y="1806"/>
            <a:ext cx="612396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9B99C-1B60-4DD7-AC23-FB52C679EDFA}"/>
              </a:ext>
            </a:extLst>
          </p:cNvPr>
          <p:cNvSpPr/>
          <p:nvPr/>
        </p:nvSpPr>
        <p:spPr>
          <a:xfrm>
            <a:off x="-10393" y="3428999"/>
            <a:ext cx="612396" cy="3429001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White textile designed to drip">
            <a:extLst>
              <a:ext uri="{FF2B5EF4-FFF2-40B4-BE49-F238E27FC236}">
                <a16:creationId xmlns:a16="http://schemas.microsoft.com/office/drawing/2014/main" id="{BB92B50E-8BF2-460B-9D0E-DC38F49E4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47" r="1" b="9623"/>
          <a:stretch/>
        </p:blipFill>
        <p:spPr>
          <a:xfrm>
            <a:off x="8289896" y="539211"/>
            <a:ext cx="3427633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0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5179D-9424-46C9-9C28-7600E1E0F4B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F6BD81E-F011-4431-8151-E4590481CDAC}"/>
              </a:ext>
            </a:extLst>
          </p:cNvPr>
          <p:cNvSpPr/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 anchorCtr="1" compatLnSpc="1">
            <a:normAutofit/>
          </a:bodyPr>
          <a:lstStyle/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cap="none" spc="0" baseline="0">
                <a:uFillTx/>
              </a:rPr>
              <a:t>Project Brief 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cap="none" spc="0" baseline="0">
                <a:uFillTx/>
              </a:rPr>
              <a:t>ER Design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cap="none" spc="0" baseline="0">
                <a:uFillTx/>
              </a:rPr>
              <a:t>Implementation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cap="none" spc="0" baseline="0">
                <a:uFillTx/>
              </a:rPr>
              <a:t>Testing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cap="none" spc="0" baseline="0">
                <a:uFillTx/>
              </a:rPr>
              <a:t>Reflection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White textile designed to drip">
            <a:extLst>
              <a:ext uri="{FF2B5EF4-FFF2-40B4-BE49-F238E27FC236}">
                <a16:creationId xmlns:a16="http://schemas.microsoft.com/office/drawing/2014/main" id="{52C488E5-8870-A2ED-23BF-16F9F8BE4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47" r="1" b="9623"/>
          <a:stretch/>
        </p:blipFill>
        <p:spPr>
          <a:xfrm>
            <a:off x="7447415" y="909081"/>
            <a:ext cx="3427633" cy="507173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B9B7-D050-4283-BC0B-973982BEA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645" y="1507126"/>
            <a:ext cx="4134492" cy="4351338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THANKS FOR LISTENING!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QUESTIONS?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22EA3-B8E5-461C-98C6-BFD17043A336}"/>
              </a:ext>
            </a:extLst>
          </p:cNvPr>
          <p:cNvSpPr/>
          <p:nvPr/>
        </p:nvSpPr>
        <p:spPr>
          <a:xfrm>
            <a:off x="-10393" y="1806"/>
            <a:ext cx="612396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9B99C-1B60-4DD7-AC23-FB52C679EDFA}"/>
              </a:ext>
            </a:extLst>
          </p:cNvPr>
          <p:cNvSpPr/>
          <p:nvPr/>
        </p:nvSpPr>
        <p:spPr>
          <a:xfrm>
            <a:off x="-10393" y="3428999"/>
            <a:ext cx="612396" cy="3429001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White textile designed to drip">
            <a:extLst>
              <a:ext uri="{FF2B5EF4-FFF2-40B4-BE49-F238E27FC236}">
                <a16:creationId xmlns:a16="http://schemas.microsoft.com/office/drawing/2014/main" id="{BB92B50E-8BF2-460B-9D0E-DC38F49E4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47" r="1" b="9623"/>
          <a:stretch/>
        </p:blipFill>
        <p:spPr>
          <a:xfrm>
            <a:off x="8289896" y="539211"/>
            <a:ext cx="3427633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0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4A16B-4CDD-4C28-B69D-6A421E7B66D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Project Brief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334A07B-7AAE-4E86-9871-15B0B4389606}"/>
              </a:ext>
            </a:extLst>
          </p:cNvPr>
          <p:cNvSpPr/>
          <p:nvPr/>
        </p:nvSpPr>
        <p:spPr>
          <a:xfrm>
            <a:off x="816796" y="2284354"/>
            <a:ext cx="5861408" cy="3683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 compatLnSpc="1">
            <a:normAutofit/>
          </a:bodyPr>
          <a:lstStyle/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cap="none" spc="0" baseline="0">
                <a:solidFill>
                  <a:schemeClr val="tx1"/>
                </a:solidFill>
                <a:uFillTx/>
              </a:rPr>
              <a:t>Rockborne has organised a 6-aside football tournament throughout autumn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cap="none" spc="0" baseline="0">
                <a:solidFill>
                  <a:schemeClr val="tx1"/>
                </a:solidFill>
                <a:uFillTx/>
              </a:rPr>
              <a:t>4 teams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cap="none" spc="0" baseline="0">
                <a:solidFill>
                  <a:schemeClr val="tx1"/>
                </a:solidFill>
                <a:uFillTx/>
              </a:rPr>
              <a:t>8 groups participating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cap="none" spc="0" baseline="0">
                <a:solidFill>
                  <a:schemeClr val="tx1"/>
                </a:solidFill>
                <a:uFillTx/>
              </a:rPr>
              <a:t>3 for a win, 1 for a draw, 0 for a loss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421D05A-6763-4347-B71F-64B37D2EB139}"/>
              </a:ext>
            </a:extLst>
          </p:cNvPr>
          <p:cNvSpPr/>
          <p:nvPr/>
        </p:nvSpPr>
        <p:spPr>
          <a:xfrm>
            <a:off x="7580499" y="2284354"/>
            <a:ext cx="3794705" cy="36833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i="0" strike="noStrike" kern="1200" cap="none" spc="0" baseline="0">
                <a:uFillTx/>
                <a:latin typeface="Calibri"/>
              </a:rPr>
              <a:t>Task:</a:t>
            </a:r>
          </a:p>
          <a:p>
            <a:pPr marL="0" marR="0" lvl="0" indent="0" algn="ctr" defTabSz="914400" rtl="0" fontAlgn="auto" hangingPunct="1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u="none" strike="noStrike" kern="1200" cap="none" spc="0" baseline="0">
                <a:uFillTx/>
                <a:latin typeface="Calibri"/>
              </a:rPr>
              <a:t>TO CREATE A RELATIONAL DATABASE THAT STORES ALL THE DATA </a:t>
            </a:r>
            <a:r>
              <a:rPr lang="en-GB" sz="2400" u="none" strike="noStrike" kern="0" cap="none" spc="0" baseline="0">
                <a:uFillTx/>
                <a:latin typeface="Calibri"/>
              </a:rPr>
              <a:t>REGARDING PLAYERS, MATCH DETAILS/EVENTS AND FINAL SCORE </a:t>
            </a:r>
            <a:endParaRPr lang="en-GB" sz="2400" u="none" strike="noStrike" kern="1200" cap="none" spc="0" baseline="0"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33A8-4B8F-4ED0-9C74-E8C8C2C21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6971" y="319785"/>
            <a:ext cx="4021119" cy="976116"/>
          </a:xfrm>
        </p:spPr>
        <p:txBody>
          <a:bodyPr vert="horz" lIns="91440" tIns="45720" rIns="91440" bIns="45720" rtlCol="0" anchor="b" anchorCtr="1">
            <a:normAutofit fontScale="90000"/>
          </a:bodyPr>
          <a:lstStyle/>
          <a:p>
            <a:pPr lvl="0"/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 Design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6B43B621-E89E-481E-9DE8-35812EBAFE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41" t="25417" r="14375" b="9861"/>
          <a:stretch>
            <a:fillRect/>
          </a:stretch>
        </p:blipFill>
        <p:spPr>
          <a:xfrm>
            <a:off x="606971" y="1615685"/>
            <a:ext cx="8153403" cy="446473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4" name="Rectangle 8">
            <a:extLst>
              <a:ext uri="{FF2B5EF4-FFF2-40B4-BE49-F238E27FC236}">
                <a16:creationId xmlns:a16="http://schemas.microsoft.com/office/drawing/2014/main" id="{28199770-B7CB-4F63-8CD1-713CDE3021F8}"/>
              </a:ext>
            </a:extLst>
          </p:cNvPr>
          <p:cNvSpPr/>
          <p:nvPr/>
        </p:nvSpPr>
        <p:spPr>
          <a:xfrm>
            <a:off x="8955526" y="2081153"/>
            <a:ext cx="3162296" cy="3047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285750" marR="0" lvl="0" indent="-28575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Avenir Next LT Pro Light"/>
              </a:rPr>
              <a:t>Data produced from a match </a:t>
            </a:r>
          </a:p>
          <a:p>
            <a:pPr marL="285750" marR="0" lvl="0" indent="-28575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Avenir Next LT Pro Light"/>
              </a:rPr>
              <a:t>Structured data </a:t>
            </a:r>
          </a:p>
          <a:p>
            <a:pPr marL="285750" marR="0" lvl="0" indent="-28575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Avenir Next LT Pro Light"/>
              </a:rPr>
              <a:t>Each related entities: many-to-one or one-to-many</a:t>
            </a:r>
          </a:p>
          <a:p>
            <a:pPr marL="285750" marR="0" lvl="0" indent="-28575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Avenir Next LT Pro Light"/>
              </a:rPr>
              <a:t>Conceptual Schema: Primary Keys (Cards, goals, Results)</a:t>
            </a:r>
          </a:p>
          <a:p>
            <a:pPr marL="285750" marR="0" lvl="0" indent="-28575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Avenir Next LT Pro Light"/>
              </a:rPr>
              <a:t>Logical Schema: IDs, Player names, club names</a:t>
            </a:r>
          </a:p>
          <a:p>
            <a:pPr marL="285750" marR="0" lvl="0" indent="-28575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1" i="0" u="none" strike="noStrike" kern="1200" cap="none" spc="0" baseline="0">
                <a:solidFill>
                  <a:srgbClr val="FFFFFF"/>
                </a:solidFill>
                <a:uFillTx/>
                <a:latin typeface="Avenir Next LT Pro Light"/>
              </a:rPr>
              <a:t>Physical Schema: integers, strings</a:t>
            </a:r>
          </a:p>
          <a:p>
            <a:pPr marL="285750" marR="0" lvl="0" indent="-28575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1" i="0" u="none" strike="noStrike" kern="1200" cap="none" spc="0" baseline="0">
              <a:solidFill>
                <a:srgbClr val="FFFFFF"/>
              </a:solidFill>
              <a:uFillTx/>
              <a:latin typeface="Avenir Next LT Pro Light"/>
            </a:endParaRP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C4E157B7-2060-4894-B035-E5FF48C5D384}"/>
              </a:ext>
            </a:extLst>
          </p:cNvPr>
          <p:cNvSpPr/>
          <p:nvPr/>
        </p:nvSpPr>
        <p:spPr>
          <a:xfrm>
            <a:off x="8955526" y="1295901"/>
            <a:ext cx="3162296" cy="647962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sng" strike="noStrike" kern="1200" cap="none" spc="0" baseline="0">
                <a:solidFill>
                  <a:srgbClr val="FFFFFF"/>
                </a:solidFill>
                <a:uFillTx/>
                <a:latin typeface="Avenir Next LT Pro Light"/>
              </a:rPr>
              <a:t>All Entities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D54E-6962-411E-8250-3A24B3470BDE}"/>
              </a:ext>
            </a:extLst>
          </p:cNvPr>
          <p:cNvSpPr/>
          <p:nvPr/>
        </p:nvSpPr>
        <p:spPr>
          <a:xfrm>
            <a:off x="1" y="0"/>
            <a:ext cx="612396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520CA4-E77B-4394-A34E-1344FF396E38}"/>
              </a:ext>
            </a:extLst>
          </p:cNvPr>
          <p:cNvSpPr/>
          <p:nvPr/>
        </p:nvSpPr>
        <p:spPr>
          <a:xfrm>
            <a:off x="1" y="0"/>
            <a:ext cx="612396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3BD9B-DBEE-4499-93A3-D2BDC8900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pPr lvl="0"/>
            <a:r>
              <a:rPr lang="en-GB" sz="3600">
                <a:solidFill>
                  <a:srgbClr val="FFFFFF"/>
                </a:solidFill>
              </a:rPr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69B6-39C2-4AE8-8422-4B39847E188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39635" y="2075381"/>
            <a:ext cx="3200451" cy="3456710"/>
          </a:xfrm>
        </p:spPr>
        <p:txBody>
          <a:bodyPr anchor="t">
            <a:normAutofit fontScale="92500" lnSpcReduction="20000"/>
          </a:bodyPr>
          <a:lstStyle/>
          <a:p>
            <a:pPr marL="0" lvl="0" indent="0">
              <a:buNone/>
            </a:pPr>
            <a:r>
              <a:rPr lang="en-GB" sz="1900">
                <a:solidFill>
                  <a:srgbClr val="FEFFFF"/>
                </a:solidFill>
              </a:rPr>
              <a:t>DDL (Schema Definition)</a:t>
            </a:r>
          </a:p>
          <a:p>
            <a:pPr lvl="0"/>
            <a:r>
              <a:rPr lang="en-GB" sz="1900">
                <a:solidFill>
                  <a:srgbClr val="FEFFFF"/>
                </a:solidFill>
              </a:rPr>
              <a:t>Use of graphical user interface</a:t>
            </a:r>
          </a:p>
          <a:p>
            <a:pPr lvl="0"/>
            <a:r>
              <a:rPr lang="en-GB" sz="1900">
                <a:solidFill>
                  <a:srgbClr val="FEFFFF"/>
                </a:solidFill>
              </a:rPr>
              <a:t>Table Creation on </a:t>
            </a:r>
            <a:r>
              <a:rPr lang="en-GB" sz="1900" err="1">
                <a:solidFill>
                  <a:srgbClr val="FEFFFF"/>
                </a:solidFill>
              </a:rPr>
              <a:t>PgAdmin</a:t>
            </a:r>
            <a:r>
              <a:rPr lang="en-GB" sz="1900">
                <a:solidFill>
                  <a:srgbClr val="FEFFFF"/>
                </a:solidFill>
              </a:rPr>
              <a:t> 4: </a:t>
            </a:r>
          </a:p>
          <a:p>
            <a:pPr marL="0" lvl="0" indent="0">
              <a:buNone/>
            </a:pPr>
            <a:r>
              <a:rPr lang="en-GB" sz="1900">
                <a:solidFill>
                  <a:srgbClr val="FEFFFF"/>
                </a:solidFill>
              </a:rPr>
              <a:t>On Schemas</a:t>
            </a:r>
          </a:p>
          <a:p>
            <a:pPr marL="0" lvl="0" indent="0">
              <a:buNone/>
            </a:pPr>
            <a:r>
              <a:rPr lang="en-GB" sz="1900">
                <a:solidFill>
                  <a:srgbClr val="FEFFFF"/>
                </a:solidFill>
              </a:rPr>
              <a:t>1)Tables</a:t>
            </a:r>
          </a:p>
          <a:p>
            <a:pPr marL="0" lvl="0" indent="0">
              <a:buNone/>
            </a:pPr>
            <a:r>
              <a:rPr lang="en-GB" sz="1900">
                <a:solidFill>
                  <a:srgbClr val="FEFFFF"/>
                </a:solidFill>
              </a:rPr>
              <a:t>2)Create</a:t>
            </a:r>
          </a:p>
          <a:p>
            <a:pPr marL="0" lvl="0" indent="0">
              <a:buNone/>
            </a:pPr>
            <a:r>
              <a:rPr lang="en-GB" sz="1900">
                <a:solidFill>
                  <a:srgbClr val="FEFFFF"/>
                </a:solidFill>
              </a:rPr>
              <a:t>3)*Insert conceptual, logical, physical schema</a:t>
            </a:r>
          </a:p>
          <a:p>
            <a:pPr marL="0" lvl="0" indent="0">
              <a:buNone/>
            </a:pPr>
            <a:r>
              <a:rPr lang="en-GB" sz="1900">
                <a:solidFill>
                  <a:srgbClr val="FEFFFF"/>
                </a:solidFill>
              </a:rPr>
              <a:t>4)Primary Keys </a:t>
            </a:r>
          </a:p>
          <a:p>
            <a:r>
              <a:rPr lang="en-GB" sz="1900">
                <a:solidFill>
                  <a:srgbClr val="FEFFFF"/>
                </a:solidFill>
              </a:rPr>
              <a:t>Could also use query tool</a:t>
            </a:r>
          </a:p>
          <a:p>
            <a:pPr marL="0" lvl="0" indent="0">
              <a:buNone/>
            </a:pPr>
            <a:endParaRPr lang="en-GB" sz="1300">
              <a:solidFill>
                <a:srgbClr val="FEFFFF"/>
              </a:solidFill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4DE42E97-6953-455D-910C-E58C9E8486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99" t="12083" r="22892" b="40000"/>
          <a:stretch>
            <a:fillRect/>
          </a:stretch>
        </p:blipFill>
        <p:spPr>
          <a:xfrm>
            <a:off x="4998268" y="1790908"/>
            <a:ext cx="6539075" cy="2956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F3693660-45EF-4EC3-B852-C9A50DE65E52}"/>
              </a:ext>
            </a:extLst>
          </p:cNvPr>
          <p:cNvSpPr txBox="1"/>
          <p:nvPr/>
        </p:nvSpPr>
        <p:spPr>
          <a:xfrm>
            <a:off x="642938" y="639763"/>
            <a:ext cx="6569075" cy="40973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00" b="1" i="0" strike="noStrike" kern="1200" cap="none" spc="0" baseline="0">
                <a:solidFill>
                  <a:srgbClr val="000000"/>
                </a:solidFill>
                <a:uFillTx/>
              </a:rPr>
              <a:t>DML (Data Manipulation Language)</a:t>
            </a:r>
          </a:p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600" b="1" i="0" u="sng" strike="noStrike" kern="1200" cap="none" spc="0" baseline="0">
              <a:solidFill>
                <a:srgbClr val="000000"/>
              </a:solidFill>
              <a:uFillTx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</a:rPr>
              <a:t>Example of Data import (DML): 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7030A0"/>
                </a:solidFill>
                <a:uFillTx/>
              </a:rPr>
              <a:t>COPY </a:t>
            </a:r>
            <a:r>
              <a:rPr lang="en-GB" sz="2400" b="0" i="0" u="none" strike="noStrike" kern="1200" cap="none" spc="0" baseline="0">
                <a:solidFill>
                  <a:srgbClr val="242424"/>
                </a:solidFill>
                <a:uFillTx/>
              </a:rPr>
              <a:t>venues(</a:t>
            </a:r>
            <a:r>
              <a:rPr lang="en-GB" sz="2400" b="0" i="0" u="none" strike="noStrike" kern="1200" cap="none" spc="0" baseline="0" err="1">
                <a:solidFill>
                  <a:srgbClr val="242424"/>
                </a:solidFill>
                <a:uFillTx/>
              </a:rPr>
              <a:t>venue_id</a:t>
            </a:r>
            <a:r>
              <a:rPr lang="en-GB" sz="2400" b="0" i="0" u="none" strike="noStrike" kern="1200" cap="none" spc="0" baseline="0">
                <a:solidFill>
                  <a:srgbClr val="242424"/>
                </a:solidFill>
                <a:uFillTx/>
              </a:rPr>
              <a:t>, </a:t>
            </a:r>
            <a:r>
              <a:rPr lang="en-GB" sz="2400" b="0" i="0" u="none" strike="noStrike" kern="1200" cap="none" spc="0" baseline="0" err="1">
                <a:solidFill>
                  <a:srgbClr val="242424"/>
                </a:solidFill>
                <a:uFillTx/>
              </a:rPr>
              <a:t>venue_name</a:t>
            </a:r>
            <a:r>
              <a:rPr lang="en-GB" sz="2400" b="0" i="0" u="none" strike="noStrike" kern="1200" cap="none" spc="0" baseline="0">
                <a:solidFill>
                  <a:srgbClr val="242424"/>
                </a:solidFill>
                <a:uFillTx/>
              </a:rPr>
              <a:t>)</a:t>
            </a:r>
            <a:br>
              <a:rPr lang="en-GB" sz="2400" b="0" i="0" u="none" strike="noStrike" kern="1200" cap="none" spc="0" baseline="0">
                <a:solidFill>
                  <a:srgbClr val="000000"/>
                </a:solidFill>
                <a:uFillTx/>
              </a:rPr>
            </a:br>
            <a:r>
              <a:rPr lang="en-GB" sz="2400" b="0" i="0" u="none" strike="noStrike" kern="1200" cap="none" spc="0" baseline="0">
                <a:solidFill>
                  <a:srgbClr val="7030A0"/>
                </a:solidFill>
                <a:uFillTx/>
              </a:rPr>
              <a:t>FROM</a:t>
            </a:r>
            <a:r>
              <a:rPr lang="en-GB" sz="2400" b="0" i="0" u="none" strike="noStrike" kern="1200" cap="none" spc="0" baseline="0">
                <a:solidFill>
                  <a:srgbClr val="242424"/>
                </a:solidFill>
                <a:uFillTx/>
              </a:rPr>
              <a:t> </a:t>
            </a:r>
            <a:r>
              <a:rPr lang="en-GB" sz="2400" b="0" i="0" u="none" strike="noStrike" kern="1200" cap="none" spc="0" baseline="0">
                <a:solidFill>
                  <a:schemeClr val="accent2">
                    <a:lumMod val="75000"/>
                  </a:schemeClr>
                </a:solidFill>
                <a:uFillTx/>
              </a:rPr>
              <a:t>'C:\Users\</a:t>
            </a:r>
            <a:r>
              <a:rPr lang="en-GB" sz="2400" b="0" i="0" u="none" strike="noStrike" kern="1200" cap="none" spc="0" baseline="0" err="1">
                <a:solidFill>
                  <a:schemeClr val="accent2">
                    <a:lumMod val="75000"/>
                  </a:schemeClr>
                </a:solidFill>
                <a:uFillTx/>
              </a:rPr>
              <a:t>JamesBright</a:t>
            </a:r>
            <a:r>
              <a:rPr lang="en-GB" sz="2400" b="0" i="0" u="none" strike="noStrike" kern="1200" cap="none" spc="0" baseline="0">
                <a:solidFill>
                  <a:schemeClr val="accent2">
                    <a:lumMod val="75000"/>
                  </a:schemeClr>
                </a:solidFill>
                <a:uFillTx/>
              </a:rPr>
              <a:t>\OneDrive - </a:t>
            </a:r>
            <a:r>
              <a:rPr lang="en-GB" sz="2400" b="0" i="0" u="none" strike="noStrike" kern="1200" cap="none" spc="0" baseline="0" err="1">
                <a:solidFill>
                  <a:schemeClr val="accent2">
                    <a:lumMod val="75000"/>
                  </a:schemeClr>
                </a:solidFill>
                <a:uFillTx/>
              </a:rPr>
              <a:t>Harnham</a:t>
            </a:r>
            <a:r>
              <a:rPr lang="en-GB" sz="2400" b="0" i="0" u="none" strike="noStrike" kern="1200" cap="none" spc="0" baseline="0">
                <a:solidFill>
                  <a:schemeClr val="accent2">
                    <a:lumMod val="75000"/>
                  </a:schemeClr>
                </a:solidFill>
                <a:uFillTx/>
              </a:rPr>
              <a:t> Search and Selection Ltd\Documents\0. Training\1. SQL\</a:t>
            </a:r>
            <a:r>
              <a:rPr lang="en-GB" sz="2400" b="0" i="0" u="none" strike="noStrike" kern="1200" cap="none" spc="0" baseline="0" err="1">
                <a:solidFill>
                  <a:schemeClr val="accent2">
                    <a:lumMod val="75000"/>
                  </a:schemeClr>
                </a:solidFill>
                <a:uFillTx/>
              </a:rPr>
              <a:t>Fotball</a:t>
            </a:r>
            <a:r>
              <a:rPr lang="en-GB" sz="2400" b="0" i="0" u="none" strike="noStrike" kern="1200" cap="none" spc="0" baseline="0">
                <a:solidFill>
                  <a:schemeClr val="accent2">
                    <a:lumMod val="75000"/>
                  </a:schemeClr>
                </a:solidFill>
                <a:uFillTx/>
              </a:rPr>
              <a:t> Task\venues.csv' </a:t>
            </a:r>
            <a:r>
              <a:rPr lang="en-GB" sz="2400" b="0" i="0" u="none" strike="noStrike" kern="1200" cap="none" spc="0" baseline="0">
                <a:solidFill>
                  <a:srgbClr val="0070C0"/>
                </a:solidFill>
                <a:uFillTx/>
              </a:rPr>
              <a:t>WITH NULL </a:t>
            </a:r>
            <a:r>
              <a:rPr lang="en-GB" sz="2400" b="0" i="0" u="none" strike="noStrike" kern="1200" cap="none" spc="0" baseline="0">
                <a:solidFill>
                  <a:srgbClr val="7030A0"/>
                </a:solidFill>
                <a:uFillTx/>
              </a:rPr>
              <a:t>AS</a:t>
            </a:r>
            <a:r>
              <a:rPr lang="en-GB" sz="2400" b="0" i="0" u="none" strike="noStrike" kern="1200" cap="none" spc="0" baseline="0">
                <a:solidFill>
                  <a:srgbClr val="242424"/>
                </a:solidFill>
                <a:uFillTx/>
              </a:rPr>
              <a:t> </a:t>
            </a:r>
            <a:r>
              <a:rPr lang="en-GB" sz="2400" b="0" i="0" u="none" strike="noStrike" kern="1200" cap="none" spc="0" baseline="0">
                <a:solidFill>
                  <a:schemeClr val="accent2">
                    <a:lumMod val="75000"/>
                  </a:schemeClr>
                </a:solidFill>
                <a:uFillTx/>
              </a:rPr>
              <a:t>'null'</a:t>
            </a:r>
            <a:br>
              <a:rPr lang="en-GB" sz="2400" b="0" i="0" u="none" strike="noStrike" kern="1200" cap="none" spc="0" baseline="0">
                <a:solidFill>
                  <a:srgbClr val="000000"/>
                </a:solidFill>
                <a:uFillTx/>
              </a:rPr>
            </a:br>
            <a:r>
              <a:rPr lang="en-GB" sz="2400" b="0" i="0" u="none" strike="noStrike" kern="1200" cap="none" spc="0" baseline="0">
                <a:solidFill>
                  <a:srgbClr val="7030A0"/>
                </a:solidFill>
                <a:uFillTx/>
              </a:rPr>
              <a:t>DELIMITER</a:t>
            </a:r>
            <a:r>
              <a:rPr lang="en-GB" sz="2400" b="0" i="0" u="none" strike="noStrike" kern="1200" cap="none" spc="0" baseline="0">
                <a:solidFill>
                  <a:srgbClr val="242424"/>
                </a:solidFill>
                <a:uFillTx/>
              </a:rPr>
              <a:t> </a:t>
            </a:r>
            <a:r>
              <a:rPr lang="en-GB" sz="2400" b="0" i="0" u="none" strike="noStrike" kern="1200" cap="none" spc="0" baseline="0">
                <a:solidFill>
                  <a:srgbClr val="FF0000"/>
                </a:solidFill>
                <a:uFillTx/>
              </a:rPr>
              <a:t>','</a:t>
            </a:r>
            <a:br>
              <a:rPr lang="en-GB" sz="2400" b="0" i="0" u="none" strike="noStrike" kern="1200" cap="none" spc="0" baseline="0">
                <a:solidFill>
                  <a:srgbClr val="000000"/>
                </a:solidFill>
                <a:uFillTx/>
              </a:rPr>
            </a:br>
            <a:r>
              <a:rPr lang="en-GB" sz="2400" b="0" i="0" u="none" strike="noStrike" kern="1200" cap="none" spc="0" baseline="0">
                <a:solidFill>
                  <a:srgbClr val="7030A0"/>
                </a:solidFill>
                <a:uFillTx/>
              </a:rPr>
              <a:t>CSV HEADER;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C44138-6731-457A-A6C4-8AF6BC039ABA}"/>
              </a:ext>
            </a:extLst>
          </p:cNvPr>
          <p:cNvSpPr/>
          <p:nvPr/>
        </p:nvSpPr>
        <p:spPr>
          <a:xfrm>
            <a:off x="642937" y="4907224"/>
            <a:ext cx="6569075" cy="1409700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  <a:effectLst/>
        </p:spPr>
        <p:txBody>
          <a:bodyPr vert="horz" wrap="square" lIns="91440" tIns="45720" rIns="91440" bIns="45720" anchor="t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FFFFFF"/>
                </a:solidFill>
                <a:latin typeface="Calibri"/>
              </a:rPr>
              <a:t>-Same code applied to all </a:t>
            </a:r>
          </a:p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Tab</a:t>
            </a:r>
            <a:r>
              <a:rPr lang="en-GB" sz="2800">
                <a:solidFill>
                  <a:srgbClr val="FFFFFF"/>
                </a:solidFill>
                <a:latin typeface="Calibri"/>
              </a:rPr>
              <a:t>les, tuples and attributes.</a:t>
            </a:r>
          </a:p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-Tweak</a:t>
            </a:r>
            <a:r>
              <a:rPr lang="en-GB" sz="2800">
                <a:solidFill>
                  <a:srgbClr val="FFFFFF"/>
                </a:solidFill>
                <a:latin typeface="Calibri"/>
              </a:rPr>
              <a:t>s made to get the relevant fields </a:t>
            </a:r>
            <a:endParaRPr lang="en-GB" sz="2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33A42-AB7D-4199-8E19-A45AD677172E}"/>
              </a:ext>
            </a:extLst>
          </p:cNvPr>
          <p:cNvSpPr/>
          <p:nvPr/>
        </p:nvSpPr>
        <p:spPr>
          <a:xfrm>
            <a:off x="7534656" y="0"/>
            <a:ext cx="4657344" cy="342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550E5-5B2E-4972-9C55-1E32B492A5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53399" y="640081"/>
            <a:ext cx="3395133" cy="31517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3700" kern="1200">
                <a:latin typeface="+mj-lt"/>
                <a:ea typeface="+mj-ea"/>
                <a:cs typeface="+mj-cs"/>
              </a:rPr>
              <a:t>Implementation</a:t>
            </a: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BB3BB-951B-4ACE-9A5F-3E6AC17586ED}"/>
              </a:ext>
            </a:extLst>
          </p:cNvPr>
          <p:cNvSpPr/>
          <p:nvPr/>
        </p:nvSpPr>
        <p:spPr>
          <a:xfrm>
            <a:off x="1" y="0"/>
            <a:ext cx="612396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5ECA74-8AA3-4DD0-96B8-ED460706E809}"/>
              </a:ext>
            </a:extLst>
          </p:cNvPr>
          <p:cNvSpPr/>
          <p:nvPr/>
        </p:nvSpPr>
        <p:spPr>
          <a:xfrm>
            <a:off x="1" y="0"/>
            <a:ext cx="612396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631C-569E-4D53-B767-D678A895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54" y="2111518"/>
            <a:ext cx="3421508" cy="780931"/>
          </a:xfrm>
        </p:spPr>
        <p:txBody>
          <a:bodyPr anchor="b">
            <a:normAutofit/>
          </a:bodyPr>
          <a:lstStyle/>
          <a:p>
            <a:pPr algn="r"/>
            <a:r>
              <a:rPr lang="en-GB" sz="4000" u="sng">
                <a:solidFill>
                  <a:srgbClr val="FFFFFF"/>
                </a:solidFill>
              </a:rPr>
              <a:t>Data Dictionary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A01AD-70C5-48C0-84DC-D0690B9A7939}"/>
              </a:ext>
            </a:extLst>
          </p:cNvPr>
          <p:cNvSpPr txBox="1"/>
          <p:nvPr/>
        </p:nvSpPr>
        <p:spPr>
          <a:xfrm>
            <a:off x="8144679" y="2892449"/>
            <a:ext cx="39377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General overview of the </a:t>
            </a:r>
            <a:r>
              <a:rPr lang="en-GB" err="1"/>
              <a:t>Rockborne</a:t>
            </a:r>
            <a:r>
              <a:rPr lang="en-GB"/>
              <a:t> Football Tournament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Constraints: </a:t>
            </a:r>
          </a:p>
          <a:p>
            <a:r>
              <a:rPr lang="en-GB"/>
              <a:t>-PK (Primary Key) – main constraint</a:t>
            </a:r>
          </a:p>
          <a:p>
            <a:r>
              <a:rPr lang="en-GB"/>
              <a:t>-Not Null – indicates records within fields that “Absolutely cannot” be Null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 Example field: represents what data </a:t>
            </a:r>
          </a:p>
          <a:p>
            <a:r>
              <a:rPr lang="en-GB"/>
              <a:t>Can be expected within each record.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303E46-82B9-4BDD-9F31-F4A965E4C404}"/>
              </a:ext>
            </a:extLst>
          </p:cNvPr>
          <p:cNvSpPr/>
          <p:nvPr/>
        </p:nvSpPr>
        <p:spPr>
          <a:xfrm>
            <a:off x="1" y="0"/>
            <a:ext cx="612396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7CF67F-1AF7-4E43-9F45-7B5DD338D44F}"/>
              </a:ext>
            </a:extLst>
          </p:cNvPr>
          <p:cNvSpPr/>
          <p:nvPr/>
        </p:nvSpPr>
        <p:spPr>
          <a:xfrm>
            <a:off x="1" y="3429000"/>
            <a:ext cx="612396" cy="3429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D9C7ED5-1026-4CBC-958C-8CCBB3521E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519638"/>
              </p:ext>
            </p:extLst>
          </p:nvPr>
        </p:nvGraphicFramePr>
        <p:xfrm>
          <a:off x="20737" y="2467042"/>
          <a:ext cx="8053169" cy="3287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7232810" imgH="2952681" progId="Excel.OpenDocumentSpreadsheet.12">
                  <p:link updateAutomatic="1"/>
                </p:oleObj>
              </mc:Choice>
              <mc:Fallback>
                <p:oleObj name="Worksheet" r:id="rId3" imgW="7232810" imgH="2952681" progId="Excel.OpenDocumentSpreadsheet.12">
                  <p:link updateAutomatic="1"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D9C7ED5-1026-4CBC-958C-8CCBB3521E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37" y="2467042"/>
                        <a:ext cx="8053169" cy="3287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C2A67D-81E7-4E66-B0B4-EC5FA1D7B00E}"/>
              </a:ext>
            </a:extLst>
          </p:cNvPr>
          <p:cNvSpPr txBox="1"/>
          <p:nvPr/>
        </p:nvSpPr>
        <p:spPr>
          <a:xfrm>
            <a:off x="1068512" y="359596"/>
            <a:ext cx="9370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u="sng"/>
              <a:t>Data Dictionary </a:t>
            </a:r>
            <a:endParaRPr lang="en-GB" sz="6000" u="sng"/>
          </a:p>
        </p:txBody>
      </p:sp>
    </p:spTree>
    <p:extLst>
      <p:ext uri="{BB962C8B-B14F-4D97-AF65-F5344CB8AC3E}">
        <p14:creationId xmlns:p14="http://schemas.microsoft.com/office/powerpoint/2010/main" val="298581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E6AA2D6-E94C-4218-BE1C-BF9CB49BB522}"/>
              </a:ext>
            </a:extLst>
          </p:cNvPr>
          <p:cNvSpPr/>
          <p:nvPr/>
        </p:nvSpPr>
        <p:spPr>
          <a:xfrm>
            <a:off x="612397" y="-25167"/>
            <a:ext cx="7021585" cy="17329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C3AD6-7A1D-47DA-8CBF-E85B6005D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7455" y="324444"/>
            <a:ext cx="4411467" cy="1084103"/>
          </a:xfrm>
        </p:spPr>
        <p:txBody>
          <a:bodyPr/>
          <a:lstStyle/>
          <a:p>
            <a:pPr lvl="0"/>
            <a:r>
              <a:rPr lang="en-GB"/>
              <a:t>Case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882F-0FCC-4030-8927-0ED6A6948C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46589" y="2107243"/>
            <a:ext cx="8230299" cy="4351338"/>
          </a:xfrm>
        </p:spPr>
        <p:txBody>
          <a:bodyPr/>
          <a:lstStyle/>
          <a:p>
            <a:pPr lvl="0">
              <a:lnSpc>
                <a:spcPct val="110000"/>
              </a:lnSpc>
            </a:pPr>
            <a:r>
              <a:rPr lang="en-GB" sz="1900"/>
              <a:t>1)Listing all students who play for a particular department</a:t>
            </a:r>
          </a:p>
          <a:p>
            <a:pPr lvl="0">
              <a:lnSpc>
                <a:spcPct val="110000"/>
              </a:lnSpc>
            </a:pPr>
            <a:r>
              <a:rPr lang="en-GB" sz="1900"/>
              <a:t>2)Listing all fixtures for a specific date</a:t>
            </a:r>
          </a:p>
          <a:p>
            <a:pPr lvl="0">
              <a:lnSpc>
                <a:spcPct val="110000"/>
              </a:lnSpc>
            </a:pPr>
            <a:r>
              <a:rPr lang="en-GB" sz="1900"/>
              <a:t>3)Listing all the players who have scored more than 2 goals</a:t>
            </a:r>
          </a:p>
          <a:p>
            <a:pPr lvl="0">
              <a:lnSpc>
                <a:spcPct val="110000"/>
              </a:lnSpc>
            </a:pPr>
            <a:r>
              <a:rPr lang="en-GB" sz="1900"/>
              <a:t>4)Return the total number of goals scored in the season</a:t>
            </a:r>
          </a:p>
          <a:p>
            <a:pPr lvl="0">
              <a:lnSpc>
                <a:spcPct val="110000"/>
              </a:lnSpc>
            </a:pPr>
            <a:r>
              <a:rPr lang="en-GB" sz="1900"/>
              <a:t>5)Return the number of goals in favour, goals against, goals difference and points by team</a:t>
            </a:r>
          </a:p>
          <a:p>
            <a:pPr lvl="0">
              <a:lnSpc>
                <a:spcPct val="110000"/>
              </a:lnSpc>
            </a:pPr>
            <a:r>
              <a:rPr lang="en-GB" sz="1900"/>
              <a:t>6)Listing number of cards (yellow and red) per team</a:t>
            </a:r>
          </a:p>
          <a:p>
            <a:pPr lvl="0">
              <a:lnSpc>
                <a:spcPct val="110000"/>
              </a:lnSpc>
            </a:pPr>
            <a:r>
              <a:rPr lang="en-GB" sz="1900"/>
              <a:t>7)Return the games that are going to be played (friendly matches)</a:t>
            </a:r>
          </a:p>
          <a:p>
            <a:pPr lvl="0">
              <a:lnSpc>
                <a:spcPct val="110000"/>
              </a:lnSpc>
            </a:pPr>
            <a:r>
              <a:rPr lang="en-GB" sz="1900"/>
              <a:t>8)Develop a store procedure to add new players. It needs to consider warnings and exceptions</a:t>
            </a:r>
          </a:p>
        </p:txBody>
      </p:sp>
      <p:sp>
        <p:nvSpPr>
          <p:cNvPr id="4" name="Action Button: Go Forward or Next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D5F1666-E515-4621-9706-C5469FD5D00D}"/>
              </a:ext>
            </a:extLst>
          </p:cNvPr>
          <p:cNvSpPr/>
          <p:nvPr/>
        </p:nvSpPr>
        <p:spPr>
          <a:xfrm>
            <a:off x="891679" y="2211085"/>
            <a:ext cx="235591" cy="235591"/>
          </a:xfrm>
          <a:prstGeom prst="actionButtonForwardNex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ction Button: Go Forward or Next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785527B-B3BE-445F-A27B-42B299046CC3}"/>
              </a:ext>
            </a:extLst>
          </p:cNvPr>
          <p:cNvSpPr/>
          <p:nvPr/>
        </p:nvSpPr>
        <p:spPr>
          <a:xfrm>
            <a:off x="889579" y="2657298"/>
            <a:ext cx="235591" cy="235591"/>
          </a:xfrm>
          <a:prstGeom prst="actionButtonForwardNex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Go Forward or Next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1DA1B7E-1080-440C-96DA-D188C2FC594D}"/>
              </a:ext>
            </a:extLst>
          </p:cNvPr>
          <p:cNvSpPr/>
          <p:nvPr/>
        </p:nvSpPr>
        <p:spPr>
          <a:xfrm>
            <a:off x="889579" y="3103538"/>
            <a:ext cx="235591" cy="235591"/>
          </a:xfrm>
          <a:prstGeom prst="actionButtonForwardNex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ction Button: Go Forward or Next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78F5365-9165-414F-8785-53A52E032E4A}"/>
              </a:ext>
            </a:extLst>
          </p:cNvPr>
          <p:cNvSpPr/>
          <p:nvPr/>
        </p:nvSpPr>
        <p:spPr>
          <a:xfrm>
            <a:off x="889579" y="3535604"/>
            <a:ext cx="235591" cy="235591"/>
          </a:xfrm>
          <a:prstGeom prst="actionButtonForwardNex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ction Button: Go Forward or Next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069FCA24-2E20-40DF-AC14-08DBA6224915}"/>
              </a:ext>
            </a:extLst>
          </p:cNvPr>
          <p:cNvSpPr/>
          <p:nvPr/>
        </p:nvSpPr>
        <p:spPr>
          <a:xfrm>
            <a:off x="889579" y="3987074"/>
            <a:ext cx="235591" cy="235591"/>
          </a:xfrm>
          <a:prstGeom prst="actionButtonForwardNex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ction Button: Go Forward or Next 8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BE9289A6-DB29-4119-98F7-4947383F4E09}"/>
              </a:ext>
            </a:extLst>
          </p:cNvPr>
          <p:cNvSpPr/>
          <p:nvPr/>
        </p:nvSpPr>
        <p:spPr>
          <a:xfrm>
            <a:off x="889579" y="4767969"/>
            <a:ext cx="235591" cy="235591"/>
          </a:xfrm>
          <a:prstGeom prst="actionButtonForwardNex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ction Button: Go Forward or Next 9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CDFCFE77-967D-441F-961D-7C38064AF010}"/>
              </a:ext>
            </a:extLst>
          </p:cNvPr>
          <p:cNvSpPr/>
          <p:nvPr/>
        </p:nvSpPr>
        <p:spPr>
          <a:xfrm>
            <a:off x="886718" y="5204754"/>
            <a:ext cx="235591" cy="235591"/>
          </a:xfrm>
          <a:prstGeom prst="actionButtonForwardNex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ction Button: Go Forward or Next 10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4F23046-76DB-4226-88A3-C0243880B6AB}"/>
              </a:ext>
            </a:extLst>
          </p:cNvPr>
          <p:cNvSpPr/>
          <p:nvPr/>
        </p:nvSpPr>
        <p:spPr>
          <a:xfrm>
            <a:off x="900981" y="5636820"/>
            <a:ext cx="235591" cy="235591"/>
          </a:xfrm>
          <a:prstGeom prst="actionButtonForwardNex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6EF7CD-F50F-42D4-8133-375C8B6A926F}"/>
              </a:ext>
            </a:extLst>
          </p:cNvPr>
          <p:cNvSpPr/>
          <p:nvPr/>
        </p:nvSpPr>
        <p:spPr>
          <a:xfrm>
            <a:off x="1" y="0"/>
            <a:ext cx="612396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FFA70-93B7-4BCE-ABC1-037D8238108F}"/>
              </a:ext>
            </a:extLst>
          </p:cNvPr>
          <p:cNvSpPr/>
          <p:nvPr/>
        </p:nvSpPr>
        <p:spPr>
          <a:xfrm>
            <a:off x="1" y="0"/>
            <a:ext cx="612396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Plain Black Question Mark transparent PNG - StickPNG">
            <a:extLst>
              <a:ext uri="{FF2B5EF4-FFF2-40B4-BE49-F238E27FC236}">
                <a16:creationId xmlns:a16="http://schemas.microsoft.com/office/drawing/2014/main" id="{2871C94A-5E49-4240-BE60-DDAC094D5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491" y="1506246"/>
            <a:ext cx="3596780" cy="413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ction Button: Go to End 15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A2ADA5F3-DB36-4D3C-BAF9-5CF48EAC1548}"/>
              </a:ext>
            </a:extLst>
          </p:cNvPr>
          <p:cNvSpPr/>
          <p:nvPr/>
        </p:nvSpPr>
        <p:spPr>
          <a:xfrm>
            <a:off x="11058525" y="6067425"/>
            <a:ext cx="695325" cy="695325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C939-C23D-4F75-B016-EDC9CE6A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Question 1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74FA63D-3BAD-481E-9BC0-FAD491D2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008" y="747370"/>
            <a:ext cx="6428067" cy="198773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63785088-27AD-4995-98C7-60163D64B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771" y="3482471"/>
            <a:ext cx="3100541" cy="3126707"/>
          </a:xfrm>
          <a:prstGeom prst="rect">
            <a:avLst/>
          </a:prstGeom>
        </p:spPr>
      </p:pic>
      <p:sp>
        <p:nvSpPr>
          <p:cNvPr id="4" name="Action Button: Go Home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46F0C51-DE2E-4903-816A-F00493600132}"/>
              </a:ext>
            </a:extLst>
          </p:cNvPr>
          <p:cNvSpPr/>
          <p:nvPr/>
        </p:nvSpPr>
        <p:spPr>
          <a:xfrm>
            <a:off x="11417417" y="100668"/>
            <a:ext cx="620785" cy="62078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7C818D-C35A-4D5C-9F3C-3C736EC6A551}"/>
              </a:ext>
            </a:extLst>
          </p:cNvPr>
          <p:cNvSpPr/>
          <p:nvPr/>
        </p:nvSpPr>
        <p:spPr>
          <a:xfrm>
            <a:off x="1" y="0"/>
            <a:ext cx="612396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469200-B266-44F9-A113-01B1B9A00D72}"/>
              </a:ext>
            </a:extLst>
          </p:cNvPr>
          <p:cNvSpPr/>
          <p:nvPr/>
        </p:nvSpPr>
        <p:spPr>
          <a:xfrm>
            <a:off x="1" y="0"/>
            <a:ext cx="612396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57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6148B3B-B198-48AA-8203-89892B120EFE}">
  <we:reference id="22ff87a5-132f-4d52-9e97-94d888e4dd91" version="3.1.0.0" store="EXCatalog" storeType="EXCatalog"/>
  <we:alternateReferences>
    <we:reference id="WA104380050" version="3.1.0.0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577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Next LT Pro Light</vt:lpstr>
      <vt:lpstr>Calibri</vt:lpstr>
      <vt:lpstr>Calibri Light</vt:lpstr>
      <vt:lpstr>Office Theme</vt:lpstr>
      <vt:lpstr>https://harnham-my.sharepoint.com/personal/callumo'neill_rockborne_com/Documents/Documents/SQL/SQL%20projects/Data%20Dictionary%20-%20rockborne%206-aside.ods!DataDictionary!R1C1:R16C6</vt:lpstr>
      <vt:lpstr>6-aside Rockborne Football League: An insight</vt:lpstr>
      <vt:lpstr>CONTENT</vt:lpstr>
      <vt:lpstr> Project Brief</vt:lpstr>
      <vt:lpstr>ER Design</vt:lpstr>
      <vt:lpstr>Implementation </vt:lpstr>
      <vt:lpstr>Implementation </vt:lpstr>
      <vt:lpstr>Data Dictionary </vt:lpstr>
      <vt:lpstr>Case Questions 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Reflection, Conclusions + Lessons Learned </vt:lpstr>
      <vt:lpstr>Conclusions and reflections</vt:lpstr>
      <vt:lpstr>RECAP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Bright</dc:creator>
  <cp:lastModifiedBy>Callum O'Neill</cp:lastModifiedBy>
  <cp:revision>1</cp:revision>
  <dcterms:created xsi:type="dcterms:W3CDTF">2022-10-04T10:48:50Z</dcterms:created>
  <dcterms:modified xsi:type="dcterms:W3CDTF">2022-10-23T22:52:24Z</dcterms:modified>
</cp:coreProperties>
</file>