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1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Une image contenant Néon, lampe, léger&#10;&#10;Description générée automatiquement">
            <a:extLst>
              <a:ext uri="{FF2B5EF4-FFF2-40B4-BE49-F238E27FC236}">
                <a16:creationId xmlns:a16="http://schemas.microsoft.com/office/drawing/2014/main" id="{FEF2A075-D960-C79B-5417-D728D49B9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4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B68F44-8D04-96BA-50E0-4FBA8B52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 dirty="0">
                <a:solidFill>
                  <a:srgbClr val="FFFFFF"/>
                </a:solidFill>
              </a:rPr>
              <a:t>Différence entre processus et threads sous linux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9ED7F3-4674-6E5A-C90A-B60931604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5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9D05-23BF-B95C-3784-936C7218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utiliser un thread?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E680D-5A23-BCEC-55A3-007EEE39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processus possède de base un thread =&gt; thread principal (</a:t>
            </a:r>
            <a:r>
              <a:rPr lang="fr-FR" dirty="0" err="1"/>
              <a:t>heavyweight</a:t>
            </a:r>
            <a:r>
              <a:rPr lang="fr-FR" dirty="0"/>
              <a:t> process)</a:t>
            </a:r>
          </a:p>
          <a:p>
            <a:r>
              <a:rPr lang="fr-FR" dirty="0"/>
              <a:t>Rajout de threads supplémentaire =&gt; </a:t>
            </a:r>
            <a:r>
              <a:rPr lang="fr-FR" dirty="0" err="1"/>
              <a:t>multi-threading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0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13C9D-9D6C-26D7-49FB-690EB6FE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fr-FR" dirty="0"/>
              <a:t>Création de thread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083A7-0BAA-3435-EF62-87166DB6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900"/>
              <a:t>Renvoie 0 si succès, un entier positif en cas d’erreur </a:t>
            </a:r>
          </a:p>
          <a:p>
            <a:pPr>
              <a:lnSpc>
                <a:spcPct val="110000"/>
              </a:lnSpc>
            </a:pPr>
            <a:r>
              <a:rPr lang="fr-FR" sz="1900" err="1"/>
              <a:t>pthread_t</a:t>
            </a:r>
            <a:r>
              <a:rPr lang="fr-FR" sz="1900"/>
              <a:t> : un pointeur vers un buer de type </a:t>
            </a:r>
            <a:r>
              <a:rPr lang="fr-FR" sz="1900" err="1"/>
              <a:t>pthread_t</a:t>
            </a:r>
            <a:endParaRPr lang="fr-FR" sz="1900"/>
          </a:p>
          <a:p>
            <a:pPr>
              <a:lnSpc>
                <a:spcPct val="110000"/>
              </a:lnSpc>
            </a:pPr>
            <a:r>
              <a:rPr lang="fr-FR" sz="1900" err="1"/>
              <a:t>pthread_attr_t</a:t>
            </a:r>
            <a:r>
              <a:rPr lang="fr-FR" sz="1900"/>
              <a:t> : </a:t>
            </a:r>
            <a:r>
              <a:rPr lang="fr-FR" sz="1900" err="1"/>
              <a:t>spécie</a:t>
            </a:r>
            <a:r>
              <a:rPr lang="fr-FR" sz="1900"/>
              <a:t> les </a:t>
            </a:r>
            <a:r>
              <a:rPr lang="fr-FR" sz="1900" err="1"/>
              <a:t>diérents</a:t>
            </a:r>
            <a:r>
              <a:rPr lang="fr-FR" sz="1900"/>
              <a:t> attributs du thread créé</a:t>
            </a:r>
          </a:p>
          <a:p>
            <a:pPr>
              <a:lnSpc>
                <a:spcPct val="110000"/>
              </a:lnSpc>
            </a:pPr>
            <a:r>
              <a:rPr lang="fr-FR" sz="1900"/>
              <a:t>*(* start ) ( </a:t>
            </a:r>
            <a:r>
              <a:rPr lang="fr-FR" sz="1900" err="1"/>
              <a:t>void</a:t>
            </a:r>
            <a:r>
              <a:rPr lang="fr-FR" sz="1900"/>
              <a:t> *)  : pointeur de fonction</a:t>
            </a:r>
          </a:p>
          <a:p>
            <a:pPr>
              <a:lnSpc>
                <a:spcPct val="110000"/>
              </a:lnSpc>
            </a:pPr>
            <a:r>
              <a:rPr lang="fr-FR" sz="1900"/>
              <a:t>* arg : pointeur vers l’argument de la fonction</a:t>
            </a:r>
          </a:p>
          <a:p>
            <a:pPr>
              <a:lnSpc>
                <a:spcPct val="110000"/>
              </a:lnSpc>
            </a:pPr>
            <a:endParaRPr lang="fr-FR" sz="19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14D08B-A222-401B-F0FE-9F954CF5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53" y="3106768"/>
            <a:ext cx="6260377" cy="1815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6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BB061-C1EF-B6F4-9231-DD275AC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D4D7BA-50C4-4D3A-BB90-4AFBDFEF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098" y="493829"/>
            <a:ext cx="6099801" cy="5491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82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F2EF7-E411-1B78-EE8A-C07A6088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</a:t>
            </a:r>
            <a:r>
              <a:rPr lang="fr-FR" dirty="0" err="1"/>
              <a:t>gettid</a:t>
            </a:r>
            <a:r>
              <a:rPr lang="fr-FR" dirty="0"/>
              <a:t>()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E8E26A-4B42-B3C2-DB63-8D37C414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56" y="2421579"/>
            <a:ext cx="10797088" cy="2014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165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B9A1D-D856-2748-9915-7898AEB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92B54C-7AFC-FC72-8A60-F0BCE1EA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514" y="281314"/>
            <a:ext cx="4116971" cy="6295371"/>
          </a:xfrm>
        </p:spPr>
      </p:pic>
    </p:spTree>
    <p:extLst>
      <p:ext uri="{BB962C8B-B14F-4D97-AF65-F5344CB8AC3E}">
        <p14:creationId xmlns:p14="http://schemas.microsoft.com/office/powerpoint/2010/main" val="76340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D3093-4066-CB57-7EF3-218E4991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Jointure de threads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B5719-97DD-693F-E5F2-8E15426E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Scope d’un thread </a:t>
            </a:r>
          </a:p>
          <a:p>
            <a:r>
              <a:rPr lang="fr-FR" dirty="0"/>
              <a:t>Fonction </a:t>
            </a:r>
            <a:r>
              <a:rPr lang="fr-FR" dirty="0" err="1"/>
              <a:t>Join</a:t>
            </a:r>
            <a:r>
              <a:rPr lang="fr-FR" dirty="0"/>
              <a:t>()</a:t>
            </a:r>
          </a:p>
          <a:p>
            <a:r>
              <a:rPr lang="fr-FR" dirty="0"/>
              <a:t>Exemple </a:t>
            </a:r>
            <a:r>
              <a:rPr lang="fr-FR" dirty="0" err="1"/>
              <a:t>Join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71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2A79D-881A-3B1D-7960-3E96E74F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 d’un thread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32D6E-4D25-8DE7-C9F4-AD9BFE2F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Durée de vie du process appelant </a:t>
            </a:r>
          </a:p>
          <a:p>
            <a:r>
              <a:rPr lang="fr-FR" dirty="0"/>
              <a:t>Le thread s’arrêtera brusquement lors de la fin du process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79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F7B2C-5E33-BBDF-2959-0D52794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</a:t>
            </a:r>
            <a:r>
              <a:rPr lang="fr-FR" dirty="0" err="1"/>
              <a:t>Join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B498B7-7614-7BA4-8948-101A1804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34" y="3158302"/>
            <a:ext cx="11032635" cy="1948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56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A3C8-C7F8-6649-0313-9719CB0D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266ECB9-BE50-3BD9-DE24-E13917BA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234" y="696545"/>
            <a:ext cx="5159529" cy="5288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28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090D9-5B0D-1F03-72CB-3DD1B677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25406-60AA-A061-B46E-567B83E4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3833"/>
            <a:ext cx="9905999" cy="36653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Donnée globale 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Processus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Thread</a:t>
            </a:r>
            <a:endParaRPr lang="fr-FR" dirty="0"/>
          </a:p>
          <a:p>
            <a:r>
              <a:rPr lang="fr-FR" dirty="0"/>
              <a:t>Donnée locale 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Processus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Petite remarque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Thread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Param thread </a:t>
            </a:r>
          </a:p>
          <a:p>
            <a:r>
              <a:rPr lang="fr-FR" dirty="0"/>
              <a:t>Remarque </a:t>
            </a:r>
          </a:p>
        </p:txBody>
      </p:sp>
    </p:spTree>
    <p:extLst>
      <p:ext uri="{BB962C8B-B14F-4D97-AF65-F5344CB8AC3E}">
        <p14:creationId xmlns:p14="http://schemas.microsoft.com/office/powerpoint/2010/main" val="19001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77ED5-A0B0-7C56-AC2C-4057FB59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thread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9B809-AE84-3D13-5BB4-49BEE9A4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Linux Programming Interface :</a:t>
            </a:r>
          </a:p>
          <a:p>
            <a:pPr lvl="1"/>
            <a:r>
              <a:rPr lang="fr-FR" dirty="0"/>
              <a:t>	Comme les processus, les threads sont un mécanisme qui permet à une application d’effectuer plusieurs tâches simultanément. Un seul processus peut contenir plusieurs threads. Tous ces threads exécutent indépendamment le même programme et partagent la même mémoire globale, y compris les segments de données initialisées, non initialisées et du tas.</a:t>
            </a:r>
          </a:p>
        </p:txBody>
      </p:sp>
    </p:spTree>
    <p:extLst>
      <p:ext uri="{BB962C8B-B14F-4D97-AF65-F5344CB8AC3E}">
        <p14:creationId xmlns:p14="http://schemas.microsoft.com/office/powerpoint/2010/main" val="414161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68681-83D3-CC4C-323A-4F1AD7E3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 globale processus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92375-63AD-D5EE-BE00-E8A3B6A4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du fork, fils copie la variable globale du parent</a:t>
            </a:r>
          </a:p>
          <a:p>
            <a:r>
              <a:rPr lang="fr-FR" dirty="0"/>
              <a:t>Modification chez le fils ne modifie pas chez le parent </a:t>
            </a:r>
          </a:p>
          <a:p>
            <a:r>
              <a:rPr lang="fr-FR" dirty="0"/>
              <a:t>Pour partager variable : pipe, mémoire partagée, etc. </a:t>
            </a:r>
          </a:p>
        </p:txBody>
      </p:sp>
    </p:spTree>
    <p:extLst>
      <p:ext uri="{BB962C8B-B14F-4D97-AF65-F5344CB8AC3E}">
        <p14:creationId xmlns:p14="http://schemas.microsoft.com/office/powerpoint/2010/main" val="114898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B0565-A627-9479-8069-7F55B82E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D2F5CE-7576-06B8-10D1-96894B8E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487" y="505015"/>
            <a:ext cx="6339025" cy="548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38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B8AB8-BB06-2672-2025-6BA25D85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 globale thread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46FC46-0C79-3CA0-FB88-1B51FFAC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 partagent les données globales </a:t>
            </a:r>
          </a:p>
          <a:p>
            <a:r>
              <a:rPr lang="fr-FR" dirty="0"/>
              <a:t>Modification chez le fils modifie aussi chez le père </a:t>
            </a:r>
          </a:p>
          <a:p>
            <a:r>
              <a:rPr lang="fr-FR" dirty="0"/>
              <a:t>Partage de variable instantané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48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F2D43-076B-63F8-45ED-E32D1353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B25DFC-D48C-3E61-D44A-6831135F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005" y="312324"/>
            <a:ext cx="4195990" cy="6233351"/>
          </a:xfrm>
        </p:spPr>
      </p:pic>
    </p:spTree>
    <p:extLst>
      <p:ext uri="{BB962C8B-B14F-4D97-AF65-F5344CB8AC3E}">
        <p14:creationId xmlns:p14="http://schemas.microsoft.com/office/powerpoint/2010/main" val="256719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6F603-BDD0-8693-F34C-A863C76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locale 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0375B-6823-C475-AB18-A2453722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la variable globale </a:t>
            </a:r>
          </a:p>
          <a:p>
            <a:r>
              <a:rPr lang="fr-FR" dirty="0"/>
              <a:t>Processus utilise le Copy-On-Write</a:t>
            </a:r>
          </a:p>
        </p:txBody>
      </p:sp>
    </p:spTree>
    <p:extLst>
      <p:ext uri="{BB962C8B-B14F-4D97-AF65-F5344CB8AC3E}">
        <p14:creationId xmlns:p14="http://schemas.microsoft.com/office/powerpoint/2010/main" val="412100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611C1A-F845-23E8-B31A-B1BDF217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fr-FR" dirty="0"/>
              <a:t>Variable locale thread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FC804-E233-FF73-B210-BE0E68B8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r>
              <a:rPr lang="fr-FR" dirty="0"/>
              <a:t>N’est pas partagée entre thread </a:t>
            </a:r>
          </a:p>
          <a:p>
            <a:r>
              <a:rPr lang="fr-FR" dirty="0"/>
              <a:t>Le fils n’a pas accès aux variables du parent</a:t>
            </a:r>
          </a:p>
          <a:p>
            <a:r>
              <a:rPr lang="fr-FR" dirty="0"/>
              <a:t>Faute à son design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9F0F9B-5F57-5862-E629-429D99A0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688" y="1788660"/>
            <a:ext cx="4607312" cy="46538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1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1A20A-72DA-1269-C615-0DBE5986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locale en paramètre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2DF31-3E68-B94E-0928-F81AD71E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variable locale de parent dans fils.</a:t>
            </a:r>
          </a:p>
          <a:p>
            <a:r>
              <a:rPr lang="fr-FR" dirty="0"/>
              <a:t>On peut passer 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Pointeur vers type simple : Int, char, etc.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Pointeur vers structure </a:t>
            </a:r>
          </a:p>
          <a:p>
            <a:pPr lvl="1"/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194925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773FB-1DF1-4399-85AF-48459DCB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EA779A-0FFC-C155-DD43-10E82A29C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44" y="538525"/>
            <a:ext cx="5991511" cy="33441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D18067-EFCE-80EB-4CF7-E8E5BE9C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44" y="1609037"/>
            <a:ext cx="5991511" cy="45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0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196F-417F-1E06-5937-45204AE0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12FEA-DED1-B59B-FA0B-993F2B2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pointeur dans processus? </a:t>
            </a:r>
          </a:p>
          <a:p>
            <a:r>
              <a:rPr lang="fr-FR" i="1" dirty="0"/>
              <a:t>Fork </a:t>
            </a:r>
            <a:r>
              <a:rPr lang="fr-FR" dirty="0"/>
              <a:t>copie tout du parent vers fils </a:t>
            </a:r>
          </a:p>
          <a:p>
            <a:r>
              <a:rPr lang="fr-FR" dirty="0"/>
              <a:t>Le fils set dans un nouvel espace mémoire </a:t>
            </a:r>
          </a:p>
          <a:p>
            <a:r>
              <a:rPr lang="fr-FR" dirty="0"/>
              <a:t>Pointeur sont égaux : 0X5589 et 0X5589</a:t>
            </a:r>
          </a:p>
          <a:p>
            <a:r>
              <a:rPr lang="fr-FR" dirty="0"/>
              <a:t>Pointe vers un autre espace mémoire physique </a:t>
            </a:r>
          </a:p>
        </p:txBody>
      </p:sp>
    </p:spTree>
    <p:extLst>
      <p:ext uri="{BB962C8B-B14F-4D97-AF65-F5344CB8AC3E}">
        <p14:creationId xmlns:p14="http://schemas.microsoft.com/office/powerpoint/2010/main" val="144706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C196A-E87C-DDC2-4C71-2D39EE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621797-E801-2472-A6C4-7DD849506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98" y="199597"/>
            <a:ext cx="5601204" cy="6458806"/>
          </a:xfrm>
        </p:spPr>
      </p:pic>
    </p:spTree>
    <p:extLst>
      <p:ext uri="{BB962C8B-B14F-4D97-AF65-F5344CB8AC3E}">
        <p14:creationId xmlns:p14="http://schemas.microsoft.com/office/powerpoint/2010/main" val="102673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80FCE1-7A3F-3EA1-9A38-14893899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fr-FR" dirty="0"/>
              <a:t>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EF6CF9-BFCB-88A8-B7A0-1E2DAD44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fr-FR" dirty="0"/>
              <a:t>Instructions après instruction =&gt; séquentiel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A74459-4830-3F18-9336-A6362BF1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37" y="1521068"/>
            <a:ext cx="3993894" cy="5164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227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BF6FC-70C2-A531-2169-DD90220C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Synchronisation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BD33E-022F-4F37-743B-C0C6CB9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Mutex :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Mutex statique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Mutex dynamique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Choix de mutex </a:t>
            </a:r>
          </a:p>
          <a:p>
            <a:r>
              <a:rPr lang="fr-FR" dirty="0"/>
              <a:t>Mutex conditionnel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Remarque	</a:t>
            </a:r>
          </a:p>
          <a:p>
            <a:r>
              <a:rPr lang="fr-FR" dirty="0"/>
              <a:t>Deadlock</a:t>
            </a:r>
          </a:p>
          <a:p>
            <a:r>
              <a:rPr lang="fr-FR" dirty="0"/>
              <a:t>Remarque</a:t>
            </a:r>
          </a:p>
        </p:txBody>
      </p:sp>
    </p:spTree>
    <p:extLst>
      <p:ext uri="{BB962C8B-B14F-4D97-AF65-F5344CB8AC3E}">
        <p14:creationId xmlns:p14="http://schemas.microsoft.com/office/powerpoint/2010/main" val="93407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49EF5-7ABA-0B15-BBBF-C58E0A73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Synchronisation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7D2BC-9BD5-0205-A159-134F23B6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Gérer la concurrence d’accès </a:t>
            </a:r>
          </a:p>
          <a:p>
            <a:r>
              <a:rPr lang="fr-FR" dirty="0"/>
              <a:t>Processus pas de partage de données de base 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Créer un moyen de partage : pipe, mémoire partagée, etc.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Gérer l’accès </a:t>
            </a:r>
            <a:endParaRPr lang="fr-FR" dirty="0"/>
          </a:p>
          <a:p>
            <a:r>
              <a:rPr lang="fr-FR" dirty="0"/>
              <a:t>Thread doit direct gérer l’accès :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Mutex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Mutex conditionnel </a:t>
            </a:r>
          </a:p>
          <a:p>
            <a:pPr lvl="1"/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93939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22782-A725-B4D6-2060-A77984DF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7B6609-AB68-7940-26B9-D1A03413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167" y="155059"/>
            <a:ext cx="4255666" cy="6547881"/>
          </a:xfrm>
        </p:spPr>
      </p:pic>
    </p:spTree>
    <p:extLst>
      <p:ext uri="{BB962C8B-B14F-4D97-AF65-F5344CB8AC3E}">
        <p14:creationId xmlns:p14="http://schemas.microsoft.com/office/powerpoint/2010/main" val="111997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B21CF-C630-F81B-6314-8C32254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4367F7-7358-ECC1-580B-530278375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722" y="53943"/>
            <a:ext cx="4134556" cy="6750114"/>
          </a:xfrm>
        </p:spPr>
      </p:pic>
    </p:spTree>
    <p:extLst>
      <p:ext uri="{BB962C8B-B14F-4D97-AF65-F5344CB8AC3E}">
        <p14:creationId xmlns:p14="http://schemas.microsoft.com/office/powerpoint/2010/main" val="3480230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234AC-C385-61DF-2B3D-1A7E04FB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78690-F03A-8106-6542-3BE34291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32180"/>
          </a:xfrm>
        </p:spPr>
        <p:txBody>
          <a:bodyPr anchor="t">
            <a:normAutofit/>
          </a:bodyPr>
          <a:lstStyle/>
          <a:p>
            <a:r>
              <a:rPr lang="fr-FR" dirty="0"/>
              <a:t>Mutex statique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Mutex dynamique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ED5CC-8172-F018-5103-2CCF2FA3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8838"/>
            <a:ext cx="4898475" cy="2853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9D78D6-2962-8D6C-5036-5E67E2FD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02" y="2233833"/>
            <a:ext cx="6310497" cy="1072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22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5F13E-C13F-4D7B-9788-15985C94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029B53-14B0-6108-9692-6F22C36D1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47" y="1477811"/>
            <a:ext cx="5689552" cy="390237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14F985-E7F4-0795-87F2-070CA34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5207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4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ECB03-D4B4-3A85-CD36-A138382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mutex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7D819-3F26-4191-71DB-D5840A1E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Mutex statique :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Petite portée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Durée de vie du processus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Peu flexible car définis en compilation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Peu complexe donc plus simple </a:t>
            </a:r>
          </a:p>
          <a:p>
            <a:r>
              <a:rPr lang="fr-FR" dirty="0"/>
              <a:t>Mutex dynamique :</a:t>
            </a:r>
          </a:p>
          <a:p>
            <a:r>
              <a:rPr lang="fr-FR" dirty="0"/>
              <a:t>Grande portée </a:t>
            </a:r>
          </a:p>
          <a:p>
            <a:r>
              <a:rPr lang="fr-FR" dirty="0"/>
              <a:t>Durée de vie définie en allouant/détruisant la mémoire </a:t>
            </a:r>
          </a:p>
          <a:p>
            <a:r>
              <a:rPr lang="fr-FR" dirty="0"/>
              <a:t>Grande flexibilité : alloué/libéré lors de l’exécution</a:t>
            </a:r>
          </a:p>
          <a:p>
            <a:r>
              <a:rPr lang="fr-FR" dirty="0"/>
              <a:t>Complexe </a:t>
            </a:r>
          </a:p>
        </p:txBody>
      </p:sp>
    </p:spTree>
    <p:extLst>
      <p:ext uri="{BB962C8B-B14F-4D97-AF65-F5344CB8AC3E}">
        <p14:creationId xmlns:p14="http://schemas.microsoft.com/office/powerpoint/2010/main" val="709443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DA921-8D54-3C61-AF5E-6120C5EE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Mutex conditionnel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B260D-B8E3-19BF-CD20-A66D0ED1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Mutex : garantis l’accès exclusif</a:t>
            </a:r>
          </a:p>
          <a:p>
            <a:r>
              <a:rPr lang="fr-FR" dirty="0"/>
              <a:t>Variable de condition :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Signale ou attend une condition spécifique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Thread peut signaler la condition ou peut attendre la satisfaction de la condition</a:t>
            </a:r>
          </a:p>
        </p:txBody>
      </p:sp>
    </p:spTree>
    <p:extLst>
      <p:ext uri="{BB962C8B-B14F-4D97-AF65-F5344CB8AC3E}">
        <p14:creationId xmlns:p14="http://schemas.microsoft.com/office/powerpoint/2010/main" val="416080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4457B-9AE0-F557-A4CA-26AA4281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B49826-4FEE-66C7-F4BA-4A6A5CB7B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0629"/>
            <a:ext cx="6096000" cy="1313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21DD02-79D9-81D1-7ADC-5CD47985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630"/>
            <a:ext cx="6096000" cy="1313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55E5B2-401F-5A8D-0E45-C866182C9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27575"/>
            <a:ext cx="6096000" cy="12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B9BA30C-E445-3DAC-A2A6-AD57C1A59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226756"/>
            <a:ext cx="6096000" cy="12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5729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1D804-CDFA-042B-52A7-8C6D1B33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21F4C57-6BAF-79BC-65AF-E6D40EDD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013012"/>
            <a:ext cx="3639669" cy="48319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347BFB-3373-1BAB-EAB5-42220BDA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53" y="997355"/>
            <a:ext cx="5084346" cy="48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DB9A7-93EC-CEED-8915-A83E12FF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exécuter plusieurs choses en même temps?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7E01E-5D48-7D7A-4E84-9A6D2719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Fork </a:t>
            </a:r>
            <a:r>
              <a:rPr lang="fr-FR" dirty="0"/>
              <a:t>: copier le processus appelant pour donner naissance à un fils. </a:t>
            </a:r>
          </a:p>
          <a:p>
            <a:pPr marL="0" indent="0">
              <a:buNone/>
            </a:pPr>
            <a:endParaRPr lang="fr-FR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Coût en performances élevé =&gt; copie quasi-totalité de la mémoire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Partage de données inter-processus plus complexe</a:t>
            </a:r>
          </a:p>
          <a:p>
            <a:pPr lvl="1"/>
            <a:endParaRPr lang="fr-FR" i="0" dirty="0"/>
          </a:p>
          <a:p>
            <a:pPr lvl="1"/>
            <a:endParaRPr lang="fr-FR" i="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i="1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566141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F3718-F0F0-D37B-6D9F-4FF819C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3CEAC-CAB7-E3F1-B4F1-7FDA1F39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Wait</a:t>
            </a:r>
            <a:r>
              <a:rPr lang="fr-FR" dirty="0"/>
              <a:t> entourer d’un </a:t>
            </a:r>
            <a:r>
              <a:rPr lang="fr-FR" dirty="0" err="1"/>
              <a:t>while</a:t>
            </a:r>
            <a:r>
              <a:rPr lang="fr-FR" dirty="0"/>
              <a:t> =&gt; faux réveil</a:t>
            </a:r>
          </a:p>
          <a:p>
            <a:r>
              <a:rPr lang="fr-FR" dirty="0"/>
              <a:t>Ordre du signal ensuite </a:t>
            </a:r>
            <a:r>
              <a:rPr lang="fr-FR" dirty="0" err="1"/>
              <a:t>unlock</a:t>
            </a:r>
            <a:r>
              <a:rPr lang="fr-FR" dirty="0"/>
              <a:t> :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Modèle signal and </a:t>
            </a:r>
            <a:r>
              <a:rPr lang="fr-FR" i="0" dirty="0" err="1"/>
              <a:t>wait</a:t>
            </a:r>
            <a:r>
              <a:rPr lang="fr-FR" i="0" dirty="0"/>
              <a:t>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Éviter les faux réveils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Éviter les courses critiques </a:t>
            </a:r>
          </a:p>
        </p:txBody>
      </p:sp>
    </p:spTree>
    <p:extLst>
      <p:ext uri="{BB962C8B-B14F-4D97-AF65-F5344CB8AC3E}">
        <p14:creationId xmlns:p14="http://schemas.microsoft.com/office/powerpoint/2010/main" val="801634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DCABB-77D6-8BE2-DD5F-BACCC9B0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Deadlock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01F59-1F3A-BBD5-993B-173F07A5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Processus A détient la ressource 1 et demande la ressource 2</a:t>
            </a:r>
          </a:p>
          <a:p>
            <a:r>
              <a:rPr lang="fr-FR" dirty="0"/>
              <a:t>Processus B détient la ressource 2 et demande la ressource 1</a:t>
            </a:r>
          </a:p>
          <a:p>
            <a:r>
              <a:rPr lang="fr-FR" dirty="0"/>
              <a:t>Situation problématique et indésirable </a:t>
            </a:r>
          </a:p>
        </p:txBody>
      </p:sp>
    </p:spTree>
    <p:extLst>
      <p:ext uri="{BB962C8B-B14F-4D97-AF65-F5344CB8AC3E}">
        <p14:creationId xmlns:p14="http://schemas.microsoft.com/office/powerpoint/2010/main" val="3001768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17D1-962C-0BD4-AA4A-40049D7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83B8B99-879A-D02D-AAC5-88E562E55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579" y="5015"/>
            <a:ext cx="4482275" cy="685298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C0DC0-3058-4AC1-1E6B-6EFB9BE6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93" y="1871301"/>
            <a:ext cx="6207633" cy="31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68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4547E-2854-CFD4-0C5E-1C70C941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C0DDC-FF09-5186-8CD2-688AA63D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Ressemblant à la surface mais différent </a:t>
            </a:r>
          </a:p>
          <a:p>
            <a:r>
              <a:rPr lang="fr-FR" dirty="0"/>
              <a:t>Pas de système supérieur </a:t>
            </a:r>
          </a:p>
          <a:p>
            <a:r>
              <a:rPr lang="fr-FR" dirty="0"/>
              <a:t>Chacun à ses forces et faiblesses </a:t>
            </a:r>
          </a:p>
          <a:p>
            <a:r>
              <a:rPr lang="fr-FR" dirty="0"/>
              <a:t>Choix dépends du but du programme </a:t>
            </a:r>
          </a:p>
          <a:p>
            <a:r>
              <a:rPr lang="fr-FR" dirty="0"/>
              <a:t>Processus 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Pas besoins de manipuler de données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Peut écraser complètement le processus (</a:t>
            </a:r>
            <a:r>
              <a:rPr lang="fr-FR" i="0" dirty="0" err="1"/>
              <a:t>execlp</a:t>
            </a:r>
            <a:r>
              <a:rPr lang="fr-FR" i="0" dirty="0"/>
              <a:t>)</a:t>
            </a:r>
          </a:p>
          <a:p>
            <a:r>
              <a:rPr lang="fr-FR" dirty="0"/>
              <a:t>Thread :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Manipule beaucoup les données en commun 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Création rapide pour par ex petite tâche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8876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int d’exclamation sur un arrière-plan jaune">
            <a:extLst>
              <a:ext uri="{FF2B5EF4-FFF2-40B4-BE49-F238E27FC236}">
                <a16:creationId xmlns:a16="http://schemas.microsoft.com/office/drawing/2014/main" id="{3DB9C485-4BEE-741B-8DE0-00982910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6CB805-0FA9-61C0-7192-FE640963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>
                <a:solidFill>
                  <a:srgbClr val="FFFFFF"/>
                </a:solidFill>
              </a:rPr>
              <a:t>Merci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3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64AD9-F1A9-C88B-2A04-F7CD0025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exécuter plusieurs choses en même temps?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B57D2-CE89-63C4-71EE-5A2F4B2D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Thread </a:t>
            </a:r>
            <a:r>
              <a:rPr lang="fr-FR" dirty="0"/>
              <a:t>: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Création moins coûteuse en performances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Copie pas toute la mémoire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10 fois plus rapide qu’un </a:t>
            </a:r>
            <a:r>
              <a:rPr lang="fr-FR" dirty="0"/>
              <a:t>fork</a:t>
            </a:r>
            <a:endParaRPr lang="fr-FR" i="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fr-FR" i="0" dirty="0"/>
              <a:t>Il faut gérer la concurrence d’accès aux données</a:t>
            </a:r>
          </a:p>
        </p:txBody>
      </p:sp>
    </p:spTree>
    <p:extLst>
      <p:ext uri="{BB962C8B-B14F-4D97-AF65-F5344CB8AC3E}">
        <p14:creationId xmlns:p14="http://schemas.microsoft.com/office/powerpoint/2010/main" val="393330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30705-83B1-386A-88DB-2DD8257D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A3E8EE-E196-8486-F935-9E23ED5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111" y="534628"/>
            <a:ext cx="5715775" cy="578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5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22EF-C22A-1DA5-E0F9-B1EED412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d’un thread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3B0E3-6246-520A-0F1B-7970AE9C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 thread</a:t>
            </a:r>
          </a:p>
          <a:p>
            <a:r>
              <a:rPr lang="fr-FR" dirty="0"/>
              <a:t>Contexte d’exécution</a:t>
            </a:r>
          </a:p>
          <a:p>
            <a:r>
              <a:rPr lang="fr-FR" dirty="0"/>
              <a:t>Pile</a:t>
            </a:r>
          </a:p>
          <a:p>
            <a:r>
              <a:rPr lang="fr-FR" dirty="0"/>
              <a:t>Registres</a:t>
            </a:r>
          </a:p>
          <a:p>
            <a:r>
              <a:rPr lang="fr-FR" dirty="0"/>
              <a:t>°°°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7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4111-AC7E-2A07-6147-D0306A0D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Partagé entre threads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050BB-B437-E2B6-1847-EA76E4D1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d’adressage mémoire</a:t>
            </a:r>
          </a:p>
          <a:p>
            <a:r>
              <a:rPr lang="fr-FR" dirty="0"/>
              <a:t>Code du programme</a:t>
            </a:r>
          </a:p>
          <a:p>
            <a:r>
              <a:rPr lang="fr-FR" dirty="0"/>
              <a:t>Le tas </a:t>
            </a:r>
          </a:p>
          <a:p>
            <a:r>
              <a:rPr lang="fr-FR" dirty="0"/>
              <a:t>Variables d’environnements </a:t>
            </a:r>
          </a:p>
          <a:p>
            <a:r>
              <a:rPr lang="fr-FR" dirty="0"/>
              <a:t>Descripteurs de fichier </a:t>
            </a:r>
          </a:p>
          <a:p>
            <a:r>
              <a:rPr lang="fr-FR" dirty="0"/>
              <a:t>Gestionnaire de signaux </a:t>
            </a:r>
          </a:p>
        </p:txBody>
      </p:sp>
    </p:spTree>
    <p:extLst>
      <p:ext uri="{BB962C8B-B14F-4D97-AF65-F5344CB8AC3E}">
        <p14:creationId xmlns:p14="http://schemas.microsoft.com/office/powerpoint/2010/main" val="50345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63847-76BA-0655-521B-6F22E339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Non partagé entre threads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A32D3-9CD8-5E43-1501-3386C40B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Pile </a:t>
            </a:r>
          </a:p>
          <a:p>
            <a:r>
              <a:rPr lang="fr-FR" dirty="0"/>
              <a:t>Gestionnaire d’exception</a:t>
            </a:r>
          </a:p>
          <a:p>
            <a:r>
              <a:rPr 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40655235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E2734"/>
      </a:dk2>
      <a:lt2>
        <a:srgbClr val="E2E5E8"/>
      </a:lt2>
      <a:accent1>
        <a:srgbClr val="C5864B"/>
      </a:accent1>
      <a:accent2>
        <a:srgbClr val="B34239"/>
      </a:accent2>
      <a:accent3>
        <a:srgbClr val="C54B75"/>
      </a:accent3>
      <a:accent4>
        <a:srgbClr val="B33996"/>
      </a:accent4>
      <a:accent5>
        <a:srgbClr val="AF4BC5"/>
      </a:accent5>
      <a:accent6>
        <a:srgbClr val="6A39B3"/>
      </a:accent6>
      <a:hlink>
        <a:srgbClr val="BD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734</Words>
  <Application>Microsoft Office PowerPoint</Application>
  <PresentationFormat>Grand écran</PresentationFormat>
  <Paragraphs>151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Walbaum Display</vt:lpstr>
      <vt:lpstr>RegattaVTI</vt:lpstr>
      <vt:lpstr>Différence entre processus et threads sous linux </vt:lpstr>
      <vt:lpstr>Définition thread</vt:lpstr>
      <vt:lpstr>Processus </vt:lpstr>
      <vt:lpstr>Comment exécuter plusieurs choses en même temps? (1/2)</vt:lpstr>
      <vt:lpstr>Comment exécuter plusieurs choses en même temps? (2/2)</vt:lpstr>
      <vt:lpstr>Présentation PowerPoint</vt:lpstr>
      <vt:lpstr>Composition d’un thread </vt:lpstr>
      <vt:lpstr>Partagé entre threads :</vt:lpstr>
      <vt:lpstr>Non partagé entre threads : </vt:lpstr>
      <vt:lpstr>Comment utiliser un thread? </vt:lpstr>
      <vt:lpstr>Création de thread </vt:lpstr>
      <vt:lpstr>Présentation PowerPoint</vt:lpstr>
      <vt:lpstr>Fonction gettid()</vt:lpstr>
      <vt:lpstr>Présentation PowerPoint</vt:lpstr>
      <vt:lpstr>Jointure de threads </vt:lpstr>
      <vt:lpstr>Scope d’un thread </vt:lpstr>
      <vt:lpstr>Fonction Join</vt:lpstr>
      <vt:lpstr>Présentation PowerPoint</vt:lpstr>
      <vt:lpstr>Variables</vt:lpstr>
      <vt:lpstr>Donnée globale processus  </vt:lpstr>
      <vt:lpstr>Présentation PowerPoint</vt:lpstr>
      <vt:lpstr>Donnée globale thread </vt:lpstr>
      <vt:lpstr>Présentation PowerPoint</vt:lpstr>
      <vt:lpstr>Variable locale processus </vt:lpstr>
      <vt:lpstr>Variable locale thread </vt:lpstr>
      <vt:lpstr>Variable locale en paramètre </vt:lpstr>
      <vt:lpstr>Présentation PowerPoint</vt:lpstr>
      <vt:lpstr>Remarque </vt:lpstr>
      <vt:lpstr>Présentation PowerPoint</vt:lpstr>
      <vt:lpstr>Synchronisation variable</vt:lpstr>
      <vt:lpstr>Synchronisation des données </vt:lpstr>
      <vt:lpstr>Présentation PowerPoint</vt:lpstr>
      <vt:lpstr>Présentation PowerPoint</vt:lpstr>
      <vt:lpstr>Présentation PowerPoint</vt:lpstr>
      <vt:lpstr>Présentation PowerPoint</vt:lpstr>
      <vt:lpstr>Choix du mutex </vt:lpstr>
      <vt:lpstr>Mutex conditionnel </vt:lpstr>
      <vt:lpstr>Présentation PowerPoint</vt:lpstr>
      <vt:lpstr>Présentation PowerPoint</vt:lpstr>
      <vt:lpstr>Remarque </vt:lpstr>
      <vt:lpstr>Deadlock </vt:lpstr>
      <vt:lpstr>Présentation PowerPoint</vt:lpstr>
      <vt:lpstr>Conclusion 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Différence entre processus et threads sous linux </dc:title>
  <dc:creator>KOWALSKI Roch</dc:creator>
  <cp:lastModifiedBy>KOWALSKI Roch</cp:lastModifiedBy>
  <cp:revision>1</cp:revision>
  <dcterms:created xsi:type="dcterms:W3CDTF">2023-12-07T12:49:09Z</dcterms:created>
  <dcterms:modified xsi:type="dcterms:W3CDTF">2023-12-07T17:52:22Z</dcterms:modified>
</cp:coreProperties>
</file>