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671" r:id="rId3"/>
  </p:sldMasterIdLst>
  <p:notesMasterIdLst>
    <p:notesMasterId r:id="rId19"/>
  </p:notesMasterIdLst>
  <p:handoutMasterIdLst>
    <p:handoutMasterId r:id="rId20"/>
  </p:handoutMasterIdLst>
  <p:sldIdLst>
    <p:sldId id="1612" r:id="rId4"/>
    <p:sldId id="2256" r:id="rId5"/>
    <p:sldId id="276" r:id="rId6"/>
    <p:sldId id="2246" r:id="rId7"/>
    <p:sldId id="2275" r:id="rId8"/>
    <p:sldId id="2513" r:id="rId9"/>
    <p:sldId id="2492" r:id="rId10"/>
    <p:sldId id="2266" r:id="rId11"/>
    <p:sldId id="2403" r:id="rId12"/>
    <p:sldId id="2517" r:id="rId13"/>
    <p:sldId id="2518" r:id="rId14"/>
    <p:sldId id="2519" r:id="rId15"/>
    <p:sldId id="2520" r:id="rId16"/>
    <p:sldId id="2521" r:id="rId17"/>
    <p:sldId id="2269" r:id="rId18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422546-DAAF-47F2-90F8-F4483631202F}">
          <p14:sldIdLst>
            <p14:sldId id="1612"/>
            <p14:sldId id="2256"/>
            <p14:sldId id="276"/>
          </p14:sldIdLst>
        </p14:section>
        <p14:section name="Mapeamento de Oportunidades" id="{BB714AD2-E683-4DF1-9D03-CCB12150711F}">
          <p14:sldIdLst>
            <p14:sldId id="2246"/>
            <p14:sldId id="2275"/>
            <p14:sldId id="2513"/>
            <p14:sldId id="2492"/>
          </p14:sldIdLst>
        </p14:section>
        <p14:section name="Navegação" id="{3CEB7998-0E49-4FB3-8771-D36ABCC2E774}">
          <p14:sldIdLst>
            <p14:sldId id="2266"/>
            <p14:sldId id="2403"/>
            <p14:sldId id="2517"/>
            <p14:sldId id="2518"/>
            <p14:sldId id="2519"/>
            <p14:sldId id="2520"/>
            <p14:sldId id="2521"/>
          </p14:sldIdLst>
        </p14:section>
        <p14:section name="Requisitos Técnicos" id="{6FAE6D3E-4EA2-4712-88BB-6808E958F6A0}">
          <p14:sldIdLst/>
        </p14:section>
        <p14:section name="End" id="{7E5FB758-DE12-4BAE-8569-AF4A6AA8387A}">
          <p14:sldIdLst>
            <p14:sldId id="2269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211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2704" userDrawn="1">
          <p15:clr>
            <a:srgbClr val="A4A3A4"/>
          </p15:clr>
        </p15:guide>
        <p15:guide id="5" orient="horz" pos="2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9494"/>
    <a:srgbClr val="9FE6FF"/>
    <a:srgbClr val="71DAFF"/>
    <a:srgbClr val="000000"/>
    <a:srgbClr val="FFEB00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AD4DD-141A-4EA7-9D39-F4FAB95BF2C0}" v="211" dt="2019-07-04T17:02:51.877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1" autoAdjust="0"/>
    <p:restoredTop sz="94660"/>
  </p:normalViewPr>
  <p:slideViewPr>
    <p:cSldViewPr>
      <p:cViewPr>
        <p:scale>
          <a:sx n="80" d="100"/>
          <a:sy n="80" d="100"/>
        </p:scale>
        <p:origin x="-1038" y="-378"/>
      </p:cViewPr>
      <p:guideLst>
        <p:guide orient="horz" pos="391"/>
        <p:guide orient="horz" pos="164"/>
        <p:guide orient="horz" pos="4110"/>
        <p:guide pos="30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12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12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, Rafaela" userId="fe5b7f77-b3b5-4d58-b85e-ea4b3b289770" providerId="ADAL" clId="{435AD4DD-141A-4EA7-9D39-F4FAB95BF2C0}"/>
    <pc:docChg chg="undo custSel modSld">
      <pc:chgData name="Santo, Rafaela" userId="fe5b7f77-b3b5-4d58-b85e-ea4b3b289770" providerId="ADAL" clId="{435AD4DD-141A-4EA7-9D39-F4FAB95BF2C0}" dt="2019-07-04T20:23:42.900" v="776" actId="20577"/>
      <pc:docMkLst>
        <pc:docMk/>
      </pc:docMkLst>
      <pc:sldChg chg="modSp">
        <pc:chgData name="Santo, Rafaela" userId="fe5b7f77-b3b5-4d58-b85e-ea4b3b289770" providerId="ADAL" clId="{435AD4DD-141A-4EA7-9D39-F4FAB95BF2C0}" dt="2019-07-04T17:01:51.453" v="118" actId="20577"/>
        <pc:sldMkLst>
          <pc:docMk/>
          <pc:sldMk cId="733242741" sldId="1612"/>
        </pc:sldMkLst>
        <pc:spChg chg="mod">
          <ac:chgData name="Santo, Rafaela" userId="fe5b7f77-b3b5-4d58-b85e-ea4b3b289770" providerId="ADAL" clId="{435AD4DD-141A-4EA7-9D39-F4FAB95BF2C0}" dt="2019-07-04T17:01:51.453" v="118" actId="20577"/>
          <ac:spMkLst>
            <pc:docMk/>
            <pc:sldMk cId="733242741" sldId="1612"/>
            <ac:spMk id="4" creationId="{00000000-0000-0000-0000-000000000000}"/>
          </ac:spMkLst>
        </pc:spChg>
      </pc:sldChg>
      <pc:sldChg chg="modSp">
        <pc:chgData name="Santo, Rafaela" userId="fe5b7f77-b3b5-4d58-b85e-ea4b3b289770" providerId="ADAL" clId="{435AD4DD-141A-4EA7-9D39-F4FAB95BF2C0}" dt="2019-07-04T17:01:57.947" v="120" actId="20577"/>
        <pc:sldMkLst>
          <pc:docMk/>
          <pc:sldMk cId="2108439641" sldId="1892"/>
        </pc:sldMkLst>
        <pc:spChg chg="mod">
          <ac:chgData name="Santo, Rafaela" userId="fe5b7f77-b3b5-4d58-b85e-ea4b3b289770" providerId="ADAL" clId="{435AD4DD-141A-4EA7-9D39-F4FAB95BF2C0}" dt="2019-07-04T17:01:57.947" v="120" actId="20577"/>
          <ac:spMkLst>
            <pc:docMk/>
            <pc:sldMk cId="2108439641" sldId="1892"/>
            <ac:spMk id="53" creationId="{CA1F600F-FA98-4733-9104-184C162CC2D9}"/>
          </ac:spMkLst>
        </pc:spChg>
      </pc:sldChg>
      <pc:sldChg chg="modSp">
        <pc:chgData name="Santo, Rafaela" userId="fe5b7f77-b3b5-4d58-b85e-ea4b3b289770" providerId="ADAL" clId="{435AD4DD-141A-4EA7-9D39-F4FAB95BF2C0}" dt="2019-07-04T20:23:42.900" v="776" actId="20577"/>
        <pc:sldMkLst>
          <pc:docMk/>
          <pc:sldMk cId="733160734" sldId="2255"/>
        </pc:sldMkLst>
        <pc:graphicFrameChg chg="modGraphic">
          <ac:chgData name="Santo, Rafaela" userId="fe5b7f77-b3b5-4d58-b85e-ea4b3b289770" providerId="ADAL" clId="{435AD4DD-141A-4EA7-9D39-F4FAB95BF2C0}" dt="2019-07-04T20:23:42.900" v="776" actId="20577"/>
          <ac:graphicFrameMkLst>
            <pc:docMk/>
            <pc:sldMk cId="733160734" sldId="2255"/>
            <ac:graphicFrameMk id="4" creationId="{895F7F65-84D2-428E-99CC-09415F3FF011}"/>
          </ac:graphicFrameMkLst>
        </pc:graphicFrameChg>
      </pc:sldChg>
      <pc:sldChg chg="modSp">
        <pc:chgData name="Santo, Rafaela" userId="fe5b7f77-b3b5-4d58-b85e-ea4b3b289770" providerId="ADAL" clId="{435AD4DD-141A-4EA7-9D39-F4FAB95BF2C0}" dt="2019-07-04T17:01:27.433" v="116" actId="20577"/>
        <pc:sldMkLst>
          <pc:docMk/>
          <pc:sldMk cId="26893565" sldId="2256"/>
        </pc:sldMkLst>
        <pc:graphicFrameChg chg="modGraphic">
          <ac:chgData name="Santo, Rafaela" userId="fe5b7f77-b3b5-4d58-b85e-ea4b3b289770" providerId="ADAL" clId="{435AD4DD-141A-4EA7-9D39-F4FAB95BF2C0}" dt="2019-07-04T17:01:27.433" v="116" actId="20577"/>
          <ac:graphicFrameMkLst>
            <pc:docMk/>
            <pc:sldMk cId="26893565" sldId="2256"/>
            <ac:graphicFrameMk id="7" creationId="{90C8588C-EEFD-4EA6-B45B-BC9A93D99CEF}"/>
          </ac:graphicFrameMkLst>
        </pc:graphicFrameChg>
      </pc:sldChg>
      <pc:sldChg chg="addSp delSp modSp">
        <pc:chgData name="Santo, Rafaela" userId="fe5b7f77-b3b5-4d58-b85e-ea4b3b289770" providerId="ADAL" clId="{435AD4DD-141A-4EA7-9D39-F4FAB95BF2C0}" dt="2019-07-04T19:53:15.551" v="489" actId="1036"/>
        <pc:sldMkLst>
          <pc:docMk/>
          <pc:sldMk cId="2243531140" sldId="2293"/>
        </pc:sldMkLst>
        <pc:spChg chg="mod">
          <ac:chgData name="Santo, Rafaela" userId="fe5b7f77-b3b5-4d58-b85e-ea4b3b289770" providerId="ADAL" clId="{435AD4DD-141A-4EA7-9D39-F4FAB95BF2C0}" dt="2019-07-04T19:53:15.551" v="489" actId="1036"/>
          <ac:spMkLst>
            <pc:docMk/>
            <pc:sldMk cId="2243531140" sldId="2293"/>
            <ac:spMk id="24" creationId="{1A8752FB-1C17-4C10-9BC9-8FD66C547E5C}"/>
          </ac:spMkLst>
        </pc:spChg>
        <pc:spChg chg="mod">
          <ac:chgData name="Santo, Rafaela" userId="fe5b7f77-b3b5-4d58-b85e-ea4b3b289770" providerId="ADAL" clId="{435AD4DD-141A-4EA7-9D39-F4FAB95BF2C0}" dt="2019-07-04T19:53:15.551" v="489" actId="1036"/>
          <ac:spMkLst>
            <pc:docMk/>
            <pc:sldMk cId="2243531140" sldId="2293"/>
            <ac:spMk id="25" creationId="{94515012-499C-4632-9B95-30048F26423D}"/>
          </ac:spMkLst>
        </pc:spChg>
        <pc:picChg chg="del mod">
          <ac:chgData name="Santo, Rafaela" userId="fe5b7f77-b3b5-4d58-b85e-ea4b3b289770" providerId="ADAL" clId="{435AD4DD-141A-4EA7-9D39-F4FAB95BF2C0}" dt="2019-07-04T17:07:57.052" v="221" actId="478"/>
          <ac:picMkLst>
            <pc:docMk/>
            <pc:sldMk cId="2243531140" sldId="2293"/>
            <ac:picMk id="3" creationId="{42B9B2DD-7338-407E-9E24-636B8A18F115}"/>
          </ac:picMkLst>
        </pc:picChg>
        <pc:picChg chg="add mod modCrop">
          <ac:chgData name="Santo, Rafaela" userId="fe5b7f77-b3b5-4d58-b85e-ea4b3b289770" providerId="ADAL" clId="{435AD4DD-141A-4EA7-9D39-F4FAB95BF2C0}" dt="2019-07-04T19:53:15.551" v="489" actId="1036"/>
          <ac:picMkLst>
            <pc:docMk/>
            <pc:sldMk cId="2243531140" sldId="2293"/>
            <ac:picMk id="3" creationId="{719887B6-C347-4DB3-8D1C-6A704D0FB408}"/>
          </ac:picMkLst>
        </pc:picChg>
        <pc:picChg chg="add del mod modCrop">
          <ac:chgData name="Santo, Rafaela" userId="fe5b7f77-b3b5-4d58-b85e-ea4b3b289770" providerId="ADAL" clId="{435AD4DD-141A-4EA7-9D39-F4FAB95BF2C0}" dt="2019-07-04T17:42:25.384" v="406" actId="478"/>
          <ac:picMkLst>
            <pc:docMk/>
            <pc:sldMk cId="2243531140" sldId="2293"/>
            <ac:picMk id="4" creationId="{96562F46-AED5-462C-9324-4C93BB2109AB}"/>
          </ac:picMkLst>
        </pc:picChg>
        <pc:picChg chg="mod">
          <ac:chgData name="Santo, Rafaela" userId="fe5b7f77-b3b5-4d58-b85e-ea4b3b289770" providerId="ADAL" clId="{435AD4DD-141A-4EA7-9D39-F4FAB95BF2C0}" dt="2019-07-04T19:53:15.551" v="489" actId="1036"/>
          <ac:picMkLst>
            <pc:docMk/>
            <pc:sldMk cId="2243531140" sldId="2293"/>
            <ac:picMk id="11" creationId="{E1E37EF1-AF21-4F10-A1F4-65A3E90F1E5A}"/>
          </ac:picMkLst>
        </pc:picChg>
      </pc:sldChg>
      <pc:sldChg chg="addSp delSp modSp">
        <pc:chgData name="Santo, Rafaela" userId="fe5b7f77-b3b5-4d58-b85e-ea4b3b289770" providerId="ADAL" clId="{435AD4DD-141A-4EA7-9D39-F4FAB95BF2C0}" dt="2019-07-04T19:53:20.481" v="493" actId="1036"/>
        <pc:sldMkLst>
          <pc:docMk/>
          <pc:sldMk cId="688773684" sldId="2294"/>
        </pc:sldMkLst>
        <pc:spChg chg="mod">
          <ac:chgData name="Santo, Rafaela" userId="fe5b7f77-b3b5-4d58-b85e-ea4b3b289770" providerId="ADAL" clId="{435AD4DD-141A-4EA7-9D39-F4FAB95BF2C0}" dt="2019-07-04T19:53:20.481" v="493" actId="1036"/>
          <ac:spMkLst>
            <pc:docMk/>
            <pc:sldMk cId="688773684" sldId="2294"/>
            <ac:spMk id="24" creationId="{1A8752FB-1C17-4C10-9BC9-8FD66C547E5C}"/>
          </ac:spMkLst>
        </pc:spChg>
        <pc:spChg chg="mod">
          <ac:chgData name="Santo, Rafaela" userId="fe5b7f77-b3b5-4d58-b85e-ea4b3b289770" providerId="ADAL" clId="{435AD4DD-141A-4EA7-9D39-F4FAB95BF2C0}" dt="2019-07-04T19:53:20.481" v="493" actId="1036"/>
          <ac:spMkLst>
            <pc:docMk/>
            <pc:sldMk cId="688773684" sldId="2294"/>
            <ac:spMk id="25" creationId="{94515012-499C-4632-9B95-30048F26423D}"/>
          </ac:spMkLst>
        </pc:spChg>
        <pc:picChg chg="add mod modCrop">
          <ac:chgData name="Santo, Rafaela" userId="fe5b7f77-b3b5-4d58-b85e-ea4b3b289770" providerId="ADAL" clId="{435AD4DD-141A-4EA7-9D39-F4FAB95BF2C0}" dt="2019-07-04T19:53:20.481" v="493" actId="1036"/>
          <ac:picMkLst>
            <pc:docMk/>
            <pc:sldMk cId="688773684" sldId="2294"/>
            <ac:picMk id="3" creationId="{C9C30799-FF5E-4B09-BEC7-DAC0869C0C78}"/>
          </ac:picMkLst>
        </pc:picChg>
        <pc:picChg chg="mod">
          <ac:chgData name="Santo, Rafaela" userId="fe5b7f77-b3b5-4d58-b85e-ea4b3b289770" providerId="ADAL" clId="{435AD4DD-141A-4EA7-9D39-F4FAB95BF2C0}" dt="2019-07-04T19:53:20.481" v="493" actId="1036"/>
          <ac:picMkLst>
            <pc:docMk/>
            <pc:sldMk cId="688773684" sldId="2294"/>
            <ac:picMk id="5" creationId="{9E37CCCE-0272-470D-BB32-A3BACB8C73A7}"/>
          </ac:picMkLst>
        </pc:picChg>
        <pc:picChg chg="del mod">
          <ac:chgData name="Santo, Rafaela" userId="fe5b7f77-b3b5-4d58-b85e-ea4b3b289770" providerId="ADAL" clId="{435AD4DD-141A-4EA7-9D39-F4FAB95BF2C0}" dt="2019-07-04T17:49:12.520" v="419" actId="478"/>
          <ac:picMkLst>
            <pc:docMk/>
            <pc:sldMk cId="688773684" sldId="2294"/>
            <ac:picMk id="20" creationId="{7E70C15C-364F-4611-A788-9A0C59B913ED}"/>
          </ac:picMkLst>
        </pc:picChg>
      </pc:sldChg>
      <pc:sldChg chg="modSp">
        <pc:chgData name="Santo, Rafaela" userId="fe5b7f77-b3b5-4d58-b85e-ea4b3b289770" providerId="ADAL" clId="{435AD4DD-141A-4EA7-9D39-F4FAB95BF2C0}" dt="2019-07-04T19:50:47.058" v="485"/>
        <pc:sldMkLst>
          <pc:docMk/>
          <pc:sldMk cId="2844242004" sldId="2296"/>
        </pc:sldMkLst>
        <pc:graphicFrameChg chg="mod modGraphic">
          <ac:chgData name="Santo, Rafaela" userId="fe5b7f77-b3b5-4d58-b85e-ea4b3b289770" providerId="ADAL" clId="{435AD4DD-141A-4EA7-9D39-F4FAB95BF2C0}" dt="2019-07-04T19:50:47.058" v="485"/>
          <ac:graphicFrameMkLst>
            <pc:docMk/>
            <pc:sldMk cId="2844242004" sldId="2296"/>
            <ac:graphicFrameMk id="4" creationId="{895F7F65-84D2-428E-99CC-09415F3FF01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72C3-4FA8-4330-8883-1E1E472FE2B4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03FF-64DD-4BD6-8867-D4892AD3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734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6536B2D-3FEA-4F1D-8FBD-8D39BB6CB735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1B9D352-2B75-4764-AB81-5C37E14BE0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6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788" y="1093788"/>
            <a:ext cx="9736137" cy="5476875"/>
          </a:xfrm>
          <a:ln/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charset="0"/>
            </a:endParaRP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94638" eaLnBrk="0" hangingPunct="0"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1127272" indent="-433566" defTabSz="1394638" eaLnBrk="0" hangingPunct="0"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734264" indent="-346852" defTabSz="1394638" eaLnBrk="0" hangingPunct="0"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2427969" indent="-346852" defTabSz="1394638" eaLnBrk="0" hangingPunct="0"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3121675" indent="-346852" defTabSz="1394638" eaLnBrk="0" hangingPunct="0"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3815380" indent="-346852" defTabSz="1394638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4509085" indent="-346852" defTabSz="1394638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5202791" indent="-346852" defTabSz="1394638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5896496" indent="-346852" defTabSz="1394638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556D5C-A7D5-40F5-973E-2D7535B6256F}" type="slidenum">
              <a:rPr lang="en-US" altLang="pt-BR" sz="1800" b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pt-BR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9B859-730C-4C2B-A057-C3FA7D22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122D41-AFE1-4F16-A913-47923A077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B50749-6608-4784-8A85-EB0F8C6A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24D-D56D-4C63-9315-39DB6E2DD79B}" type="datetime1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31967-FBE6-47A3-9F36-10195B6C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138B5-D868-4F1E-98ED-D39E8489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51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090BD-EC1E-4003-9272-AE169010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F210EC-F186-4488-A821-A46EA3C9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EEE4F-808A-402D-A4F7-C8869C27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903F-DDA2-4E86-A721-032BBEE1A749}" type="datetime1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81FEF6-28A0-44BF-9B80-024ECB0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7CA284-7DCD-47E9-A66A-2874A2B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03FAED-60F9-4B5B-BADF-558AC912C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B403EE-1E99-4EB1-939B-9B5606813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4060F8-7E38-4CC4-A84F-65793493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B263-D43D-4997-94CB-3B6B39F54102}" type="datetime1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485D74-3620-48F0-9351-3ACCA68F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DA5EDC-E0A5-4462-A85F-99042681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7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0AC3456-B32C-4309-8535-D74ACBB96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89764B5-1A60-434C-8BD5-0BC1FCF109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125" t="29945" r="1250"/>
          <a:stretch/>
        </p:blipFill>
        <p:spPr>
          <a:xfrm>
            <a:off x="5288280" y="326311"/>
            <a:ext cx="6903720" cy="480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453CEAD-6E57-46D2-918B-09E83DF05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728" y="2663692"/>
            <a:ext cx="4541888" cy="1484238"/>
          </a:xfrm>
          <a:prstGeom prst="rect">
            <a:avLst/>
          </a:prstGeom>
        </p:spPr>
      </p:pic>
      <p:pic>
        <p:nvPicPr>
          <p:cNvPr id="13" name="Picture 2" descr="Resultado de imagem para logo accentura branco">
            <a:extLst>
              <a:ext uri="{FF2B5EF4-FFF2-40B4-BE49-F238E27FC236}">
                <a16:creationId xmlns:a16="http://schemas.microsoft.com/office/drawing/2014/main" xmlns="" id="{94896EE2-10C4-4193-8D72-A2485E2EE5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486" y="6202214"/>
            <a:ext cx="1325137" cy="34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5DFC71-0764-4EB3-8F40-DE404F1940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83805" y="6099085"/>
            <a:ext cx="1800000" cy="6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7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logo accentura branco">
            <a:extLst>
              <a:ext uri="{FF2B5EF4-FFF2-40B4-BE49-F238E27FC236}">
                <a16:creationId xmlns:a16="http://schemas.microsoft.com/office/drawing/2014/main" xmlns="" id="{335F7A1C-DF87-4259-B301-68AB9D416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3" y="2492042"/>
            <a:ext cx="3551747" cy="9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2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32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64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4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70"/>
            <a:ext cx="2844800" cy="365125"/>
          </a:xfrm>
          <a:prstGeom prst="rect">
            <a:avLst/>
          </a:prstGeom>
        </p:spPr>
        <p:txBody>
          <a:bodyPr/>
          <a:lstStyle/>
          <a:p>
            <a:fld id="{0C2E090B-2415-4E14-A037-D76584456236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24/10/2019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70"/>
            <a:ext cx="3860801" cy="365125"/>
          </a:xfrm>
          <a:prstGeom prst="rect">
            <a:avLst/>
          </a:prstGeom>
        </p:spPr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6" y="6356370"/>
            <a:ext cx="2844800" cy="365125"/>
          </a:xfrm>
          <a:prstGeom prst="rect">
            <a:avLst/>
          </a:prstGeom>
        </p:spPr>
        <p:txBody>
          <a:bodyPr/>
          <a:lstStyle/>
          <a:p>
            <a:fld id="{E3D975CF-240D-4F19-8E2B-EF1FE3CCBEE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4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64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09600" y="274650"/>
            <a:ext cx="10972801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2" y="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0138C-F894-44BA-BD4F-8807F3DA1689}" type="slidenum">
              <a:rPr 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6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09600" y="1600206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2" y="0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CD583-BF50-4257-8FBB-AB4366CE0F2C}" type="slidenum">
              <a:rPr lang="pt-BR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6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1030B-B851-4321-BF2D-0764B857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384FE-E590-456F-B9FA-1C17FE72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F4B430-8B05-4CAD-A7B0-6D0783F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7C9-38B1-417A-AF2C-DBFAFB4FA3BB}" type="datetime1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444B5C-A18D-4F6D-B807-5D765BB8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28FE01-6047-4D0B-AC01-CE3D4033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167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9B859-730C-4C2B-A057-C3FA7D22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122D41-AFE1-4F16-A913-47923A077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B50749-6608-4784-8A85-EB0F8C6A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24D-D56D-4C63-9315-39DB6E2DD79B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31967-FBE6-47A3-9F36-10195B6C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138B5-D868-4F1E-98ED-D39E8489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3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1030B-B851-4321-BF2D-0764B857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384FE-E590-456F-B9FA-1C17FE72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F4B430-8B05-4CAD-A7B0-6D0783F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D7C9-38B1-417A-AF2C-DBFAFB4FA3BB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444B5C-A18D-4F6D-B807-5D765BB8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28FE01-6047-4D0B-AC01-CE3D4033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86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2F2ED-D830-4BD3-8E66-6474AA34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6716B-012E-4987-A7CB-625A316E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050217-0573-4E9B-BE96-255A19D6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F386-FCDE-44EC-8B1E-3F7F14C25D97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CB0677-A0D0-4060-B402-C0914058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856A-CF8F-4F92-A9F9-4F577C86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48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553B6-B9B9-4E9E-9F45-1E79B10B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5D55B-51BE-485E-AE97-2156A399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67324D-6481-4BE4-8542-94B993EE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C42003-2918-4291-93A1-0C6867B8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53E1-6609-4294-9056-5D862BB0E9EA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B69430-F38A-4341-AA1E-E55A9494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64E44D-B39D-424F-8A53-1F7E5A28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22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947DC-64CA-42F4-90CB-9A50712D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937AD1-BE60-419F-AF27-D33DFBDA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58FA59-47EE-4547-9408-B7A91CF07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73E5A5-DBCC-4192-9382-E7565D7A1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638A5B-9D46-4112-8ACD-25AE986D7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D77391-CF82-4EFB-BEC9-0196235C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CC7-0BC0-401A-8248-DAADEC8174D1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CE8BF2-0DDE-41F6-ADCF-77B12384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3828B46-754E-4432-8E73-91AD866C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32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F67EB-1F3A-4505-A156-7096A841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87ECA0-3927-4FA7-9B09-91ECFF2B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7BFA-CE56-4B77-9DD6-4E0F2D1BBCBE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D23B38-5FA6-45DF-854B-5B2313AE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BACFCB-7CB6-4D2D-BE6C-FA4F3AA7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88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206FBAA-CCDB-4664-A91F-0BAA3AC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310" y="6455652"/>
            <a:ext cx="2743200" cy="365125"/>
          </a:xfrm>
        </p:spPr>
        <p:txBody>
          <a:bodyPr/>
          <a:lstStyle>
            <a:lvl1pPr>
              <a:defRPr sz="80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0176665-E7A5-498F-A573-57D925E7EBB9}" type="datetime1">
              <a:rPr lang="pt-BR" smtClean="0">
                <a:solidFill>
                  <a:srgbClr val="797979">
                    <a:lumMod val="60000"/>
                    <a:lumOff val="40000"/>
                  </a:srgbClr>
                </a:solidFill>
              </a:rPr>
              <a:pPr/>
              <a:t>24/10/2019</a:t>
            </a:fld>
            <a:endParaRPr lang="pt-BR" dirty="0">
              <a:solidFill>
                <a:srgbClr val="79797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77C757-6685-48FE-97C3-7138CC04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652"/>
            <a:ext cx="4114800" cy="365125"/>
          </a:xfrm>
        </p:spPr>
        <p:txBody>
          <a:bodyPr/>
          <a:lstStyle>
            <a:lvl1pPr>
              <a:defRPr sz="80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>
                <a:solidFill>
                  <a:srgbClr val="797979">
                    <a:lumMod val="60000"/>
                    <a:lumOff val="40000"/>
                  </a:srgbClr>
                </a:solidFill>
              </a:rPr>
              <a:t>Título da Demanda</a:t>
            </a:r>
            <a:endParaRPr lang="pt-BR" dirty="0">
              <a:solidFill>
                <a:srgbClr val="79797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75C89C-8A7C-48BA-8A54-E2137B8E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9290" y="6455652"/>
            <a:ext cx="2061006" cy="365125"/>
          </a:xfrm>
        </p:spPr>
        <p:txBody>
          <a:bodyPr/>
          <a:lstStyle>
            <a:lvl1pPr>
              <a:defRPr sz="80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03623E8-F679-44FE-AB88-02FB793AE2CC}" type="slidenum">
              <a:rPr lang="pt-BR" smtClean="0">
                <a:solidFill>
                  <a:srgbClr val="797979">
                    <a:lumMod val="60000"/>
                    <a:lumOff val="40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797979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3" name="Grupo 2">
            <a:extLst>
              <a:ext uri="{FF2B5EF4-FFF2-40B4-BE49-F238E27FC236}">
                <a16:creationId xmlns:a16="http://schemas.microsoft.com/office/drawing/2014/main" xmlns="" id="{A68BB178-A494-4F62-BEE5-A5019BA7E2A9}"/>
              </a:ext>
            </a:extLst>
          </p:cNvPr>
          <p:cNvGrpSpPr/>
          <p:nvPr userDrawn="1"/>
        </p:nvGrpSpPr>
        <p:grpSpPr>
          <a:xfrm rot="10800000">
            <a:off x="1218520" y="-1983"/>
            <a:ext cx="10972755" cy="253049"/>
            <a:chOff x="801634" y="0"/>
            <a:chExt cx="9068391" cy="25304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xmlns="" id="{C3AEF90E-64DB-4EAD-8449-3974EAF07F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7"/>
            <a:stretch/>
          </p:blipFill>
          <p:spPr bwMode="auto">
            <a:xfrm>
              <a:off x="7740674" y="0"/>
              <a:ext cx="2129351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xmlns="" id="{62C25C9E-1C38-411E-BE07-38FADE2790F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7" r="22189"/>
            <a:stretch/>
          </p:blipFill>
          <p:spPr bwMode="auto">
            <a:xfrm>
              <a:off x="801634" y="0"/>
              <a:ext cx="7835925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upo 2">
            <a:extLst>
              <a:ext uri="{FF2B5EF4-FFF2-40B4-BE49-F238E27FC236}">
                <a16:creationId xmlns:a16="http://schemas.microsoft.com/office/drawing/2014/main" xmlns="" id="{70798C85-52F9-4EB2-A45B-FFD6E6B0ED43}"/>
              </a:ext>
            </a:extLst>
          </p:cNvPr>
          <p:cNvGrpSpPr/>
          <p:nvPr userDrawn="1"/>
        </p:nvGrpSpPr>
        <p:grpSpPr>
          <a:xfrm>
            <a:off x="6" y="0"/>
            <a:ext cx="9870025" cy="253049"/>
            <a:chOff x="0" y="0"/>
            <a:chExt cx="9870025" cy="25304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D8D17A28-D04A-4C49-99F8-D142015D7F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7"/>
            <a:stretch/>
          </p:blipFill>
          <p:spPr bwMode="auto">
            <a:xfrm>
              <a:off x="7740674" y="0"/>
              <a:ext cx="2129351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xmlns="" id="{30FDAB75-1D93-42AA-8788-303F8270FC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7" r="22189"/>
            <a:stretch/>
          </p:blipFill>
          <p:spPr bwMode="auto">
            <a:xfrm>
              <a:off x="0" y="0"/>
              <a:ext cx="7835925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upo 2">
            <a:extLst>
              <a:ext uri="{FF2B5EF4-FFF2-40B4-BE49-F238E27FC236}">
                <a16:creationId xmlns:a16="http://schemas.microsoft.com/office/drawing/2014/main" xmlns="" id="{DC9FFCB8-E175-45A6-98CD-7944EB629699}"/>
              </a:ext>
            </a:extLst>
          </p:cNvPr>
          <p:cNvGrpSpPr/>
          <p:nvPr userDrawn="1"/>
        </p:nvGrpSpPr>
        <p:grpSpPr>
          <a:xfrm>
            <a:off x="2100028" y="-1"/>
            <a:ext cx="9870025" cy="253049"/>
            <a:chOff x="0" y="0"/>
            <a:chExt cx="9870025" cy="253049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xmlns="" id="{5A3A130D-3310-4A6B-8733-2292183EB0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7"/>
            <a:stretch/>
          </p:blipFill>
          <p:spPr bwMode="auto">
            <a:xfrm>
              <a:off x="7740674" y="0"/>
              <a:ext cx="2129351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AE5D9E44-86A6-4CBB-B60D-FADCD0B3A4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7" r="22189"/>
            <a:stretch/>
          </p:blipFill>
          <p:spPr bwMode="auto">
            <a:xfrm>
              <a:off x="0" y="0"/>
              <a:ext cx="7835925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7226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9AC22-6146-48EB-9F03-1FB0F0F4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D2EF8-7977-4102-82BB-53035229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186A2B-37D6-43C1-B29D-80BF09AC7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1FA35C-C497-490F-82F2-D6AD5C28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56FA-06B0-45B2-99C9-EDB16F83D7E4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1AF7BB-4C36-437F-877F-9C1EE954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799948-7520-4914-B83D-E50FB806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E2165-D220-43C3-A8B6-3144170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F0CD98C-DF36-4075-911B-7F5CF15C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1F8ADB-83B0-4F15-BAFA-E7FED8114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FD33A2-7EEC-4E0F-89B6-942EA08F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AF87-CE87-4C8E-AF57-DAFD6CFB6C7C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D7BEB3-FC0E-4BD9-9C0C-7184C9C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38873D-56EE-497D-8B73-72BE8D2A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83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090BD-EC1E-4003-9272-AE169010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F210EC-F186-4488-A821-A46EA3C9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EEE4F-808A-402D-A4F7-C8869C27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903F-DDA2-4E86-A721-032BBEE1A749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81FEF6-28A0-44BF-9B80-024ECB0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7CA284-7DCD-47E9-A66A-2874A2B1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2F2ED-D830-4BD3-8E66-6474AA34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6716B-012E-4987-A7CB-625A316E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050217-0573-4E9B-BE96-255A19D6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F386-FCDE-44EC-8B1E-3F7F14C25D97}" type="datetime1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CB0677-A0D0-4060-B402-C0914058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4856A-CF8F-4F92-A9F9-4F577C86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7398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03FAED-60F9-4B5B-BADF-558AC912C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B403EE-1E99-4EB1-939B-9B5606813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4060F8-7E38-4CC4-A84F-65793493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B263-D43D-4997-94CB-3B6B39F54102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485D74-3620-48F0-9351-3ACCA68F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DA5EDC-E0A5-4462-A85F-99042681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81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0AC3456-B32C-4309-8535-D74ACBB96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89764B5-1A60-434C-8BD5-0BC1FCF109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125" t="29945" r="1250"/>
          <a:stretch/>
        </p:blipFill>
        <p:spPr>
          <a:xfrm>
            <a:off x="5288280" y="326311"/>
            <a:ext cx="6903720" cy="480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453CEAD-6E57-46D2-918B-09E83DF05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728" y="2663692"/>
            <a:ext cx="4541888" cy="14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94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m para logo accentura branco">
            <a:extLst>
              <a:ext uri="{FF2B5EF4-FFF2-40B4-BE49-F238E27FC236}">
                <a16:creationId xmlns:a16="http://schemas.microsoft.com/office/drawing/2014/main" xmlns="" id="{335F7A1C-DF87-4259-B301-68AB9D416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3" y="2492042"/>
            <a:ext cx="3551747" cy="9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9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5553B6-B9B9-4E9E-9F45-1E79B10B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85D55B-51BE-485E-AE97-2156A399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67324D-6481-4BE4-8542-94B993EE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C42003-2918-4291-93A1-0C6867B8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53E1-6609-4294-9056-5D862BB0E9EA}" type="datetime1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B69430-F38A-4341-AA1E-E55A9494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64E44D-B39D-424F-8A53-1F7E5A28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04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947DC-64CA-42F4-90CB-9A50712D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937AD1-BE60-419F-AF27-D33DFBDA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58FA59-47EE-4547-9408-B7A91CF07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73E5A5-DBCC-4192-9382-E7565D7A1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638A5B-9D46-4112-8ACD-25AE986D7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D77391-CF82-4EFB-BEC9-0196235C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CC7-0BC0-401A-8248-DAADEC8174D1}" type="datetime1">
              <a:rPr lang="pt-BR" smtClean="0"/>
              <a:t>24/10/2019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CE8BF2-0DDE-41F6-ADCF-77B12384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3828B46-754E-4432-8E73-91AD866C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0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F67EB-1F3A-4505-A156-7096A841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87ECA0-3927-4FA7-9B09-91ECFF2B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7BFA-CE56-4B77-9DD6-4E0F2D1BBCBE}" type="datetime1">
              <a:rPr lang="pt-BR" smtClean="0"/>
              <a:t>24/10/2019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D23B38-5FA6-45DF-854B-5B2313AE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BACFCB-7CB6-4D2D-BE6C-FA4F3AA7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2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206FBAA-CCDB-4664-A91F-0BAA3AC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310" y="6455652"/>
            <a:ext cx="2743200" cy="365125"/>
          </a:xfrm>
        </p:spPr>
        <p:txBody>
          <a:bodyPr/>
          <a:lstStyle>
            <a:lvl1pPr>
              <a:defRPr sz="80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0176665-E7A5-498F-A573-57D925E7EBB9}" type="datetime1">
              <a:rPr lang="pt-BR" smtClean="0"/>
              <a:pPr/>
              <a:t>24/10/2019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77C757-6685-48FE-97C3-7138CC04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652"/>
            <a:ext cx="4114800" cy="365125"/>
          </a:xfrm>
        </p:spPr>
        <p:txBody>
          <a:bodyPr/>
          <a:lstStyle>
            <a:lvl1pPr>
              <a:defRPr sz="80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/>
              <a:t>Título da Demanda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75C89C-8A7C-48BA-8A54-E2137B8E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9290" y="6455652"/>
            <a:ext cx="2061006" cy="365125"/>
          </a:xfrm>
        </p:spPr>
        <p:txBody>
          <a:bodyPr/>
          <a:lstStyle>
            <a:lvl1pPr>
              <a:defRPr sz="80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03623E8-F679-44FE-AB88-02FB793AE2CC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" name="Grupo 2">
            <a:extLst>
              <a:ext uri="{FF2B5EF4-FFF2-40B4-BE49-F238E27FC236}">
                <a16:creationId xmlns:a16="http://schemas.microsoft.com/office/drawing/2014/main" xmlns="" id="{A68BB178-A494-4F62-BEE5-A5019BA7E2A9}"/>
              </a:ext>
            </a:extLst>
          </p:cNvPr>
          <p:cNvGrpSpPr/>
          <p:nvPr userDrawn="1"/>
        </p:nvGrpSpPr>
        <p:grpSpPr>
          <a:xfrm rot="10800000">
            <a:off x="1218520" y="-1983"/>
            <a:ext cx="10972755" cy="253049"/>
            <a:chOff x="801634" y="0"/>
            <a:chExt cx="9068391" cy="25304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xmlns="" id="{C3AEF90E-64DB-4EAD-8449-3974EAF07F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7"/>
            <a:stretch/>
          </p:blipFill>
          <p:spPr bwMode="auto">
            <a:xfrm>
              <a:off x="7740674" y="0"/>
              <a:ext cx="2129351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xmlns="" id="{62C25C9E-1C38-411E-BE07-38FADE2790F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7" r="22189"/>
            <a:stretch/>
          </p:blipFill>
          <p:spPr bwMode="auto">
            <a:xfrm>
              <a:off x="801634" y="0"/>
              <a:ext cx="7835925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upo 2">
            <a:extLst>
              <a:ext uri="{FF2B5EF4-FFF2-40B4-BE49-F238E27FC236}">
                <a16:creationId xmlns:a16="http://schemas.microsoft.com/office/drawing/2014/main" xmlns="" id="{70798C85-52F9-4EB2-A45B-FFD6E6B0ED43}"/>
              </a:ext>
            </a:extLst>
          </p:cNvPr>
          <p:cNvGrpSpPr/>
          <p:nvPr userDrawn="1"/>
        </p:nvGrpSpPr>
        <p:grpSpPr>
          <a:xfrm>
            <a:off x="6" y="0"/>
            <a:ext cx="9870025" cy="253049"/>
            <a:chOff x="0" y="0"/>
            <a:chExt cx="9870025" cy="25304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D8D17A28-D04A-4C49-99F8-D142015D7F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7"/>
            <a:stretch/>
          </p:blipFill>
          <p:spPr bwMode="auto">
            <a:xfrm>
              <a:off x="7740674" y="0"/>
              <a:ext cx="2129351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xmlns="" id="{30FDAB75-1D93-42AA-8788-303F8270FC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7" r="22189"/>
            <a:stretch/>
          </p:blipFill>
          <p:spPr bwMode="auto">
            <a:xfrm>
              <a:off x="0" y="0"/>
              <a:ext cx="7835925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upo 2">
            <a:extLst>
              <a:ext uri="{FF2B5EF4-FFF2-40B4-BE49-F238E27FC236}">
                <a16:creationId xmlns:a16="http://schemas.microsoft.com/office/drawing/2014/main" xmlns="" id="{DC9FFCB8-E175-45A6-98CD-7944EB629699}"/>
              </a:ext>
            </a:extLst>
          </p:cNvPr>
          <p:cNvGrpSpPr/>
          <p:nvPr userDrawn="1"/>
        </p:nvGrpSpPr>
        <p:grpSpPr>
          <a:xfrm>
            <a:off x="2100028" y="-1"/>
            <a:ext cx="9870025" cy="253049"/>
            <a:chOff x="0" y="0"/>
            <a:chExt cx="9870025" cy="253049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xmlns="" id="{5A3A130D-3310-4A6B-8733-2292183EB0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17"/>
            <a:stretch/>
          </p:blipFill>
          <p:spPr bwMode="auto">
            <a:xfrm>
              <a:off x="7740674" y="0"/>
              <a:ext cx="2129351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AE5D9E44-86A6-4CBB-B60D-FADCD0B3A4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7" r="22189"/>
            <a:stretch/>
          </p:blipFill>
          <p:spPr bwMode="auto">
            <a:xfrm>
              <a:off x="0" y="0"/>
              <a:ext cx="7835925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97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9AC22-6146-48EB-9F03-1FB0F0F4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ED2EF8-7977-4102-82BB-53035229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186A2B-37D6-43C1-B29D-80BF09AC7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1FA35C-C497-490F-82F2-D6AD5C28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56FA-06B0-45B2-99C9-EDB16F83D7E4}" type="datetime1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1AF7BB-4C36-437F-877F-9C1EE954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799948-7520-4914-B83D-E50FB806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91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CE2165-D220-43C3-A8B6-3144170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F0CD98C-DF36-4075-911B-7F5CF15C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1F8ADB-83B0-4F15-BAFA-E7FED8114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FD33A2-7EEC-4E0F-89B6-942EA08F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AF87-CE87-4C8E-AF57-DAFD6CFB6C7C}" type="datetime1">
              <a:rPr lang="pt-BR" smtClean="0"/>
              <a:t>24/10/2019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D7BEB3-FC0E-4BD9-9C0C-7184C9C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Demanda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38873D-56EE-497D-8B73-72BE8D2A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5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84D71E-8EF5-4B58-AD2B-1BA331B9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397604-7070-4CBE-A0D8-9818740D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81CE06-FF94-47C9-93B8-57E379640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469E-15A0-47F9-A5E6-0AE230B6715B}" type="datetime1">
              <a:rPr lang="pt-BR" smtClean="0"/>
              <a:t>24/10/2019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44F57D-3A0D-4609-8A7B-F1F0A7840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9ABFD7-0485-40FE-B812-44C636E39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23E8-F679-44FE-AB88-02FB793AE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68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3" y="0"/>
            <a:ext cx="12198550" cy="253049"/>
            <a:chOff x="0" y="0"/>
            <a:chExt cx="9870025" cy="253049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24"/>
            <a:stretch/>
          </p:blipFill>
          <p:spPr bwMode="auto">
            <a:xfrm>
              <a:off x="9015900" y="0"/>
              <a:ext cx="854125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37" r="22189"/>
            <a:stretch/>
          </p:blipFill>
          <p:spPr bwMode="auto">
            <a:xfrm>
              <a:off x="0" y="0"/>
              <a:ext cx="9127278" cy="253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" name="Retângulo 2"/>
          <p:cNvSpPr/>
          <p:nvPr userDrawn="1"/>
        </p:nvSpPr>
        <p:spPr>
          <a:xfrm>
            <a:off x="-10576" y="6657946"/>
            <a:ext cx="12209130" cy="180425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pt-BR" sz="700" dirty="0" smtClean="0">
                <a:solidFill>
                  <a:prstClr val="black"/>
                </a:solidFill>
                <a:latin typeface="Century Gothic" pitchFamily="34" charset="0"/>
              </a:rPr>
              <a:t>Grupo Safra. Todos os direitos reservados. Material confidencial e de propriedade do Banco Safra S.A., protegido por sigilo profissional. O uso não autorizado do material é proibido e está sujeito às penalidades cabíveis.</a:t>
            </a:r>
            <a:endParaRPr lang="pt-BR" sz="700" dirty="0">
              <a:solidFill>
                <a:prstClr val="black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9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84D71E-8EF5-4B58-AD2B-1BA331B9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397604-7070-4CBE-A0D8-9818740D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81CE06-FF94-47C9-93B8-57E379640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469E-15A0-47F9-A5E6-0AE230B6715B}" type="datetime1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24/10/2019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44F57D-3A0D-4609-8A7B-F1F0A7840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>
                <a:solidFill>
                  <a:srgbClr val="1E2447">
                    <a:tint val="75000"/>
                  </a:srgbClr>
                </a:solidFill>
              </a:rPr>
              <a:t>Título da Demanda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9ABFD7-0485-40FE-B812-44C636E39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23E8-F679-44FE-AB88-02FB793AE2CC}" type="slidenum">
              <a:rPr lang="pt-BR" smtClean="0">
                <a:solidFill>
                  <a:srgbClr val="1E2447">
                    <a:tint val="75000"/>
                  </a:srgbClr>
                </a:solidFill>
              </a:rPr>
              <a:pPr/>
              <a:t>‹nº›</a:t>
            </a:fld>
            <a:endParaRPr lang="pt-BR">
              <a:solidFill>
                <a:srgbClr val="1E2447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8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una.fleury@safra.com.br" TargetMode="External"/><Relationship Id="rId2" Type="http://schemas.openxmlformats.org/officeDocument/2006/relationships/hyperlink" Target="mailto:Lizandra.nardelli@safra.com.br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Mauricio.nagano@safra.com.br" TargetMode="External"/><Relationship Id="rId4" Type="http://schemas.openxmlformats.org/officeDocument/2006/relationships/hyperlink" Target="mailto:Rafael.hortega@safra.com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635D48-2D51-4828-8BD8-52DAAFE4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3177084" y="3068961"/>
            <a:ext cx="835292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sz="2800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SEGUROS</a:t>
            </a:r>
          </a:p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sz="2800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Melhoria na Adesão</a:t>
            </a:r>
          </a:p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pt-BR" sz="2800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Módulo de Visitas</a:t>
            </a:r>
            <a:endParaRPr lang="pt-BR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97649" y="4305703"/>
            <a:ext cx="4932363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pt-BR" altLang="pt-BR" sz="1100" i="1" dirty="0" smtClean="0">
                <a:solidFill>
                  <a:prstClr val="white"/>
                </a:solidFill>
                <a:latin typeface="Century Gothic" panose="020B0502020202020204" pitchFamily="34" charset="0"/>
                <a:cs typeface="Arial" charset="0"/>
              </a:rPr>
              <a:t>Outubro</a:t>
            </a:r>
            <a:r>
              <a:rPr lang="pt-BR" altLang="pt-BR" sz="1400" dirty="0" smtClean="0">
                <a:solidFill>
                  <a:prstClr val="white"/>
                </a:solidFill>
                <a:latin typeface="Century Gothic" panose="020B0502020202020204" pitchFamily="34" charset="0"/>
                <a:cs typeface="Arial" charset="0"/>
              </a:rPr>
              <a:t>| </a:t>
            </a:r>
            <a:r>
              <a:rPr lang="pt-BR" altLang="pt-BR" sz="1400" dirty="0">
                <a:solidFill>
                  <a:prstClr val="white"/>
                </a:solidFill>
                <a:latin typeface="Century Gothic" panose="020B0502020202020204" pitchFamily="34" charset="0"/>
                <a:cs typeface="Arial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332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" y="827089"/>
            <a:ext cx="8409895" cy="257175"/>
          </a:xfrm>
          <a:prstGeom prst="rect">
            <a:avLst/>
          </a:prstGeom>
          <a:solidFill>
            <a:srgbClr val="E7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44500" lvl="1" indent="-101600">
              <a:defRPr/>
            </a:pPr>
            <a:r>
              <a:rPr lang="pt-BR" sz="14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Jornada: Adesão com credenciamento</a:t>
            </a:r>
            <a:endParaRPr lang="pt-BR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1900" y="1160465"/>
            <a:ext cx="11568201" cy="5495356"/>
          </a:xfrm>
          <a:prstGeom prst="rect">
            <a:avLst/>
          </a:prstGeom>
          <a:noFill/>
          <a:ln w="15875">
            <a:solidFill>
              <a:srgbClr val="DBC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1264" y="385397"/>
            <a:ext cx="1161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Contratação de Seguros</a:t>
            </a:r>
            <a:endParaRPr lang="pt-BR" sz="2000" b="1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14897" r="53909" b="6759"/>
          <a:stretch/>
        </p:blipFill>
        <p:spPr bwMode="auto">
          <a:xfrm>
            <a:off x="4318310" y="1829960"/>
            <a:ext cx="2635411" cy="418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Resultado de imagem para iphone png transparent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20261"/>
          <a:stretch/>
        </p:blipFill>
        <p:spPr bwMode="auto">
          <a:xfrm>
            <a:off x="4236501" y="1273518"/>
            <a:ext cx="2799030" cy="5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67">
            <a:extLst>
              <a:ext uri="{FF2B5EF4-FFF2-40B4-BE49-F238E27FC236}">
                <a16:creationId xmlns:a16="http://schemas.microsoft.com/office/drawing/2014/main" xmlns="" id="{E858A37D-9ECB-4D4B-B87F-30AF2F360E5C}"/>
              </a:ext>
            </a:extLst>
          </p:cNvPr>
          <p:cNvGrpSpPr/>
          <p:nvPr/>
        </p:nvGrpSpPr>
        <p:grpSpPr>
          <a:xfrm>
            <a:off x="5978901" y="4030464"/>
            <a:ext cx="335797" cy="338201"/>
            <a:chOff x="1696947" y="2631924"/>
            <a:chExt cx="427104" cy="420896"/>
          </a:xfrm>
        </p:grpSpPr>
        <p:pic>
          <p:nvPicPr>
            <p:cNvPr id="13" name="Google Shape;75;p16">
              <a:extLst>
                <a:ext uri="{FF2B5EF4-FFF2-40B4-BE49-F238E27FC236}">
                  <a16:creationId xmlns:a16="http://schemas.microsoft.com/office/drawing/2014/main" xmlns="" id="{FE329EA9-03D0-41DC-9C5B-F7CD520567E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18" y="2714620"/>
              <a:ext cx="250821" cy="2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Google Shape;75;p16">
              <a:extLst>
                <a:ext uri="{FF2B5EF4-FFF2-40B4-BE49-F238E27FC236}">
                  <a16:creationId xmlns:a16="http://schemas.microsoft.com/office/drawing/2014/main" xmlns="" id="{AB069BB9-7E30-4EB2-8FCE-F1F32E10B0E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47" y="2631924"/>
              <a:ext cx="427104" cy="42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7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" y="827089"/>
            <a:ext cx="8409895" cy="257175"/>
          </a:xfrm>
          <a:prstGeom prst="rect">
            <a:avLst/>
          </a:prstGeom>
          <a:solidFill>
            <a:srgbClr val="E7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44500" lvl="1" indent="-101600">
              <a:defRPr/>
            </a:pPr>
            <a:r>
              <a:rPr lang="pt-BR" sz="14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Jornada: Adesão com credenciamento</a:t>
            </a:r>
            <a:endParaRPr lang="pt-BR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1900" y="1160465"/>
            <a:ext cx="11568201" cy="5495356"/>
          </a:xfrm>
          <a:prstGeom prst="rect">
            <a:avLst/>
          </a:prstGeom>
          <a:noFill/>
          <a:ln w="15875">
            <a:solidFill>
              <a:srgbClr val="DBC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1264" y="385397"/>
            <a:ext cx="1161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Contratação de Seguros</a:t>
            </a:r>
            <a:endParaRPr lang="pt-BR" sz="2000" b="1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4" t="15667" r="46528" b="5445"/>
          <a:stretch/>
        </p:blipFill>
        <p:spPr bwMode="auto">
          <a:xfrm>
            <a:off x="898715" y="1700809"/>
            <a:ext cx="259228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Resultado de imagem para iphone png transparent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20261"/>
          <a:stretch/>
        </p:blipFill>
        <p:spPr bwMode="auto">
          <a:xfrm>
            <a:off x="767408" y="1412776"/>
            <a:ext cx="2799030" cy="51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491003" y="4835594"/>
            <a:ext cx="69442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1200" b="1" dirty="0" err="1" smtClean="0">
                <a:latin typeface="Century Gothic" pitchFamily="34" charset="0"/>
              </a:rPr>
              <a:t>Req</a:t>
            </a:r>
            <a:r>
              <a:rPr lang="pt-BR" sz="1200" b="1" dirty="0" smtClean="0">
                <a:latin typeface="Century Gothic" pitchFamily="34" charset="0"/>
              </a:rPr>
              <a:t> 01</a:t>
            </a:r>
            <a:endParaRPr lang="pt-BR" sz="1200" b="1" dirty="0">
              <a:latin typeface="Century Gothic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98715" y="3645024"/>
            <a:ext cx="2592288" cy="2160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079776" y="3183359"/>
            <a:ext cx="5112568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Retirar o </a:t>
            </a:r>
            <a:r>
              <a:rPr lang="pt-BR" dirty="0" err="1" smtClean="0"/>
              <a:t>toogle</a:t>
            </a:r>
            <a:r>
              <a:rPr lang="pt-BR" dirty="0" smtClean="0"/>
              <a:t> Seguro Equipamento da tela </a:t>
            </a:r>
          </a:p>
          <a:p>
            <a:r>
              <a:rPr lang="pt-BR" dirty="0" smtClean="0"/>
              <a:t>“Precificação”. </a:t>
            </a:r>
            <a:endParaRPr lang="pt-BR" dirty="0"/>
          </a:p>
        </p:txBody>
      </p:sp>
      <p:cxnSp>
        <p:nvCxnSpPr>
          <p:cNvPr id="8" name="Conector de seta reta 7"/>
          <p:cNvCxnSpPr>
            <a:stCxn id="2" idx="1"/>
          </p:cNvCxnSpPr>
          <p:nvPr/>
        </p:nvCxnSpPr>
        <p:spPr>
          <a:xfrm flipH="1">
            <a:off x="2927648" y="3506525"/>
            <a:ext cx="1152128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" y="827089"/>
            <a:ext cx="8409895" cy="257175"/>
          </a:xfrm>
          <a:prstGeom prst="rect">
            <a:avLst/>
          </a:prstGeom>
          <a:solidFill>
            <a:srgbClr val="E7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44500" lvl="1" indent="-101600">
              <a:defRPr/>
            </a:pPr>
            <a:r>
              <a:rPr lang="pt-BR" sz="14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Jornada: Adesão com credenciamento</a:t>
            </a:r>
            <a:endParaRPr lang="pt-BR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1900" y="1160465"/>
            <a:ext cx="11568201" cy="5495356"/>
          </a:xfrm>
          <a:prstGeom prst="rect">
            <a:avLst/>
          </a:prstGeom>
          <a:noFill/>
          <a:ln w="15875">
            <a:solidFill>
              <a:srgbClr val="DBC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1264" y="385397"/>
            <a:ext cx="1161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Contratação de Seguros</a:t>
            </a:r>
            <a:endParaRPr lang="pt-BR" sz="2000" b="1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4262026" y="1743086"/>
            <a:ext cx="2773506" cy="3983838"/>
            <a:chOff x="4223801" y="1743086"/>
            <a:chExt cx="2820203" cy="398383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9" t="15376" r="52884" b="13697"/>
            <a:stretch/>
          </p:blipFill>
          <p:spPr bwMode="auto">
            <a:xfrm>
              <a:off x="4228028" y="1743086"/>
              <a:ext cx="2815976" cy="3822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9" t="46902" r="52884" b="13697"/>
            <a:stretch/>
          </p:blipFill>
          <p:spPr bwMode="auto">
            <a:xfrm>
              <a:off x="4223801" y="3603494"/>
              <a:ext cx="2815976" cy="2123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tângulo 13"/>
            <p:cNvSpPr/>
            <p:nvPr/>
          </p:nvSpPr>
          <p:spPr>
            <a:xfrm>
              <a:off x="4549743" y="3418207"/>
              <a:ext cx="1512168" cy="17374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b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Century Gothic" pitchFamily="34" charset="0"/>
                </a:rPr>
                <a:t>SEGUROS</a:t>
              </a:r>
              <a:endParaRPr lang="pt-BR" sz="9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entury Gothic" pitchFamily="34" charset="0"/>
              </a:endParaRPr>
            </a:p>
          </p:txBody>
        </p:sp>
      </p:grpSp>
      <p:pic>
        <p:nvPicPr>
          <p:cNvPr id="11" name="Picture 2" descr="Resultado de imagem para iphone png transparent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20261"/>
          <a:stretch/>
        </p:blipFill>
        <p:spPr bwMode="auto">
          <a:xfrm>
            <a:off x="4236501" y="1273518"/>
            <a:ext cx="2799030" cy="5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8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" y="827089"/>
            <a:ext cx="8409895" cy="257175"/>
          </a:xfrm>
          <a:prstGeom prst="rect">
            <a:avLst/>
          </a:prstGeom>
          <a:solidFill>
            <a:srgbClr val="E7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44500" lvl="1" indent="-101600">
              <a:defRPr/>
            </a:pPr>
            <a:r>
              <a:rPr lang="pt-BR" sz="14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Jornada: Adesão com credenciamento</a:t>
            </a:r>
            <a:endParaRPr lang="pt-BR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1900" y="1160465"/>
            <a:ext cx="11568201" cy="5495356"/>
          </a:xfrm>
          <a:prstGeom prst="rect">
            <a:avLst/>
          </a:prstGeom>
          <a:noFill/>
          <a:ln w="15875">
            <a:solidFill>
              <a:srgbClr val="DBC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1264" y="385397"/>
            <a:ext cx="1161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Contratação de Seguros</a:t>
            </a:r>
            <a:endParaRPr lang="pt-BR" sz="2000" b="1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55599" r="4013"/>
          <a:stretch/>
        </p:blipFill>
        <p:spPr bwMode="auto">
          <a:xfrm>
            <a:off x="498912" y="4123431"/>
            <a:ext cx="2600548" cy="225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20571" r="4013" b="69354"/>
          <a:stretch/>
        </p:blipFill>
        <p:spPr bwMode="auto">
          <a:xfrm>
            <a:off x="479376" y="1476466"/>
            <a:ext cx="2559076" cy="51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7" t="53771" r="47532" b="12034"/>
          <a:stretch/>
        </p:blipFill>
        <p:spPr bwMode="auto">
          <a:xfrm>
            <a:off x="479376" y="1825222"/>
            <a:ext cx="2520280" cy="243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2927648" y="1548223"/>
            <a:ext cx="689612" cy="783157"/>
            <a:chOff x="6143822" y="2276872"/>
            <a:chExt cx="689612" cy="783157"/>
          </a:xfrm>
        </p:grpSpPr>
        <p:sp>
          <p:nvSpPr>
            <p:cNvPr id="69" name="CaixaDeTexto 68"/>
            <p:cNvSpPr txBox="1"/>
            <p:nvPr/>
          </p:nvSpPr>
          <p:spPr>
            <a:xfrm>
              <a:off x="6143822" y="2783030"/>
              <a:ext cx="689612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b="1" dirty="0" err="1" smtClean="0">
                  <a:latin typeface="Century Gothic" pitchFamily="34" charset="0"/>
                </a:rPr>
                <a:t>Req</a:t>
              </a:r>
              <a:r>
                <a:rPr lang="pt-BR" sz="1200" b="1" dirty="0" smtClean="0">
                  <a:latin typeface="Century Gothic" pitchFamily="34" charset="0"/>
                </a:rPr>
                <a:t> 03</a:t>
              </a:r>
              <a:endParaRPr lang="pt-BR" sz="1200" b="1" dirty="0">
                <a:latin typeface="Century Gothic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6143822" y="2276872"/>
              <a:ext cx="689612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b="1" dirty="0" err="1" smtClean="0">
                  <a:latin typeface="Century Gothic" pitchFamily="34" charset="0"/>
                </a:rPr>
                <a:t>Req</a:t>
              </a:r>
              <a:r>
                <a:rPr lang="pt-BR" sz="1200" b="1" dirty="0" smtClean="0">
                  <a:latin typeface="Century Gothic" pitchFamily="34" charset="0"/>
                </a:rPr>
                <a:t> 02</a:t>
              </a:r>
              <a:endParaRPr lang="pt-BR" sz="1200" b="1" dirty="0">
                <a:latin typeface="Century Gothic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4367808" y="1502056"/>
            <a:ext cx="6984776" cy="4801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acordeon</a:t>
            </a:r>
            <a:r>
              <a:rPr lang="pt-BR" dirty="0" smtClean="0"/>
              <a:t> de seguros  deverá conter a mensagem: “deseja contratar seguro equipamento?” e ter os botões “sim” e “não</a:t>
            </a:r>
            <a:r>
              <a:rPr lang="pt-BR" dirty="0" smtClean="0"/>
              <a:t>”.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Também deverá ter o campo “Valor Unitário”.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Também deverá exibir o seguinte texto informativo:</a:t>
            </a:r>
          </a:p>
          <a:p>
            <a:r>
              <a:rPr lang="pt-BR" dirty="0" smtClean="0"/>
              <a:t>“</a:t>
            </a:r>
            <a:r>
              <a:rPr lang="pt-BR" cap="all" dirty="0"/>
              <a:t>PROTEÇÃO CONTRA ROUBOS E FURTOS QUALIFICADOS DOS EQUIPAMENTOS.</a:t>
            </a:r>
            <a:r>
              <a:rPr lang="pt-BR" dirty="0" smtClean="0"/>
              <a:t>”</a:t>
            </a:r>
          </a:p>
          <a:p>
            <a:endParaRPr lang="pt-BR" dirty="0"/>
          </a:p>
          <a:p>
            <a:r>
              <a:rPr lang="pt-BR" dirty="0" smtClean="0"/>
              <a:t>A mensagem informativa abaixo deverá ser retirada: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565" y="2192880"/>
            <a:ext cx="4933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2" y="3212976"/>
            <a:ext cx="33051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95" y="5229200"/>
            <a:ext cx="68675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49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" y="827089"/>
            <a:ext cx="8409895" cy="257175"/>
          </a:xfrm>
          <a:prstGeom prst="rect">
            <a:avLst/>
          </a:prstGeom>
          <a:solidFill>
            <a:srgbClr val="E7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44500" lvl="1" indent="-101600">
              <a:defRPr/>
            </a:pPr>
            <a:r>
              <a:rPr lang="pt-BR" sz="14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Jornada: Adesão com credenciamento</a:t>
            </a:r>
            <a:endParaRPr lang="pt-BR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1900" y="1160465"/>
            <a:ext cx="11568201" cy="5495356"/>
          </a:xfrm>
          <a:prstGeom prst="rect">
            <a:avLst/>
          </a:prstGeom>
          <a:noFill/>
          <a:ln w="15875">
            <a:solidFill>
              <a:srgbClr val="DBC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1264" y="385397"/>
            <a:ext cx="1161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Contratação de Seguros</a:t>
            </a:r>
            <a:endParaRPr lang="pt-BR" sz="2000" b="1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55599" r="4013"/>
          <a:stretch/>
        </p:blipFill>
        <p:spPr bwMode="auto">
          <a:xfrm>
            <a:off x="498912" y="4411463"/>
            <a:ext cx="2600548" cy="225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20571" r="4013" b="69354"/>
          <a:stretch/>
        </p:blipFill>
        <p:spPr bwMode="auto">
          <a:xfrm>
            <a:off x="479376" y="1476466"/>
            <a:ext cx="2559076" cy="51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7" t="53771" r="47532" b="12034"/>
          <a:stretch/>
        </p:blipFill>
        <p:spPr bwMode="auto">
          <a:xfrm>
            <a:off x="479376" y="1825222"/>
            <a:ext cx="2520280" cy="243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2927648" y="1548223"/>
            <a:ext cx="689612" cy="783157"/>
            <a:chOff x="6143822" y="2276872"/>
            <a:chExt cx="689612" cy="783157"/>
          </a:xfrm>
        </p:grpSpPr>
        <p:sp>
          <p:nvSpPr>
            <p:cNvPr id="69" name="CaixaDeTexto 68"/>
            <p:cNvSpPr txBox="1"/>
            <p:nvPr/>
          </p:nvSpPr>
          <p:spPr>
            <a:xfrm>
              <a:off x="6143822" y="2783030"/>
              <a:ext cx="689612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b="1" dirty="0" err="1" smtClean="0">
                  <a:latin typeface="Century Gothic" pitchFamily="34" charset="0"/>
                </a:rPr>
                <a:t>Req</a:t>
              </a:r>
              <a:r>
                <a:rPr lang="pt-BR" sz="1200" b="1" dirty="0" smtClean="0">
                  <a:latin typeface="Century Gothic" pitchFamily="34" charset="0"/>
                </a:rPr>
                <a:t> 03</a:t>
              </a:r>
              <a:endParaRPr lang="pt-BR" sz="1200" b="1" dirty="0">
                <a:latin typeface="Century Gothic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6143822" y="2276872"/>
              <a:ext cx="689612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b="1" dirty="0" err="1" smtClean="0">
                  <a:latin typeface="Century Gothic" pitchFamily="34" charset="0"/>
                </a:rPr>
                <a:t>Req</a:t>
              </a:r>
              <a:r>
                <a:rPr lang="pt-BR" sz="1200" b="1" dirty="0" smtClean="0">
                  <a:latin typeface="Century Gothic" pitchFamily="34" charset="0"/>
                </a:rPr>
                <a:t> 02</a:t>
              </a:r>
              <a:endParaRPr lang="pt-BR" sz="1200" b="1" dirty="0">
                <a:latin typeface="Century Gothic" pitchFamily="34" charset="0"/>
              </a:endParaRP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4367808" y="1502056"/>
            <a:ext cx="5112568" cy="286232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Será exibida tela de equipamentos e valor, conforme ao lado.</a:t>
            </a:r>
          </a:p>
          <a:p>
            <a:endParaRPr lang="pt-BR" dirty="0"/>
          </a:p>
          <a:p>
            <a:r>
              <a:rPr lang="pt-BR" dirty="0" smtClean="0"/>
              <a:t>O botão contratar deverá vir na sequência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Caso exista uma precificação em andamento, não será possível finalizar a contratação de seguro equipamento, aparecendo um modal com a mensagem: “Não é possível contratar o seguro pois existe uma precificação em andamento”.</a:t>
            </a:r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3" y="4012450"/>
            <a:ext cx="24193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de seta reta 15"/>
          <p:cNvCxnSpPr/>
          <p:nvPr/>
        </p:nvCxnSpPr>
        <p:spPr>
          <a:xfrm flipH="1">
            <a:off x="3038452" y="1916832"/>
            <a:ext cx="1329356" cy="1102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1052500" y="4067780"/>
            <a:ext cx="11738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Contratar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2567608" y="2636912"/>
            <a:ext cx="1800200" cy="162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4381282" y="4725144"/>
            <a:ext cx="5112568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 </a:t>
            </a:r>
            <a:r>
              <a:rPr lang="pt-BR" dirty="0"/>
              <a:t>mensagem que aparece atualmente para todos os seguros </a:t>
            </a:r>
            <a:r>
              <a:rPr lang="pt-BR" dirty="0" smtClean="0"/>
              <a:t>negando sua contratação </a:t>
            </a:r>
            <a:r>
              <a:rPr lang="pt-BR" dirty="0" smtClean="0"/>
              <a:t>caso o CNPJ seja de algum estado restrito, deve continuar aparecendo e as telas de contratação do seguro não irão aparecer.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8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ão de ação: Fim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09023E63-7B9E-40AB-9D17-409122E84B17}"/>
              </a:ext>
            </a:extLst>
          </p:cNvPr>
          <p:cNvSpPr/>
          <p:nvPr/>
        </p:nvSpPr>
        <p:spPr>
          <a:xfrm flipH="1">
            <a:off x="11524000" y="361596"/>
            <a:ext cx="338536" cy="146850"/>
          </a:xfrm>
          <a:prstGeom prst="actionButtonE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5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95F7F65-84D2-428E-99CC-09415F3FF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84864"/>
              </p:ext>
            </p:extLst>
          </p:nvPr>
        </p:nvGraphicFramePr>
        <p:xfrm>
          <a:off x="671910" y="1249150"/>
          <a:ext cx="10849370" cy="31268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42311">
                  <a:extLst>
                    <a:ext uri="{9D8B030D-6E8A-4147-A177-3AD203B41FA5}">
                      <a16:colId xmlns:a16="http://schemas.microsoft.com/office/drawing/2014/main" xmlns="" val="2943599310"/>
                    </a:ext>
                  </a:extLst>
                </a:gridCol>
                <a:gridCol w="2555741">
                  <a:extLst>
                    <a:ext uri="{9D8B030D-6E8A-4147-A177-3AD203B41FA5}">
                      <a16:colId xmlns:a16="http://schemas.microsoft.com/office/drawing/2014/main" xmlns="" val="4049758607"/>
                    </a:ext>
                  </a:extLst>
                </a:gridCol>
                <a:gridCol w="4384849">
                  <a:extLst>
                    <a:ext uri="{9D8B030D-6E8A-4147-A177-3AD203B41FA5}">
                      <a16:colId xmlns:a16="http://schemas.microsoft.com/office/drawing/2014/main" xmlns="" val="3436574996"/>
                    </a:ext>
                  </a:extLst>
                </a:gridCol>
                <a:gridCol w="1766469">
                  <a:extLst>
                    <a:ext uri="{9D8B030D-6E8A-4147-A177-3AD203B41FA5}">
                      <a16:colId xmlns:a16="http://schemas.microsoft.com/office/drawing/2014/main" xmlns="" val="1109212322"/>
                    </a:ext>
                  </a:extLst>
                </a:gridCol>
              </a:tblGrid>
              <a:tr h="222887">
                <a:tc>
                  <a:txBody>
                    <a:bodyPr/>
                    <a:lstStyle/>
                    <a:p>
                      <a:pPr marL="108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ÁREA</a:t>
                      </a:r>
                      <a:endParaRPr lang="pt-BR" sz="1400" b="0" kern="1200" dirty="0">
                        <a:solidFill>
                          <a:schemeClr val="accent2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3025" marR="73025" marT="27305" marB="27305"/>
                </a:tc>
                <a:tc>
                  <a:txBody>
                    <a:bodyPr/>
                    <a:lstStyle/>
                    <a:p>
                      <a:pPr marL="108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RESPONSÁVEL</a:t>
                      </a:r>
                      <a:endParaRPr lang="pt-BR" sz="1400" b="0" kern="1200" dirty="0">
                        <a:solidFill>
                          <a:schemeClr val="accent2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3025" marR="73025" marT="27305" marB="27305"/>
                </a:tc>
                <a:tc>
                  <a:txBody>
                    <a:bodyPr/>
                    <a:lstStyle/>
                    <a:p>
                      <a:pPr marL="108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kern="120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E-MAIL</a:t>
                      </a:r>
                    </a:p>
                  </a:txBody>
                  <a:tcPr marL="73025" marR="73025" marT="27305" marB="27305"/>
                </a:tc>
                <a:tc>
                  <a:txBody>
                    <a:bodyPr/>
                    <a:lstStyle/>
                    <a:p>
                      <a:pPr marL="108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kern="120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TELEFONE</a:t>
                      </a:r>
                    </a:p>
                  </a:txBody>
                  <a:tcPr marL="73025" marR="73025" marT="27305" marB="27305"/>
                </a:tc>
                <a:extLst>
                  <a:ext uri="{0D108BD9-81ED-4DB2-BD59-A6C34878D82A}">
                    <a16:rowId xmlns:a16="http://schemas.microsoft.com/office/drawing/2014/main" xmlns="" val="3340315453"/>
                  </a:ext>
                </a:extLst>
              </a:tr>
              <a:tr h="315188"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Tecnologia</a:t>
                      </a: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Paulo Vessi</a:t>
                      </a: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paulo.vessi@safra.com.br</a:t>
                      </a: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(11) 3175-4299</a:t>
                      </a:r>
                    </a:p>
                  </a:txBody>
                  <a:tcPr marL="6350" marR="6350" marT="72000" marB="72000" anchor="ctr"/>
                </a:tc>
                <a:extLst>
                  <a:ext uri="{0D108BD9-81ED-4DB2-BD59-A6C34878D82A}">
                    <a16:rowId xmlns:a16="http://schemas.microsoft.com/office/drawing/2014/main" xmlns="" val="2408482683"/>
                  </a:ext>
                </a:extLst>
              </a:tr>
              <a:tr h="210158"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Tecnologia</a:t>
                      </a:r>
                      <a:endParaRPr lang="pt-BR" sz="1400" b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Edgar Thiago</a:t>
                      </a:r>
                      <a:r>
                        <a:rPr lang="pt-BR" sz="1400" b="0" i="0" u="none" strike="noStrike" kern="1200" baseline="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edgar.mello@safra.com.br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(11) 3175-7057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extLst>
                  <a:ext uri="{0D108BD9-81ED-4DB2-BD59-A6C34878D82A}">
                    <a16:rowId xmlns:a16="http://schemas.microsoft.com/office/drawing/2014/main" xmlns="" val="1167672773"/>
                  </a:ext>
                </a:extLst>
              </a:tr>
              <a:tr h="210158"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Produtos</a:t>
                      </a: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Sérgio Lantin</a:t>
                      </a: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sergio.lantin@safra.com.br</a:t>
                      </a: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(11) 3175-8145</a:t>
                      </a:r>
                    </a:p>
                  </a:txBody>
                  <a:tcPr marL="6350" marR="6350" marT="72000" marB="72000" anchor="ctr"/>
                </a:tc>
                <a:extLst>
                  <a:ext uri="{0D108BD9-81ED-4DB2-BD59-A6C34878D82A}">
                    <a16:rowId xmlns:a16="http://schemas.microsoft.com/office/drawing/2014/main" xmlns="" val="361566633"/>
                  </a:ext>
                </a:extLst>
              </a:tr>
              <a:tr h="210158"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Produtos</a:t>
                      </a: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Lizandra </a:t>
                      </a:r>
                      <a:r>
                        <a:rPr lang="pt-BR" sz="1400" b="0" i="0" u="none" strike="noStrike" kern="1200" noProof="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Nardelli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hlinkClick r:id="rId2"/>
                        </a:rPr>
                        <a:t>Lizandra.nardelli@safra.com.br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(11) </a:t>
                      </a: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3175-1432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extLst>
                  <a:ext uri="{0D108BD9-81ED-4DB2-BD59-A6C34878D82A}">
                    <a16:rowId xmlns:a16="http://schemas.microsoft.com/office/drawing/2014/main" xmlns="" val="839249610"/>
                  </a:ext>
                </a:extLst>
              </a:tr>
              <a:tr h="210158"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Produtos</a:t>
                      </a:r>
                      <a:endParaRPr lang="pt-BR" sz="1400" b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Luna Fleury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hlinkClick r:id="rId3"/>
                        </a:rPr>
                        <a:t>Luna.fleury@safra.com.br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(11) 3175-1415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</a:tr>
              <a:tr h="341104"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Produtos</a:t>
                      </a:r>
                      <a:endParaRPr lang="pt-BR" sz="1400" b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Rafael</a:t>
                      </a:r>
                      <a:r>
                        <a:rPr lang="pt-BR" sz="1400" b="0" i="0" u="none" strike="noStrike" kern="1200" baseline="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b="0" i="0" u="none" strike="noStrike" kern="1200" baseline="0" noProof="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Hortega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hlinkClick r:id="rId4"/>
                        </a:rPr>
                        <a:t>Rafael.hortega@safra.com.br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</a:tr>
              <a:tr h="210158"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Produtos Seguros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Mauricio </a:t>
                      </a:r>
                      <a:r>
                        <a:rPr lang="pt-BR" sz="1400" b="0" i="0" u="none" strike="noStrike" kern="1200" noProof="0" dirty="0" err="1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Nagano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hlinkClick r:id="rId5"/>
                        </a:rPr>
                        <a:t>mauricio.nagano@safra.com.br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(11) 3175-7030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</a:tr>
              <a:tr h="210158"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Tecnologia Seguros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Daniela dos Santos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  <a:hlinkClick r:id="rId5"/>
                        </a:rPr>
                        <a:t>santos.daniela@safra.com.br</a:t>
                      </a:r>
                      <a:endParaRPr lang="pt-BR" sz="14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  <a:hlinkClick r:id="rId5"/>
                      </a:endParaRPr>
                    </a:p>
                  </a:txBody>
                  <a:tcPr marL="6350" marR="6350" marT="72000" marB="72000" anchor="ctr"/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(11) 3175-9465</a:t>
                      </a:r>
                    </a:p>
                  </a:txBody>
                  <a:tcPr marL="6350" marR="6350" marT="72000" marB="72000" anchor="ctr"/>
                </a:tc>
              </a:tr>
            </a:tbl>
          </a:graphicData>
        </a:graphic>
      </p:graphicFrame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813A609E-8D6F-4483-9B91-66F5E92B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6" y="483024"/>
            <a:ext cx="9321000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defTabSz="914306" eaLnBrk="1">
              <a:spcBef>
                <a:spcPts val="2400"/>
              </a:spcBef>
            </a:pPr>
            <a:r>
              <a:rPr lang="pt-BR" altLang="pt-BR" sz="2800" dirty="0">
                <a:latin typeface="Century Gothic" pitchFamily="34" charset="0"/>
                <a:sym typeface="Helvetica"/>
              </a:rPr>
              <a:t>RESPONSÁVEIS PELA DEMANDA E APROVADORES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283F24-4AD6-4B27-8D5D-838F39284F17}"/>
              </a:ext>
            </a:extLst>
          </p:cNvPr>
          <p:cNvSpPr txBox="1"/>
          <p:nvPr/>
        </p:nvSpPr>
        <p:spPr>
          <a:xfrm>
            <a:off x="6672064" y="1006236"/>
            <a:ext cx="4845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LEGENDA: </a:t>
            </a:r>
            <a:r>
              <a:rPr lang="pt-BR" sz="900" dirty="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Negrito</a:t>
            </a:r>
            <a:r>
              <a:rPr lang="en-US" sz="900" dirty="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= </a:t>
            </a:r>
            <a:r>
              <a:rPr lang="en-US" sz="9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Responsáveis</a:t>
            </a:r>
            <a:r>
              <a:rPr lang="en-US" sz="900" dirty="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aprovadores</a:t>
            </a:r>
            <a:r>
              <a:rPr lang="en-US" sz="900" dirty="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da </a:t>
            </a:r>
            <a:r>
              <a:rPr lang="en-US" sz="9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demanda</a:t>
            </a:r>
            <a:r>
              <a:rPr lang="en-US" sz="900" dirty="0">
                <a:solidFill>
                  <a:schemeClr val="bg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pt-BR" sz="900" dirty="0">
              <a:solidFill>
                <a:schemeClr val="bg1">
                  <a:lumMod val="60000"/>
                  <a:lumOff val="4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20621C1-B30F-4559-BF84-6D4044EF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4"/>
            <a:ext cx="12192000" cy="685264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ABB912F0-0FFD-4252-B9EC-006E4B1A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918" y="3153804"/>
            <a:ext cx="2658986" cy="64112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151E45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2BBAAA-D120-4CC1-960C-A1F98C2C0946}"/>
              </a:ext>
            </a:extLst>
          </p:cNvPr>
          <p:cNvSpPr txBox="1"/>
          <p:nvPr/>
        </p:nvSpPr>
        <p:spPr>
          <a:xfrm>
            <a:off x="6022247" y="2488774"/>
            <a:ext cx="4343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000" dirty="0" err="1">
                <a:latin typeface="Century Gothic" panose="020B0502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Mapeamento</a:t>
            </a:r>
            <a:r>
              <a:rPr lang="en-US" sz="2000" dirty="0">
                <a:latin typeface="Century Gothic" panose="020B0502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de </a:t>
            </a:r>
            <a:r>
              <a:rPr lang="en-US" sz="2000" dirty="0" err="1">
                <a:latin typeface="Century Gothic" panose="020B0502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Oportunidades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Navega</a:t>
            </a:r>
            <a:r>
              <a:rPr lang="pt-BR" sz="2000" dirty="0" err="1">
                <a:latin typeface="Century Gothic" panose="020B0502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ção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sz="2000" dirty="0" err="1" smtClean="0">
                <a:latin typeface="Century Gothic" panose="020B0502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Requisitos</a:t>
            </a:r>
            <a:r>
              <a:rPr lang="en-US" sz="2000" dirty="0" smtClean="0">
                <a:latin typeface="Century Gothic" panose="020B0502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entury Gothic" panose="020B0502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Técnicos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0E8B318-9A4B-413A-994F-2E801B371749}"/>
              </a:ext>
            </a:extLst>
          </p:cNvPr>
          <p:cNvCxnSpPr>
            <a:cxnSpLocks/>
          </p:cNvCxnSpPr>
          <p:nvPr/>
        </p:nvCxnSpPr>
        <p:spPr>
          <a:xfrm>
            <a:off x="5414075" y="1753409"/>
            <a:ext cx="0" cy="34419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5A9B046-ACC4-4152-A2E8-40598127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 bwMode="auto">
          <a:xfrm>
            <a:off x="2270810" y="3389333"/>
            <a:ext cx="765038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3"/>
          <p:cNvSpPr>
            <a:spLocks noChangeArrowheads="1"/>
          </p:cNvSpPr>
          <p:nvPr/>
        </p:nvSpPr>
        <p:spPr bwMode="auto">
          <a:xfrm>
            <a:off x="1435500" y="2684794"/>
            <a:ext cx="9321000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algn="ctr" defTabSz="914306" eaLnBrk="1">
              <a:spcBef>
                <a:spcPts val="2400"/>
              </a:spcBef>
            </a:pPr>
            <a:r>
              <a:rPr lang="pt-BR" altLang="pt-BR" sz="2800" dirty="0">
                <a:solidFill>
                  <a:srgbClr val="002060"/>
                </a:solidFill>
                <a:latin typeface="Century Gothic" pitchFamily="34" charset="0"/>
                <a:sym typeface="Helvetica"/>
              </a:rPr>
              <a:t>Mapeamento de Oportunidades</a:t>
            </a:r>
          </a:p>
        </p:txBody>
      </p:sp>
      <p:sp>
        <p:nvSpPr>
          <p:cNvPr id="6" name="Botão de ação: Fim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00BA4132-3E08-47C6-BF53-A3B0A7D7E1FE}"/>
              </a:ext>
            </a:extLst>
          </p:cNvPr>
          <p:cNvSpPr/>
          <p:nvPr/>
        </p:nvSpPr>
        <p:spPr>
          <a:xfrm flipH="1">
            <a:off x="11524000" y="361596"/>
            <a:ext cx="338536" cy="146850"/>
          </a:xfrm>
          <a:prstGeom prst="actionButtonE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4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2">
            <a:extLst>
              <a:ext uri="{FF2B5EF4-FFF2-40B4-BE49-F238E27FC236}">
                <a16:creationId xmlns:a16="http://schemas.microsoft.com/office/drawing/2014/main" xmlns="" id="{243A164B-1F4B-4B95-9BEA-5B800CF13316}"/>
              </a:ext>
            </a:extLst>
          </p:cNvPr>
          <p:cNvSpPr/>
          <p:nvPr/>
        </p:nvSpPr>
        <p:spPr>
          <a:xfrm>
            <a:off x="568316" y="1175587"/>
            <a:ext cx="4428000" cy="3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Situação Atual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66623" y="1691231"/>
            <a:ext cx="50318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BR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Ofertamos o Seguro para POS no </a:t>
            </a:r>
            <a:r>
              <a:rPr lang="pt-BR" sz="1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app</a:t>
            </a:r>
            <a:r>
              <a:rPr lang="pt-BR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dentro da jornada de precificação e na jornada de adesão e quando há credenciamento, com valor fixo de $11,90</a:t>
            </a: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2">
            <a:extLst>
              <a:ext uri="{FF2B5EF4-FFF2-40B4-BE49-F238E27FC236}">
                <a16:creationId xmlns:a16="http://schemas.microsoft.com/office/drawing/2014/main" xmlns="" id="{B7E1B18A-E81F-4160-9EAE-F29099FD8797}"/>
              </a:ext>
            </a:extLst>
          </p:cNvPr>
          <p:cNvSpPr/>
          <p:nvPr/>
        </p:nvSpPr>
        <p:spPr>
          <a:xfrm>
            <a:off x="6491006" y="1175587"/>
            <a:ext cx="4428000" cy="3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Situação Proposta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A6D0001-288F-41BE-9086-B23F89801DEA}"/>
              </a:ext>
            </a:extLst>
          </p:cNvPr>
          <p:cNvCxnSpPr>
            <a:cxnSpLocks/>
          </p:cNvCxnSpPr>
          <p:nvPr/>
        </p:nvCxnSpPr>
        <p:spPr>
          <a:xfrm>
            <a:off x="6081400" y="1834398"/>
            <a:ext cx="0" cy="34419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16">
            <a:extLst>
              <a:ext uri="{FF2B5EF4-FFF2-40B4-BE49-F238E27FC236}">
                <a16:creationId xmlns:a16="http://schemas.microsoft.com/office/drawing/2014/main" xmlns="" id="{1D48D7A7-F91D-4921-B454-A0E02B479979}"/>
              </a:ext>
            </a:extLst>
          </p:cNvPr>
          <p:cNvSpPr/>
          <p:nvPr/>
        </p:nvSpPr>
        <p:spPr>
          <a:xfrm>
            <a:off x="6484655" y="1691231"/>
            <a:ext cx="5036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BR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Consolidar o Seguro POS na tela de Produtos e Serviços, junto com os demais. 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xmlns="" id="{57A97FAB-0BB7-42F7-9FC8-F176608E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2" y="476672"/>
            <a:ext cx="9321000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defTabSz="914306" eaLnBrk="1">
              <a:spcBef>
                <a:spcPts val="2400"/>
              </a:spcBef>
            </a:pPr>
            <a:r>
              <a:rPr lang="pt-BR" altLang="pt-BR" sz="2800" dirty="0">
                <a:latin typeface="Century Gothic" pitchFamily="34" charset="0"/>
                <a:sym typeface="Helvetica"/>
              </a:rPr>
              <a:t>CONTEXTO</a:t>
            </a:r>
          </a:p>
        </p:txBody>
      </p:sp>
      <p:sp>
        <p:nvSpPr>
          <p:cNvPr id="15" name="Retângulo 3">
            <a:extLst>
              <a:ext uri="{FF2B5EF4-FFF2-40B4-BE49-F238E27FC236}">
                <a16:creationId xmlns:a16="http://schemas.microsoft.com/office/drawing/2014/main" xmlns="" id="{2658DF68-580B-4EC2-810C-DEE6A06D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89" y="19085"/>
            <a:ext cx="11212710" cy="2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6" rIns="91430" bIns="45716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defTabSz="914306" eaLnBrk="1">
              <a:spcBef>
                <a:spcPts val="2400"/>
              </a:spcBef>
            </a:pPr>
            <a:r>
              <a:rPr lang="pt-BR" altLang="pt-BR" sz="800" dirty="0">
                <a:solidFill>
                  <a:schemeClr val="accent1"/>
                </a:solidFill>
                <a:latin typeface="Century Gothic" pitchFamily="34" charset="0"/>
                <a:sym typeface="Helvetica"/>
              </a:rPr>
              <a:t>Mapeamento de Oportunidades</a:t>
            </a:r>
          </a:p>
        </p:txBody>
      </p:sp>
      <p:sp>
        <p:nvSpPr>
          <p:cNvPr id="16" name="Botão de ação: Fim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E80F9DC8-F4ED-4613-AF95-44D30F91F0BE}"/>
              </a:ext>
            </a:extLst>
          </p:cNvPr>
          <p:cNvSpPr/>
          <p:nvPr/>
        </p:nvSpPr>
        <p:spPr>
          <a:xfrm flipH="1">
            <a:off x="11524000" y="361596"/>
            <a:ext cx="338536" cy="146850"/>
          </a:xfrm>
          <a:prstGeom prst="actionButtonE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Date Placeholder 5">
            <a:extLst>
              <a:ext uri="{FF2B5EF4-FFF2-40B4-BE49-F238E27FC236}">
                <a16:creationId xmlns:a16="http://schemas.microsoft.com/office/drawing/2014/main" xmlns="" id="{A9DC29D0-959B-4476-B564-2DEC01AC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310" y="6472586"/>
            <a:ext cx="2743200" cy="365125"/>
          </a:xfrm>
        </p:spPr>
        <p:txBody>
          <a:bodyPr/>
          <a:lstStyle/>
          <a:p>
            <a:fld id="{140B6A4E-B58D-4382-A85C-D1CB52096BF6}" type="datetime1">
              <a:rPr lang="pt-BR" smtClean="0"/>
              <a:t>24/10/2019</a:t>
            </a:fld>
            <a:endParaRPr lang="pt-BR"/>
          </a:p>
        </p:txBody>
      </p:sp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xmlns="" id="{A6787EDE-7569-48F2-B703-7604E586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9290" y="6472586"/>
            <a:ext cx="2061006" cy="365125"/>
          </a:xfrm>
        </p:spPr>
        <p:txBody>
          <a:bodyPr/>
          <a:lstStyle/>
          <a:p>
            <a:fld id="{403623E8-F679-44FE-AB88-02FB793AE2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623E8-F679-44FE-AB88-02FB793AE2C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0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455652"/>
            <a:ext cx="4114800" cy="365125"/>
          </a:xfrm>
        </p:spPr>
        <p:txBody>
          <a:bodyPr/>
          <a:lstStyle/>
          <a:p>
            <a:r>
              <a:rPr lang="pt-BR" smtClean="0"/>
              <a:t>Título da Demanda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22764"/>
              </p:ext>
            </p:extLst>
          </p:nvPr>
        </p:nvGraphicFramePr>
        <p:xfrm>
          <a:off x="479376" y="404664"/>
          <a:ext cx="10332261" cy="415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701"/>
                <a:gridCol w="2533424"/>
                <a:gridCol w="2731988"/>
                <a:gridCol w="2615148"/>
              </a:tblGrid>
              <a:tr h="448988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SEGURO</a:t>
                      </a:r>
                      <a:endParaRPr lang="pt-BR" sz="1400" dirty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2"/>
                          </a:solidFill>
                          <a:latin typeface="Century Gothic" pitchFamily="34" charset="0"/>
                        </a:rPr>
                        <a:t>EMP 1</a:t>
                      </a:r>
                      <a:endParaRPr lang="pt-BR" sz="1400" dirty="0">
                        <a:solidFill>
                          <a:schemeClr val="bg2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2"/>
                          </a:solidFill>
                          <a:latin typeface="Century Gothic" pitchFamily="34" charset="0"/>
                        </a:rPr>
                        <a:t>EMP 2</a:t>
                      </a:r>
                      <a:endParaRPr lang="pt-BR" sz="1400" dirty="0">
                        <a:solidFill>
                          <a:schemeClr val="bg2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2"/>
                          </a:solidFill>
                          <a:latin typeface="Century Gothic" pitchFamily="34" charset="0"/>
                        </a:rPr>
                        <a:t>MIDDLE</a:t>
                      </a:r>
                      <a:endParaRPr lang="pt-BR" sz="1400" dirty="0">
                        <a:solidFill>
                          <a:schemeClr val="bg2"/>
                        </a:solidFill>
                        <a:latin typeface="Century Gothic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43076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entury Gothic" pitchFamily="34" charset="0"/>
                        </a:rPr>
                        <a:t>Equipamento</a:t>
                      </a:r>
                      <a:r>
                        <a:rPr lang="pt-BR" sz="1400" b="1" baseline="0" dirty="0" smtClean="0">
                          <a:latin typeface="Century Gothic" pitchFamily="34" charset="0"/>
                        </a:rPr>
                        <a:t> </a:t>
                      </a:r>
                      <a:r>
                        <a:rPr lang="pt-BR" sz="1400" b="1" baseline="0" dirty="0" err="1" smtClean="0">
                          <a:latin typeface="Century Gothic" pitchFamily="34" charset="0"/>
                        </a:rPr>
                        <a:t>SafraPay</a:t>
                      </a:r>
                      <a:endParaRPr lang="pt-BR" sz="1400" b="1" baseline="0" dirty="0" smtClean="0">
                        <a:latin typeface="Century Gothic" pitchFamily="34" charset="0"/>
                      </a:endParaRPr>
                    </a:p>
                    <a:p>
                      <a:r>
                        <a:rPr lang="pt-BR" sz="1400" b="1" baseline="0" dirty="0" smtClean="0">
                          <a:latin typeface="Century Gothic" pitchFamily="34" charset="0"/>
                        </a:rPr>
                        <a:t>7105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PLANO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A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– TIPO MÓVEL /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R$ 9,90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PLANO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B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– TIPO FIXO /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R$ 9,90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PLANO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C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– TIPO TFP PIN PAD /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R$ 9,90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PLANO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D</a:t>
                      </a:r>
                      <a:r>
                        <a:rPr lang="pt-BR" sz="1400" b="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– TIPO SMART / 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R$ 9,90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12812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entury Gothic" pitchFamily="34" charset="0"/>
                        </a:rPr>
                        <a:t>Cartão Corporativo</a:t>
                      </a:r>
                    </a:p>
                    <a:p>
                      <a:r>
                        <a:rPr lang="pt-BR" sz="1400" b="1" dirty="0" smtClean="0">
                          <a:latin typeface="Century Gothic" pitchFamily="34" charset="0"/>
                        </a:rPr>
                        <a:t>7110</a:t>
                      </a:r>
                      <a:endParaRPr lang="pt-BR" sz="1400" b="1" dirty="0">
                        <a:latin typeface="Century Gothic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PLANO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B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LIM SEG – R$ 7.000,00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R$ 9,50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PLANO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C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LIM SEG – R$ 10.000,00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R$ 14,70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PLANO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D</a:t>
                      </a:r>
                    </a:p>
                    <a:p>
                      <a:pPr algn="ctr"/>
                      <a:endParaRPr lang="pt-BR" sz="500" b="1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LIM SEG – R$ 20.000,00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R$ 19,90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78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entury Gothic" pitchFamily="34" charset="0"/>
                        </a:rPr>
                        <a:t>Equipamento </a:t>
                      </a:r>
                      <a:r>
                        <a:rPr lang="pt-BR" sz="1400" b="1" dirty="0" err="1" smtClean="0">
                          <a:latin typeface="Century Gothic" pitchFamily="34" charset="0"/>
                        </a:rPr>
                        <a:t>Safrapay</a:t>
                      </a:r>
                      <a:endParaRPr lang="pt-BR" sz="1400" b="1" dirty="0" smtClean="0">
                        <a:latin typeface="Century Gothic" pitchFamily="34" charset="0"/>
                      </a:endParaRPr>
                    </a:p>
                    <a:p>
                      <a:r>
                        <a:rPr lang="pt-BR" sz="1400" b="1" dirty="0" smtClean="0">
                          <a:latin typeface="Century Gothic" pitchFamily="34" charset="0"/>
                        </a:rPr>
                        <a:t> + Cartão Corporativo</a:t>
                      </a:r>
                    </a:p>
                    <a:p>
                      <a:r>
                        <a:rPr lang="pt-BR" sz="1400" b="1" dirty="0" smtClean="0">
                          <a:latin typeface="Century Gothic" pitchFamily="34" charset="0"/>
                        </a:rPr>
                        <a:t>7120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LIM SEG – COMBO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R$ 17,00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LIM SEG – COMBO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R$ 21,60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LIM SEG – COMBO</a:t>
                      </a:r>
                    </a:p>
                    <a:p>
                      <a:pPr algn="ctr"/>
                      <a:endParaRPr lang="pt-BR" sz="500" b="0" dirty="0" smtClean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PRÊMIO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R$ 26,50</a:t>
                      </a: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/ MÊS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1853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Century Gothic" pitchFamily="34" charset="0"/>
                        </a:rPr>
                        <a:t>Faturamento Protegido</a:t>
                      </a:r>
                    </a:p>
                    <a:p>
                      <a:r>
                        <a:rPr lang="pt-BR" sz="1400" b="1" dirty="0" smtClean="0">
                          <a:latin typeface="Century Gothic" pitchFamily="34" charset="0"/>
                        </a:rPr>
                        <a:t>4101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LIM SEG – Até R$60 mil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PRÊMIO </a:t>
                      </a: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R$ 34,40</a:t>
                      </a:r>
                      <a:r>
                        <a:rPr kumimoji="0" lang="pt-B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 / MÊS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LIM SEG – Até R$100 mil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PRÊMIO </a:t>
                      </a:r>
                      <a:r>
                        <a:rPr kumimoji="0" lang="pt-B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R$ 54,90</a:t>
                      </a:r>
                      <a:r>
                        <a:rPr kumimoji="0" lang="pt-B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 / MÊS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noProof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NÃO SE APLICA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6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95F7F65-84D2-428E-99CC-09415F3FF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93286"/>
              </p:ext>
            </p:extLst>
          </p:nvPr>
        </p:nvGraphicFramePr>
        <p:xfrm>
          <a:off x="405782" y="1700808"/>
          <a:ext cx="11118218" cy="236183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77058">
                  <a:extLst>
                    <a:ext uri="{9D8B030D-6E8A-4147-A177-3AD203B41FA5}">
                      <a16:colId xmlns:a16="http://schemas.microsoft.com/office/drawing/2014/main" xmlns="" val="294359931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4049758607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xmlns="" val="3436574996"/>
                    </a:ext>
                  </a:extLst>
                </a:gridCol>
              </a:tblGrid>
              <a:tr h="302453">
                <a:tc>
                  <a:txBody>
                    <a:bodyPr/>
                    <a:lstStyle/>
                    <a:p>
                      <a:pPr marL="1080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ITEM</a:t>
                      </a:r>
                      <a:endParaRPr lang="pt-BR" sz="1400" b="0" kern="1200" dirty="0">
                        <a:solidFill>
                          <a:schemeClr val="accent2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108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REQUISITO</a:t>
                      </a:r>
                      <a:endParaRPr lang="pt-BR" sz="1400" b="0" kern="1200" dirty="0">
                        <a:solidFill>
                          <a:schemeClr val="accent2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marL="108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kern="120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</a:rPr>
                        <a:t>DESCRIÇÃO</a:t>
                      </a:r>
                      <a:endParaRPr lang="pt-BR" sz="1400" b="0" kern="1200" dirty="0">
                        <a:solidFill>
                          <a:schemeClr val="accent2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/>
                </a:tc>
                <a:extLst>
                  <a:ext uri="{0D108BD9-81ED-4DB2-BD59-A6C34878D82A}">
                    <a16:rowId xmlns:a16="http://schemas.microsoft.com/office/drawing/2014/main" xmlns="" val="3340315453"/>
                  </a:ext>
                </a:extLst>
              </a:tr>
              <a:tr h="204275">
                <a:tc>
                  <a:txBody>
                    <a:bodyPr/>
                    <a:lstStyle/>
                    <a:p>
                      <a:pPr marL="180000" algn="ctr" defTabSz="914400" rtl="0" eaLnBrk="1" fontAlgn="ctr" latinLnBrk="0" hangingPunct="1"/>
                      <a:r>
                        <a:rPr lang="pt-BR" sz="12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00</a:t>
                      </a:r>
                      <a:endParaRPr lang="pt-BR" sz="1200" b="0" u="none" strike="noStrike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800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Consulta</a:t>
                      </a:r>
                      <a:r>
                        <a:rPr lang="pt-BR" sz="1200" b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Elegibilidade (SGU)</a:t>
                      </a:r>
                      <a:endParaRPr lang="pt-BR" sz="1200" b="0" u="none" strike="noStrike" kern="1200" dirty="0" smtClean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800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Chamar o serviço de elegibilidade utilizando CNAE</a:t>
                      </a:r>
                      <a:r>
                        <a:rPr lang="pt-BR" sz="1200" b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 UF para validar se é possível ofertar seguros para o cliente.</a:t>
                      </a:r>
                    </a:p>
                    <a:p>
                      <a:pPr marL="1800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Transparente, sem mostrar em tela, utilizando as informações trazidas pelo bureau.</a:t>
                      </a:r>
                    </a:p>
                  </a:txBody>
                  <a:tcPr marL="72000" marR="72000" marT="72000" marB="72000" anchor="ctr"/>
                </a:tc>
              </a:tr>
              <a:tr h="0">
                <a:tc>
                  <a:txBody>
                    <a:bodyPr/>
                    <a:lstStyle/>
                    <a:p>
                      <a:pPr marL="180000" algn="ctr" defTabSz="914400" rtl="0" eaLnBrk="1" fontAlgn="ctr" latinLnBrk="0" hangingPunct="1"/>
                      <a:r>
                        <a:rPr lang="pt-BR" sz="1200" b="1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01</a:t>
                      </a:r>
                      <a:endParaRPr lang="pt-BR" sz="1200" b="1" u="none" strike="noStrike" kern="1200" dirty="0">
                        <a:solidFill>
                          <a:schemeClr val="accent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Retirar</a:t>
                      </a:r>
                      <a:r>
                        <a:rPr lang="pt-BR" sz="1200" b="1" u="none" strike="noStrike" kern="1200" baseline="0" dirty="0" smtClean="0">
                          <a:solidFill>
                            <a:schemeClr val="accent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campos </a:t>
                      </a:r>
                      <a:endParaRPr lang="pt-BR" sz="1200" b="1" u="none" strike="noStrike" kern="1200" dirty="0" smtClean="0">
                        <a:solidFill>
                          <a:schemeClr val="accent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Retirar</a:t>
                      </a:r>
                      <a:r>
                        <a:rPr lang="pt-BR" sz="1200" b="1" u="none" strike="noStrike" kern="1200" baseline="0" dirty="0" smtClean="0">
                          <a:solidFill>
                            <a:schemeClr val="accent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campos de oferta de Seguros da tela de precificação.</a:t>
                      </a:r>
                      <a:endParaRPr lang="pt-BR" sz="1200" b="1" u="none" strike="noStrike" kern="1200" dirty="0" smtClean="0">
                        <a:solidFill>
                          <a:schemeClr val="accent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</a:tr>
              <a:tr h="276657">
                <a:tc>
                  <a:txBody>
                    <a:bodyPr/>
                    <a:lstStyle/>
                    <a:p>
                      <a:pPr marL="180000" algn="ctr" defTabSz="914400" rtl="0" eaLnBrk="1" fontAlgn="ctr" latinLnBrk="0" hangingPunct="1"/>
                      <a:r>
                        <a:rPr lang="pt-BR" sz="1200" b="1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02</a:t>
                      </a:r>
                      <a:endParaRPr lang="pt-BR" sz="1200" b="1" u="none" strike="noStrike" kern="1200" dirty="0">
                        <a:solidFill>
                          <a:schemeClr val="accent3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 err="1" smtClean="0">
                          <a:solidFill>
                            <a:schemeClr val="accent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Acordeon</a:t>
                      </a:r>
                      <a:endParaRPr lang="pt-BR" sz="1200" b="1" u="none" strike="noStrike" kern="1200" dirty="0" smtClean="0">
                        <a:solidFill>
                          <a:schemeClr val="accent3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Incluir</a:t>
                      </a:r>
                      <a:r>
                        <a:rPr lang="pt-BR" sz="1200" b="1" u="none" strike="noStrike" kern="1200" baseline="0" dirty="0" smtClean="0">
                          <a:solidFill>
                            <a:schemeClr val="accent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pt-BR" sz="1200" b="1" u="none" strike="noStrike" kern="1200" baseline="0" dirty="0" err="1" smtClean="0">
                          <a:solidFill>
                            <a:schemeClr val="accent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acordeon</a:t>
                      </a:r>
                      <a:r>
                        <a:rPr lang="pt-BR" sz="1200" b="1" u="none" strike="noStrike" kern="1200" baseline="0" dirty="0" smtClean="0">
                          <a:solidFill>
                            <a:schemeClr val="accent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1200" b="1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Seguros na aba de PRODUTOS</a:t>
                      </a:r>
                      <a:r>
                        <a:rPr lang="pt-BR" sz="1200" b="1" u="none" strike="noStrike" kern="1200" baseline="0" dirty="0" smtClean="0">
                          <a:solidFill>
                            <a:schemeClr val="accent3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E SERVIÇOS, para contratação de Seguro Equipamento.</a:t>
                      </a:r>
                      <a:endParaRPr lang="pt-BR" sz="1200" b="1" u="none" strike="noStrike" kern="1200" dirty="0" smtClean="0">
                        <a:solidFill>
                          <a:schemeClr val="accent3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solidFill>
                      <a:schemeClr val="bg1"/>
                    </a:solidFill>
                  </a:tcPr>
                </a:tc>
              </a:tr>
              <a:tr h="475195">
                <a:tc>
                  <a:txBody>
                    <a:bodyPr/>
                    <a:lstStyle/>
                    <a:p>
                      <a:pPr marL="180000" algn="ctr" defTabSz="914400" rtl="0" eaLnBrk="1" fontAlgn="ctr" latinLnBrk="0" hangingPunct="1"/>
                      <a:r>
                        <a:rPr lang="pt-BR" sz="12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03</a:t>
                      </a:r>
                      <a:endParaRPr lang="pt-BR" sz="1200" b="0" u="none" strike="noStrike" kern="1200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8000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Quantidade de POS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8097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2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Apresentar</a:t>
                      </a:r>
                      <a:r>
                        <a:rPr lang="pt-BR" sz="1200" b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 quantidade de POS preenchida na aba de “Precificação”.</a:t>
                      </a:r>
                      <a:endParaRPr lang="pt-BR" sz="1200" b="0" u="none" strike="noStrike" kern="1200" dirty="0" smtClean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Retângulo 3">
            <a:extLst>
              <a:ext uri="{FF2B5EF4-FFF2-40B4-BE49-F238E27FC236}">
                <a16:creationId xmlns:a16="http://schemas.microsoft.com/office/drawing/2014/main" xmlns="" id="{F5C626E9-F031-4B4A-9FA1-7A7711093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89" y="19085"/>
            <a:ext cx="11212710" cy="2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6" rIns="91430" bIns="45716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defTabSz="914306" eaLnBrk="1">
              <a:spcBef>
                <a:spcPts val="2400"/>
              </a:spcBef>
            </a:pPr>
            <a:r>
              <a:rPr lang="pt-BR" altLang="pt-BR" sz="800" dirty="0">
                <a:solidFill>
                  <a:srgbClr val="C3AD6C"/>
                </a:solidFill>
                <a:latin typeface="Century Gothic" pitchFamily="34" charset="0"/>
                <a:sym typeface="Helvetica"/>
              </a:rPr>
              <a:t>Mapeamento de Oportunidades</a:t>
            </a:r>
          </a:p>
        </p:txBody>
      </p:sp>
      <p:sp>
        <p:nvSpPr>
          <p:cNvPr id="13" name="Botão de ação: Fim 1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0A102B0C-231C-4FD4-85BA-08CD0DBC31D9}"/>
              </a:ext>
            </a:extLst>
          </p:cNvPr>
          <p:cNvSpPr/>
          <p:nvPr/>
        </p:nvSpPr>
        <p:spPr>
          <a:xfrm flipH="1">
            <a:off x="11524000" y="361596"/>
            <a:ext cx="338536" cy="146850"/>
          </a:xfrm>
          <a:prstGeom prst="actionButtonE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97979"/>
              </a:solidFill>
            </a:endParaRPr>
          </a:p>
        </p:txBody>
      </p:sp>
      <p:sp>
        <p:nvSpPr>
          <p:cNvPr id="20" name="Retângulo 3">
            <a:extLst>
              <a:ext uri="{FF2B5EF4-FFF2-40B4-BE49-F238E27FC236}">
                <a16:creationId xmlns:a16="http://schemas.microsoft.com/office/drawing/2014/main" xmlns="" id="{B8F4B28E-89DE-4B98-B2FA-B9EF9D91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2" y="476672"/>
            <a:ext cx="9321000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defTabSz="914306" eaLnBrk="1">
              <a:spcBef>
                <a:spcPts val="2400"/>
              </a:spcBef>
            </a:pPr>
            <a:r>
              <a:rPr lang="pt-BR" altLang="pt-BR" sz="2800" dirty="0" smtClean="0">
                <a:solidFill>
                  <a:srgbClr val="1E2447"/>
                </a:solidFill>
                <a:latin typeface="Century Gothic" pitchFamily="34" charset="0"/>
                <a:sym typeface="Helvetica"/>
              </a:rPr>
              <a:t>REQUISITOS – Melhoria Adesão</a:t>
            </a:r>
            <a:endParaRPr lang="pt-BR" altLang="pt-BR" sz="2800" dirty="0">
              <a:solidFill>
                <a:srgbClr val="1E2447"/>
              </a:solidFill>
              <a:latin typeface="Century Gothic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018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5A9B046-ACC4-4152-A2E8-40598127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 bwMode="auto">
          <a:xfrm>
            <a:off x="2270810" y="3389333"/>
            <a:ext cx="765038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3"/>
          <p:cNvSpPr>
            <a:spLocks noChangeArrowheads="1"/>
          </p:cNvSpPr>
          <p:nvPr/>
        </p:nvSpPr>
        <p:spPr bwMode="auto">
          <a:xfrm>
            <a:off x="1435500" y="2684794"/>
            <a:ext cx="9321000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algn="ctr" defTabSz="914306" eaLnBrk="1">
              <a:spcBef>
                <a:spcPts val="2400"/>
              </a:spcBef>
            </a:pPr>
            <a:r>
              <a:rPr lang="pt-BR" altLang="pt-BR" sz="2800" dirty="0" smtClean="0">
                <a:solidFill>
                  <a:srgbClr val="002060"/>
                </a:solidFill>
                <a:latin typeface="Century Gothic" pitchFamily="34" charset="0"/>
                <a:sym typeface="Helvetica"/>
              </a:rPr>
              <a:t>NAVEGAÇÃO 01</a:t>
            </a:r>
            <a:endParaRPr lang="pt-BR" altLang="pt-BR" sz="2800" dirty="0">
              <a:solidFill>
                <a:srgbClr val="002060"/>
              </a:solidFill>
              <a:latin typeface="Century Gothic" pitchFamily="34" charset="0"/>
              <a:sym typeface="Helvetica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440F510B-92F3-4AE8-ACF8-CCCA2C2F90B7}"/>
              </a:ext>
            </a:extLst>
          </p:cNvPr>
          <p:cNvSpPr/>
          <p:nvPr/>
        </p:nvSpPr>
        <p:spPr bwMode="auto">
          <a:xfrm>
            <a:off x="1929546" y="3565287"/>
            <a:ext cx="8332908" cy="715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06">
              <a:defRPr/>
            </a:pPr>
            <a:r>
              <a:rPr lang="pt-BR" dirty="0" smtClean="0">
                <a:solidFill>
                  <a:srgbClr val="002060"/>
                </a:solidFill>
                <a:latin typeface="Century Gothic" panose="020B0502020202020204" pitchFamily="34" charset="0"/>
                <a:sym typeface="Helvetica"/>
              </a:rPr>
              <a:t>Adesão + Credenciamento </a:t>
            </a:r>
            <a:endParaRPr lang="pt-BR" dirty="0">
              <a:solidFill>
                <a:srgbClr val="002060"/>
              </a:solidFill>
              <a:latin typeface="Century Gothic" panose="020B0502020202020204" pitchFamily="34" charset="0"/>
              <a:sym typeface="Helvetica"/>
            </a:endParaRPr>
          </a:p>
        </p:txBody>
      </p:sp>
      <p:sp>
        <p:nvSpPr>
          <p:cNvPr id="7" name="Botão de ação: Fim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6ED72406-F774-4D9E-A2D7-FDCCDAA67C45}"/>
              </a:ext>
            </a:extLst>
          </p:cNvPr>
          <p:cNvSpPr/>
          <p:nvPr/>
        </p:nvSpPr>
        <p:spPr>
          <a:xfrm flipH="1">
            <a:off x="11524000" y="361596"/>
            <a:ext cx="338536" cy="146850"/>
          </a:xfrm>
          <a:prstGeom prst="actionButtonE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5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" y="827089"/>
            <a:ext cx="8409895" cy="257175"/>
          </a:xfrm>
          <a:prstGeom prst="rect">
            <a:avLst/>
          </a:prstGeom>
          <a:solidFill>
            <a:srgbClr val="E7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44500" lvl="1" indent="-101600">
              <a:defRPr/>
            </a:pPr>
            <a:r>
              <a:rPr lang="pt-BR" sz="14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Jornada: Adesão com credenciamento</a:t>
            </a:r>
            <a:endParaRPr lang="pt-BR" sz="1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1900" y="1160465"/>
            <a:ext cx="11568201" cy="5495356"/>
          </a:xfrm>
          <a:prstGeom prst="rect">
            <a:avLst/>
          </a:prstGeom>
          <a:noFill/>
          <a:ln w="15875">
            <a:solidFill>
              <a:srgbClr val="DBC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1264" y="385397"/>
            <a:ext cx="11615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1F497D">
                    <a:lumMod val="75000"/>
                  </a:srgbClr>
                </a:solidFill>
                <a:latin typeface="Century Gothic" panose="020B0502020202020204" pitchFamily="34" charset="0"/>
              </a:rPr>
              <a:t>Contratação de Seguros</a:t>
            </a:r>
            <a:endParaRPr lang="pt-BR" sz="2000" b="1" dirty="0">
              <a:solidFill>
                <a:srgbClr val="1F497D">
                  <a:lumMod val="75000"/>
                </a:srgb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5" r="69156" b="10716"/>
          <a:stretch/>
        </p:blipFill>
        <p:spPr bwMode="auto">
          <a:xfrm>
            <a:off x="4368890" y="1849578"/>
            <a:ext cx="2579950" cy="41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Resultado de imagem para iphone png transparent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0" r="20261"/>
          <a:stretch/>
        </p:blipFill>
        <p:spPr bwMode="auto">
          <a:xfrm>
            <a:off x="4236501" y="1273518"/>
            <a:ext cx="2799030" cy="53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67">
            <a:extLst>
              <a:ext uri="{FF2B5EF4-FFF2-40B4-BE49-F238E27FC236}">
                <a16:creationId xmlns:a16="http://schemas.microsoft.com/office/drawing/2014/main" xmlns="" id="{E858A37D-9ECB-4D4B-B87F-30AF2F360E5C}"/>
              </a:ext>
            </a:extLst>
          </p:cNvPr>
          <p:cNvGrpSpPr/>
          <p:nvPr/>
        </p:nvGrpSpPr>
        <p:grpSpPr>
          <a:xfrm>
            <a:off x="6528048" y="2492896"/>
            <a:ext cx="335797" cy="338201"/>
            <a:chOff x="1696947" y="2631924"/>
            <a:chExt cx="427104" cy="420896"/>
          </a:xfrm>
        </p:grpSpPr>
        <p:pic>
          <p:nvPicPr>
            <p:cNvPr id="19" name="Google Shape;75;p16">
              <a:extLst>
                <a:ext uri="{FF2B5EF4-FFF2-40B4-BE49-F238E27FC236}">
                  <a16:creationId xmlns:a16="http://schemas.microsoft.com/office/drawing/2014/main" xmlns="" id="{FE329EA9-03D0-41DC-9C5B-F7CD520567E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18" y="2714620"/>
              <a:ext cx="250821" cy="2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Google Shape;75;p16">
              <a:extLst>
                <a:ext uri="{FF2B5EF4-FFF2-40B4-BE49-F238E27FC236}">
                  <a16:creationId xmlns:a16="http://schemas.microsoft.com/office/drawing/2014/main" xmlns="" id="{AB069BB9-7E30-4EB2-8FCE-F1F32E10B0EE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47" y="2631924"/>
              <a:ext cx="427104" cy="42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5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leta - DF">
      <a:dk1>
        <a:srgbClr val="1E2447"/>
      </a:dk1>
      <a:lt1>
        <a:srgbClr val="797979"/>
      </a:lt1>
      <a:dk2>
        <a:srgbClr val="141414"/>
      </a:dk2>
      <a:lt2>
        <a:srgbClr val="F9F9F9"/>
      </a:lt2>
      <a:accent1>
        <a:srgbClr val="C3AD6C"/>
      </a:accent1>
      <a:accent2>
        <a:srgbClr val="FFFFFF"/>
      </a:accent2>
      <a:accent3>
        <a:srgbClr val="F3F5FF"/>
      </a:accent3>
      <a:accent4>
        <a:srgbClr val="E4E4E4"/>
      </a:accent4>
      <a:accent5>
        <a:srgbClr val="DC0000"/>
      </a:accent5>
      <a:accent6>
        <a:srgbClr val="009952"/>
      </a:accent6>
      <a:hlink>
        <a:srgbClr val="000099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Paleta - DF">
      <a:dk1>
        <a:srgbClr val="1E2447"/>
      </a:dk1>
      <a:lt1>
        <a:srgbClr val="797979"/>
      </a:lt1>
      <a:dk2>
        <a:srgbClr val="141414"/>
      </a:dk2>
      <a:lt2>
        <a:srgbClr val="F9F9F9"/>
      </a:lt2>
      <a:accent1>
        <a:srgbClr val="C3AD6C"/>
      </a:accent1>
      <a:accent2>
        <a:srgbClr val="FFFFFF"/>
      </a:accent2>
      <a:accent3>
        <a:srgbClr val="F3F5FF"/>
      </a:accent3>
      <a:accent4>
        <a:srgbClr val="E4E4E4"/>
      </a:accent4>
      <a:accent5>
        <a:srgbClr val="DC0000"/>
      </a:accent5>
      <a:accent6>
        <a:srgbClr val="009952"/>
      </a:accent6>
      <a:hlink>
        <a:srgbClr val="000099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12687</TotalTime>
  <Words>662</Words>
  <Application>Microsoft Office PowerPoint</Application>
  <PresentationFormat>Personalizar</PresentationFormat>
  <Paragraphs>168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Office Theme</vt:lpstr>
      <vt:lpstr>2_Office Theme</vt:lpstr>
      <vt:lpstr>1_Office Theme</vt:lpstr>
      <vt:lpstr>Apresentação do PowerPoint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Jesus, Caroline O.</dc:creator>
  <cp:lastModifiedBy>Edgar Thiago Mello</cp:lastModifiedBy>
  <cp:revision>344</cp:revision>
  <cp:lastPrinted>2019-10-08T13:41:44Z</cp:lastPrinted>
  <dcterms:created xsi:type="dcterms:W3CDTF">2019-06-04T14:08:56Z</dcterms:created>
  <dcterms:modified xsi:type="dcterms:W3CDTF">2019-10-24T18:55:10Z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mayqui.rodrigues@avanade.com</vt:lpwstr>
  </property>
  <property fmtid="{D5CDD505-2E9C-101B-9397-08002B2CF9AE}" pid="5" name="MSIP_Label_236020b0-6d69-48c1-9bb5-c586c1062b70_SetDate">
    <vt:lpwstr>2019-06-06T19:15:41.7374914Z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16e5bfc2-1453-4ef0-a2a3-ca450219d124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mayqui.rodrigues@avanade.com</vt:lpwstr>
  </property>
  <property fmtid="{D5CDD505-2E9C-101B-9397-08002B2CF9AE}" pid="13" name="MSIP_Label_5fae8262-b78e-4366-8929-a5d6aac95320_SetDate">
    <vt:lpwstr>2019-06-06T19:15:41.7374914Z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16e5bfc2-1453-4ef0-a2a3-ca450219d124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