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300" r:id="rId3"/>
    <p:sldId id="338" r:id="rId4"/>
    <p:sldId id="340" r:id="rId5"/>
    <p:sldId id="343" r:id="rId6"/>
    <p:sldId id="341" r:id="rId7"/>
    <p:sldId id="342" r:id="rId8"/>
    <p:sldId id="344" r:id="rId9"/>
    <p:sldId id="3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AB3"/>
    <a:srgbClr val="00FF00"/>
    <a:srgbClr val="88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44" autoAdjust="0"/>
    <p:restoredTop sz="92832" autoAdjust="0"/>
  </p:normalViewPr>
  <p:slideViewPr>
    <p:cSldViewPr snapToGrid="0">
      <p:cViewPr varScale="1">
        <p:scale>
          <a:sx n="68" d="100"/>
          <a:sy n="68" d="100"/>
        </p:scale>
        <p:origin x="582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 smtClean="0"/>
              <a:t>7/10/2021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Máquina de Envase de Sorvete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 smtClean="0"/>
              <a:t>7/10/2021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Máquina de Envase de Sorvete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">
            <a:extLst>
              <a:ext uri="{FF2B5EF4-FFF2-40B4-BE49-F238E27FC236}">
                <a16:creationId xmlns:a16="http://schemas.microsoft.com/office/drawing/2014/main" id="{CBABD5C5-E662-4CE1-BB35-AC1CFB0A6B1A}"/>
              </a:ext>
            </a:extLst>
          </p:cNvPr>
          <p:cNvSpPr/>
          <p:nvPr userDrawn="1"/>
        </p:nvSpPr>
        <p:spPr>
          <a:xfrm>
            <a:off x="0" y="5192316"/>
            <a:ext cx="12192000" cy="16656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7780" y="943199"/>
            <a:ext cx="11436440" cy="140610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Font typeface="+mj-lt"/>
              <a:buNone/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780" y="2546155"/>
            <a:ext cx="11436440" cy="235157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800" cap="none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339832ED-6B97-438F-88E4-A597BA22EDAF}"/>
              </a:ext>
            </a:extLst>
          </p:cNvPr>
          <p:cNvSpPr/>
          <p:nvPr userDrawn="1"/>
        </p:nvSpPr>
        <p:spPr>
          <a:xfrm>
            <a:off x="6095999" y="5127569"/>
            <a:ext cx="6095999" cy="104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8E56DFEE-EC46-463E-A547-4AEA35B60BA2}"/>
              </a:ext>
            </a:extLst>
          </p:cNvPr>
          <p:cNvSpPr/>
          <p:nvPr userDrawn="1"/>
        </p:nvSpPr>
        <p:spPr>
          <a:xfrm>
            <a:off x="-4" y="5127571"/>
            <a:ext cx="6096003" cy="1040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06F4E2D9-287D-4785-9E1B-E62E42800417}"/>
              </a:ext>
            </a:extLst>
          </p:cNvPr>
          <p:cNvSpPr/>
          <p:nvPr userDrawn="1"/>
        </p:nvSpPr>
        <p:spPr>
          <a:xfrm>
            <a:off x="4066515" y="5127568"/>
            <a:ext cx="4058968" cy="10407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Instituto SENAI de Inovação - ISI/SC | LinkedIn">
            <a:extLst>
              <a:ext uri="{FF2B5EF4-FFF2-40B4-BE49-F238E27FC236}">
                <a16:creationId xmlns:a16="http://schemas.microsoft.com/office/drawing/2014/main" id="{A42AB447-FE77-4872-B48D-FED578A97FC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30" b="27044"/>
          <a:stretch/>
        </p:blipFill>
        <p:spPr bwMode="auto">
          <a:xfrm>
            <a:off x="9626600" y="5555095"/>
            <a:ext cx="2470240" cy="93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IESC Logo">
            <a:extLst>
              <a:ext uri="{FF2B5EF4-FFF2-40B4-BE49-F238E27FC236}">
                <a16:creationId xmlns:a16="http://schemas.microsoft.com/office/drawing/2014/main" id="{0FE26DDA-282C-4A19-9517-6F163A2F0D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0" y="5848025"/>
            <a:ext cx="1701800" cy="35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ítulo 4">
            <a:extLst>
              <a:ext uri="{FF2B5EF4-FFF2-40B4-BE49-F238E27FC236}">
                <a16:creationId xmlns:a16="http://schemas.microsoft.com/office/drawing/2014/main" id="{4C4A2BB3-1252-4518-91F4-36E7C3277A79}"/>
              </a:ext>
            </a:extLst>
          </p:cNvPr>
          <p:cNvSpPr txBox="1">
            <a:spLocks/>
          </p:cNvSpPr>
          <p:nvPr userDrawn="1"/>
        </p:nvSpPr>
        <p:spPr>
          <a:xfrm>
            <a:off x="1939636" y="5430982"/>
            <a:ext cx="7813964" cy="123767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  <a:defRPr sz="4800" b="1" kern="120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sz="2000" b="0" dirty="0"/>
              <a:t>Apresentação da Prova prática do Processo Seletivo - 01320/2021</a:t>
            </a:r>
          </a:p>
          <a:p>
            <a:r>
              <a:rPr lang="pt-BR" sz="2000" b="0" dirty="0"/>
              <a:t>Pesquisador I  Firmware - SENAI Florianópolis</a:t>
            </a:r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67FAA5FC-7796-4CE7-A06C-3791DDA498C4}"/>
              </a:ext>
            </a:extLst>
          </p:cNvPr>
          <p:cNvSpPr/>
          <p:nvPr userDrawn="1"/>
        </p:nvSpPr>
        <p:spPr>
          <a:xfrm>
            <a:off x="10721267" y="1324275"/>
            <a:ext cx="1470733" cy="2422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A3136E-3569-4623-B570-C98480E96282}"/>
              </a:ext>
            </a:extLst>
          </p:cNvPr>
          <p:cNvSpPr/>
          <p:nvPr userDrawn="1"/>
        </p:nvSpPr>
        <p:spPr>
          <a:xfrm>
            <a:off x="1" y="1324280"/>
            <a:ext cx="10721266" cy="2422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CA3F92-6B3E-4B9C-8959-4911933BD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4952" y="1324279"/>
            <a:ext cx="10326315" cy="242221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070A6D-4926-453D-B807-BA1A4722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8B1A85A-58F7-46B9-BCC1-839749E0AD17}"/>
              </a:ext>
            </a:extLst>
          </p:cNvPr>
          <p:cNvSpPr/>
          <p:nvPr userDrawn="1"/>
        </p:nvSpPr>
        <p:spPr>
          <a:xfrm>
            <a:off x="10721268" y="6753919"/>
            <a:ext cx="1470733" cy="1040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3BBED07-06F1-4920-A394-B36CB0BFA457}"/>
              </a:ext>
            </a:extLst>
          </p:cNvPr>
          <p:cNvSpPr/>
          <p:nvPr userDrawn="1"/>
        </p:nvSpPr>
        <p:spPr>
          <a:xfrm>
            <a:off x="2" y="6753922"/>
            <a:ext cx="7007223" cy="10408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12C9AF1B-CB82-419A-A0E6-76FD73992C2D}"/>
              </a:ext>
            </a:extLst>
          </p:cNvPr>
          <p:cNvSpPr/>
          <p:nvPr userDrawn="1"/>
        </p:nvSpPr>
        <p:spPr>
          <a:xfrm>
            <a:off x="7007223" y="6753921"/>
            <a:ext cx="3714044" cy="10408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6D2AB712-F772-4810-8655-DBC84236B2DF}"/>
              </a:ext>
            </a:extLst>
          </p:cNvPr>
          <p:cNvSpPr/>
          <p:nvPr userDrawn="1"/>
        </p:nvSpPr>
        <p:spPr>
          <a:xfrm flipH="1">
            <a:off x="-2" y="1324278"/>
            <a:ext cx="161927" cy="24222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35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7FA3136E-3569-4623-B570-C98480E96282}"/>
              </a:ext>
            </a:extLst>
          </p:cNvPr>
          <p:cNvSpPr/>
          <p:nvPr userDrawn="1"/>
        </p:nvSpPr>
        <p:spPr>
          <a:xfrm>
            <a:off x="1" y="155880"/>
            <a:ext cx="10721266" cy="704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CA3F92-6B3E-4B9C-8959-4911933BD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4952" y="155879"/>
            <a:ext cx="10326315" cy="69164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070A6D-4926-453D-B807-BA1A4722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C7C961-54B9-439E-9C80-9EF97DA4AA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4952" y="1238317"/>
            <a:ext cx="11402096" cy="5094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1500"/>
              </a:spcBef>
              <a:defRPr lang="en-US" dirty="0"/>
            </a:lvl1pPr>
            <a:lvl2pPr>
              <a:spcBef>
                <a:spcPts val="1000"/>
              </a:spcBef>
              <a:defRPr lang="en-US" dirty="0"/>
            </a:lvl2pPr>
            <a:lvl3pPr>
              <a:spcBef>
                <a:spcPts val="700"/>
              </a:spcBef>
              <a:defRPr lang="en-US" dirty="0"/>
            </a:lvl3pPr>
            <a:lvl4pPr>
              <a:spcBef>
                <a:spcPts val="700"/>
              </a:spcBef>
              <a:defRPr lang="en-US" dirty="0"/>
            </a:lvl4pPr>
            <a:lvl5pPr>
              <a:spcBef>
                <a:spcPts val="700"/>
              </a:spcBef>
              <a:defRPr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8B1A85A-58F7-46B9-BCC1-839749E0AD17}"/>
              </a:ext>
            </a:extLst>
          </p:cNvPr>
          <p:cNvSpPr/>
          <p:nvPr userDrawn="1"/>
        </p:nvSpPr>
        <p:spPr>
          <a:xfrm>
            <a:off x="10721268" y="6753919"/>
            <a:ext cx="1470733" cy="1040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3BBED07-06F1-4920-A394-B36CB0BFA457}"/>
              </a:ext>
            </a:extLst>
          </p:cNvPr>
          <p:cNvSpPr/>
          <p:nvPr userDrawn="1"/>
        </p:nvSpPr>
        <p:spPr>
          <a:xfrm>
            <a:off x="2" y="6753922"/>
            <a:ext cx="7007223" cy="10408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12C9AF1B-CB82-419A-A0E6-76FD73992C2D}"/>
              </a:ext>
            </a:extLst>
          </p:cNvPr>
          <p:cNvSpPr/>
          <p:nvPr userDrawn="1"/>
        </p:nvSpPr>
        <p:spPr>
          <a:xfrm>
            <a:off x="7007223" y="6753921"/>
            <a:ext cx="3714044" cy="10408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6D2AB712-F772-4810-8655-DBC84236B2DF}"/>
              </a:ext>
            </a:extLst>
          </p:cNvPr>
          <p:cNvSpPr/>
          <p:nvPr userDrawn="1"/>
        </p:nvSpPr>
        <p:spPr>
          <a:xfrm flipH="1">
            <a:off x="-1" y="155879"/>
            <a:ext cx="161927" cy="69164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2" descr="Instituto SENAI de Inovação - ISI/SC | LinkedIn">
            <a:extLst>
              <a:ext uri="{FF2B5EF4-FFF2-40B4-BE49-F238E27FC236}">
                <a16:creationId xmlns:a16="http://schemas.microsoft.com/office/drawing/2014/main" id="{5F654DCF-9C84-4B73-8296-13C8C4B4C35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30" b="27044"/>
          <a:stretch/>
        </p:blipFill>
        <p:spPr bwMode="auto">
          <a:xfrm>
            <a:off x="10741641" y="236720"/>
            <a:ext cx="1429594" cy="54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049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070A6D-4926-453D-B807-BA1A4722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8B1A85A-58F7-46B9-BCC1-839749E0AD17}"/>
              </a:ext>
            </a:extLst>
          </p:cNvPr>
          <p:cNvSpPr/>
          <p:nvPr userDrawn="1"/>
        </p:nvSpPr>
        <p:spPr>
          <a:xfrm>
            <a:off x="10721268" y="6753919"/>
            <a:ext cx="1470733" cy="1040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3BBED07-06F1-4920-A394-B36CB0BFA457}"/>
              </a:ext>
            </a:extLst>
          </p:cNvPr>
          <p:cNvSpPr/>
          <p:nvPr userDrawn="1"/>
        </p:nvSpPr>
        <p:spPr>
          <a:xfrm>
            <a:off x="2" y="6753922"/>
            <a:ext cx="7007223" cy="10408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12C9AF1B-CB82-419A-A0E6-76FD73992C2D}"/>
              </a:ext>
            </a:extLst>
          </p:cNvPr>
          <p:cNvSpPr/>
          <p:nvPr userDrawn="1"/>
        </p:nvSpPr>
        <p:spPr>
          <a:xfrm>
            <a:off x="7007223" y="6753921"/>
            <a:ext cx="3714044" cy="10408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20DCAE8-F23A-4890-8670-251CBA33A7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7780" y="683287"/>
            <a:ext cx="11436440" cy="544620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3439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page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070A6D-4926-453D-B807-BA1A4722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8B1A85A-58F7-46B9-BCC1-839749E0AD17}"/>
              </a:ext>
            </a:extLst>
          </p:cNvPr>
          <p:cNvSpPr/>
          <p:nvPr userDrawn="1"/>
        </p:nvSpPr>
        <p:spPr>
          <a:xfrm>
            <a:off x="10721268" y="6753919"/>
            <a:ext cx="1470733" cy="1040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3BBED07-06F1-4920-A394-B36CB0BFA457}"/>
              </a:ext>
            </a:extLst>
          </p:cNvPr>
          <p:cNvSpPr/>
          <p:nvPr userDrawn="1"/>
        </p:nvSpPr>
        <p:spPr>
          <a:xfrm>
            <a:off x="2" y="6753922"/>
            <a:ext cx="7007223" cy="10408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12C9AF1B-CB82-419A-A0E6-76FD73992C2D}"/>
              </a:ext>
            </a:extLst>
          </p:cNvPr>
          <p:cNvSpPr/>
          <p:nvPr userDrawn="1"/>
        </p:nvSpPr>
        <p:spPr>
          <a:xfrm>
            <a:off x="7007223" y="6753921"/>
            <a:ext cx="3714044" cy="10408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C546CE1-EAAB-4EA8-908B-66A3198F8B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7780" y="683287"/>
            <a:ext cx="11436440" cy="544620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8432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to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070A6D-4926-453D-B807-BA1A4722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D6181C25-1DD8-488E-81F2-54897E8F95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40988" y="5501659"/>
            <a:ext cx="3163460" cy="40554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Name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4C0A58B2-BE7C-46F5-88E6-1720D55346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40987" y="5993714"/>
            <a:ext cx="3163461" cy="4055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971A44FA-9BE2-4E62-97B9-C5B7DD42E776}"/>
              </a:ext>
            </a:extLst>
          </p:cNvPr>
          <p:cNvSpPr/>
          <p:nvPr userDrawn="1"/>
        </p:nvSpPr>
        <p:spPr>
          <a:xfrm>
            <a:off x="10721267" y="0"/>
            <a:ext cx="1470733" cy="67539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8760FB80-34D0-4BC3-B31E-F56806622F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4952" y="1984678"/>
            <a:ext cx="10326315" cy="103792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BAAC27EF-12B7-4A03-9E07-5FEAA0D4E750}"/>
              </a:ext>
            </a:extLst>
          </p:cNvPr>
          <p:cNvSpPr/>
          <p:nvPr userDrawn="1"/>
        </p:nvSpPr>
        <p:spPr>
          <a:xfrm>
            <a:off x="10721268" y="6753919"/>
            <a:ext cx="1470733" cy="1040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2D35037B-F927-46E2-A403-B0BE373769EE}"/>
              </a:ext>
            </a:extLst>
          </p:cNvPr>
          <p:cNvSpPr/>
          <p:nvPr userDrawn="1"/>
        </p:nvSpPr>
        <p:spPr>
          <a:xfrm>
            <a:off x="2" y="6753922"/>
            <a:ext cx="7007223" cy="10408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4859C74F-F993-4A79-8C46-17F66A3BD0FB}"/>
              </a:ext>
            </a:extLst>
          </p:cNvPr>
          <p:cNvSpPr/>
          <p:nvPr userDrawn="1"/>
        </p:nvSpPr>
        <p:spPr>
          <a:xfrm>
            <a:off x="7007223" y="6753921"/>
            <a:ext cx="3714044" cy="10408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áfico 15" descr="Envelope">
            <a:extLst>
              <a:ext uri="{FF2B5EF4-FFF2-40B4-BE49-F238E27FC236}">
                <a16:creationId xmlns:a16="http://schemas.microsoft.com/office/drawing/2014/main" id="{D9A5B06E-8A9B-444F-8C39-FA831D6CB5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8947" y="6002209"/>
            <a:ext cx="388558" cy="388558"/>
          </a:xfrm>
          <a:prstGeom prst="rect">
            <a:avLst/>
          </a:prstGeom>
        </p:spPr>
      </p:pic>
      <p:pic>
        <p:nvPicPr>
          <p:cNvPr id="17" name="Gráfico 16" descr="Usuário">
            <a:extLst>
              <a:ext uri="{FF2B5EF4-FFF2-40B4-BE49-F238E27FC236}">
                <a16:creationId xmlns:a16="http://schemas.microsoft.com/office/drawing/2014/main" id="{6FFFC5A6-FB23-4062-A90B-08A681E3C7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18947" y="5518650"/>
            <a:ext cx="388558" cy="38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14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4952" y="-12879"/>
            <a:ext cx="9664677" cy="8604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952" y="1238317"/>
            <a:ext cx="11402096" cy="5094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8722" y="6399262"/>
            <a:ext cx="747993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A8D9AD5-F248-4919-864A-CFD76CC027D6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2" r:id="rId3"/>
    <p:sldLayoutId id="2147483654" r:id="rId4"/>
    <p:sldLayoutId id="2147483655" r:id="rId5"/>
    <p:sldLayoutId id="2147483658" r:id="rId6"/>
  </p:sldLayoutIdLst>
  <p:hf hdr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600" kern="1200">
          <a:ln>
            <a:noFill/>
          </a:ln>
          <a:solidFill>
            <a:schemeClr val="bg1">
              <a:lumMod val="9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500"/>
        </a:spcBef>
        <a:buSzPct val="80000"/>
        <a:buFont typeface="Arial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7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700"/>
        </a:spcBef>
        <a:buSzPct val="80000"/>
        <a:buFont typeface="Arial" pitchFamily="34" charset="0"/>
        <a:buChar char="•"/>
        <a:tabLst>
          <a:tab pos="622300" algn="l"/>
        </a:tabLst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700"/>
        </a:spcBef>
        <a:buSzPct val="80000"/>
        <a:buFont typeface="Arial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Furlani/Prova_Processo_Seletivo_01320-2021" TargetMode="External"/><Relationship Id="rId2" Type="http://schemas.openxmlformats.org/officeDocument/2006/relationships/hyperlink" Target="https://www.freertos.org/FreeRTOS-simulator-for-Linux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D60AAE4-A419-45B4-AAE5-2CB0AEA53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Aplicação </a:t>
            </a:r>
            <a:r>
              <a:rPr lang="pt-BR" dirty="0" err="1"/>
              <a:t>FreeRTOS</a:t>
            </a:r>
            <a:endParaRPr lang="pt-BR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307EF323-3DCC-47E7-9C5B-FB3F4149D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pt-BR" dirty="0"/>
              <a:t>Alisson Lopes Furlani</a:t>
            </a:r>
          </a:p>
          <a:p>
            <a:endParaRPr lang="pt-BR" dirty="0"/>
          </a:p>
          <a:p>
            <a:r>
              <a:rPr lang="pt-BR" sz="2000" dirty="0"/>
              <a:t>12/07/2021</a:t>
            </a:r>
          </a:p>
        </p:txBody>
      </p:sp>
    </p:spTree>
    <p:extLst>
      <p:ext uri="{BB962C8B-B14F-4D97-AF65-F5344CB8AC3E}">
        <p14:creationId xmlns:p14="http://schemas.microsoft.com/office/powerpoint/2010/main" val="86622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FD402-74BD-4F39-A485-10E5B0FA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5F548C3-D2C3-4424-9C49-F778BD34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D347ED-8C9B-4D45-B9D3-851C77BB6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Iniciada a partir da demo do </a:t>
            </a:r>
            <a:r>
              <a:rPr lang="pt-BR" dirty="0" err="1"/>
              <a:t>FreeRTOS</a:t>
            </a:r>
            <a:r>
              <a:rPr lang="pt-BR" dirty="0"/>
              <a:t> para Linux </a:t>
            </a:r>
          </a:p>
          <a:p>
            <a:pPr lvl="1"/>
            <a:endParaRPr lang="pt-BR" i="1" dirty="0"/>
          </a:p>
          <a:p>
            <a:pPr lvl="1"/>
            <a:r>
              <a:rPr lang="pt-BR" i="1" dirty="0" err="1"/>
              <a:t>FreeRTOS</a:t>
            </a:r>
            <a:r>
              <a:rPr lang="pt-BR" i="1" dirty="0"/>
              <a:t>/Demo/POSIX_GCC</a:t>
            </a:r>
            <a:endParaRPr lang="pt-BR" dirty="0"/>
          </a:p>
          <a:p>
            <a:pPr lvl="2"/>
            <a:r>
              <a:rPr lang="pt-BR" dirty="0">
                <a:hlinkClick r:id="rId2"/>
              </a:rPr>
              <a:t>https://www.freertos.org/FreeRTOS-simulator-for-Linux.html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 err="1"/>
              <a:t>Git</a:t>
            </a:r>
            <a:r>
              <a:rPr lang="pt-BR" dirty="0"/>
              <a:t> da aplicação desenvolvida:</a:t>
            </a:r>
          </a:p>
          <a:p>
            <a:pPr lvl="2"/>
            <a:r>
              <a:rPr lang="pt-BR" dirty="0">
                <a:hlinkClick r:id="rId3"/>
              </a:rPr>
              <a:t>https://github.com/ALFurlani/Prova_Processo_Seletivo_01320-2021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746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E4FC-3E68-4F0C-B769-9E5BC73A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tarefas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F92445-1FBB-4A31-BBAC-82F03A71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92F7E3AA-6CEF-47B6-B53E-761AFD905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52" y="1238317"/>
            <a:ext cx="11402096" cy="5094292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tarefa_1 (ADC):</a:t>
            </a:r>
          </a:p>
          <a:p>
            <a:pPr lvl="1"/>
            <a:r>
              <a:rPr lang="pt-BR" dirty="0"/>
              <a:t>Prioridade: 3</a:t>
            </a:r>
          </a:p>
          <a:p>
            <a:pPr lvl="1"/>
            <a:r>
              <a:rPr lang="pt-BR" dirty="0"/>
              <a:t>Tempo de ciclo: 1 </a:t>
            </a:r>
            <a:r>
              <a:rPr lang="pt-BR" dirty="0" err="1"/>
              <a:t>ms</a:t>
            </a:r>
            <a:endParaRPr lang="pt-BR" dirty="0"/>
          </a:p>
          <a:p>
            <a:r>
              <a:rPr lang="pt-BR" dirty="0"/>
              <a:t>tarefa_2 (processamento do sinal):</a:t>
            </a:r>
          </a:p>
          <a:p>
            <a:pPr lvl="1"/>
            <a:r>
              <a:rPr lang="pt-BR" dirty="0"/>
              <a:t>Prioridade: 2</a:t>
            </a:r>
          </a:p>
          <a:p>
            <a:pPr lvl="1"/>
            <a:r>
              <a:rPr lang="pt-BR" dirty="0"/>
              <a:t>Tempo de ciclo: 100 </a:t>
            </a:r>
            <a:r>
              <a:rPr lang="pt-BR" dirty="0" err="1"/>
              <a:t>ms</a:t>
            </a:r>
            <a:endParaRPr lang="pt-BR" dirty="0"/>
          </a:p>
          <a:p>
            <a:r>
              <a:rPr lang="pt-BR" dirty="0"/>
              <a:t>tarefa_3 (interface serial):</a:t>
            </a:r>
          </a:p>
          <a:p>
            <a:pPr lvl="1"/>
            <a:r>
              <a:rPr lang="pt-BR" dirty="0"/>
              <a:t>Prioridade: 1</a:t>
            </a:r>
          </a:p>
          <a:p>
            <a:pPr lvl="1"/>
            <a:r>
              <a:rPr lang="pt-BR" dirty="0"/>
              <a:t>Tempo de ciclo: 1 </a:t>
            </a:r>
            <a:r>
              <a:rPr lang="pt-BR" dirty="0" err="1"/>
              <a:t>ms</a:t>
            </a:r>
            <a:endParaRPr lang="pt-BR" dirty="0"/>
          </a:p>
          <a:p>
            <a:r>
              <a:rPr lang="pt-BR" dirty="0"/>
              <a:t>tarefa_4 (tempo de execução):</a:t>
            </a:r>
          </a:p>
          <a:p>
            <a:pPr lvl="1"/>
            <a:r>
              <a:rPr lang="pt-BR" dirty="0"/>
              <a:t>Prioridade: 1</a:t>
            </a:r>
          </a:p>
          <a:p>
            <a:pPr lvl="1"/>
            <a:r>
              <a:rPr lang="pt-BR" dirty="0"/>
              <a:t>Tempo de ciclo: 3 s</a:t>
            </a:r>
          </a:p>
        </p:txBody>
      </p:sp>
    </p:spTree>
    <p:extLst>
      <p:ext uri="{BB962C8B-B14F-4D97-AF65-F5344CB8AC3E}">
        <p14:creationId xmlns:p14="http://schemas.microsoft.com/office/powerpoint/2010/main" val="350560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E4FC-3E68-4F0C-B769-9E5BC73A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Rotina da Tarefa1 - ADC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F92445-1FBB-4A31-BBAC-82F03A71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BBB1100E-72BB-45E7-A2B2-2802CA6B3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52" y="1238317"/>
            <a:ext cx="11402096" cy="5094292"/>
          </a:xfrm>
        </p:spPr>
        <p:txBody>
          <a:bodyPr>
            <a:normAutofit/>
          </a:bodyPr>
          <a:lstStyle/>
          <a:p>
            <a:r>
              <a:rPr lang="pt-BR" dirty="0"/>
              <a:t>Simula uma senoide de 60 Hz </a:t>
            </a:r>
          </a:p>
          <a:p>
            <a:pPr lvl="1"/>
            <a:r>
              <a:rPr lang="pt-BR" dirty="0"/>
              <a:t>Função </a:t>
            </a:r>
            <a:r>
              <a:rPr lang="pt-BR" i="1" dirty="0" err="1"/>
              <a:t>sin</a:t>
            </a:r>
            <a:r>
              <a:rPr lang="pt-BR" i="1" dirty="0"/>
              <a:t>()</a:t>
            </a:r>
            <a:r>
              <a:rPr lang="pt-BR" dirty="0"/>
              <a:t> da biblioteca </a:t>
            </a:r>
            <a:r>
              <a:rPr lang="pt-BR" i="1" dirty="0" err="1"/>
              <a:t>math.h</a:t>
            </a:r>
            <a:endParaRPr lang="pt-BR" i="1" dirty="0"/>
          </a:p>
          <a:p>
            <a:endParaRPr lang="pt-BR" dirty="0"/>
          </a:p>
          <a:p>
            <a:r>
              <a:rPr lang="pt-BR" dirty="0"/>
              <a:t>Adiciona a amostras em uma fila</a:t>
            </a:r>
          </a:p>
          <a:p>
            <a:pPr lvl="1"/>
            <a:r>
              <a:rPr lang="pt-BR" dirty="0"/>
              <a:t>FIFO de 1000 posições</a:t>
            </a:r>
          </a:p>
          <a:p>
            <a:pPr lvl="1"/>
            <a:r>
              <a:rPr lang="pt-BR" dirty="0"/>
              <a:t>Não permite sobrescrever dados</a:t>
            </a:r>
          </a:p>
          <a:p>
            <a:pPr lvl="2"/>
            <a:r>
              <a:rPr lang="pt-BR" dirty="0"/>
              <a:t>Ocorre </a:t>
            </a:r>
            <a:r>
              <a:rPr lang="pt-BR" i="1" dirty="0"/>
              <a:t>overflow</a:t>
            </a:r>
            <a:r>
              <a:rPr lang="pt-BR" dirty="0"/>
              <a:t> e para de amostrar se os dados não forem lidos a tempo</a:t>
            </a:r>
          </a:p>
          <a:p>
            <a:pPr lvl="2"/>
            <a:r>
              <a:rPr lang="pt-BR" dirty="0"/>
              <a:t>No caso de </a:t>
            </a:r>
            <a:r>
              <a:rPr lang="pt-BR" i="1" dirty="0"/>
              <a:t>overflow</a:t>
            </a:r>
            <a:r>
              <a:rPr lang="pt-BR" dirty="0"/>
              <a:t>, informa usuário (</a:t>
            </a:r>
            <a:r>
              <a:rPr lang="pt-BR" i="1" dirty="0"/>
              <a:t>print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Utiliza </a:t>
            </a:r>
            <a:r>
              <a:rPr lang="pt-BR" i="1" dirty="0"/>
              <a:t>MUTEX</a:t>
            </a:r>
            <a:r>
              <a:rPr lang="pt-BR" dirty="0"/>
              <a:t> para ser “</a:t>
            </a:r>
            <a:r>
              <a:rPr lang="pt-BR" i="1" dirty="0"/>
              <a:t>thread safe</a:t>
            </a:r>
            <a:r>
              <a:rPr lang="pt-BR" dirty="0"/>
              <a:t>”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38365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E4FC-3E68-4F0C-B769-9E5BC73A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Rotina da Tarefa2 – Processamento do sinal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F92445-1FBB-4A31-BBAC-82F03A71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047F396A-0FA3-4F34-B63C-7048A6100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52" y="1238317"/>
            <a:ext cx="11402096" cy="5094292"/>
          </a:xfrm>
        </p:spPr>
        <p:txBody>
          <a:bodyPr>
            <a:normAutofit/>
          </a:bodyPr>
          <a:lstStyle/>
          <a:p>
            <a:r>
              <a:rPr lang="pt-BR" dirty="0"/>
              <a:t>Retira da fila as amostras existentes</a:t>
            </a:r>
          </a:p>
          <a:p>
            <a:pPr lvl="1"/>
            <a:r>
              <a:rPr lang="pt-BR" dirty="0"/>
              <a:t>Utilizando o </a:t>
            </a:r>
            <a:r>
              <a:rPr lang="pt-BR" i="1" dirty="0"/>
              <a:t>MUTEX</a:t>
            </a:r>
          </a:p>
          <a:p>
            <a:endParaRPr lang="pt-BR" dirty="0"/>
          </a:p>
          <a:p>
            <a:r>
              <a:rPr lang="pt-BR" dirty="0"/>
              <a:t>Multiplica as amostras lidas por 3,141592</a:t>
            </a:r>
          </a:p>
          <a:p>
            <a:endParaRPr lang="pt-BR" dirty="0"/>
          </a:p>
          <a:p>
            <a:r>
              <a:rPr lang="pt-BR" dirty="0"/>
              <a:t>Adiciona as amostras em outra fila</a:t>
            </a:r>
          </a:p>
          <a:p>
            <a:pPr lvl="1"/>
            <a:r>
              <a:rPr lang="pt-BR" dirty="0"/>
              <a:t>FIFO de 1000 posições</a:t>
            </a:r>
          </a:p>
          <a:p>
            <a:pPr lvl="1"/>
            <a:r>
              <a:rPr lang="pt-BR" dirty="0"/>
              <a:t>Permite sobrescrever dados (fila rotacional)</a:t>
            </a:r>
          </a:p>
          <a:p>
            <a:pPr lvl="2"/>
            <a:r>
              <a:rPr lang="pt-BR" dirty="0"/>
              <a:t>Mantém os 1000 últimos dados (perde os mais antigos)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399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E4FC-3E68-4F0C-B769-9E5BC73A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Rotina da Tarefa3 – Interface serial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F92445-1FBB-4A31-BBAC-82F03A71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F9CC1421-B9CA-4D4A-8752-AA7C18D7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52" y="1238317"/>
            <a:ext cx="11402096" cy="5094292"/>
          </a:xfrm>
        </p:spPr>
        <p:txBody>
          <a:bodyPr>
            <a:normAutofit/>
          </a:bodyPr>
          <a:lstStyle/>
          <a:p>
            <a:r>
              <a:rPr lang="pt-BR" dirty="0"/>
              <a:t>Lê entrada do usuário no terminal</a:t>
            </a:r>
          </a:p>
          <a:p>
            <a:pPr lvl="1"/>
            <a:r>
              <a:rPr lang="pt-BR" dirty="0"/>
              <a:t>Função </a:t>
            </a:r>
            <a:r>
              <a:rPr lang="pt-BR" i="1" dirty="0" err="1"/>
              <a:t>getchar</a:t>
            </a:r>
            <a:r>
              <a:rPr lang="pt-BR" i="1" dirty="0"/>
              <a:t>()</a:t>
            </a:r>
            <a:r>
              <a:rPr lang="pt-BR" dirty="0"/>
              <a:t> da biblioteca </a:t>
            </a:r>
            <a:r>
              <a:rPr lang="pt-BR" i="1" dirty="0" err="1"/>
              <a:t>stdio.h</a:t>
            </a:r>
            <a:endParaRPr lang="pt-BR" i="1" dirty="0"/>
          </a:p>
          <a:p>
            <a:endParaRPr lang="pt-BR" dirty="0"/>
          </a:p>
          <a:p>
            <a:r>
              <a:rPr lang="pt-BR" dirty="0"/>
              <a:t>Monta </a:t>
            </a:r>
            <a:r>
              <a:rPr lang="pt-BR" i="1" dirty="0" err="1"/>
              <a:t>string</a:t>
            </a:r>
            <a:r>
              <a:rPr lang="pt-BR" dirty="0"/>
              <a:t> em um buffer local</a:t>
            </a:r>
          </a:p>
          <a:p>
            <a:endParaRPr lang="pt-BR" dirty="0"/>
          </a:p>
          <a:p>
            <a:r>
              <a:rPr lang="pt-BR" dirty="0"/>
              <a:t>Ao detectar a entrada da tecla ENTER (“\n”)</a:t>
            </a:r>
          </a:p>
          <a:p>
            <a:pPr lvl="1"/>
            <a:r>
              <a:rPr lang="pt-BR" dirty="0"/>
              <a:t>Verifica se é comando cadastrado (“Obter” ou “Zerar”)</a:t>
            </a:r>
          </a:p>
          <a:p>
            <a:pPr lvl="1"/>
            <a:r>
              <a:rPr lang="pt-BR" dirty="0"/>
              <a:t>Caso positivo, executa comando</a:t>
            </a:r>
          </a:p>
        </p:txBody>
      </p:sp>
    </p:spTree>
    <p:extLst>
      <p:ext uri="{BB962C8B-B14F-4D97-AF65-F5344CB8AC3E}">
        <p14:creationId xmlns:p14="http://schemas.microsoft.com/office/powerpoint/2010/main" val="87459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E4FC-3E68-4F0C-B769-9E5BC73A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Rotina da Tarefa4 – Tempo de execução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F92445-1FBB-4A31-BBAC-82F03A71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6DCE0E-6E4B-482B-80A7-2CAE90956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52" y="1238317"/>
            <a:ext cx="11402096" cy="5094292"/>
          </a:xfrm>
        </p:spPr>
        <p:txBody>
          <a:bodyPr>
            <a:normAutofit/>
          </a:bodyPr>
          <a:lstStyle/>
          <a:p>
            <a:r>
              <a:rPr lang="pt-BR" dirty="0"/>
              <a:t>Lê consumo de tempo das tarefas</a:t>
            </a:r>
          </a:p>
          <a:p>
            <a:pPr lvl="1"/>
            <a:r>
              <a:rPr lang="pt-BR" dirty="0"/>
              <a:t>Função </a:t>
            </a:r>
            <a:r>
              <a:rPr lang="pt-BR" i="1" dirty="0" err="1"/>
              <a:t>vTaskGetRunTimeStats</a:t>
            </a:r>
            <a:r>
              <a:rPr lang="pt-BR" i="1" dirty="0"/>
              <a:t>()</a:t>
            </a:r>
            <a:r>
              <a:rPr lang="pt-BR" dirty="0"/>
              <a:t> do </a:t>
            </a:r>
            <a:r>
              <a:rPr lang="pt-BR" dirty="0" err="1"/>
              <a:t>FreeRTOS</a:t>
            </a:r>
            <a:endParaRPr lang="pt-BR" dirty="0"/>
          </a:p>
          <a:p>
            <a:endParaRPr lang="pt-BR" dirty="0"/>
          </a:p>
          <a:p>
            <a:r>
              <a:rPr lang="pt-BR" dirty="0"/>
              <a:t>Informa ao usuário (</a:t>
            </a:r>
            <a:r>
              <a:rPr lang="pt-BR" i="1" dirty="0"/>
              <a:t>print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180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57B90DC-891C-4738-9B96-00EB231E19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pt-BR" dirty="0"/>
              <a:t>Alisson Lopes Furlani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0B835FF0-7922-4348-B51A-65121531CA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pt-BR" dirty="0"/>
              <a:t>alisson.furlani@gmail.com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695B6DA3-8BEC-466B-8076-A3688ABE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Perguntas?</a:t>
            </a:r>
          </a:p>
        </p:txBody>
      </p:sp>
    </p:spTree>
    <p:extLst>
      <p:ext uri="{BB962C8B-B14F-4D97-AF65-F5344CB8AC3E}">
        <p14:creationId xmlns:p14="http://schemas.microsoft.com/office/powerpoint/2010/main" val="3263757674"/>
      </p:ext>
    </p:extLst>
  </p:cSld>
  <p:clrMapOvr>
    <a:masterClrMapping/>
  </p:clrMapOvr>
</p:sld>
</file>

<file path=ppt/theme/theme1.xml><?xml version="1.0" encoding="utf-8"?>
<a:theme xmlns:a="http://schemas.openxmlformats.org/drawingml/2006/main" name="Banded Design Teal 16x9">
  <a:themeElements>
    <a:clrScheme name="Personalizada 3">
      <a:dk1>
        <a:srgbClr val="000000"/>
      </a:dk1>
      <a:lt1>
        <a:sysClr val="window" lastClr="FFFFFF"/>
      </a:lt1>
      <a:dk2>
        <a:srgbClr val="373737"/>
      </a:dk2>
      <a:lt2>
        <a:srgbClr val="DEDEDE"/>
      </a:lt2>
      <a:accent1>
        <a:srgbClr val="1B3C4E"/>
      </a:accent1>
      <a:accent2>
        <a:srgbClr val="00B0F0"/>
      </a:accent2>
      <a:accent3>
        <a:srgbClr val="517399"/>
      </a:accent3>
      <a:accent4>
        <a:srgbClr val="CADA54"/>
      </a:accent4>
      <a:accent5>
        <a:srgbClr val="DF5327"/>
      </a:accent5>
      <a:accent6>
        <a:srgbClr val="F59E00"/>
      </a:accent6>
      <a:hlink>
        <a:srgbClr val="0084B4"/>
      </a:hlink>
      <a:folHlink>
        <a:srgbClr val="005878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 anchor="ctr">
        <a:normAutofit fontScale="97500"/>
      </a:bodyPr>
      <a:lstStyle>
        <a:defPPr algn="l">
          <a:defRPr sz="2000" b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alizada 3">
    <a:dk1>
      <a:srgbClr val="000000"/>
    </a:dk1>
    <a:lt1>
      <a:sysClr val="window" lastClr="FFFFFF"/>
    </a:lt1>
    <a:dk2>
      <a:srgbClr val="373737"/>
    </a:dk2>
    <a:lt2>
      <a:srgbClr val="DEDEDE"/>
    </a:lt2>
    <a:accent1>
      <a:srgbClr val="1B3C4E"/>
    </a:accent1>
    <a:accent2>
      <a:srgbClr val="00B0F0"/>
    </a:accent2>
    <a:accent3>
      <a:srgbClr val="517399"/>
    </a:accent3>
    <a:accent4>
      <a:srgbClr val="CADA54"/>
    </a:accent4>
    <a:accent5>
      <a:srgbClr val="DF5327"/>
    </a:accent5>
    <a:accent6>
      <a:srgbClr val="F59E00"/>
    </a:accent6>
    <a:hlink>
      <a:srgbClr val="0084B4"/>
    </a:hlink>
    <a:folHlink>
      <a:srgbClr val="005878"/>
    </a:folHlink>
  </a:clrScheme>
</a:themeOverride>
</file>

<file path=ppt/theme/themeOverride2.xml><?xml version="1.0" encoding="utf-8"?>
<a:themeOverride xmlns:a="http://schemas.openxmlformats.org/drawingml/2006/main">
  <a:clrScheme name="Personalizada 3">
    <a:dk1>
      <a:srgbClr val="000000"/>
    </a:dk1>
    <a:lt1>
      <a:sysClr val="window" lastClr="FFFFFF"/>
    </a:lt1>
    <a:dk2>
      <a:srgbClr val="373737"/>
    </a:dk2>
    <a:lt2>
      <a:srgbClr val="DEDEDE"/>
    </a:lt2>
    <a:accent1>
      <a:srgbClr val="1B3C4E"/>
    </a:accent1>
    <a:accent2>
      <a:srgbClr val="00B0F0"/>
    </a:accent2>
    <a:accent3>
      <a:srgbClr val="517399"/>
    </a:accent3>
    <a:accent4>
      <a:srgbClr val="CADA54"/>
    </a:accent4>
    <a:accent5>
      <a:srgbClr val="DF5327"/>
    </a:accent5>
    <a:accent6>
      <a:srgbClr val="F59E00"/>
    </a:accent6>
    <a:hlink>
      <a:srgbClr val="0084B4"/>
    </a:hlink>
    <a:folHlink>
      <a:srgbClr val="005878"/>
    </a:folHlink>
  </a:clrScheme>
</a:themeOverride>
</file>

<file path=ppt/theme/themeOverride3.xml><?xml version="1.0" encoding="utf-8"?>
<a:themeOverride xmlns:a="http://schemas.openxmlformats.org/drawingml/2006/main">
  <a:clrScheme name="Personalizada 3">
    <a:dk1>
      <a:srgbClr val="000000"/>
    </a:dk1>
    <a:lt1>
      <a:sysClr val="window" lastClr="FFFFFF"/>
    </a:lt1>
    <a:dk2>
      <a:srgbClr val="373737"/>
    </a:dk2>
    <a:lt2>
      <a:srgbClr val="DEDEDE"/>
    </a:lt2>
    <a:accent1>
      <a:srgbClr val="1B3C4E"/>
    </a:accent1>
    <a:accent2>
      <a:srgbClr val="00B0F0"/>
    </a:accent2>
    <a:accent3>
      <a:srgbClr val="517399"/>
    </a:accent3>
    <a:accent4>
      <a:srgbClr val="CADA54"/>
    </a:accent4>
    <a:accent5>
      <a:srgbClr val="DF5327"/>
    </a:accent5>
    <a:accent6>
      <a:srgbClr val="F59E00"/>
    </a:accent6>
    <a:hlink>
      <a:srgbClr val="0084B4"/>
    </a:hlink>
    <a:folHlink>
      <a:srgbClr val="005878"/>
    </a:folHlink>
  </a:clrScheme>
</a:themeOverride>
</file>

<file path=ppt/theme/themeOverride4.xml><?xml version="1.0" encoding="utf-8"?>
<a:themeOverride xmlns:a="http://schemas.openxmlformats.org/drawingml/2006/main">
  <a:clrScheme name="Personalizada 3">
    <a:dk1>
      <a:srgbClr val="000000"/>
    </a:dk1>
    <a:lt1>
      <a:sysClr val="window" lastClr="FFFFFF"/>
    </a:lt1>
    <a:dk2>
      <a:srgbClr val="373737"/>
    </a:dk2>
    <a:lt2>
      <a:srgbClr val="DEDEDE"/>
    </a:lt2>
    <a:accent1>
      <a:srgbClr val="1B3C4E"/>
    </a:accent1>
    <a:accent2>
      <a:srgbClr val="00B0F0"/>
    </a:accent2>
    <a:accent3>
      <a:srgbClr val="517399"/>
    </a:accent3>
    <a:accent4>
      <a:srgbClr val="CADA54"/>
    </a:accent4>
    <a:accent5>
      <a:srgbClr val="DF5327"/>
    </a:accent5>
    <a:accent6>
      <a:srgbClr val="F59E00"/>
    </a:accent6>
    <a:hlink>
      <a:srgbClr val="0084B4"/>
    </a:hlink>
    <a:folHlink>
      <a:srgbClr val="005878"/>
    </a:folHlink>
  </a:clrScheme>
</a:themeOverride>
</file>

<file path=ppt/theme/themeOverride5.xml><?xml version="1.0" encoding="utf-8"?>
<a:themeOverride xmlns:a="http://schemas.openxmlformats.org/drawingml/2006/main">
  <a:clrScheme name="Personalizada 3">
    <a:dk1>
      <a:srgbClr val="000000"/>
    </a:dk1>
    <a:lt1>
      <a:sysClr val="window" lastClr="FFFFFF"/>
    </a:lt1>
    <a:dk2>
      <a:srgbClr val="373737"/>
    </a:dk2>
    <a:lt2>
      <a:srgbClr val="DEDEDE"/>
    </a:lt2>
    <a:accent1>
      <a:srgbClr val="1B3C4E"/>
    </a:accent1>
    <a:accent2>
      <a:srgbClr val="00B0F0"/>
    </a:accent2>
    <a:accent3>
      <a:srgbClr val="517399"/>
    </a:accent3>
    <a:accent4>
      <a:srgbClr val="CADA54"/>
    </a:accent4>
    <a:accent5>
      <a:srgbClr val="DF5327"/>
    </a:accent5>
    <a:accent6>
      <a:srgbClr val="F59E00"/>
    </a:accent6>
    <a:hlink>
      <a:srgbClr val="0084B4"/>
    </a:hlink>
    <a:folHlink>
      <a:srgbClr val="00587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BBF5D7C-90AF-408A-B515-5CD5355B6C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1989</TotalTime>
  <Words>332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Banded Design Teal 16x9</vt:lpstr>
      <vt:lpstr>Aplicação FreeRTOS</vt:lpstr>
      <vt:lpstr>Desenvolvimento</vt:lpstr>
      <vt:lpstr>Criação de tarefas</vt:lpstr>
      <vt:lpstr>Rotina da Tarefa1 - ADC</vt:lpstr>
      <vt:lpstr>Rotina da Tarefa2 – Processamento do sinal</vt:lpstr>
      <vt:lpstr>Rotina da Tarefa3 – Interface serial </vt:lpstr>
      <vt:lpstr>Rotina da Tarefa4 – Tempo de execução</vt:lpstr>
      <vt:lpstr>Perguntas?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TCC I</dc:title>
  <dc:creator>Alisson Lopes Furlani</dc:creator>
  <cp:keywords/>
  <cp:lastModifiedBy>Alisson Lopes Furlani</cp:lastModifiedBy>
  <cp:revision>225</cp:revision>
  <dcterms:created xsi:type="dcterms:W3CDTF">2016-12-04T13:48:35Z</dcterms:created>
  <dcterms:modified xsi:type="dcterms:W3CDTF">2021-07-10T16:47:09Z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