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0" r:id="rId3"/>
    <p:sldId id="258" r:id="rId4"/>
    <p:sldId id="257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094" y="3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0519-9DEA-4028-9291-F1F8178D20DA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40EC4-7ECF-4BA2-93C1-E8B04C093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7057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28F7C-FFC6-43AA-9987-E4A03950F9CD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5E038-59FC-4E6B-9208-5B4062159E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8720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5E038-59FC-4E6B-9208-5B4062159E8D}" type="slidenum">
              <a:rPr lang="pt-BR" smtClean="0"/>
              <a:t>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418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D9E4-D984-4E45-9E92-6B6F21347E83}" type="datetime1">
              <a:rPr lang="pt-BR" smtClean="0"/>
              <a:t>08/01/2025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P.01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D078-1CFC-4518-8481-7AF94A55E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23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5B72-4865-4E7D-9208-2EAF0A96C0CB}" type="datetime1">
              <a:rPr lang="pt-BR" smtClean="0"/>
              <a:t>08/01/2025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P.01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D078-1CFC-4518-8481-7AF94A55E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03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083A-043B-4011-8DB0-1DB3C11BD796}" type="datetime1">
              <a:rPr lang="pt-BR" smtClean="0"/>
              <a:t>08/01/2025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P.01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D078-1CFC-4518-8481-7AF94A55E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50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C917-B768-4658-AF60-291341545EEA}" type="datetime1">
              <a:rPr lang="pt-BR" smtClean="0"/>
              <a:t>08/01/2025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P.01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D078-1CFC-4518-8481-7AF94A55E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51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1557-40A4-46DC-9596-D587D0A0A4AC}" type="datetime1">
              <a:rPr lang="pt-BR" smtClean="0"/>
              <a:t>08/01/2025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P.01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D078-1CFC-4518-8481-7AF94A55E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37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24D82-6CA4-4DE4-9964-AAA689FA0516}" type="datetime1">
              <a:rPr lang="pt-BR" smtClean="0"/>
              <a:t>08/01/2025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P.01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D078-1CFC-4518-8481-7AF94A55E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4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7D37-8117-4989-88B7-81ABAD7AF20A}" type="datetime1">
              <a:rPr lang="pt-BR" smtClean="0"/>
              <a:t>08/01/2025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P.01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D078-1CFC-4518-8481-7AF94A55E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5869-032C-4DD9-B599-9718CCA20CA6}" type="datetime1">
              <a:rPr lang="pt-BR" smtClean="0"/>
              <a:t>08/01/2025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P.01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D078-1CFC-4518-8481-7AF94A55E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5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F0C6-4D93-4D47-AE22-EF2EDA68C804}" type="datetime1">
              <a:rPr lang="pt-BR" smtClean="0"/>
              <a:t>08/01/2025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P.01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D078-1CFC-4518-8481-7AF94A55E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52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B834-48A6-4199-9768-EF8922EA0BA6}" type="datetime1">
              <a:rPr lang="pt-BR" smtClean="0"/>
              <a:t>08/01/2025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P.01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D078-1CFC-4518-8481-7AF94A55E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4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AFC5B-60AB-47EC-A9AD-D6344A23E5F7}" type="datetime1">
              <a:rPr lang="pt-BR" smtClean="0"/>
              <a:t>08/01/2025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P.01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DD078-1CFC-4518-8481-7AF94A55E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40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E8B75-2F92-438B-9348-42A47237F781}" type="datetime1">
              <a:rPr lang="pt-BR" smtClean="0"/>
              <a:t>08/01/2025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P.01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DD078-1CFC-4518-8481-7AF94A55E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14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-99392" y="0"/>
            <a:ext cx="6957392" cy="914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ATALHOS DO EXCEL</a:t>
            </a:r>
            <a:endParaRPr lang="pt-BR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88015" y="1115616"/>
            <a:ext cx="5985048" cy="72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TOP 30</a:t>
            </a:r>
            <a:endParaRPr lang="pt-BR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7" name="Picture 3" descr="C:\Users\usuario\Downloads\Draft Picks '14\Documents\Ebook-criado-com-IA\capa_imagem_gerada_can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97" y="2005810"/>
            <a:ext cx="5724400" cy="427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 21"/>
          <p:cNvSpPr/>
          <p:nvPr/>
        </p:nvSpPr>
        <p:spPr>
          <a:xfrm>
            <a:off x="360614" y="6660232"/>
            <a:ext cx="5985048" cy="1152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Um guia com os principais atalhos de teclado, capazes de  acelerar sua produtividades na criação de planilhas no Excel.</a:t>
            </a:r>
            <a:endParaRPr lang="pt-BR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05374" y="6435520"/>
            <a:ext cx="5985048" cy="16015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Um guia com os principais atalhos de </a:t>
            </a:r>
            <a:r>
              <a:rPr lang="pt-B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teclado </a:t>
            </a:r>
            <a:r>
              <a:rPr lang="pt-B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capazes de  acelerar sua produtividades na criação de planilhas no Excel.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360614" y="7812360"/>
            <a:ext cx="5985048" cy="72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RENATO ROCHA</a:t>
            </a:r>
            <a:endParaRPr lang="pt-BR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31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0541" cmpd="sng">
                  <a:noFill/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ATALHOS DO EXCEL</a:t>
            </a:r>
            <a:endParaRPr lang="pt-BR" sz="4800" b="1" dirty="0">
              <a:ln w="10541" cmpd="sng">
                <a:noFill/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60614" y="1547664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8. **</a:t>
            </a:r>
            <a:r>
              <a:rPr lang="pt-BR" sz="2000" dirty="0" err="1" smtClean="0">
                <a:solidFill>
                  <a:schemeClr val="tx1"/>
                </a:solidFill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+ A** 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  Seleciona toda a planilha. 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  *Exemplo*: Se você quiser selecionar tudo rapidamente para copiar ou formatar, pressione **</a:t>
            </a:r>
            <a:r>
              <a:rPr lang="pt-BR" sz="2000" dirty="0" err="1" smtClean="0">
                <a:solidFill>
                  <a:schemeClr val="tx1"/>
                </a:solidFill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+ A**.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15502" y="4932040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2" name="Retângulo 11"/>
          <p:cNvSpPr/>
          <p:nvPr/>
        </p:nvSpPr>
        <p:spPr>
          <a:xfrm rot="5400000">
            <a:off x="-11986" y="204195"/>
            <a:ext cx="1115617" cy="70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5178" y="5436096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>
                <a:latin typeface="Impact" panose="020B0806030902050204" pitchFamily="34" charset="0"/>
              </a:rPr>
              <a:t>9. **Shift + Barra de espaço</a:t>
            </a:r>
            <a:r>
              <a:rPr lang="pt-BR" sz="2000" dirty="0" smtClean="0">
                <a:latin typeface="Impact" panose="020B0806030902050204" pitchFamily="34" charset="0"/>
              </a:rPr>
              <a:t>**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</a:t>
            </a:r>
            <a:endParaRPr lang="pt-BR" sz="2000" dirty="0"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   Seleciona toda a linha em que a célula ativa está</a:t>
            </a:r>
            <a:r>
              <a:rPr lang="pt-BR" sz="2000" dirty="0" smtClean="0">
                <a:latin typeface="Impact" panose="020B0806030902050204" pitchFamily="34" charset="0"/>
              </a:rPr>
              <a:t>.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</a:t>
            </a:r>
            <a:endParaRPr lang="pt-BR" sz="2000" dirty="0"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   *Exemplo*: Quando você está em uma célula da linha 5, pressionar **Shift + barra de espaço** seleciona a linha 5 inteira.</a:t>
            </a:r>
          </a:p>
        </p:txBody>
      </p:sp>
    </p:spTree>
    <p:extLst>
      <p:ext uri="{BB962C8B-B14F-4D97-AF65-F5344CB8AC3E}">
        <p14:creationId xmlns:p14="http://schemas.microsoft.com/office/powerpoint/2010/main" val="334522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0541" cmpd="sng">
                  <a:noFill/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ATALHOS DO EXCEL</a:t>
            </a:r>
            <a:endParaRPr lang="pt-BR" sz="4800" b="1" dirty="0">
              <a:ln w="10541" cmpd="sng">
                <a:noFill/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60614" y="1547664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10. **</a:t>
            </a:r>
            <a:r>
              <a:rPr lang="pt-BR" sz="2000" dirty="0" err="1" smtClean="0">
                <a:solidFill>
                  <a:schemeClr val="tx1"/>
                </a:solidFill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+ Barra de espaço** 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  Seleciona toda a coluna em que a célula ativa está. 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  *Exemplo*: Quando você está na célula B1, pressionar **</a:t>
            </a:r>
            <a:r>
              <a:rPr lang="pt-BR" sz="2000" dirty="0" err="1" smtClean="0">
                <a:solidFill>
                  <a:schemeClr val="tx1"/>
                </a:solidFill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+ barra de espaço** seleciona a coluna B.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15502" y="4932040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2" name="Retângulo 11"/>
          <p:cNvSpPr/>
          <p:nvPr/>
        </p:nvSpPr>
        <p:spPr>
          <a:xfrm rot="5400000">
            <a:off x="-11986" y="204195"/>
            <a:ext cx="1115617" cy="70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825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-70670" y="0"/>
            <a:ext cx="6957392" cy="914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ATALHOS DO EXCEL</a:t>
            </a:r>
            <a:endParaRPr lang="pt-BR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88015" y="1115616"/>
            <a:ext cx="5985048" cy="4464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7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03</a:t>
            </a:r>
            <a:endParaRPr lang="pt-BR" sz="287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15502" y="5220072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43093" y="6660232"/>
            <a:ext cx="5985048" cy="20882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Neste capítulo, veremos atalhos que ajudam na edição de células.</a:t>
            </a:r>
          </a:p>
          <a:p>
            <a:pPr algn="ctr"/>
            <a:endParaRPr lang="pt-BR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39180" y="5356630"/>
            <a:ext cx="5985048" cy="16561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Edição</a:t>
            </a:r>
            <a:r>
              <a:rPr lang="pt-BR" sz="3600" dirty="0"/>
              <a:t> </a:t>
            </a:r>
            <a:r>
              <a:rPr lang="pt-BR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Rápida de Células</a:t>
            </a:r>
          </a:p>
        </p:txBody>
      </p:sp>
    </p:spTree>
    <p:extLst>
      <p:ext uri="{BB962C8B-B14F-4D97-AF65-F5344CB8AC3E}">
        <p14:creationId xmlns:p14="http://schemas.microsoft.com/office/powerpoint/2010/main" val="286227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0541" cmpd="sng">
                  <a:noFill/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ATALHOS DO EXCEL</a:t>
            </a:r>
            <a:endParaRPr lang="pt-BR" sz="4800" b="1" dirty="0">
              <a:ln w="10541" cmpd="sng">
                <a:noFill/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60614" y="1547664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>
                <a:latin typeface="Impact" panose="020B0806030902050204" pitchFamily="34" charset="0"/>
              </a:rPr>
              <a:t>11. **F2</a:t>
            </a:r>
            <a:r>
              <a:rPr lang="pt-BR" sz="2000" dirty="0" smtClean="0">
                <a:latin typeface="Impact" panose="020B0806030902050204" pitchFamily="34" charset="0"/>
              </a:rPr>
              <a:t>**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</a:t>
            </a:r>
            <a:endParaRPr lang="pt-BR" sz="2000" dirty="0"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   Ativa a edição de uma célula.  </a:t>
            </a:r>
            <a:endParaRPr lang="pt-BR" sz="2000" dirty="0" smtClean="0">
              <a:latin typeface="Impact" panose="020B0806030902050204" pitchFamily="34" charset="0"/>
            </a:endParaRPr>
          </a:p>
          <a:p>
            <a:endParaRPr lang="pt-BR" sz="2000" dirty="0"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   *Exemplo*: Se você quiser editar a célula C3, basta selecionar C3 e pressionar **F2**.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15502" y="4932040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2" name="Retângulo 11"/>
          <p:cNvSpPr/>
          <p:nvPr/>
        </p:nvSpPr>
        <p:spPr>
          <a:xfrm rot="5400000">
            <a:off x="-11986" y="204195"/>
            <a:ext cx="1115617" cy="70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5178" y="5436096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 smtClean="0">
                <a:latin typeface="Impact" panose="020B0806030902050204" pitchFamily="34" charset="0"/>
              </a:rPr>
              <a:t>12. **</a:t>
            </a:r>
            <a:r>
              <a:rPr lang="pt-BR" sz="2000" dirty="0" err="1" smtClean="0"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latin typeface="Impact" panose="020B0806030902050204" pitchFamily="34" charset="0"/>
              </a:rPr>
              <a:t> + C**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Copia o conteúdo de uma célula ou seleção de Células.  </a:t>
            </a:r>
          </a:p>
          <a:p>
            <a:endParaRPr lang="pt-BR" sz="2000" dirty="0" smtClean="0">
              <a:latin typeface="Impact" panose="020B0806030902050204" pitchFamily="34" charset="0"/>
            </a:endParaRPr>
          </a:p>
          <a:p>
            <a:r>
              <a:rPr lang="pt-BR" sz="2000" dirty="0" smtClean="0">
                <a:latin typeface="Impact" panose="020B0806030902050204" pitchFamily="34" charset="0"/>
              </a:rPr>
              <a:t>   *Exemplo*: Se você tiver um número na célula A1 e pressionar **</a:t>
            </a:r>
            <a:r>
              <a:rPr lang="pt-BR" sz="2000" dirty="0" err="1" smtClean="0"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latin typeface="Impact" panose="020B0806030902050204" pitchFamily="34" charset="0"/>
              </a:rPr>
              <a:t> + C**, ele será copiado.</a:t>
            </a:r>
            <a:endParaRPr lang="pt-BR" sz="2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0541" cmpd="sng">
                  <a:noFill/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ATALHOS DO EXCEL</a:t>
            </a:r>
            <a:endParaRPr lang="pt-BR" sz="4800" b="1" dirty="0">
              <a:ln w="10541" cmpd="sng">
                <a:noFill/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60614" y="1547664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>
                <a:latin typeface="Impact" panose="020B0806030902050204" pitchFamily="34" charset="0"/>
              </a:rPr>
              <a:t>11. **F2</a:t>
            </a:r>
            <a:r>
              <a:rPr lang="pt-BR" sz="2000" dirty="0" smtClean="0">
                <a:latin typeface="Impact" panose="020B0806030902050204" pitchFamily="34" charset="0"/>
              </a:rPr>
              <a:t>**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</a:t>
            </a:r>
            <a:endParaRPr lang="pt-BR" sz="2000" dirty="0"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   Ativa a edição de uma célula.  </a:t>
            </a:r>
            <a:endParaRPr lang="pt-BR" sz="2000" dirty="0" smtClean="0">
              <a:latin typeface="Impact" panose="020B0806030902050204" pitchFamily="34" charset="0"/>
            </a:endParaRPr>
          </a:p>
          <a:p>
            <a:endParaRPr lang="pt-BR" sz="2000" dirty="0"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   *Exemplo*: Se você quiser editar a célula C3, basta selecionar C3 e pressionar **F2**.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15502" y="4932040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2" name="Retângulo 11"/>
          <p:cNvSpPr/>
          <p:nvPr/>
        </p:nvSpPr>
        <p:spPr>
          <a:xfrm rot="5400000">
            <a:off x="-11986" y="204195"/>
            <a:ext cx="1115617" cy="70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5178" y="5436096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 smtClean="0">
                <a:latin typeface="Impact" panose="020B0806030902050204" pitchFamily="34" charset="0"/>
              </a:rPr>
              <a:t>12. **</a:t>
            </a:r>
            <a:r>
              <a:rPr lang="pt-BR" sz="2000" dirty="0" err="1" smtClean="0"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latin typeface="Impact" panose="020B0806030902050204" pitchFamily="34" charset="0"/>
              </a:rPr>
              <a:t> + C**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Copia o conteúdo de uma célula ou seleção de Células.  </a:t>
            </a:r>
          </a:p>
          <a:p>
            <a:endParaRPr lang="pt-BR" sz="2000" dirty="0" smtClean="0">
              <a:latin typeface="Impact" panose="020B0806030902050204" pitchFamily="34" charset="0"/>
            </a:endParaRPr>
          </a:p>
          <a:p>
            <a:r>
              <a:rPr lang="pt-BR" sz="2000" dirty="0" smtClean="0">
                <a:latin typeface="Impact" panose="020B0806030902050204" pitchFamily="34" charset="0"/>
              </a:rPr>
              <a:t>   *Exemplo*: Se você tiver um número na célula A1 e pressionar **</a:t>
            </a:r>
            <a:r>
              <a:rPr lang="pt-BR" sz="2000" dirty="0" err="1" smtClean="0"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latin typeface="Impact" panose="020B0806030902050204" pitchFamily="34" charset="0"/>
              </a:rPr>
              <a:t> + C**, ele será copiado.</a:t>
            </a:r>
            <a:endParaRPr lang="pt-BR" sz="2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2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0541" cmpd="sng">
                  <a:noFill/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ATALHOS DO EXCEL</a:t>
            </a:r>
            <a:endParaRPr lang="pt-BR" sz="4800" b="1" dirty="0">
              <a:ln w="10541" cmpd="sng">
                <a:noFill/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60614" y="1547664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 smtClean="0">
                <a:latin typeface="Impact" panose="020B0806030902050204" pitchFamily="34" charset="0"/>
              </a:rPr>
              <a:t>13. **</a:t>
            </a:r>
            <a:r>
              <a:rPr lang="pt-BR" sz="2000" dirty="0" err="1" smtClean="0"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latin typeface="Impact" panose="020B0806030902050204" pitchFamily="34" charset="0"/>
              </a:rPr>
              <a:t> + X**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 Corta o conteúdo de uma célula ou seleção de células.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 *Exemplo*: Para mover dados de uma célula para outra, selecione e pressione **</a:t>
            </a:r>
            <a:r>
              <a:rPr lang="pt-BR" sz="2000" dirty="0" err="1" smtClean="0"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latin typeface="Impact" panose="020B0806030902050204" pitchFamily="34" charset="0"/>
              </a:rPr>
              <a:t> + X**.</a:t>
            </a:r>
            <a:endParaRPr lang="pt-BR" sz="2000" dirty="0">
              <a:latin typeface="Impact" panose="020B080603090205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15502" y="4932040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2" name="Retângulo 11"/>
          <p:cNvSpPr/>
          <p:nvPr/>
        </p:nvSpPr>
        <p:spPr>
          <a:xfrm rot="5400000">
            <a:off x="-11986" y="204195"/>
            <a:ext cx="1115617" cy="70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5178" y="5436096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>
                <a:latin typeface="Impact" panose="020B0806030902050204" pitchFamily="34" charset="0"/>
              </a:rPr>
              <a:t>14. **</a:t>
            </a:r>
            <a:r>
              <a:rPr lang="pt-BR" sz="2000" dirty="0" err="1">
                <a:latin typeface="Impact" panose="020B0806030902050204" pitchFamily="34" charset="0"/>
              </a:rPr>
              <a:t>Ctrl</a:t>
            </a:r>
            <a:r>
              <a:rPr lang="pt-BR" sz="2000" dirty="0">
                <a:latin typeface="Impact" panose="020B0806030902050204" pitchFamily="34" charset="0"/>
              </a:rPr>
              <a:t> + V</a:t>
            </a:r>
            <a:r>
              <a:rPr lang="pt-BR" sz="2000" dirty="0" smtClean="0">
                <a:latin typeface="Impact" panose="020B0806030902050204" pitchFamily="34" charset="0"/>
              </a:rPr>
              <a:t>**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</a:t>
            </a:r>
            <a:endParaRPr lang="pt-BR" sz="2000" dirty="0"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   Cola o conteúdo copiado ou cortado.  </a:t>
            </a:r>
            <a:endParaRPr lang="pt-BR" sz="2000" dirty="0" smtClean="0">
              <a:latin typeface="Impact" panose="020B0806030902050204" pitchFamily="34" charset="0"/>
            </a:endParaRPr>
          </a:p>
          <a:p>
            <a:endParaRPr lang="pt-BR" sz="2000" dirty="0"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   *Exemplo*: Depois de copiar um valor, vá para a célula de destino e pressione **</a:t>
            </a:r>
            <a:r>
              <a:rPr lang="pt-BR" sz="2000" dirty="0" err="1">
                <a:latin typeface="Impact" panose="020B0806030902050204" pitchFamily="34" charset="0"/>
              </a:rPr>
              <a:t>Ctrl</a:t>
            </a:r>
            <a:r>
              <a:rPr lang="pt-BR" sz="2000" dirty="0">
                <a:latin typeface="Impact" panose="020B0806030902050204" pitchFamily="34" charset="0"/>
              </a:rPr>
              <a:t> + V** para colá-lo.</a:t>
            </a:r>
          </a:p>
        </p:txBody>
      </p:sp>
    </p:spTree>
    <p:extLst>
      <p:ext uri="{BB962C8B-B14F-4D97-AF65-F5344CB8AC3E}">
        <p14:creationId xmlns:p14="http://schemas.microsoft.com/office/powerpoint/2010/main" val="23374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0541" cmpd="sng">
                  <a:noFill/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ATALHOS DO EXCEL</a:t>
            </a:r>
            <a:endParaRPr lang="pt-BR" sz="4800" b="1" dirty="0">
              <a:ln w="10541" cmpd="sng">
                <a:noFill/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15502" y="4932040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2" name="Retângulo 11"/>
          <p:cNvSpPr/>
          <p:nvPr/>
        </p:nvSpPr>
        <p:spPr>
          <a:xfrm rot="5400000">
            <a:off x="-11986" y="204195"/>
            <a:ext cx="1115617" cy="70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5178" y="1763688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>
                <a:latin typeface="Impact" panose="020B0806030902050204" pitchFamily="34" charset="0"/>
              </a:rPr>
              <a:t>15. **</a:t>
            </a:r>
            <a:r>
              <a:rPr lang="pt-BR" sz="2000" dirty="0" err="1">
                <a:latin typeface="Impact" panose="020B0806030902050204" pitchFamily="34" charset="0"/>
              </a:rPr>
              <a:t>Ctrl</a:t>
            </a:r>
            <a:r>
              <a:rPr lang="pt-BR" sz="2000" dirty="0">
                <a:latin typeface="Impact" panose="020B0806030902050204" pitchFamily="34" charset="0"/>
              </a:rPr>
              <a:t> + Z</a:t>
            </a:r>
            <a:r>
              <a:rPr lang="pt-BR" sz="2000" dirty="0" smtClean="0">
                <a:latin typeface="Impact" panose="020B0806030902050204" pitchFamily="34" charset="0"/>
              </a:rPr>
              <a:t>**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</a:t>
            </a:r>
            <a:endParaRPr lang="pt-BR" sz="2000" dirty="0"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   Desfaz a última ação. </a:t>
            </a:r>
            <a:endParaRPr lang="pt-BR" sz="2000" dirty="0" smtClean="0">
              <a:latin typeface="Impact" panose="020B0806030902050204" pitchFamily="34" charset="0"/>
            </a:endParaRPr>
          </a:p>
          <a:p>
            <a:r>
              <a:rPr lang="pt-BR" sz="2000" dirty="0" smtClean="0">
                <a:latin typeface="Impact" panose="020B0806030902050204" pitchFamily="34" charset="0"/>
              </a:rPr>
              <a:t> </a:t>
            </a:r>
            <a:endParaRPr lang="pt-BR" sz="2000" dirty="0"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   *Exemplo*: Se você acidentalmente deletar dados, pressione **</a:t>
            </a:r>
            <a:r>
              <a:rPr lang="pt-BR" sz="2000" dirty="0" err="1">
                <a:latin typeface="Impact" panose="020B0806030902050204" pitchFamily="34" charset="0"/>
              </a:rPr>
              <a:t>Ctrl</a:t>
            </a:r>
            <a:r>
              <a:rPr lang="pt-BR" sz="2000" dirty="0">
                <a:latin typeface="Impact" panose="020B0806030902050204" pitchFamily="34" charset="0"/>
              </a:rPr>
              <a:t> + Z** para desfazer a ação.</a:t>
            </a:r>
          </a:p>
        </p:txBody>
      </p:sp>
    </p:spTree>
    <p:extLst>
      <p:ext uri="{BB962C8B-B14F-4D97-AF65-F5344CB8AC3E}">
        <p14:creationId xmlns:p14="http://schemas.microsoft.com/office/powerpoint/2010/main" val="344139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-70670" y="0"/>
            <a:ext cx="6957392" cy="914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ATALHOS DO EXCEL</a:t>
            </a:r>
            <a:endParaRPr lang="pt-BR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88015" y="1115616"/>
            <a:ext cx="5985048" cy="4464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7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04</a:t>
            </a:r>
            <a:endParaRPr lang="pt-BR" sz="287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15502" y="5220072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43093" y="6660232"/>
            <a:ext cx="5985048" cy="20882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 smtClean="0"/>
              <a:t>Aqui </a:t>
            </a:r>
            <a:r>
              <a:rPr lang="pt-BR" sz="2400" dirty="0"/>
              <a:t>vamos conhecer atalhos para formatar rapidamente as células.</a:t>
            </a:r>
          </a:p>
          <a:p>
            <a:pPr algn="ctr"/>
            <a:endParaRPr lang="pt-BR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39180" y="5356630"/>
            <a:ext cx="5985048" cy="16561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Formatação Rápida</a:t>
            </a:r>
            <a:endParaRPr lang="pt-BR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0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0541" cmpd="sng">
                  <a:noFill/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ATALHOS DO EXCEL</a:t>
            </a:r>
            <a:endParaRPr lang="pt-BR" sz="4800" b="1" dirty="0">
              <a:ln w="10541" cmpd="sng">
                <a:noFill/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60614" y="1547664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 smtClean="0">
                <a:latin typeface="Impact" panose="020B0806030902050204" pitchFamily="34" charset="0"/>
              </a:rPr>
              <a:t>16. **</a:t>
            </a:r>
            <a:r>
              <a:rPr lang="pt-BR" sz="2000" dirty="0" err="1" smtClean="0"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latin typeface="Impact" panose="020B0806030902050204" pitchFamily="34" charset="0"/>
              </a:rPr>
              <a:t> + B**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 Aplica ou remove o negrito.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 *Exemplo*: Se você quiser destacar um título de coluna, selecione a célula e pressione **</a:t>
            </a:r>
            <a:r>
              <a:rPr lang="pt-BR" sz="2000" dirty="0" err="1" smtClean="0"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latin typeface="Impact" panose="020B0806030902050204" pitchFamily="34" charset="0"/>
              </a:rPr>
              <a:t> + B**.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15502" y="4932040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2" name="Retângulo 11"/>
          <p:cNvSpPr/>
          <p:nvPr/>
        </p:nvSpPr>
        <p:spPr>
          <a:xfrm rot="5400000">
            <a:off x="-11986" y="204195"/>
            <a:ext cx="1115617" cy="70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5178" y="5436096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 smtClean="0">
                <a:latin typeface="Impact" panose="020B0806030902050204" pitchFamily="34" charset="0"/>
              </a:rPr>
              <a:t>17. **</a:t>
            </a:r>
            <a:r>
              <a:rPr lang="pt-BR" sz="2000" dirty="0" err="1" smtClean="0"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latin typeface="Impact" panose="020B0806030902050204" pitchFamily="34" charset="0"/>
              </a:rPr>
              <a:t> + I**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 Aplica ou remove o itálico.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 *Exemplo*: Para dar ênfase a um valor, selecione a célula e pressione **</a:t>
            </a:r>
            <a:r>
              <a:rPr lang="pt-BR" sz="2000" dirty="0" err="1" smtClean="0"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latin typeface="Impact" panose="020B0806030902050204" pitchFamily="34" charset="0"/>
              </a:rPr>
              <a:t> + I**.</a:t>
            </a:r>
            <a:endParaRPr lang="pt-BR" sz="2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6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0541" cmpd="sng">
                  <a:noFill/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ATALHOS DO EXCEL</a:t>
            </a:r>
            <a:endParaRPr lang="pt-BR" sz="4800" b="1" dirty="0">
              <a:ln w="10541" cmpd="sng">
                <a:noFill/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60614" y="1547664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 smtClean="0">
                <a:latin typeface="Impact" panose="020B0806030902050204" pitchFamily="34" charset="0"/>
              </a:rPr>
              <a:t>18. **</a:t>
            </a:r>
            <a:r>
              <a:rPr lang="pt-BR" sz="2000" dirty="0" err="1" smtClean="0"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latin typeface="Impact" panose="020B0806030902050204" pitchFamily="34" charset="0"/>
              </a:rPr>
              <a:t> + U**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 Aplica ou remove o sublinhado.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 *Exemplo*: Para destacar uma informação importante, selecione a célula e pressione **</a:t>
            </a:r>
            <a:r>
              <a:rPr lang="pt-BR" sz="2000" dirty="0" err="1" smtClean="0"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latin typeface="Impact" panose="020B0806030902050204" pitchFamily="34" charset="0"/>
              </a:rPr>
              <a:t> + U**.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15502" y="4932040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2" name="Retângulo 11"/>
          <p:cNvSpPr/>
          <p:nvPr/>
        </p:nvSpPr>
        <p:spPr>
          <a:xfrm rot="5400000">
            <a:off x="-11986" y="204195"/>
            <a:ext cx="1115617" cy="70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5178" y="5436096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 smtClean="0">
                <a:latin typeface="Impact" panose="020B0806030902050204" pitchFamily="34" charset="0"/>
              </a:rPr>
              <a:t>19. **</a:t>
            </a:r>
            <a:r>
              <a:rPr lang="pt-BR" sz="2000" dirty="0" err="1" smtClean="0"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latin typeface="Impact" panose="020B0806030902050204" pitchFamily="34" charset="0"/>
              </a:rPr>
              <a:t> + Shift + $**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 Aplica o formato de moeda.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 *Exemplo*: Para formatar um valor como moeda, selecione a célula com o valor e pressione **</a:t>
            </a:r>
            <a:r>
              <a:rPr lang="pt-BR" sz="2000" dirty="0" err="1" smtClean="0"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latin typeface="Impact" panose="020B0806030902050204" pitchFamily="34" charset="0"/>
              </a:rPr>
              <a:t> + Shift + $**.</a:t>
            </a:r>
          </a:p>
        </p:txBody>
      </p:sp>
    </p:spTree>
    <p:extLst>
      <p:ext uri="{BB962C8B-B14F-4D97-AF65-F5344CB8AC3E}">
        <p14:creationId xmlns:p14="http://schemas.microsoft.com/office/powerpoint/2010/main" val="41316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-99392" y="0"/>
            <a:ext cx="6957392" cy="914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ATALHOS DO EXCEL</a:t>
            </a:r>
            <a:endParaRPr lang="pt-BR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88015" y="1115616"/>
            <a:ext cx="5985048" cy="15961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Atalhos de Teclado no Excel – Acelere seu Trabalho com Eficiência</a:t>
            </a:r>
          </a:p>
        </p:txBody>
      </p:sp>
      <p:pic>
        <p:nvPicPr>
          <p:cNvPr id="1027" name="Picture 3" descr="C:\Users\usuario\Downloads\Draft Picks '14\Documents\Ebook-criado-com-IA\capa_imagem_gerada_canv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864" y="2711808"/>
            <a:ext cx="2150224" cy="132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ângulo 21"/>
          <p:cNvSpPr/>
          <p:nvPr/>
        </p:nvSpPr>
        <p:spPr>
          <a:xfrm>
            <a:off x="360614" y="6660232"/>
            <a:ext cx="5985048" cy="1152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Um guia com os principais atalhos de teclado, capazes de  acelerar sua produtividades na criação de planilhas no Excel.</a:t>
            </a:r>
            <a:endParaRPr lang="pt-BR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85178" y="4572000"/>
            <a:ext cx="5985048" cy="34424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400" dirty="0"/>
              <a:t>O Excel é uma das ferramentas mais poderosas para gestão e análise de dados, e usar atalhos de teclado é uma excelente forma de aumentar a produtividade. Neste e-book, vamos explorar os 30 principais atalhos de teclado do Excel, agrupados por funções, para facilitar sua navegação e execução de tarefas no software.</a:t>
            </a:r>
          </a:p>
          <a:p>
            <a:pPr algn="ctr"/>
            <a:endParaRPr lang="pt-BR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360614" y="7812360"/>
            <a:ext cx="5985048" cy="72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RENATO ROCHA</a:t>
            </a:r>
            <a:endParaRPr lang="pt-BR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66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0541" cmpd="sng">
                  <a:noFill/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ATALHOS DO EXCEL</a:t>
            </a:r>
            <a:endParaRPr lang="pt-BR" sz="4800" b="1" dirty="0">
              <a:ln w="10541" cmpd="sng">
                <a:noFill/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60614" y="1547664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 smtClean="0">
                <a:latin typeface="Impact" panose="020B0806030902050204" pitchFamily="34" charset="0"/>
              </a:rPr>
              <a:t>18. **</a:t>
            </a:r>
            <a:r>
              <a:rPr lang="pt-BR" sz="2000" dirty="0" err="1" smtClean="0"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latin typeface="Impact" panose="020B0806030902050204" pitchFamily="34" charset="0"/>
              </a:rPr>
              <a:t> + U**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 Aplica ou remove o sublinhado.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 *Exemplo*: Para destacar uma informação importante, selecione a célula e pressione **</a:t>
            </a:r>
            <a:r>
              <a:rPr lang="pt-BR" sz="2000" dirty="0" err="1" smtClean="0"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latin typeface="Impact" panose="020B0806030902050204" pitchFamily="34" charset="0"/>
              </a:rPr>
              <a:t> + U**.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15502" y="4932040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2" name="Retângulo 11"/>
          <p:cNvSpPr/>
          <p:nvPr/>
        </p:nvSpPr>
        <p:spPr>
          <a:xfrm rot="5400000">
            <a:off x="-11986" y="204195"/>
            <a:ext cx="1115617" cy="70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5178" y="5436096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 smtClean="0">
                <a:latin typeface="Impact" panose="020B0806030902050204" pitchFamily="34" charset="0"/>
              </a:rPr>
              <a:t>19. **</a:t>
            </a:r>
            <a:r>
              <a:rPr lang="pt-BR" sz="2000" dirty="0" err="1" smtClean="0"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latin typeface="Impact" panose="020B0806030902050204" pitchFamily="34" charset="0"/>
              </a:rPr>
              <a:t> + Shift + $**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 Aplica o formato de moeda.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 *Exemplo*: Para formatar um valor como moeda, selecione a célula com o valor e pressione **</a:t>
            </a:r>
            <a:r>
              <a:rPr lang="pt-BR" sz="2000" dirty="0" err="1" smtClean="0"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latin typeface="Impact" panose="020B0806030902050204" pitchFamily="34" charset="0"/>
              </a:rPr>
              <a:t> + Shift + $**.</a:t>
            </a:r>
          </a:p>
        </p:txBody>
      </p:sp>
    </p:spTree>
    <p:extLst>
      <p:ext uri="{BB962C8B-B14F-4D97-AF65-F5344CB8AC3E}">
        <p14:creationId xmlns:p14="http://schemas.microsoft.com/office/powerpoint/2010/main" val="161876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0541" cmpd="sng">
                  <a:noFill/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ATALHOS DO EXCEL</a:t>
            </a:r>
            <a:endParaRPr lang="pt-BR" sz="4800" b="1" dirty="0">
              <a:ln w="10541" cmpd="sng">
                <a:noFill/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60614" y="1547664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>
                <a:latin typeface="Impact" panose="020B0806030902050204" pitchFamily="34" charset="0"/>
              </a:rPr>
              <a:t>20. **</a:t>
            </a:r>
            <a:r>
              <a:rPr lang="pt-BR" sz="2000" dirty="0" err="1">
                <a:latin typeface="Impact" panose="020B0806030902050204" pitchFamily="34" charset="0"/>
              </a:rPr>
              <a:t>Ctrl</a:t>
            </a:r>
            <a:r>
              <a:rPr lang="pt-BR" sz="2000" dirty="0">
                <a:latin typeface="Impact" panose="020B0806030902050204" pitchFamily="34" charset="0"/>
              </a:rPr>
              <a:t> + Shift + %**  </a:t>
            </a:r>
            <a:endParaRPr lang="pt-BR" sz="2000" dirty="0" smtClean="0">
              <a:latin typeface="Impact" panose="020B0806030902050204" pitchFamily="34" charset="0"/>
            </a:endParaRPr>
          </a:p>
          <a:p>
            <a:endParaRPr lang="pt-BR" sz="2000" dirty="0"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   Aplica o formato de porcentagem. </a:t>
            </a:r>
            <a:endParaRPr lang="pt-BR" sz="2000" dirty="0" smtClean="0">
              <a:latin typeface="Impact" panose="020B0806030902050204" pitchFamily="34" charset="0"/>
            </a:endParaRPr>
          </a:p>
          <a:p>
            <a:r>
              <a:rPr lang="pt-BR" sz="2000" dirty="0" smtClean="0">
                <a:latin typeface="Impact" panose="020B0806030902050204" pitchFamily="34" charset="0"/>
              </a:rPr>
              <a:t> </a:t>
            </a:r>
            <a:endParaRPr lang="pt-BR" sz="2000" dirty="0"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   *Exemplo*: Para formatar números como porcentagens, selecione o valor e pressione **</a:t>
            </a:r>
            <a:r>
              <a:rPr lang="pt-BR" sz="2000" dirty="0" err="1">
                <a:latin typeface="Impact" panose="020B0806030902050204" pitchFamily="34" charset="0"/>
              </a:rPr>
              <a:t>Ctrl</a:t>
            </a:r>
            <a:r>
              <a:rPr lang="pt-BR" sz="2000" dirty="0">
                <a:latin typeface="Impact" panose="020B0806030902050204" pitchFamily="34" charset="0"/>
              </a:rPr>
              <a:t> + Shift + %**.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15502" y="4932040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2" name="Retângulo 11"/>
          <p:cNvSpPr/>
          <p:nvPr/>
        </p:nvSpPr>
        <p:spPr>
          <a:xfrm rot="5400000">
            <a:off x="-11986" y="204195"/>
            <a:ext cx="1115617" cy="70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6998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-70670" y="0"/>
            <a:ext cx="6957392" cy="914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ATALHOS DO EXCEL</a:t>
            </a:r>
            <a:endParaRPr lang="pt-BR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88015" y="1115616"/>
            <a:ext cx="5985048" cy="4464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7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05</a:t>
            </a:r>
            <a:endParaRPr lang="pt-BR" sz="287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15502" y="5220072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43093" y="6660232"/>
            <a:ext cx="5985048" cy="20882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Por fim, veremos atalhos que auxiliam em tarefas mais avançadas.</a:t>
            </a:r>
          </a:p>
          <a:p>
            <a:pPr algn="ctr"/>
            <a:endParaRPr lang="pt-BR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39180" y="5356630"/>
            <a:ext cx="5985048" cy="16561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Funcionalidades Avançadas</a:t>
            </a:r>
            <a:endParaRPr lang="pt-BR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990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0541" cmpd="sng">
                  <a:noFill/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ATALHOS DO EXCEL</a:t>
            </a:r>
            <a:endParaRPr lang="pt-BR" sz="4800" b="1" dirty="0">
              <a:ln w="10541" cmpd="sng">
                <a:noFill/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60614" y="1547664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 smtClean="0">
                <a:latin typeface="Impact" panose="020B0806030902050204" pitchFamily="34" charset="0"/>
              </a:rPr>
              <a:t>21. **</a:t>
            </a:r>
            <a:r>
              <a:rPr lang="pt-BR" sz="2000" dirty="0" err="1" smtClean="0">
                <a:latin typeface="Impact" panose="020B0806030902050204" pitchFamily="34" charset="0"/>
              </a:rPr>
              <a:t>Alt</a:t>
            </a:r>
            <a:r>
              <a:rPr lang="pt-BR" sz="2000" dirty="0" smtClean="0">
                <a:latin typeface="Impact" panose="020B0806030902050204" pitchFamily="34" charset="0"/>
              </a:rPr>
              <a:t> + E + S + V**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 Abre a caixa de diálogo de colagem especial.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 *Exemplo*: Quando você copia dados e quer colar apenas os valores (sem formatação), use este atalho.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15502" y="4932040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2" name="Retângulo 11"/>
          <p:cNvSpPr/>
          <p:nvPr/>
        </p:nvSpPr>
        <p:spPr>
          <a:xfrm rot="5400000">
            <a:off x="-11986" y="204195"/>
            <a:ext cx="1115617" cy="70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5178" y="5436096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 smtClean="0">
                <a:latin typeface="Impact" panose="020B0806030902050204" pitchFamily="34" charset="0"/>
              </a:rPr>
              <a:t>22. **</a:t>
            </a:r>
            <a:r>
              <a:rPr lang="pt-BR" sz="2000" dirty="0" err="1" smtClean="0"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latin typeface="Impact" panose="020B0806030902050204" pitchFamily="34" charset="0"/>
              </a:rPr>
              <a:t> + F**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 Abre a caixa de busca.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 *Exemplo*: Se você está procurando por um nome específico em uma planilha, pressione **</a:t>
            </a:r>
            <a:r>
              <a:rPr lang="pt-BR" sz="2000" dirty="0" err="1" smtClean="0"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latin typeface="Impact" panose="020B0806030902050204" pitchFamily="34" charset="0"/>
              </a:rPr>
              <a:t> + F** e digite o que está buscando.</a:t>
            </a:r>
            <a:endParaRPr lang="pt-BR" sz="2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41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0541" cmpd="sng">
                  <a:noFill/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ATALHOS DO EXCEL</a:t>
            </a:r>
            <a:endParaRPr lang="pt-BR" sz="4800" b="1" dirty="0">
              <a:ln w="10541" cmpd="sng">
                <a:noFill/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60614" y="1547664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2000" dirty="0" smtClean="0">
              <a:latin typeface="Impact" panose="020B0806030902050204" pitchFamily="34" charset="0"/>
            </a:endParaRPr>
          </a:p>
          <a:p>
            <a:r>
              <a:rPr lang="pt-BR" sz="2000" dirty="0" smtClean="0">
                <a:latin typeface="Impact" panose="020B0806030902050204" pitchFamily="34" charset="0"/>
              </a:rPr>
              <a:t>23. **</a:t>
            </a:r>
            <a:r>
              <a:rPr lang="pt-BR" sz="2000" dirty="0" err="1" smtClean="0"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latin typeface="Impact" panose="020B0806030902050204" pitchFamily="34" charset="0"/>
              </a:rPr>
              <a:t> + L**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 Abre a caixa de substituição.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 *Exemplo*: Para substituir todas as ocorrências de “João” por “José”, pressione **</a:t>
            </a:r>
            <a:r>
              <a:rPr lang="pt-BR" sz="2000" dirty="0" err="1" smtClean="0"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latin typeface="Impact" panose="020B0806030902050204" pitchFamily="34" charset="0"/>
              </a:rPr>
              <a:t> + l**.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15502" y="4932040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2" name="Retângulo 11"/>
          <p:cNvSpPr/>
          <p:nvPr/>
        </p:nvSpPr>
        <p:spPr>
          <a:xfrm rot="5400000">
            <a:off x="-11986" y="204195"/>
            <a:ext cx="1115617" cy="70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5178" y="5436096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>
                <a:solidFill>
                  <a:schemeClr val="tx1"/>
                </a:solidFill>
                <a:latin typeface="Impact" panose="020B0806030902050204" pitchFamily="34" charset="0"/>
              </a:rPr>
              <a:t>24. **</a:t>
            </a:r>
            <a:r>
              <a:rPr lang="pt-BR" sz="2000" dirty="0" err="1">
                <a:solidFill>
                  <a:schemeClr val="tx1"/>
                </a:solidFill>
                <a:latin typeface="Impact" panose="020B0806030902050204" pitchFamily="34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Impact" panose="020B0806030902050204" pitchFamily="34" charset="0"/>
              </a:rPr>
              <a:t> + D + S**</a:t>
            </a:r>
          </a:p>
          <a:p>
            <a:r>
              <a:rPr lang="pt-BR" sz="2000" dirty="0">
                <a:solidFill>
                  <a:schemeClr val="tx1"/>
                </a:solidFill>
                <a:latin typeface="Impact" panose="020B0806030902050204" pitchFamily="34" charset="0"/>
              </a:rPr>
              <a:t>  </a:t>
            </a:r>
          </a:p>
          <a:p>
            <a:r>
              <a:rPr lang="pt-BR" sz="2000" dirty="0">
                <a:solidFill>
                  <a:schemeClr val="tx1"/>
                </a:solidFill>
                <a:latin typeface="Impact" panose="020B0806030902050204" pitchFamily="34" charset="0"/>
              </a:rPr>
              <a:t>   Abre a janela para criar uma Tabela dinâmica.</a:t>
            </a:r>
          </a:p>
          <a:p>
            <a:r>
              <a:rPr lang="pt-BR" sz="2000" dirty="0">
                <a:solidFill>
                  <a:schemeClr val="tx1"/>
                </a:solidFill>
                <a:latin typeface="Impact" panose="020B0806030902050204" pitchFamily="34" charset="0"/>
              </a:rPr>
              <a:t>  </a:t>
            </a:r>
          </a:p>
          <a:p>
            <a:r>
              <a:rPr lang="pt-BR" sz="2000" dirty="0">
                <a:solidFill>
                  <a:schemeClr val="tx1"/>
                </a:solidFill>
                <a:latin typeface="Impact" panose="020B0806030902050204" pitchFamily="34" charset="0"/>
              </a:rPr>
              <a:t>   *Exemplo*: Para analisar grandes volumes de dados, pressione **</a:t>
            </a:r>
            <a:r>
              <a:rPr lang="pt-BR" sz="2000" dirty="0" err="1">
                <a:solidFill>
                  <a:schemeClr val="tx1"/>
                </a:solidFill>
                <a:latin typeface="Impact" panose="020B0806030902050204" pitchFamily="34" charset="0"/>
              </a:rPr>
              <a:t>Alt</a:t>
            </a:r>
            <a:r>
              <a:rPr lang="pt-BR" sz="2000" dirty="0">
                <a:solidFill>
                  <a:schemeClr val="tx1"/>
                </a:solidFill>
                <a:latin typeface="Impact" panose="020B0806030902050204" pitchFamily="34" charset="0"/>
              </a:rPr>
              <a:t> + D + S** para iniciar uma tabela dinâmica.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.</a:t>
            </a:r>
            <a:endParaRPr lang="pt-BR" sz="2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3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0541" cmpd="sng">
                  <a:noFill/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ATALHOS DO EXCEL</a:t>
            </a:r>
            <a:endParaRPr lang="pt-BR" sz="4800" b="1" dirty="0">
              <a:ln w="10541" cmpd="sng">
                <a:noFill/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60614" y="1547664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2000" dirty="0" smtClean="0">
              <a:latin typeface="Impact" panose="020B0806030902050204" pitchFamily="34" charset="0"/>
            </a:endParaRPr>
          </a:p>
          <a:p>
            <a:r>
              <a:rPr lang="pt-BR" sz="2000" dirty="0" smtClean="0">
                <a:latin typeface="Impact" panose="020B0806030902050204" pitchFamily="34" charset="0"/>
              </a:rPr>
              <a:t>26. **F4**  </a:t>
            </a:r>
          </a:p>
          <a:p>
            <a:endParaRPr lang="pt-BR" sz="2000" dirty="0" smtClean="0">
              <a:latin typeface="Impact" panose="020B0806030902050204" pitchFamily="34" charset="0"/>
            </a:endParaRPr>
          </a:p>
          <a:p>
            <a:r>
              <a:rPr lang="pt-BR" sz="2000" dirty="0" smtClean="0">
                <a:latin typeface="Impact" panose="020B0806030902050204" pitchFamily="34" charset="0"/>
              </a:rPr>
              <a:t>   Repete a última ação realizada.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 *Exemplo*: Se você formatou uma célula e quer formatar outra da mesma forma, selecione a nova célula e pressione **F4**.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15502" y="4932040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2" name="Retângulo 11"/>
          <p:cNvSpPr/>
          <p:nvPr/>
        </p:nvSpPr>
        <p:spPr>
          <a:xfrm rot="5400000">
            <a:off x="-11986" y="204195"/>
            <a:ext cx="1115617" cy="70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5178" y="5436096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>
                <a:latin typeface="Impact" panose="020B0806030902050204" pitchFamily="34" charset="0"/>
              </a:rPr>
              <a:t>27. **</a:t>
            </a:r>
            <a:r>
              <a:rPr lang="pt-BR" sz="2000" dirty="0" err="1">
                <a:latin typeface="Impact" panose="020B0806030902050204" pitchFamily="34" charset="0"/>
              </a:rPr>
              <a:t>Ctrl</a:t>
            </a:r>
            <a:r>
              <a:rPr lang="pt-BR" sz="2000" dirty="0">
                <a:latin typeface="Impact" panose="020B0806030902050204" pitchFamily="34" charset="0"/>
              </a:rPr>
              <a:t> + Shift + L** </a:t>
            </a:r>
            <a:endParaRPr lang="pt-BR" sz="2000" dirty="0" smtClean="0">
              <a:latin typeface="Impact" panose="020B0806030902050204" pitchFamily="34" charset="0"/>
            </a:endParaRPr>
          </a:p>
          <a:p>
            <a:r>
              <a:rPr lang="pt-BR" sz="2000" dirty="0" smtClean="0">
                <a:latin typeface="Impact" panose="020B0806030902050204" pitchFamily="34" charset="0"/>
              </a:rPr>
              <a:t> </a:t>
            </a:r>
            <a:endParaRPr lang="pt-BR" sz="2000" dirty="0"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   Ativa ou desativa os filtros em uma tabela. </a:t>
            </a:r>
            <a:endParaRPr lang="pt-BR" sz="2000" dirty="0" smtClean="0">
              <a:latin typeface="Impact" panose="020B0806030902050204" pitchFamily="34" charset="0"/>
            </a:endParaRPr>
          </a:p>
          <a:p>
            <a:r>
              <a:rPr lang="pt-BR" sz="2000" dirty="0" smtClean="0">
                <a:latin typeface="Impact" panose="020B0806030902050204" pitchFamily="34" charset="0"/>
              </a:rPr>
              <a:t> </a:t>
            </a:r>
            <a:endParaRPr lang="pt-BR" sz="2000" dirty="0"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   *Exemplo*: Para filtrar dados rapidamente, selecione a tabela e pressione **</a:t>
            </a:r>
            <a:r>
              <a:rPr lang="pt-BR" sz="2000" dirty="0" err="1">
                <a:latin typeface="Impact" panose="020B0806030902050204" pitchFamily="34" charset="0"/>
              </a:rPr>
              <a:t>Ctrl</a:t>
            </a:r>
            <a:r>
              <a:rPr lang="pt-BR" sz="2000" dirty="0">
                <a:latin typeface="Impact" panose="020B0806030902050204" pitchFamily="34" charset="0"/>
              </a:rPr>
              <a:t> + Shift + L**.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.</a:t>
            </a:r>
            <a:endParaRPr lang="pt-BR" sz="2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0541" cmpd="sng">
                  <a:noFill/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ATALHOS DO EXCEL</a:t>
            </a:r>
            <a:endParaRPr lang="pt-BR" sz="4800" b="1" dirty="0">
              <a:ln w="10541" cmpd="sng">
                <a:noFill/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60614" y="1547664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2000" dirty="0" smtClean="0"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28. **</a:t>
            </a:r>
            <a:r>
              <a:rPr lang="pt-BR" sz="2000" dirty="0" err="1">
                <a:latin typeface="Impact" panose="020B0806030902050204" pitchFamily="34" charset="0"/>
              </a:rPr>
              <a:t>Ctrl</a:t>
            </a:r>
            <a:r>
              <a:rPr lang="pt-BR" sz="2000" dirty="0">
                <a:latin typeface="Impact" panose="020B0806030902050204" pitchFamily="34" charset="0"/>
              </a:rPr>
              <a:t> + K** </a:t>
            </a:r>
            <a:endParaRPr lang="pt-BR" sz="2000" dirty="0" smtClean="0">
              <a:latin typeface="Impact" panose="020B0806030902050204" pitchFamily="34" charset="0"/>
            </a:endParaRPr>
          </a:p>
          <a:p>
            <a:r>
              <a:rPr lang="pt-BR" sz="2000" dirty="0" smtClean="0">
                <a:latin typeface="Impact" panose="020B0806030902050204" pitchFamily="34" charset="0"/>
              </a:rPr>
              <a:t> </a:t>
            </a:r>
            <a:endParaRPr lang="pt-BR" sz="2000" dirty="0"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   Abre a janela para inserir um link. </a:t>
            </a:r>
            <a:endParaRPr lang="pt-BR" sz="2000" dirty="0" smtClean="0">
              <a:latin typeface="Impact" panose="020B0806030902050204" pitchFamily="34" charset="0"/>
            </a:endParaRPr>
          </a:p>
          <a:p>
            <a:r>
              <a:rPr lang="pt-BR" sz="2000" dirty="0" smtClean="0">
                <a:latin typeface="Impact" panose="020B0806030902050204" pitchFamily="34" charset="0"/>
              </a:rPr>
              <a:t> </a:t>
            </a:r>
            <a:endParaRPr lang="pt-BR" sz="2000" dirty="0"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   *Exemplo*: Se você deseja inserir um link em uma célula, selecione a célula e pressione **</a:t>
            </a:r>
            <a:r>
              <a:rPr lang="pt-BR" sz="2000" dirty="0" err="1">
                <a:latin typeface="Impact" panose="020B0806030902050204" pitchFamily="34" charset="0"/>
              </a:rPr>
              <a:t>Ctrl</a:t>
            </a:r>
            <a:r>
              <a:rPr lang="pt-BR" sz="2000" dirty="0">
                <a:latin typeface="Impact" panose="020B0806030902050204" pitchFamily="34" charset="0"/>
              </a:rPr>
              <a:t> + K**.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15502" y="4932040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2" name="Retângulo 11"/>
          <p:cNvSpPr/>
          <p:nvPr/>
        </p:nvSpPr>
        <p:spPr>
          <a:xfrm rot="5400000">
            <a:off x="-11986" y="204195"/>
            <a:ext cx="1115617" cy="70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5178" y="5436096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>
                <a:latin typeface="Impact" panose="020B0806030902050204" pitchFamily="34" charset="0"/>
              </a:rPr>
              <a:t>29. **</a:t>
            </a:r>
            <a:r>
              <a:rPr lang="pt-BR" sz="2000" dirty="0" err="1">
                <a:latin typeface="Impact" panose="020B0806030902050204" pitchFamily="34" charset="0"/>
              </a:rPr>
              <a:t>Alt</a:t>
            </a:r>
            <a:r>
              <a:rPr lang="pt-BR" sz="2000" dirty="0">
                <a:latin typeface="Impact" panose="020B0806030902050204" pitchFamily="34" charset="0"/>
              </a:rPr>
              <a:t> + N + V** </a:t>
            </a:r>
            <a:endParaRPr lang="pt-BR" sz="2000" dirty="0" smtClean="0">
              <a:latin typeface="Impact" panose="020B0806030902050204" pitchFamily="34" charset="0"/>
            </a:endParaRPr>
          </a:p>
          <a:p>
            <a:endParaRPr lang="pt-BR" sz="2000" dirty="0" smtClean="0">
              <a:latin typeface="Impact" panose="020B0806030902050204" pitchFamily="34" charset="0"/>
            </a:endParaRPr>
          </a:p>
          <a:p>
            <a:r>
              <a:rPr lang="pt-BR" sz="2000" dirty="0" smtClean="0">
                <a:latin typeface="Impact" panose="020B0806030902050204" pitchFamily="34" charset="0"/>
              </a:rPr>
              <a:t> Abre a janela para colar especial.</a:t>
            </a:r>
          </a:p>
          <a:p>
            <a:endParaRPr lang="pt-BR" sz="2000" dirty="0"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   *Exemplo*: Para </a:t>
            </a:r>
            <a:r>
              <a:rPr lang="pt-BR" sz="2000" dirty="0" smtClean="0">
                <a:latin typeface="Impact" panose="020B0806030902050204" pitchFamily="34" charset="0"/>
              </a:rPr>
              <a:t>colar o conteúdo da área de transferência como texto.</a:t>
            </a:r>
            <a:endParaRPr lang="pt-BR" sz="2000" dirty="0">
              <a:latin typeface="Impact" panose="020B0806030902050204" pitchFamily="34" charset="0"/>
            </a:endParaRPr>
          </a:p>
          <a:p>
            <a:r>
              <a:rPr lang="pt-BR" sz="2000" dirty="0" smtClean="0">
                <a:latin typeface="Impact" panose="020B0806030902050204" pitchFamily="34" charset="0"/>
              </a:rPr>
              <a:t>.</a:t>
            </a:r>
            <a:endParaRPr lang="pt-BR" sz="2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0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0541" cmpd="sng">
                  <a:noFill/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ATALHOS DO EXCEL</a:t>
            </a:r>
            <a:endParaRPr lang="pt-BR" sz="4800" b="1" dirty="0">
              <a:ln w="10541" cmpd="sng">
                <a:noFill/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60614" y="1547664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2000" dirty="0" smtClean="0">
              <a:latin typeface="Impact" panose="020B0806030902050204" pitchFamily="34" charset="0"/>
            </a:endParaRPr>
          </a:p>
          <a:p>
            <a:r>
              <a:rPr lang="pt-BR" sz="2000" dirty="0" smtClean="0">
                <a:latin typeface="Impact" panose="020B0806030902050204" pitchFamily="34" charset="0"/>
              </a:rPr>
              <a:t>30. **</a:t>
            </a:r>
            <a:r>
              <a:rPr lang="pt-BR" sz="2000" dirty="0" err="1" smtClean="0"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latin typeface="Impact" panose="020B0806030902050204" pitchFamily="34" charset="0"/>
              </a:rPr>
              <a:t> + Shift + "+"**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 Insere uma nova célula na planilha.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 *Exemplo*: Se você quiser inserir uma nova célula acima da selecionada, use este atalho.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15502" y="4932040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2" name="Retângulo 11"/>
          <p:cNvSpPr/>
          <p:nvPr/>
        </p:nvSpPr>
        <p:spPr>
          <a:xfrm rot="5400000">
            <a:off x="-11986" y="204195"/>
            <a:ext cx="1115617" cy="70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624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0541" cmpd="sng">
                  <a:noFill/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ATALHOS DO EXCEL</a:t>
            </a:r>
            <a:endParaRPr lang="pt-BR" sz="4800" b="1" dirty="0">
              <a:ln w="10541" cmpd="sng">
                <a:noFill/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60614" y="1547664"/>
            <a:ext cx="5985048" cy="10801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3600" dirty="0" smtClean="0">
              <a:latin typeface="Impact" panose="020B0806030902050204" pitchFamily="34" charset="0"/>
            </a:endParaRPr>
          </a:p>
          <a:p>
            <a:pPr algn="ctr"/>
            <a:r>
              <a:rPr lang="pt-BR" sz="3600" dirty="0" smtClean="0">
                <a:latin typeface="Impact" panose="020B0806030902050204" pitchFamily="34" charset="0"/>
              </a:rPr>
              <a:t>Obrigado pela atenção!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15502" y="4932040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2" name="Retângulo 11"/>
          <p:cNvSpPr/>
          <p:nvPr/>
        </p:nvSpPr>
        <p:spPr>
          <a:xfrm rot="5400000">
            <a:off x="-11986" y="204195"/>
            <a:ext cx="1115617" cy="70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78857" y="3347864"/>
            <a:ext cx="5985048" cy="10801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dirty="0" smtClean="0">
              <a:latin typeface="Impact" panose="020B0806030902050204" pitchFamily="34" charset="0"/>
            </a:endParaRPr>
          </a:p>
          <a:p>
            <a:pPr algn="ctr"/>
            <a:r>
              <a:rPr lang="pt-BR" sz="2000" dirty="0" smtClean="0">
                <a:latin typeface="Impact" panose="020B0806030902050204" pitchFamily="34" charset="0"/>
              </a:rPr>
              <a:t>Este </a:t>
            </a:r>
            <a:r>
              <a:rPr lang="pt-BR" sz="2000" dirty="0" err="1" smtClean="0">
                <a:latin typeface="Impact" panose="020B0806030902050204" pitchFamily="34" charset="0"/>
              </a:rPr>
              <a:t>Ebook</a:t>
            </a:r>
            <a:r>
              <a:rPr lang="pt-BR" sz="2000" dirty="0" smtClean="0">
                <a:latin typeface="Impact" panose="020B0806030902050204" pitchFamily="34" charset="0"/>
              </a:rPr>
              <a:t> foi gerado por inteligência artificial e diagramado por humano.</a:t>
            </a:r>
          </a:p>
        </p:txBody>
      </p:sp>
    </p:spTree>
    <p:extLst>
      <p:ext uri="{BB962C8B-B14F-4D97-AF65-F5344CB8AC3E}">
        <p14:creationId xmlns:p14="http://schemas.microsoft.com/office/powerpoint/2010/main" val="13596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-70670" y="0"/>
            <a:ext cx="6957392" cy="914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ATALHOS DO EXCEL</a:t>
            </a:r>
            <a:endParaRPr lang="pt-BR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88015" y="1115616"/>
            <a:ext cx="5985048" cy="4464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7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01</a:t>
            </a:r>
            <a:endParaRPr lang="pt-BR" sz="287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15502" y="5220072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43093" y="6660232"/>
            <a:ext cx="5985048" cy="20882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Neste capítulo, abordaremos os atalhos que ajudam a navegar pelas planilhas de forma rápida e eficiente.</a:t>
            </a:r>
          </a:p>
          <a:p>
            <a:pPr algn="ctr"/>
            <a:endParaRPr lang="pt-BR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39180" y="5356630"/>
            <a:ext cx="5985048" cy="16561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pt-BR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Navegação Rápida</a:t>
            </a:r>
            <a:endParaRPr lang="pt-B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026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0541" cmpd="sng">
                  <a:noFill/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ATALHOS DO EXCEL</a:t>
            </a:r>
            <a:endParaRPr lang="pt-BR" sz="4800" b="1" dirty="0">
              <a:ln w="10541" cmpd="sng">
                <a:noFill/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60614" y="1547664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1. **</a:t>
            </a:r>
            <a:r>
              <a:rPr lang="pt-BR" sz="2000" dirty="0" err="1" smtClean="0">
                <a:solidFill>
                  <a:schemeClr val="tx1"/>
                </a:solidFill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+ Setas de direção**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 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  Move-se rapidamente para a última célula da linha ou coluna de dados.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 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  *Exemplo*: Se você estiver na célula A1 e pressionar **</a:t>
            </a:r>
            <a:r>
              <a:rPr lang="pt-BR" sz="2000" dirty="0" err="1" smtClean="0">
                <a:solidFill>
                  <a:schemeClr val="tx1"/>
                </a:solidFill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+ seta para baixo**, será levado à última célula preenchida na coluna A</a:t>
            </a:r>
            <a:r>
              <a:rPr lang="pt-BR" sz="4400" dirty="0" smtClean="0">
                <a:solidFill>
                  <a:schemeClr val="tx1"/>
                </a:solidFill>
                <a:latin typeface="Impact" panose="020B0806030902050204" pitchFamily="34" charset="0"/>
              </a:rPr>
              <a:t>.</a:t>
            </a:r>
            <a:endParaRPr lang="pt-BR" sz="44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15502" y="4932040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0614" y="5364088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>
                <a:latin typeface="Impact" panose="020B0806030902050204" pitchFamily="34" charset="0"/>
              </a:rPr>
              <a:t>2. **</a:t>
            </a:r>
            <a:r>
              <a:rPr lang="pt-BR" sz="2000" dirty="0" err="1">
                <a:latin typeface="Impact" panose="020B0806030902050204" pitchFamily="34" charset="0"/>
              </a:rPr>
              <a:t>Ctrl</a:t>
            </a:r>
            <a:r>
              <a:rPr lang="pt-BR" sz="2000" dirty="0">
                <a:latin typeface="Impact" panose="020B0806030902050204" pitchFamily="34" charset="0"/>
              </a:rPr>
              <a:t> + Home**  </a:t>
            </a:r>
            <a:endParaRPr lang="pt-BR" sz="2000" dirty="0" smtClean="0">
              <a:latin typeface="Impact" panose="020B0806030902050204" pitchFamily="34" charset="0"/>
            </a:endParaRPr>
          </a:p>
          <a:p>
            <a:endParaRPr lang="pt-BR" sz="2000" dirty="0"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   Vai para a célula A1 (início da planilha).  </a:t>
            </a:r>
            <a:endParaRPr lang="pt-BR" sz="2000" dirty="0" smtClean="0">
              <a:latin typeface="Impact" panose="020B0806030902050204" pitchFamily="34" charset="0"/>
            </a:endParaRPr>
          </a:p>
          <a:p>
            <a:endParaRPr lang="pt-BR" sz="2000" dirty="0">
              <a:solidFill>
                <a:schemeClr val="tx1"/>
              </a:solidFill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   *Exemplo*: Independentemente de onde você esteja, pressionar **</a:t>
            </a:r>
            <a:r>
              <a:rPr lang="pt-BR" sz="2000" dirty="0" err="1">
                <a:latin typeface="Impact" panose="020B0806030902050204" pitchFamily="34" charset="0"/>
              </a:rPr>
              <a:t>Ctrl</a:t>
            </a:r>
            <a:r>
              <a:rPr lang="pt-BR" sz="2000" dirty="0">
                <a:latin typeface="Impact" panose="020B0806030902050204" pitchFamily="34" charset="0"/>
              </a:rPr>
              <a:t> + Home** leva você para o começo da planilha</a:t>
            </a:r>
            <a:r>
              <a:rPr lang="pt-BR" sz="2000" dirty="0"/>
              <a:t>.</a:t>
            </a:r>
          </a:p>
        </p:txBody>
      </p:sp>
      <p:sp>
        <p:nvSpPr>
          <p:cNvPr id="12" name="Retângulo 11"/>
          <p:cNvSpPr/>
          <p:nvPr/>
        </p:nvSpPr>
        <p:spPr>
          <a:xfrm rot="5400000">
            <a:off x="-11986" y="204195"/>
            <a:ext cx="1115617" cy="70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0479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0541" cmpd="sng">
                  <a:noFill/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ATALHOS DO EXCEL</a:t>
            </a:r>
            <a:endParaRPr lang="pt-BR" sz="4800" b="1" dirty="0">
              <a:ln w="10541" cmpd="sng">
                <a:noFill/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60614" y="1547664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1. **</a:t>
            </a:r>
            <a:r>
              <a:rPr lang="pt-BR" sz="2000" dirty="0" err="1" smtClean="0">
                <a:solidFill>
                  <a:schemeClr val="tx1"/>
                </a:solidFill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+ Setas de direção**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 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  Move-se rapidamente para a última célula da linha ou coluna de dados.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 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  *Exemplo*: Se você estiver na célula A1 e pressionar **</a:t>
            </a:r>
            <a:r>
              <a:rPr lang="pt-BR" sz="2000" dirty="0" err="1" smtClean="0">
                <a:solidFill>
                  <a:schemeClr val="tx1"/>
                </a:solidFill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+ seta para baixo**, será levado à última célula preenchida na coluna A</a:t>
            </a:r>
            <a:r>
              <a:rPr lang="pt-BR" sz="4400" dirty="0" smtClean="0">
                <a:solidFill>
                  <a:schemeClr val="tx1"/>
                </a:solidFill>
                <a:latin typeface="Impact" panose="020B0806030902050204" pitchFamily="34" charset="0"/>
              </a:rPr>
              <a:t>.</a:t>
            </a:r>
            <a:endParaRPr lang="pt-BR" sz="44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15502" y="4932040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0614" y="5364088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>
                <a:latin typeface="Impact" panose="020B0806030902050204" pitchFamily="34" charset="0"/>
              </a:rPr>
              <a:t>2. **</a:t>
            </a:r>
            <a:r>
              <a:rPr lang="pt-BR" sz="2000" dirty="0" err="1">
                <a:latin typeface="Impact" panose="020B0806030902050204" pitchFamily="34" charset="0"/>
              </a:rPr>
              <a:t>Ctrl</a:t>
            </a:r>
            <a:r>
              <a:rPr lang="pt-BR" sz="2000" dirty="0">
                <a:latin typeface="Impact" panose="020B0806030902050204" pitchFamily="34" charset="0"/>
              </a:rPr>
              <a:t> + Home**  </a:t>
            </a:r>
            <a:endParaRPr lang="pt-BR" sz="2000" dirty="0" smtClean="0">
              <a:latin typeface="Impact" panose="020B0806030902050204" pitchFamily="34" charset="0"/>
            </a:endParaRPr>
          </a:p>
          <a:p>
            <a:endParaRPr lang="pt-BR" sz="2000" dirty="0"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   Vai para a célula A1 (início da planilha).  </a:t>
            </a:r>
            <a:endParaRPr lang="pt-BR" sz="2000" dirty="0" smtClean="0">
              <a:latin typeface="Impact" panose="020B0806030902050204" pitchFamily="34" charset="0"/>
            </a:endParaRPr>
          </a:p>
          <a:p>
            <a:endParaRPr lang="pt-BR" sz="2000" dirty="0">
              <a:solidFill>
                <a:schemeClr val="tx1"/>
              </a:solidFill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   *Exemplo*: Independentemente de onde você esteja, pressionar **</a:t>
            </a:r>
            <a:r>
              <a:rPr lang="pt-BR" sz="2000" dirty="0" err="1">
                <a:latin typeface="Impact" panose="020B0806030902050204" pitchFamily="34" charset="0"/>
              </a:rPr>
              <a:t>Ctrl</a:t>
            </a:r>
            <a:r>
              <a:rPr lang="pt-BR" sz="2000" dirty="0">
                <a:latin typeface="Impact" panose="020B0806030902050204" pitchFamily="34" charset="0"/>
              </a:rPr>
              <a:t> + Home** leva você para o começo da planilha</a:t>
            </a:r>
            <a:r>
              <a:rPr lang="pt-BR" sz="2000" dirty="0"/>
              <a:t>.</a:t>
            </a:r>
          </a:p>
        </p:txBody>
      </p:sp>
      <p:sp>
        <p:nvSpPr>
          <p:cNvPr id="12" name="Retângulo 11"/>
          <p:cNvSpPr/>
          <p:nvPr/>
        </p:nvSpPr>
        <p:spPr>
          <a:xfrm rot="5400000">
            <a:off x="-11986" y="204195"/>
            <a:ext cx="1115617" cy="70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967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0541" cmpd="sng">
                  <a:noFill/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ATALHOS DO EXCEL</a:t>
            </a:r>
            <a:endParaRPr lang="pt-BR" sz="4800" b="1" dirty="0">
              <a:ln w="10541" cmpd="sng">
                <a:noFill/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60614" y="1547664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3. **</a:t>
            </a:r>
            <a:r>
              <a:rPr lang="pt-BR" sz="2000" dirty="0" err="1" smtClean="0">
                <a:solidFill>
                  <a:schemeClr val="tx1"/>
                </a:solidFill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+ </a:t>
            </a:r>
            <a:r>
              <a:rPr lang="pt-BR" sz="2000" dirty="0" err="1" smtClean="0">
                <a:solidFill>
                  <a:schemeClr val="tx1"/>
                </a:solidFill>
                <a:latin typeface="Impact" panose="020B0806030902050204" pitchFamily="34" charset="0"/>
              </a:rPr>
              <a:t>End</a:t>
            </a:r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** 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  Vai para a última célula utilizada. 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  *Exemplo*: Se você estiver na célula B20 e houver dados até B100, **</a:t>
            </a:r>
            <a:r>
              <a:rPr lang="pt-BR" sz="2000" dirty="0" err="1" smtClean="0">
                <a:solidFill>
                  <a:schemeClr val="tx1"/>
                </a:solidFill>
                <a:latin typeface="Impact" panose="020B0806030902050204" pitchFamily="34" charset="0"/>
              </a:rPr>
              <a:t>Ctrl</a:t>
            </a:r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+ </a:t>
            </a:r>
            <a:r>
              <a:rPr lang="pt-BR" sz="2000" dirty="0" err="1" smtClean="0">
                <a:solidFill>
                  <a:schemeClr val="tx1"/>
                </a:solidFill>
                <a:latin typeface="Impact" panose="020B0806030902050204" pitchFamily="34" charset="0"/>
              </a:rPr>
              <a:t>End</a:t>
            </a:r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** vai levá-lo até B100.</a:t>
            </a:r>
          </a:p>
          <a:p>
            <a:endParaRPr lang="pt-BR" sz="20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15502" y="4932040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360614" y="5364088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 smtClean="0">
                <a:latin typeface="Impact" panose="020B0806030902050204" pitchFamily="34" charset="0"/>
              </a:rPr>
              <a:t>4</a:t>
            </a:r>
            <a:r>
              <a:rPr lang="pt-BR" sz="2000" dirty="0">
                <a:latin typeface="Impact" panose="020B0806030902050204" pitchFamily="34" charset="0"/>
              </a:rPr>
              <a:t>. **Page </a:t>
            </a:r>
            <a:r>
              <a:rPr lang="pt-BR" sz="2000" dirty="0" err="1">
                <a:latin typeface="Impact" panose="020B0806030902050204" pitchFamily="34" charset="0"/>
              </a:rPr>
              <a:t>Up</a:t>
            </a:r>
            <a:r>
              <a:rPr lang="pt-BR" sz="2000" dirty="0">
                <a:latin typeface="Impact" panose="020B0806030902050204" pitchFamily="34" charset="0"/>
              </a:rPr>
              <a:t> / Page Down** </a:t>
            </a:r>
            <a:endParaRPr lang="pt-BR" sz="2000" dirty="0" smtClean="0">
              <a:latin typeface="Impact" panose="020B0806030902050204" pitchFamily="34" charset="0"/>
            </a:endParaRPr>
          </a:p>
          <a:p>
            <a:r>
              <a:rPr lang="pt-BR" sz="2000" dirty="0" smtClean="0">
                <a:latin typeface="Impact" panose="020B0806030902050204" pitchFamily="34" charset="0"/>
              </a:rPr>
              <a:t> </a:t>
            </a:r>
            <a:endParaRPr lang="pt-BR" sz="2000" dirty="0"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   Desloca uma tela para cima ou para baixo</a:t>
            </a:r>
            <a:r>
              <a:rPr lang="pt-BR" sz="2000" dirty="0" smtClean="0">
                <a:latin typeface="Impact" panose="020B0806030902050204" pitchFamily="34" charset="0"/>
              </a:rPr>
              <a:t>.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</a:t>
            </a:r>
            <a:endParaRPr lang="pt-BR" sz="2000" dirty="0"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   *Exemplo*: Use **Page Down** para avançar rapidamente uma tela para baixo quando estiver visualizando grandes volumes de dados.</a:t>
            </a:r>
          </a:p>
          <a:p>
            <a:r>
              <a:rPr lang="pt-BR" sz="2000" dirty="0" smtClean="0"/>
              <a:t>.</a:t>
            </a:r>
            <a:endParaRPr lang="pt-BR" sz="2000" dirty="0"/>
          </a:p>
        </p:txBody>
      </p:sp>
      <p:sp>
        <p:nvSpPr>
          <p:cNvPr id="12" name="Retângulo 11"/>
          <p:cNvSpPr/>
          <p:nvPr/>
        </p:nvSpPr>
        <p:spPr>
          <a:xfrm rot="5400000">
            <a:off x="-11986" y="204195"/>
            <a:ext cx="1115617" cy="70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967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0541" cmpd="sng">
                  <a:noFill/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ATALHOS DO EXCEL</a:t>
            </a:r>
            <a:endParaRPr lang="pt-BR" sz="4800" b="1" dirty="0">
              <a:ln w="10541" cmpd="sng">
                <a:noFill/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60614" y="1547664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5. **</a:t>
            </a:r>
            <a:r>
              <a:rPr lang="pt-BR" sz="2000" dirty="0" err="1" smtClean="0">
                <a:solidFill>
                  <a:schemeClr val="tx1"/>
                </a:solidFill>
                <a:latin typeface="Impact" panose="020B0806030902050204" pitchFamily="34" charset="0"/>
              </a:rPr>
              <a:t>Alt</a:t>
            </a:r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+ </a:t>
            </a:r>
            <a:r>
              <a:rPr lang="pt-BR" sz="2000" dirty="0" err="1" smtClean="0">
                <a:solidFill>
                  <a:schemeClr val="tx1"/>
                </a:solidFill>
                <a:latin typeface="Impact" panose="020B0806030902050204" pitchFamily="34" charset="0"/>
              </a:rPr>
              <a:t>Tab</a:t>
            </a:r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**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 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  Alterna entre as janelas abertas no computador.  </a:t>
            </a:r>
          </a:p>
          <a:p>
            <a:endParaRPr lang="pt-BR" sz="2000" dirty="0" smtClean="0">
              <a:solidFill>
                <a:schemeClr val="tx1"/>
              </a:solidFill>
              <a:latin typeface="Impact" panose="020B0806030902050204" pitchFamily="34" charset="0"/>
            </a:endParaRP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  *Exemplo*: Se você estiver trabalhando em várias planilhas, pressione **</a:t>
            </a:r>
            <a:r>
              <a:rPr lang="pt-BR" sz="2000" dirty="0" err="1" smtClean="0">
                <a:solidFill>
                  <a:schemeClr val="tx1"/>
                </a:solidFill>
                <a:latin typeface="Impact" panose="020B0806030902050204" pitchFamily="34" charset="0"/>
              </a:rPr>
              <a:t>Alt</a:t>
            </a:r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+ </a:t>
            </a:r>
            <a:r>
              <a:rPr lang="pt-BR" sz="2000" dirty="0" err="1" smtClean="0">
                <a:solidFill>
                  <a:schemeClr val="tx1"/>
                </a:solidFill>
                <a:latin typeface="Impact" panose="020B0806030902050204" pitchFamily="34" charset="0"/>
              </a:rPr>
              <a:t>Tab</a:t>
            </a:r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** para alternar rapidamente entre elas.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15502" y="4932040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2" name="Retângulo 11"/>
          <p:cNvSpPr/>
          <p:nvPr/>
        </p:nvSpPr>
        <p:spPr>
          <a:xfrm rot="5400000">
            <a:off x="-11986" y="204195"/>
            <a:ext cx="1115617" cy="70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-70670" y="0"/>
            <a:ext cx="6957392" cy="914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ATALHOS DO EXCEL</a:t>
            </a:r>
            <a:endParaRPr lang="pt-BR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88015" y="1115616"/>
            <a:ext cx="5985048" cy="44644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7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02</a:t>
            </a:r>
            <a:endParaRPr lang="pt-BR" sz="287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15502" y="5220072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43093" y="6660232"/>
            <a:ext cx="5985048" cy="20882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Agora </a:t>
            </a:r>
            <a:r>
              <a:rPr lang="pt-BR" sz="2400" dirty="0"/>
              <a:t>veremos atalhos que tornam a seleção de células mais ágil.</a:t>
            </a:r>
          </a:p>
          <a:p>
            <a:pPr algn="ctr"/>
            <a:endParaRPr lang="pt-BR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39180" y="5356630"/>
            <a:ext cx="5985048" cy="16561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Seleção Rápida de Células</a:t>
            </a:r>
            <a:endParaRPr lang="pt-B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03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45826" y="395536"/>
            <a:ext cx="5724400" cy="7200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ln w="10541" cmpd="sng">
                  <a:noFill/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ATALHOS DO EXCEL</a:t>
            </a:r>
            <a:endParaRPr lang="pt-BR" sz="4800" b="1" dirty="0">
              <a:ln w="10541" cmpd="sng">
                <a:noFill/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60614" y="1547664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6. **Shift + Setas de direção** 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  Seleciona células de forma contínua na direção das setas. 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</a:t>
            </a:r>
          </a:p>
          <a:p>
            <a:r>
              <a:rPr lang="pt-BR" sz="2000" dirty="0" smtClean="0">
                <a:solidFill>
                  <a:schemeClr val="tx1"/>
                </a:solidFill>
                <a:latin typeface="Impact" panose="020B0806030902050204" pitchFamily="34" charset="0"/>
              </a:rPr>
              <a:t>   *Exemplo*: Se você estiver na célula A1 e pressionar **Shift + seta para baixo**, selecionará todas as células da coluna A até onde há dados.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15502" y="4932040"/>
            <a:ext cx="5985048" cy="126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2" name="Retângulo 11"/>
          <p:cNvSpPr/>
          <p:nvPr/>
        </p:nvSpPr>
        <p:spPr>
          <a:xfrm rot="5400000">
            <a:off x="-11986" y="204195"/>
            <a:ext cx="1115617" cy="70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85178" y="5436096"/>
            <a:ext cx="5985048" cy="2664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000" dirty="0">
                <a:latin typeface="Impact" panose="020B0806030902050204" pitchFamily="34" charset="0"/>
              </a:rPr>
              <a:t>7. **</a:t>
            </a:r>
            <a:r>
              <a:rPr lang="pt-BR" sz="2000" dirty="0" err="1">
                <a:latin typeface="Impact" panose="020B0806030902050204" pitchFamily="34" charset="0"/>
              </a:rPr>
              <a:t>Ctrl</a:t>
            </a:r>
            <a:r>
              <a:rPr lang="pt-BR" sz="2000" dirty="0">
                <a:latin typeface="Impact" panose="020B0806030902050204" pitchFamily="34" charset="0"/>
              </a:rPr>
              <a:t> + Shift + Setas de direção</a:t>
            </a:r>
            <a:r>
              <a:rPr lang="pt-BR" sz="2000" dirty="0" smtClean="0">
                <a:latin typeface="Impact" panose="020B0806030902050204" pitchFamily="34" charset="0"/>
              </a:rPr>
              <a:t>**</a:t>
            </a:r>
          </a:p>
          <a:p>
            <a:r>
              <a:rPr lang="pt-BR" sz="2000" dirty="0" smtClean="0">
                <a:latin typeface="Impact" panose="020B0806030902050204" pitchFamily="34" charset="0"/>
              </a:rPr>
              <a:t>  </a:t>
            </a:r>
            <a:endParaRPr lang="pt-BR" sz="2000" dirty="0"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   Seleciona todas as células até a última célula de dados na direção da seta. </a:t>
            </a:r>
            <a:endParaRPr lang="pt-BR" sz="2000" dirty="0" smtClean="0">
              <a:latin typeface="Impact" panose="020B0806030902050204" pitchFamily="34" charset="0"/>
            </a:endParaRPr>
          </a:p>
          <a:p>
            <a:r>
              <a:rPr lang="pt-BR" sz="2000" dirty="0" smtClean="0">
                <a:latin typeface="Impact" panose="020B0806030902050204" pitchFamily="34" charset="0"/>
              </a:rPr>
              <a:t> </a:t>
            </a:r>
            <a:endParaRPr lang="pt-BR" sz="2000" dirty="0">
              <a:latin typeface="Impact" panose="020B0806030902050204" pitchFamily="34" charset="0"/>
            </a:endParaRPr>
          </a:p>
          <a:p>
            <a:r>
              <a:rPr lang="pt-BR" sz="2000" dirty="0">
                <a:latin typeface="Impact" panose="020B0806030902050204" pitchFamily="34" charset="0"/>
              </a:rPr>
              <a:t>   *Exemplo*: Se você pressionar **</a:t>
            </a:r>
            <a:r>
              <a:rPr lang="pt-BR" sz="2000" dirty="0" err="1">
                <a:latin typeface="Impact" panose="020B0806030902050204" pitchFamily="34" charset="0"/>
              </a:rPr>
              <a:t>Ctrl</a:t>
            </a:r>
            <a:r>
              <a:rPr lang="pt-BR" sz="2000" dirty="0">
                <a:latin typeface="Impact" panose="020B0806030902050204" pitchFamily="34" charset="0"/>
              </a:rPr>
              <a:t> + Shift + seta para a direita** enquanto estiver em A1, selecionará todas as células até a última da linha.</a:t>
            </a:r>
          </a:p>
        </p:txBody>
      </p:sp>
    </p:spTree>
    <p:extLst>
      <p:ext uri="{BB962C8B-B14F-4D97-AF65-F5344CB8AC3E}">
        <p14:creationId xmlns:p14="http://schemas.microsoft.com/office/powerpoint/2010/main" val="37336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1810</Words>
  <Application>Microsoft Office PowerPoint</Application>
  <PresentationFormat>Apresentação na tela (4:3)</PresentationFormat>
  <Paragraphs>243</Paragraphs>
  <Slides>28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Renato</cp:lastModifiedBy>
  <cp:revision>18</cp:revision>
  <dcterms:created xsi:type="dcterms:W3CDTF">2025-01-08T21:30:23Z</dcterms:created>
  <dcterms:modified xsi:type="dcterms:W3CDTF">2025-01-09T01:05:49Z</dcterms:modified>
</cp:coreProperties>
</file>