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D82B3-225D-40EB-8B2A-85F660EF3D03}" type="datetimeFigureOut">
              <a:rPr lang="en-US" smtClean="0"/>
              <a:pPr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553C6-B6F6-470E-B229-2D70BF23B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" TargetMode="External"/><Relationship Id="rId2" Type="http://schemas.openxmlformats.org/officeDocument/2006/relationships/hyperlink" Target="https://en.wikipedia.org/wiki/Electrical_energ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ttery_capacity" TargetMode="External"/><Relationship Id="rId4" Type="http://schemas.openxmlformats.org/officeDocument/2006/relationships/hyperlink" Target="https://en.wikipedia.org/wiki/Graphite_intercalation_compou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hium_cobalt_oxide" TargetMode="External"/><Relationship Id="rId2" Type="http://schemas.openxmlformats.org/officeDocument/2006/relationships/hyperlink" Target="https://en.wikipedia.org/wiki/Half-re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Lithium_oxi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Electrochemistry of a Lithium ion 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reactants in the electrochemical reactions in a lithium-ion battery are the negative and positive electrodes and the electrolyte providing a conductive medium for lithium ions to move between the electrodes. </a:t>
            </a:r>
            <a:r>
              <a:rPr lang="en-US" dirty="0" smtClean="0">
                <a:hlinkClick r:id="rId2" tooltip="Electrical energy"/>
              </a:rPr>
              <a:t>Electrical energy</a:t>
            </a:r>
            <a:r>
              <a:rPr lang="en-US" dirty="0" smtClean="0"/>
              <a:t> flows out from or in to the battery when </a:t>
            </a:r>
            <a:r>
              <a:rPr lang="en-US" dirty="0" smtClean="0">
                <a:hlinkClick r:id="rId3" tooltip="Electron"/>
              </a:rPr>
              <a:t>electrons</a:t>
            </a:r>
            <a:r>
              <a:rPr lang="en-US" dirty="0" smtClean="0"/>
              <a:t> flow through an external circuit during discharge or charge, respectively.</a:t>
            </a:r>
          </a:p>
          <a:p>
            <a:endParaRPr lang="en-US" dirty="0" smtClean="0"/>
          </a:p>
          <a:p>
            <a:r>
              <a:rPr lang="en-US" dirty="0" smtClean="0"/>
              <a:t>Both electrodes allow lithium ions to move in and out of their structures with a process called </a:t>
            </a:r>
            <a:r>
              <a:rPr lang="en-US" i="1" dirty="0" smtClean="0"/>
              <a:t>insertion</a:t>
            </a:r>
            <a:r>
              <a:rPr lang="en-US" dirty="0" smtClean="0"/>
              <a:t> (</a:t>
            </a:r>
            <a:r>
              <a:rPr lang="en-US" i="1" dirty="0" smtClean="0">
                <a:hlinkClick r:id="rId4" tooltip="Graphite intercalation compound"/>
              </a:rPr>
              <a:t>intercalation</a:t>
            </a:r>
            <a:r>
              <a:rPr lang="en-US" dirty="0" smtClean="0"/>
              <a:t>) or </a:t>
            </a:r>
            <a:r>
              <a:rPr lang="en-US" i="1" dirty="0" smtClean="0"/>
              <a:t>extraction</a:t>
            </a:r>
            <a:r>
              <a:rPr lang="en-US" dirty="0" smtClean="0"/>
              <a:t>(</a:t>
            </a:r>
            <a:r>
              <a:rPr lang="en-US" i="1" dirty="0" err="1" smtClean="0"/>
              <a:t>deintercalation</a:t>
            </a:r>
            <a:r>
              <a:rPr lang="en-US" dirty="0" smtClean="0"/>
              <a:t>), respectively.</a:t>
            </a:r>
          </a:p>
          <a:p>
            <a:endParaRPr lang="en-US" dirty="0" smtClean="0"/>
          </a:p>
          <a:p>
            <a:r>
              <a:rPr lang="en-US" dirty="0" smtClean="0"/>
              <a:t> During </a:t>
            </a:r>
            <a:r>
              <a:rPr lang="en-US" dirty="0" smtClean="0">
                <a:hlinkClick r:id="rId5" tooltip="Battery capacity"/>
              </a:rPr>
              <a:t>discharge</a:t>
            </a:r>
            <a:r>
              <a:rPr lang="en-US" dirty="0" smtClean="0"/>
              <a:t>, the (positive) lithium ions move from the negative electrode (usually graphite = “C</a:t>
            </a:r>
            <a:r>
              <a:rPr lang="en-US" sz="2100" dirty="0" smtClean="0"/>
              <a:t>6</a:t>
            </a:r>
            <a:r>
              <a:rPr lang="en-US" dirty="0" smtClean="0"/>
              <a:t>”as below) to the positive electrode (forming a lithium compound) through the electrolyte while the electrons flow through the external circuit in the same direction.</a:t>
            </a:r>
          </a:p>
          <a:p>
            <a:endParaRPr lang="en-US" dirty="0" smtClean="0"/>
          </a:p>
          <a:p>
            <a:r>
              <a:rPr lang="en-US" baseline="30000" dirty="0" smtClean="0"/>
              <a:t> </a:t>
            </a:r>
            <a:r>
              <a:rPr lang="en-US" dirty="0" smtClean="0"/>
              <a:t>When the cell is </a:t>
            </a:r>
            <a:r>
              <a:rPr lang="en-US" dirty="0" smtClean="0">
                <a:hlinkClick r:id="rId5" tooltip="Battery capacity"/>
              </a:rPr>
              <a:t>charging</a:t>
            </a:r>
            <a:r>
              <a:rPr lang="en-US" dirty="0" smtClean="0"/>
              <a:t>, the reverse occurs with the lithium ions and electrons moved back into the negative electrode in a net higher energy state.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riampi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0"/>
            <a:ext cx="6529561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3124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positive (cathode) electrode </a:t>
            </a:r>
            <a:r>
              <a:rPr lang="en-US" dirty="0" smtClean="0">
                <a:hlinkClick r:id="rId2" tooltip="Half-reaction"/>
              </a:rPr>
              <a:t>half-reaction</a:t>
            </a:r>
            <a:r>
              <a:rPr lang="en-US" dirty="0" smtClean="0"/>
              <a:t> occurs in the lithium-doped cobalt oxide substrate, while the negative (anode) electrode </a:t>
            </a:r>
            <a:r>
              <a:rPr lang="en-US" dirty="0" smtClean="0">
                <a:hlinkClick r:id="rId2" tooltip="Half-reaction"/>
              </a:rPr>
              <a:t>half-reaction</a:t>
            </a:r>
            <a:r>
              <a:rPr lang="en-US" dirty="0" smtClean="0"/>
              <a:t> in the graphite.</a:t>
            </a:r>
          </a:p>
          <a:p>
            <a:r>
              <a:rPr lang="en-US" dirty="0" smtClean="0"/>
              <a:t>The overall reaction has its limits. </a:t>
            </a:r>
            <a:r>
              <a:rPr lang="en-US" dirty="0" err="1" smtClean="0"/>
              <a:t>Overdischarge</a:t>
            </a:r>
            <a:r>
              <a:rPr lang="en-US" dirty="0" smtClean="0"/>
              <a:t> supersaturates </a:t>
            </a:r>
            <a:r>
              <a:rPr lang="en-US" dirty="0" smtClean="0">
                <a:hlinkClick r:id="rId3" tooltip="Lithium cobalt oxide"/>
              </a:rPr>
              <a:t>lithium cobalt oxide</a:t>
            </a:r>
            <a:r>
              <a:rPr lang="en-US" dirty="0" smtClean="0"/>
              <a:t>, leading to the production of </a:t>
            </a:r>
            <a:r>
              <a:rPr lang="en-US" dirty="0" smtClean="0">
                <a:hlinkClick r:id="rId4" tooltip="Lithium oxide"/>
              </a:rPr>
              <a:t>lithium oxide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equations exemplify the chemistry:</a:t>
            </a:r>
          </a:p>
          <a:p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089563"/>
            <a:ext cx="4419600" cy="3768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525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Li-Ion </a:t>
            </a:r>
            <a:r>
              <a:rPr lang="en-US" dirty="0" smtClean="0"/>
              <a:t>v/s Li-Polymer</a:t>
            </a:r>
            <a:endParaRPr lang="en-US" dirty="0"/>
          </a:p>
        </p:txBody>
      </p:sp>
      <p:pic>
        <p:nvPicPr>
          <p:cNvPr id="4" name="Content Placeholder 3" descr="cell-type-comparis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14400"/>
            <a:ext cx="6236098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Electrochemistry of a Lithium ion battery</vt:lpstr>
      <vt:lpstr>Slide 2</vt:lpstr>
      <vt:lpstr>Slide 3</vt:lpstr>
      <vt:lpstr>Li-Ion v/s Li-Polymer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 of a Lithium ion battery</dc:title>
  <dc:creator>apoorva</dc:creator>
  <cp:lastModifiedBy>apoorva</cp:lastModifiedBy>
  <cp:revision>7</cp:revision>
  <dcterms:created xsi:type="dcterms:W3CDTF">2018-04-16T05:05:25Z</dcterms:created>
  <dcterms:modified xsi:type="dcterms:W3CDTF">2018-04-16T05:59:31Z</dcterms:modified>
</cp:coreProperties>
</file>