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5" d="100"/>
        <a:sy n="165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49E1-0954-4C11-BAA6-25172C3B8B76}" type="datetimeFigureOut">
              <a:rPr lang="en-IN" smtClean="0"/>
              <a:t>11-04-2016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688F-E15C-4BB8-8C9A-25504EA09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16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49E1-0954-4C11-BAA6-25172C3B8B76}" type="datetimeFigureOut">
              <a:rPr lang="en-IN" smtClean="0"/>
              <a:t>11-04-2016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688F-E15C-4BB8-8C9A-25504EA09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51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49E1-0954-4C11-BAA6-25172C3B8B76}" type="datetimeFigureOut">
              <a:rPr lang="en-IN" smtClean="0"/>
              <a:t>11-04-2016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688F-E15C-4BB8-8C9A-25504EA09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2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49E1-0954-4C11-BAA6-25172C3B8B76}" type="datetimeFigureOut">
              <a:rPr lang="en-IN" smtClean="0"/>
              <a:t>11-04-2016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688F-E15C-4BB8-8C9A-25504EA09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39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49E1-0954-4C11-BAA6-25172C3B8B76}" type="datetimeFigureOut">
              <a:rPr lang="en-IN" smtClean="0"/>
              <a:t>11-04-2016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688F-E15C-4BB8-8C9A-25504EA09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93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49E1-0954-4C11-BAA6-25172C3B8B76}" type="datetimeFigureOut">
              <a:rPr lang="en-IN" smtClean="0"/>
              <a:t>11-04-2016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688F-E15C-4BB8-8C9A-25504EA09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52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49E1-0954-4C11-BAA6-25172C3B8B76}" type="datetimeFigureOut">
              <a:rPr lang="en-IN" smtClean="0"/>
              <a:t>11-04-2016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688F-E15C-4BB8-8C9A-25504EA09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85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49E1-0954-4C11-BAA6-25172C3B8B76}" type="datetimeFigureOut">
              <a:rPr lang="en-IN" smtClean="0"/>
              <a:t>11-04-2016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688F-E15C-4BB8-8C9A-25504EA09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75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49E1-0954-4C11-BAA6-25172C3B8B76}" type="datetimeFigureOut">
              <a:rPr lang="en-IN" smtClean="0"/>
              <a:t>11-04-2016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688F-E15C-4BB8-8C9A-25504EA09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66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49E1-0954-4C11-BAA6-25172C3B8B76}" type="datetimeFigureOut">
              <a:rPr lang="en-IN" smtClean="0"/>
              <a:t>11-04-2016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688F-E15C-4BB8-8C9A-25504EA09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62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49E1-0954-4C11-BAA6-25172C3B8B76}" type="datetimeFigureOut">
              <a:rPr lang="en-IN" smtClean="0"/>
              <a:t>11-04-2016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688F-E15C-4BB8-8C9A-25504EA09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53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D49E1-0954-4C11-BAA6-25172C3B8B76}" type="datetimeFigureOut">
              <a:rPr lang="en-IN" smtClean="0"/>
              <a:t>11-04-2016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D688F-E15C-4BB8-8C9A-25504EA09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30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ntrotopython.org/dictionarie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/>
          <a:p>
            <a:r>
              <a:rPr lang="en-IN" dirty="0" smtClean="0"/>
              <a:t>Dictionaries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4365104"/>
            <a:ext cx="6400800" cy="1296144"/>
          </a:xfrm>
        </p:spPr>
        <p:txBody>
          <a:bodyPr>
            <a:normAutofit/>
          </a:bodyPr>
          <a:lstStyle/>
          <a:p>
            <a:r>
              <a:rPr lang="en-IN" sz="2800" dirty="0" smtClean="0"/>
              <a:t>CS-101</a:t>
            </a:r>
          </a:p>
          <a:p>
            <a:r>
              <a:rPr lang="en-IN" sz="2800" dirty="0" smtClean="0"/>
              <a:t>Mahindra Ecole Centrale</a:t>
            </a:r>
            <a:endParaRPr lang="en-I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602" y="6043064"/>
            <a:ext cx="210343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75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12968" cy="476672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solidFill>
                  <a:srgbClr val="0000FF"/>
                </a:solidFill>
              </a:rPr>
              <a:t>Dictionaries – looping over dictionaries</a:t>
            </a:r>
            <a:endParaRPr lang="en-IN" sz="32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620688"/>
            <a:ext cx="8856984" cy="60486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One can loop through a dictionary by going over its keys, going over its values, or going over its key-value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Going over keys is the default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We have seen examples of each.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07" y="2132856"/>
            <a:ext cx="861998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22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7776864" cy="764704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solidFill>
                  <a:srgbClr val="0000FF"/>
                </a:solidFill>
              </a:rPr>
              <a:t>Nested Dictionaries – Values themselves can be Lists or Dictionaries</a:t>
            </a:r>
            <a:endParaRPr lang="en-IN" sz="32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836712"/>
            <a:ext cx="8856984" cy="58326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2400" dirty="0" smtClean="0">
                <a:solidFill>
                  <a:srgbClr val="FF3399"/>
                </a:solidFill>
              </a:rPr>
              <a:t># This program stores people's </a:t>
            </a:r>
            <a:r>
              <a:rPr lang="en-IN" sz="2400" dirty="0" err="1" smtClean="0">
                <a:solidFill>
                  <a:srgbClr val="FF3399"/>
                </a:solidFill>
              </a:rPr>
              <a:t>favorite</a:t>
            </a:r>
            <a:r>
              <a:rPr lang="en-IN" sz="2400" dirty="0" smtClean="0">
                <a:solidFill>
                  <a:srgbClr val="FF3399"/>
                </a:solidFill>
              </a:rPr>
              <a:t> numbers, and displays them.</a:t>
            </a:r>
          </a:p>
          <a:p>
            <a:r>
              <a:rPr lang="en-IN" sz="2400" dirty="0" err="1" smtClean="0">
                <a:solidFill>
                  <a:srgbClr val="0000FF"/>
                </a:solidFill>
              </a:rPr>
              <a:t>favorite_numbers</a:t>
            </a:r>
            <a:r>
              <a:rPr lang="en-IN" sz="2400" dirty="0" smtClean="0">
                <a:solidFill>
                  <a:srgbClr val="0000FF"/>
                </a:solidFill>
              </a:rPr>
              <a:t> = {'Ram': [3, 11, 19, 23, 42], 'Shyam': [2, 4, 5],          'Hari': [5, 35, 120]}</a:t>
            </a:r>
          </a:p>
          <a:p>
            <a:endParaRPr lang="en-IN" sz="1200" dirty="0" smtClean="0"/>
          </a:p>
          <a:p>
            <a:r>
              <a:rPr lang="en-IN" sz="2400" dirty="0" smtClean="0">
                <a:solidFill>
                  <a:srgbClr val="FF3399"/>
                </a:solidFill>
              </a:rPr>
              <a:t># Display each person's </a:t>
            </a:r>
            <a:r>
              <a:rPr lang="en-IN" sz="2400" dirty="0" err="1" smtClean="0">
                <a:solidFill>
                  <a:srgbClr val="FF3399"/>
                </a:solidFill>
              </a:rPr>
              <a:t>favorite</a:t>
            </a:r>
            <a:r>
              <a:rPr lang="en-IN" sz="2400" dirty="0" smtClean="0">
                <a:solidFill>
                  <a:srgbClr val="FF3399"/>
                </a:solidFill>
              </a:rPr>
              <a:t> numbers.</a:t>
            </a:r>
          </a:p>
          <a:p>
            <a:r>
              <a:rPr lang="en-IN" sz="2400" dirty="0" smtClean="0">
                <a:solidFill>
                  <a:srgbClr val="0000FF"/>
                </a:solidFill>
              </a:rPr>
              <a:t>for name in </a:t>
            </a:r>
            <a:r>
              <a:rPr lang="en-IN" sz="2400" dirty="0" err="1" smtClean="0">
                <a:solidFill>
                  <a:srgbClr val="0000FF"/>
                </a:solidFill>
              </a:rPr>
              <a:t>favorite_numbers</a:t>
            </a:r>
            <a:r>
              <a:rPr lang="en-IN" sz="2400" dirty="0" smtClean="0">
                <a:solidFill>
                  <a:srgbClr val="0000FF"/>
                </a:solidFill>
              </a:rPr>
              <a:t>:</a:t>
            </a:r>
          </a:p>
          <a:p>
            <a:r>
              <a:rPr lang="en-IN" sz="2400" dirty="0" smtClean="0">
                <a:solidFill>
                  <a:srgbClr val="0000FF"/>
                </a:solidFill>
              </a:rPr>
              <a:t>    print name, "'s favourite numbers are:"</a:t>
            </a:r>
          </a:p>
          <a:p>
            <a:r>
              <a:rPr lang="en-IN" sz="2400" dirty="0" smtClean="0">
                <a:solidFill>
                  <a:srgbClr val="0000FF"/>
                </a:solidFill>
              </a:rPr>
              <a:t>    print </a:t>
            </a:r>
            <a:r>
              <a:rPr lang="en-IN" sz="2400" dirty="0" err="1" smtClean="0">
                <a:solidFill>
                  <a:srgbClr val="0000FF"/>
                </a:solidFill>
              </a:rPr>
              <a:t>favorite_numbers</a:t>
            </a:r>
            <a:r>
              <a:rPr lang="en-IN" sz="2400" dirty="0" smtClean="0">
                <a:solidFill>
                  <a:srgbClr val="0000FF"/>
                </a:solidFill>
              </a:rPr>
              <a:t>[name]</a:t>
            </a:r>
          </a:p>
          <a:p>
            <a:endParaRPr lang="en-IN" sz="2400" dirty="0" smtClean="0">
              <a:solidFill>
                <a:srgbClr val="0000FF"/>
              </a:solidFill>
            </a:endParaRPr>
          </a:p>
          <a:p>
            <a:r>
              <a:rPr lang="en-IN" sz="2400" dirty="0" smtClean="0">
                <a:solidFill>
                  <a:srgbClr val="FF3399"/>
                </a:solidFill>
              </a:rPr>
              <a:t># Output</a:t>
            </a:r>
          </a:p>
          <a:p>
            <a:r>
              <a:rPr lang="en-IN" sz="2400" dirty="0" smtClean="0"/>
              <a:t>Ram 's favourite numbers are</a:t>
            </a:r>
          </a:p>
          <a:p>
            <a:r>
              <a:rPr lang="en-IN" sz="2400" dirty="0" smtClean="0"/>
              <a:t>[3, 11, 19, 23, 42]</a:t>
            </a:r>
          </a:p>
          <a:p>
            <a:r>
              <a:rPr lang="en-IN" sz="2400" dirty="0" smtClean="0"/>
              <a:t>Shyam 's favourite numbers are</a:t>
            </a:r>
          </a:p>
          <a:p>
            <a:r>
              <a:rPr lang="en-IN" sz="2400" dirty="0" smtClean="0"/>
              <a:t>[2, 4, 5]</a:t>
            </a:r>
          </a:p>
          <a:p>
            <a:r>
              <a:rPr lang="en-IN" sz="2400" dirty="0" smtClean="0"/>
              <a:t>Hari 's favourite numbers are</a:t>
            </a:r>
          </a:p>
          <a:p>
            <a:r>
              <a:rPr lang="en-IN" sz="2400" dirty="0" smtClean="0"/>
              <a:t>[5, 35, 120]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2869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7776864" cy="764704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solidFill>
                  <a:srgbClr val="0000FF"/>
                </a:solidFill>
              </a:rPr>
              <a:t>Nested Dictionaries – Values themselves can be Lists or Dictionaries</a:t>
            </a:r>
            <a:endParaRPr lang="en-IN" sz="32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836711"/>
            <a:ext cx="8856984" cy="2374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2400" dirty="0" smtClean="0">
                <a:solidFill>
                  <a:srgbClr val="FF3399"/>
                </a:solidFill>
              </a:rPr>
              <a:t># Display each person's </a:t>
            </a:r>
            <a:r>
              <a:rPr lang="en-IN" sz="2400" dirty="0" err="1" smtClean="0">
                <a:solidFill>
                  <a:srgbClr val="FF3399"/>
                </a:solidFill>
              </a:rPr>
              <a:t>favorite</a:t>
            </a:r>
            <a:r>
              <a:rPr lang="en-IN" sz="2400" dirty="0" smtClean="0">
                <a:solidFill>
                  <a:srgbClr val="FF3399"/>
                </a:solidFill>
              </a:rPr>
              <a:t> numbers.</a:t>
            </a:r>
          </a:p>
          <a:p>
            <a:r>
              <a:rPr lang="en-IN" sz="2400" dirty="0" smtClean="0">
                <a:solidFill>
                  <a:srgbClr val="0000FF"/>
                </a:solidFill>
              </a:rPr>
              <a:t>for name in </a:t>
            </a:r>
            <a:r>
              <a:rPr lang="en-IN" sz="2400" dirty="0" err="1" smtClean="0">
                <a:solidFill>
                  <a:srgbClr val="0000FF"/>
                </a:solidFill>
              </a:rPr>
              <a:t>favorite_numbers</a:t>
            </a:r>
            <a:r>
              <a:rPr lang="en-IN" sz="2400" dirty="0" smtClean="0">
                <a:solidFill>
                  <a:srgbClr val="0000FF"/>
                </a:solidFill>
              </a:rPr>
              <a:t>:</a:t>
            </a:r>
          </a:p>
          <a:p>
            <a:r>
              <a:rPr lang="en-IN" sz="2400" dirty="0" smtClean="0">
                <a:solidFill>
                  <a:srgbClr val="0000FF"/>
                </a:solidFill>
              </a:rPr>
              <a:t>    print name, "'s favourite numbers are:"</a:t>
            </a:r>
          </a:p>
          <a:p>
            <a:r>
              <a:rPr lang="en-IN" sz="2400" dirty="0" smtClean="0">
                <a:solidFill>
                  <a:srgbClr val="0000FF"/>
                </a:solidFill>
              </a:rPr>
              <a:t>    for number in </a:t>
            </a:r>
            <a:r>
              <a:rPr lang="en-IN" sz="2400" dirty="0" err="1" smtClean="0">
                <a:solidFill>
                  <a:srgbClr val="0000FF"/>
                </a:solidFill>
              </a:rPr>
              <a:t>favorite_numbers</a:t>
            </a:r>
            <a:r>
              <a:rPr lang="en-IN" sz="2400" dirty="0" smtClean="0">
                <a:solidFill>
                  <a:srgbClr val="0000FF"/>
                </a:solidFill>
              </a:rPr>
              <a:t>[name]:</a:t>
            </a:r>
          </a:p>
          <a:p>
            <a:r>
              <a:rPr lang="en-IN" sz="2400" dirty="0" smtClean="0">
                <a:solidFill>
                  <a:srgbClr val="0000FF"/>
                </a:solidFill>
              </a:rPr>
              <a:t>        print number</a:t>
            </a:r>
          </a:p>
          <a:p>
            <a:pPr>
              <a:spcBef>
                <a:spcPts val="600"/>
              </a:spcBef>
            </a:pPr>
            <a:r>
              <a:rPr lang="en-IN" sz="2400" dirty="0" smtClean="0">
                <a:solidFill>
                  <a:srgbClr val="FF3399"/>
                </a:solidFill>
              </a:rPr>
              <a:t># Output</a:t>
            </a:r>
          </a:p>
          <a:p>
            <a:endParaRPr lang="en-IN" sz="2400" dirty="0" smtClean="0">
              <a:solidFill>
                <a:srgbClr val="0000FF"/>
              </a:solidFill>
            </a:endParaRPr>
          </a:p>
          <a:p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3211697"/>
            <a:ext cx="33076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Ram 's favourite numbers are:</a:t>
            </a:r>
          </a:p>
          <a:p>
            <a:r>
              <a:rPr lang="en-IN" sz="2000" dirty="0" smtClean="0"/>
              <a:t>3</a:t>
            </a:r>
          </a:p>
          <a:p>
            <a:r>
              <a:rPr lang="en-IN" sz="2000" dirty="0" smtClean="0"/>
              <a:t>11</a:t>
            </a:r>
          </a:p>
          <a:p>
            <a:r>
              <a:rPr lang="en-IN" sz="2000" dirty="0" smtClean="0"/>
              <a:t>19</a:t>
            </a:r>
          </a:p>
          <a:p>
            <a:r>
              <a:rPr lang="en-IN" sz="2000" dirty="0" smtClean="0"/>
              <a:t>23</a:t>
            </a:r>
          </a:p>
          <a:p>
            <a:r>
              <a:rPr lang="en-IN" sz="2000" dirty="0" smtClean="0"/>
              <a:t>42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1738" y="5095915"/>
            <a:ext cx="35282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Shyam 's favourite numbers are:</a:t>
            </a:r>
          </a:p>
          <a:p>
            <a:r>
              <a:rPr lang="en-IN" sz="2000" dirty="0" smtClean="0"/>
              <a:t>2</a:t>
            </a:r>
          </a:p>
          <a:p>
            <a:r>
              <a:rPr lang="en-IN" sz="2000" dirty="0" smtClean="0"/>
              <a:t>4</a:t>
            </a:r>
          </a:p>
          <a:p>
            <a:r>
              <a:rPr lang="en-IN" sz="2000" dirty="0" smtClean="0"/>
              <a:t>5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275054" y="5092710"/>
            <a:ext cx="32723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Hari 's favourite numbers are:</a:t>
            </a:r>
          </a:p>
          <a:p>
            <a:r>
              <a:rPr lang="en-IN" sz="2000" dirty="0" smtClean="0"/>
              <a:t>5</a:t>
            </a:r>
          </a:p>
          <a:p>
            <a:r>
              <a:rPr lang="en-IN" sz="2000" dirty="0" smtClean="0"/>
              <a:t>35</a:t>
            </a:r>
          </a:p>
          <a:p>
            <a:r>
              <a:rPr lang="en-IN" sz="2000" dirty="0" smtClean="0"/>
              <a:t>120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9787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Summarizing Dictionaries</a:t>
            </a:r>
            <a:endParaRPr lang="en-IN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17" y="908720"/>
            <a:ext cx="8902805" cy="4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8628" y="5445224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 good source of information on dictionaries is:</a:t>
            </a:r>
          </a:p>
          <a:p>
            <a:r>
              <a:rPr lang="en-IN" sz="2400" dirty="0" smtClean="0">
                <a:hlinkClick r:id="rId3"/>
              </a:rPr>
              <a:t>http://introtopython.org/dictionaries.html</a:t>
            </a:r>
            <a:endParaRPr lang="en-IN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9924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12968" cy="692696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solidFill>
                  <a:srgbClr val="0000FF"/>
                </a:solidFill>
              </a:rPr>
              <a:t>Dictionaries – where it stands in your reference frame</a:t>
            </a:r>
            <a:endParaRPr lang="en-IN" sz="32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712968" cy="576064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IN" sz="2600" dirty="0" smtClean="0"/>
              <a:t>By this time you all would be quite familiar with the concept of Lists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IN" sz="2600" dirty="0" smtClean="0"/>
              <a:t>Explicitly, a list is a series of elements </a:t>
            </a:r>
            <a:r>
              <a:rPr lang="en-IN" sz="2600" i="1" dirty="0" smtClean="0"/>
              <a:t>in an unique sequence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IN" sz="2600" dirty="0" smtClean="0"/>
              <a:t>Implicitly,  the very fact that it is a sequence adduces a second identity to each element – its position in the sequence, or index number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IN" sz="2600" dirty="0" smtClean="0"/>
              <a:t>The index number is an integer that starts with zero at the first element, increasing by one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IN" sz="2600" dirty="0" smtClean="0"/>
              <a:t>Thus effectively, in a list, each element represents a pair – its index number, and its actual value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IN" sz="2600" i="1" dirty="0" smtClean="0"/>
              <a:t>The index number is set by default and is silent, what we see explicitly is just the value.</a:t>
            </a:r>
            <a:endParaRPr lang="en-IN" sz="2600" i="1" dirty="0"/>
          </a:p>
        </p:txBody>
      </p:sp>
    </p:spTree>
    <p:extLst>
      <p:ext uri="{BB962C8B-B14F-4D97-AF65-F5344CB8AC3E}">
        <p14:creationId xmlns:p14="http://schemas.microsoft.com/office/powerpoint/2010/main" val="301048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12968" cy="692696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solidFill>
                  <a:srgbClr val="0000FF"/>
                </a:solidFill>
              </a:rPr>
              <a:t>Dictionaries – where it stands in your reference frame</a:t>
            </a:r>
            <a:endParaRPr lang="en-IN" sz="32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712968" cy="57606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IN" sz="2600" dirty="0" smtClean="0"/>
              <a:t>In a Dictionary, the index number associated with each element is explicitly stated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IN" sz="2600" dirty="0" smtClean="0"/>
              <a:t>What this implies is that unlike in a List, where the position of an element is sacrosanct because its unique index is by default associated with that position, in a Dictionary the user can place the index-value pair anywhere in the sequence</a:t>
            </a:r>
            <a:endParaRPr lang="en-IN" sz="2600" i="1" dirty="0" smtClean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IN" sz="2600" i="1" dirty="0" smtClean="0"/>
              <a:t>This is the first dimension of Generalization of the concept of a List to the concept of a Dictionary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IN" sz="2600" dirty="0" smtClean="0"/>
              <a:t>Formally, a dictionary may be stated as: </a:t>
            </a:r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2200" dirty="0" smtClean="0"/>
              <a:t>     </a:t>
            </a:r>
            <a:r>
              <a:rPr lang="en-IN" sz="2200" dirty="0" err="1" smtClean="0"/>
              <a:t>my_dictionary</a:t>
            </a:r>
            <a:r>
              <a:rPr lang="en-IN" sz="2200" dirty="0" smtClean="0"/>
              <a:t> = {0 : “apple”, 1 : “orange”, 2 : “guava”, 3 : “pear”}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IN" sz="2600" dirty="0" smtClean="0"/>
              <a:t>which could equally well be written as:</a:t>
            </a:r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2200" dirty="0" smtClean="0"/>
              <a:t>     </a:t>
            </a:r>
            <a:r>
              <a:rPr lang="en-IN" sz="2200" dirty="0" err="1" smtClean="0"/>
              <a:t>my_dictionary</a:t>
            </a:r>
            <a:r>
              <a:rPr lang="en-IN" sz="2200" dirty="0" smtClean="0"/>
              <a:t> = {2 : “guava”, 0 : “apple”, 3 : “pear”, 1 : “orange”}.</a:t>
            </a:r>
          </a:p>
          <a:p>
            <a:pPr marL="457200" lvl="1" indent="0">
              <a:buNone/>
            </a:pPr>
            <a:endParaRPr lang="en-IN" sz="2200" dirty="0" smtClean="0"/>
          </a:p>
          <a:p>
            <a:pPr lvl="1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91998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12968" cy="548680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solidFill>
                  <a:srgbClr val="0000FF"/>
                </a:solidFill>
              </a:rPr>
              <a:t>Dictionaries – where it stands in your reference frame</a:t>
            </a:r>
            <a:endParaRPr lang="en-IN" sz="32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712968" cy="5904656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IN" sz="2600" i="1" dirty="0" smtClean="0"/>
              <a:t>The second dimension of generalization of List into Dictionary relates to the nature of the Index itself</a:t>
            </a:r>
          </a:p>
          <a:p>
            <a:pPr>
              <a:lnSpc>
                <a:spcPct val="120000"/>
              </a:lnSpc>
            </a:pPr>
            <a:r>
              <a:rPr lang="en-IN" sz="2600" dirty="0" smtClean="0"/>
              <a:t>It can be anything – integer, float or string – as long as it is unique. Not an integer alone, and obviously not any sequence. </a:t>
            </a:r>
            <a:endParaRPr lang="en-IN" sz="2600" i="1" dirty="0" smtClean="0"/>
          </a:p>
          <a:p>
            <a:pPr>
              <a:lnSpc>
                <a:spcPct val="120000"/>
              </a:lnSpc>
            </a:pPr>
            <a:r>
              <a:rPr lang="en-IN" sz="2600" dirty="0" smtClean="0"/>
              <a:t>So we may write:</a:t>
            </a:r>
          </a:p>
          <a:p>
            <a:pPr lvl="1">
              <a:lnSpc>
                <a:spcPct val="120000"/>
              </a:lnSpc>
            </a:pPr>
            <a:r>
              <a:rPr lang="en-IN" sz="2200" dirty="0" err="1" smtClean="0"/>
              <a:t>my_dictionary</a:t>
            </a:r>
            <a:r>
              <a:rPr lang="en-IN" sz="2200" dirty="0" smtClean="0"/>
              <a:t> = {‘one’ : ‘appl</a:t>
            </a:r>
            <a:r>
              <a:rPr lang="en-IN" sz="2200" dirty="0" smtClean="0"/>
              <a:t>e’</a:t>
            </a:r>
            <a:r>
              <a:rPr lang="en-IN" sz="2200" dirty="0" smtClean="0"/>
              <a:t>, ‘B’ : ‘orange’, ‘X’ : ‘guava’}</a:t>
            </a:r>
          </a:p>
          <a:p>
            <a:pPr>
              <a:lnSpc>
                <a:spcPct val="120000"/>
              </a:lnSpc>
            </a:pPr>
            <a:r>
              <a:rPr lang="en-IN" sz="2600" dirty="0" smtClean="0"/>
              <a:t>So as you see the word “index” now has no meaning</a:t>
            </a:r>
          </a:p>
          <a:p>
            <a:pPr>
              <a:lnSpc>
                <a:spcPct val="120000"/>
              </a:lnSpc>
            </a:pPr>
            <a:r>
              <a:rPr lang="en-IN" sz="2600" dirty="0" smtClean="0"/>
              <a:t>Instead we call it as a </a:t>
            </a:r>
            <a:r>
              <a:rPr lang="en-IN" sz="2600" dirty="0" smtClean="0">
                <a:solidFill>
                  <a:srgbClr val="0000FF"/>
                </a:solidFill>
              </a:rPr>
              <a:t>key</a:t>
            </a:r>
          </a:p>
          <a:p>
            <a:pPr>
              <a:lnSpc>
                <a:spcPct val="120000"/>
              </a:lnSpc>
            </a:pPr>
            <a:r>
              <a:rPr lang="en-IN" sz="2600" dirty="0" smtClean="0"/>
              <a:t>The original element we now call as </a:t>
            </a:r>
            <a:r>
              <a:rPr lang="en-IN" sz="2600" dirty="0" smtClean="0">
                <a:solidFill>
                  <a:srgbClr val="0000FF"/>
                </a:solidFill>
              </a:rPr>
              <a:t>value</a:t>
            </a:r>
          </a:p>
          <a:p>
            <a:pPr>
              <a:lnSpc>
                <a:spcPct val="120000"/>
              </a:lnSpc>
            </a:pPr>
            <a:r>
              <a:rPr lang="en-IN" sz="2600" dirty="0" smtClean="0"/>
              <a:t>And the </a:t>
            </a:r>
            <a:r>
              <a:rPr lang="en-IN" sz="2600" i="1" dirty="0" err="1" smtClean="0">
                <a:solidFill>
                  <a:srgbClr val="0000FF"/>
                </a:solidFill>
              </a:rPr>
              <a:t>key:value</a:t>
            </a:r>
            <a:r>
              <a:rPr lang="en-IN" sz="2600" dirty="0" smtClean="0"/>
              <a:t> pair we call as an </a:t>
            </a:r>
            <a:r>
              <a:rPr lang="en-IN" sz="2600" dirty="0" smtClean="0">
                <a:solidFill>
                  <a:srgbClr val="0000FF"/>
                </a:solidFill>
              </a:rPr>
              <a:t>item.</a:t>
            </a:r>
            <a:endParaRPr lang="en-IN" sz="2200" dirty="0" smtClean="0"/>
          </a:p>
          <a:p>
            <a:pPr>
              <a:lnSpc>
                <a:spcPct val="120000"/>
              </a:lnSpc>
            </a:pPr>
            <a:r>
              <a:rPr lang="en-IN" sz="2600" dirty="0" smtClean="0"/>
              <a:t>And the general form is </a:t>
            </a:r>
          </a:p>
          <a:p>
            <a:pPr lvl="1">
              <a:lnSpc>
                <a:spcPct val="120000"/>
              </a:lnSpc>
            </a:pPr>
            <a:r>
              <a:rPr lang="en-IN" sz="2400" dirty="0" err="1" smtClean="0">
                <a:effectLst/>
              </a:rPr>
              <a:t>dictionary_name</a:t>
            </a:r>
            <a:r>
              <a:rPr lang="en-IN" sz="2400" dirty="0" smtClean="0"/>
              <a:t> </a:t>
            </a:r>
            <a:r>
              <a:rPr lang="en-IN" sz="2400" dirty="0" smtClean="0">
                <a:solidFill>
                  <a:srgbClr val="666666"/>
                </a:solidFill>
                <a:effectLst/>
              </a:rPr>
              <a:t>=</a:t>
            </a:r>
            <a:r>
              <a:rPr lang="en-IN" sz="2400" dirty="0" smtClean="0"/>
              <a:t> </a:t>
            </a:r>
            <a:r>
              <a:rPr lang="en-IN" sz="2400" dirty="0" smtClean="0">
                <a:effectLst/>
              </a:rPr>
              <a:t>{key_1:</a:t>
            </a:r>
            <a:r>
              <a:rPr lang="en-IN" sz="2400" dirty="0" smtClean="0"/>
              <a:t> </a:t>
            </a:r>
            <a:r>
              <a:rPr lang="en-IN" sz="2400" dirty="0" smtClean="0">
                <a:effectLst/>
              </a:rPr>
              <a:t>value_1,</a:t>
            </a:r>
            <a:r>
              <a:rPr lang="en-IN" sz="2400" dirty="0" smtClean="0"/>
              <a:t> </a:t>
            </a:r>
            <a:r>
              <a:rPr lang="en-IN" sz="2400" dirty="0" smtClean="0">
                <a:effectLst/>
              </a:rPr>
              <a:t>key_2:</a:t>
            </a:r>
            <a:r>
              <a:rPr lang="en-IN" sz="2400" dirty="0" smtClean="0"/>
              <a:t> </a:t>
            </a:r>
            <a:r>
              <a:rPr lang="en-IN" sz="2400" dirty="0" smtClean="0">
                <a:effectLst/>
              </a:rPr>
              <a:t>value_2,</a:t>
            </a:r>
            <a:r>
              <a:rPr lang="en-IN" sz="2400" dirty="0" smtClean="0"/>
              <a:t> </a:t>
            </a:r>
            <a:r>
              <a:rPr lang="en-IN" sz="2400" dirty="0" smtClean="0">
                <a:effectLst/>
              </a:rPr>
              <a:t>key_3:</a:t>
            </a:r>
            <a:r>
              <a:rPr lang="en-IN" sz="2400" dirty="0" smtClean="0"/>
              <a:t> </a:t>
            </a:r>
            <a:r>
              <a:rPr lang="en-IN" sz="2400" dirty="0" smtClean="0">
                <a:effectLst/>
              </a:rPr>
              <a:t>value_3}.</a:t>
            </a:r>
            <a:endParaRPr lang="en-IN" sz="2200" dirty="0" smtClean="0"/>
          </a:p>
          <a:p>
            <a:pPr lvl="1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53600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12968" cy="548680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solidFill>
                  <a:srgbClr val="0000FF"/>
                </a:solidFill>
              </a:rPr>
              <a:t>Dictionaries – </a:t>
            </a:r>
            <a:r>
              <a:rPr lang="en-IN" sz="3200" smtClean="0">
                <a:solidFill>
                  <a:srgbClr val="0000FF"/>
                </a:solidFill>
              </a:rPr>
              <a:t>elementary operations</a:t>
            </a:r>
            <a:endParaRPr lang="en-IN" sz="3200" dirty="0">
              <a:solidFill>
                <a:srgbClr val="0000FF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3" y="1628800"/>
            <a:ext cx="885845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08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12968" cy="548680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solidFill>
                  <a:srgbClr val="0000FF"/>
                </a:solidFill>
              </a:rPr>
              <a:t>Dictionaries – </a:t>
            </a:r>
            <a:r>
              <a:rPr lang="en-IN" sz="3200" smtClean="0">
                <a:solidFill>
                  <a:srgbClr val="0000FF"/>
                </a:solidFill>
              </a:rPr>
              <a:t>elementary operations</a:t>
            </a:r>
            <a:endParaRPr lang="en-IN" sz="3200" dirty="0">
              <a:solidFill>
                <a:srgbClr val="0000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36" y="593357"/>
            <a:ext cx="8707344" cy="585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72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12968" cy="548680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solidFill>
                  <a:srgbClr val="0000FF"/>
                </a:solidFill>
              </a:rPr>
              <a:t>Dictionaries – elementary operations</a:t>
            </a:r>
            <a:endParaRPr lang="en-IN" sz="32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>
            <a:spLocks noChangeAspect="1"/>
          </p:cNvSpPr>
          <p:nvPr/>
        </p:nvSpPr>
        <p:spPr>
          <a:xfrm>
            <a:off x="124092" y="620688"/>
            <a:ext cx="8963864" cy="61206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2600" dirty="0" smtClean="0"/>
              <a:t>You may also start with an empty dictionary and then build up gradually, as in example below :</a:t>
            </a:r>
          </a:p>
          <a:p>
            <a:endParaRPr lang="en-IN" sz="2600" dirty="0"/>
          </a:p>
          <a:p>
            <a:r>
              <a:rPr lang="en-IN" sz="2200" i="1" dirty="0">
                <a:solidFill>
                  <a:srgbClr val="FF3399"/>
                </a:solidFill>
              </a:rPr>
              <a:t># Create an empty </a:t>
            </a:r>
            <a:r>
              <a:rPr lang="en-IN" sz="2200" i="1" dirty="0" smtClean="0">
                <a:solidFill>
                  <a:srgbClr val="FF3399"/>
                </a:solidFill>
              </a:rPr>
              <a:t>dictionary:</a:t>
            </a:r>
          </a:p>
          <a:p>
            <a:r>
              <a:rPr lang="en-IN" sz="2200" dirty="0" smtClean="0">
                <a:solidFill>
                  <a:srgbClr val="0000FF"/>
                </a:solidFill>
                <a:effectLst/>
              </a:rPr>
              <a:t>python_words</a:t>
            </a:r>
            <a:r>
              <a:rPr lang="en-IN" sz="2200" dirty="0" smtClean="0">
                <a:solidFill>
                  <a:srgbClr val="0000FF"/>
                </a:solidFill>
              </a:rPr>
              <a:t> </a:t>
            </a:r>
            <a:r>
              <a:rPr lang="en-IN" sz="2200" dirty="0">
                <a:solidFill>
                  <a:srgbClr val="0000FF"/>
                </a:solidFill>
              </a:rPr>
              <a:t>=</a:t>
            </a:r>
            <a:r>
              <a:rPr lang="en-IN" sz="2200" dirty="0" smtClean="0">
                <a:solidFill>
                  <a:srgbClr val="0000FF"/>
                </a:solidFill>
              </a:rPr>
              <a:t> </a:t>
            </a:r>
            <a:r>
              <a:rPr lang="en-IN" sz="2200" dirty="0" smtClean="0">
                <a:solidFill>
                  <a:srgbClr val="0000FF"/>
                </a:solidFill>
                <a:effectLst/>
              </a:rPr>
              <a:t>{}</a:t>
            </a:r>
            <a:r>
              <a:rPr lang="en-IN" sz="2200" dirty="0" smtClean="0">
                <a:solidFill>
                  <a:srgbClr val="0000FF"/>
                </a:solidFill>
              </a:rPr>
              <a:t> </a:t>
            </a:r>
          </a:p>
          <a:p>
            <a:endParaRPr lang="en-IN" sz="2200" i="1" dirty="0">
              <a:solidFill>
                <a:srgbClr val="0000FF"/>
              </a:solidFill>
            </a:endParaRPr>
          </a:p>
          <a:p>
            <a:r>
              <a:rPr lang="en-IN" sz="2200" i="1" dirty="0" smtClean="0">
                <a:solidFill>
                  <a:srgbClr val="FF3399"/>
                </a:solidFill>
              </a:rPr>
              <a:t># Fill </a:t>
            </a:r>
            <a:r>
              <a:rPr lang="en-IN" sz="2200" i="1" dirty="0">
                <a:solidFill>
                  <a:srgbClr val="FF3399"/>
                </a:solidFill>
              </a:rPr>
              <a:t>the dictionary, pair by pair.</a:t>
            </a:r>
            <a:r>
              <a:rPr lang="en-IN" sz="2200" dirty="0" smtClean="0">
                <a:solidFill>
                  <a:srgbClr val="FF3399"/>
                </a:solidFill>
              </a:rPr>
              <a:t> </a:t>
            </a:r>
          </a:p>
          <a:p>
            <a:r>
              <a:rPr lang="en-IN" sz="2200" dirty="0" smtClean="0">
                <a:solidFill>
                  <a:srgbClr val="0000FF"/>
                </a:solidFill>
                <a:effectLst/>
              </a:rPr>
              <a:t>python_words[</a:t>
            </a:r>
            <a:r>
              <a:rPr lang="en-IN" sz="2200" dirty="0">
                <a:solidFill>
                  <a:srgbClr val="0000FF"/>
                </a:solidFill>
              </a:rPr>
              <a:t>'list'</a:t>
            </a:r>
            <a:r>
              <a:rPr lang="en-IN" sz="2200" dirty="0" smtClean="0">
                <a:solidFill>
                  <a:srgbClr val="0000FF"/>
                </a:solidFill>
                <a:effectLst/>
              </a:rPr>
              <a:t>]</a:t>
            </a:r>
            <a:r>
              <a:rPr lang="en-IN" sz="2200" dirty="0" smtClean="0">
                <a:solidFill>
                  <a:srgbClr val="0000FF"/>
                </a:solidFill>
              </a:rPr>
              <a:t> </a:t>
            </a:r>
            <a:r>
              <a:rPr lang="en-IN" sz="2200" dirty="0">
                <a:solidFill>
                  <a:srgbClr val="0000FF"/>
                </a:solidFill>
              </a:rPr>
              <a:t>='A collection of </a:t>
            </a:r>
            <a:r>
              <a:rPr lang="en-IN" sz="2200" dirty="0" smtClean="0">
                <a:solidFill>
                  <a:srgbClr val="0000FF"/>
                </a:solidFill>
              </a:rPr>
              <a:t>unconnected values, with an order' </a:t>
            </a:r>
          </a:p>
          <a:p>
            <a:r>
              <a:rPr lang="en-IN" sz="2200" dirty="0" smtClean="0">
                <a:solidFill>
                  <a:srgbClr val="0000FF"/>
                </a:solidFill>
                <a:effectLst/>
              </a:rPr>
              <a:t>python_words[</a:t>
            </a:r>
            <a:r>
              <a:rPr lang="en-IN" sz="2200" dirty="0">
                <a:solidFill>
                  <a:srgbClr val="0000FF"/>
                </a:solidFill>
              </a:rPr>
              <a:t>'dictionary'</a:t>
            </a:r>
            <a:r>
              <a:rPr lang="en-IN" sz="2200" dirty="0" smtClean="0">
                <a:solidFill>
                  <a:srgbClr val="0000FF"/>
                </a:solidFill>
                <a:effectLst/>
              </a:rPr>
              <a:t>]</a:t>
            </a:r>
            <a:r>
              <a:rPr lang="en-IN" sz="2200" dirty="0" smtClean="0">
                <a:solidFill>
                  <a:srgbClr val="0000FF"/>
                </a:solidFill>
              </a:rPr>
              <a:t> </a:t>
            </a:r>
            <a:r>
              <a:rPr lang="en-IN" sz="2200" dirty="0">
                <a:solidFill>
                  <a:srgbClr val="0000FF"/>
                </a:solidFill>
              </a:rPr>
              <a:t>=</a:t>
            </a:r>
            <a:r>
              <a:rPr lang="en-IN" sz="2200" dirty="0" smtClean="0">
                <a:solidFill>
                  <a:srgbClr val="0000FF"/>
                </a:solidFill>
              </a:rPr>
              <a:t> </a:t>
            </a:r>
            <a:r>
              <a:rPr lang="en-IN" sz="2200" dirty="0">
                <a:solidFill>
                  <a:srgbClr val="0000FF"/>
                </a:solidFill>
              </a:rPr>
              <a:t>'A collection of key-value </a:t>
            </a:r>
            <a:r>
              <a:rPr lang="en-IN" sz="2200" dirty="0" smtClean="0">
                <a:solidFill>
                  <a:srgbClr val="0000FF"/>
                </a:solidFill>
              </a:rPr>
              <a:t>pairs' </a:t>
            </a:r>
          </a:p>
          <a:p>
            <a:r>
              <a:rPr lang="en-IN" sz="2200" dirty="0" smtClean="0">
                <a:solidFill>
                  <a:srgbClr val="0000FF"/>
                </a:solidFill>
                <a:effectLst/>
              </a:rPr>
              <a:t>python_words[</a:t>
            </a:r>
            <a:r>
              <a:rPr lang="en-IN" sz="2200" dirty="0">
                <a:solidFill>
                  <a:srgbClr val="0000FF"/>
                </a:solidFill>
              </a:rPr>
              <a:t>'function'</a:t>
            </a:r>
            <a:r>
              <a:rPr lang="en-IN" sz="2200" dirty="0" smtClean="0">
                <a:solidFill>
                  <a:srgbClr val="0000FF"/>
                </a:solidFill>
                <a:effectLst/>
              </a:rPr>
              <a:t>]</a:t>
            </a:r>
            <a:r>
              <a:rPr lang="en-IN" sz="2200" dirty="0" smtClean="0">
                <a:solidFill>
                  <a:srgbClr val="0000FF"/>
                </a:solidFill>
              </a:rPr>
              <a:t> </a:t>
            </a:r>
            <a:r>
              <a:rPr lang="en-IN" sz="2200" dirty="0">
                <a:solidFill>
                  <a:srgbClr val="0000FF"/>
                </a:solidFill>
              </a:rPr>
              <a:t>=</a:t>
            </a:r>
            <a:r>
              <a:rPr lang="en-IN" sz="2200" dirty="0" smtClean="0">
                <a:solidFill>
                  <a:srgbClr val="0000FF"/>
                </a:solidFill>
              </a:rPr>
              <a:t> </a:t>
            </a:r>
            <a:r>
              <a:rPr lang="en-IN" sz="2200" dirty="0">
                <a:solidFill>
                  <a:srgbClr val="0000FF"/>
                </a:solidFill>
              </a:rPr>
              <a:t>'A </a:t>
            </a:r>
            <a:r>
              <a:rPr lang="en-IN" sz="2200" dirty="0" smtClean="0">
                <a:solidFill>
                  <a:srgbClr val="0000FF"/>
                </a:solidFill>
              </a:rPr>
              <a:t>set </a:t>
            </a:r>
            <a:r>
              <a:rPr lang="en-IN" sz="2200" dirty="0">
                <a:solidFill>
                  <a:srgbClr val="0000FF"/>
                </a:solidFill>
              </a:rPr>
              <a:t>of </a:t>
            </a:r>
            <a:r>
              <a:rPr lang="en-IN" sz="2200" dirty="0" smtClean="0">
                <a:solidFill>
                  <a:srgbClr val="0000FF"/>
                </a:solidFill>
              </a:rPr>
              <a:t>instructions defining </a:t>
            </a:r>
            <a:r>
              <a:rPr lang="en-IN" sz="2200" dirty="0">
                <a:solidFill>
                  <a:srgbClr val="0000FF"/>
                </a:solidFill>
              </a:rPr>
              <a:t>a set of </a:t>
            </a:r>
            <a:r>
              <a:rPr lang="en-IN" sz="2200" dirty="0" smtClean="0">
                <a:solidFill>
                  <a:srgbClr val="0000FF"/>
                </a:solidFill>
              </a:rPr>
              <a:t>actions’</a:t>
            </a:r>
          </a:p>
          <a:p>
            <a:endParaRPr lang="en-IN" sz="2200" dirty="0">
              <a:solidFill>
                <a:srgbClr val="0000FF"/>
              </a:solidFill>
            </a:endParaRPr>
          </a:p>
          <a:p>
            <a:r>
              <a:rPr lang="en-IN" sz="2200" i="1" dirty="0" smtClean="0">
                <a:solidFill>
                  <a:srgbClr val="FF3399"/>
                </a:solidFill>
              </a:rPr>
              <a:t># Final Result</a:t>
            </a:r>
          </a:p>
          <a:p>
            <a:r>
              <a:rPr lang="en-IN" sz="2200" dirty="0" smtClean="0">
                <a:solidFill>
                  <a:srgbClr val="0000FF"/>
                </a:solidFill>
                <a:effectLst/>
              </a:rPr>
              <a:t>python_words = {</a:t>
            </a:r>
            <a:r>
              <a:rPr lang="en-IN" sz="2200" dirty="0" smtClean="0">
                <a:solidFill>
                  <a:srgbClr val="0000FF"/>
                </a:solidFill>
              </a:rPr>
              <a:t>'list' : 'A collection of unconnected values, with an order' ,</a:t>
            </a:r>
          </a:p>
          <a:p>
            <a:r>
              <a:rPr lang="en-IN" sz="2200" dirty="0">
                <a:solidFill>
                  <a:srgbClr val="0000FF"/>
                </a:solidFill>
              </a:rPr>
              <a:t>	</a:t>
            </a:r>
            <a:r>
              <a:rPr lang="en-IN" sz="2200" dirty="0" smtClean="0">
                <a:solidFill>
                  <a:srgbClr val="0000FF"/>
                </a:solidFill>
              </a:rPr>
              <a:t>	 </a:t>
            </a:r>
            <a:r>
              <a:rPr lang="en-IN" sz="2200" dirty="0" smtClean="0">
                <a:solidFill>
                  <a:srgbClr val="0000FF"/>
                </a:solidFill>
              </a:rPr>
              <a:t>'dictionary' : 'A collection of key-value pairs’,</a:t>
            </a:r>
          </a:p>
          <a:p>
            <a:r>
              <a:rPr lang="en-IN" sz="2200" dirty="0" smtClean="0">
                <a:solidFill>
                  <a:srgbClr val="0000FF"/>
                </a:solidFill>
              </a:rPr>
              <a:t>		 </a:t>
            </a:r>
            <a:r>
              <a:rPr lang="en-IN" sz="2200" dirty="0" smtClean="0">
                <a:solidFill>
                  <a:srgbClr val="0000FF"/>
                </a:solidFill>
              </a:rPr>
              <a:t>'function‘ : 'A set of instructions defining a set of actions’}</a:t>
            </a:r>
          </a:p>
          <a:p>
            <a:endParaRPr lang="en-IN" sz="2200" dirty="0" smtClean="0">
              <a:solidFill>
                <a:srgbClr val="0000FF"/>
              </a:solidFill>
            </a:endParaRPr>
          </a:p>
          <a:p>
            <a:r>
              <a:rPr lang="en-IN" sz="2200" dirty="0">
                <a:solidFill>
                  <a:srgbClr val="0000FF"/>
                </a:solidFill>
              </a:rPr>
              <a:t>	</a:t>
            </a:r>
            <a:r>
              <a:rPr lang="en-IN" sz="2200" dirty="0" smtClean="0">
                <a:solidFill>
                  <a:srgbClr val="0000FF"/>
                </a:solidFill>
              </a:rPr>
              <a:t>	 </a:t>
            </a:r>
            <a:endParaRPr lang="en-IN" sz="2200" dirty="0" smtClean="0">
              <a:solidFill>
                <a:srgbClr val="0000FF"/>
              </a:solidFill>
            </a:endParaRPr>
          </a:p>
          <a:p>
            <a:endParaRPr lang="en-IN" sz="2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45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12968" cy="476672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solidFill>
                  <a:srgbClr val="0000FF"/>
                </a:solidFill>
              </a:rPr>
              <a:t>Dictionaries – elementary operations</a:t>
            </a:r>
            <a:endParaRPr lang="en-IN" sz="32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>
            <a:spLocks noChangeAspect="1"/>
          </p:cNvSpPr>
          <p:nvPr/>
        </p:nvSpPr>
        <p:spPr>
          <a:xfrm>
            <a:off x="107504" y="476672"/>
            <a:ext cx="9036496" cy="63813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2600" dirty="0" smtClean="0"/>
              <a:t>You can access any </a:t>
            </a:r>
            <a:r>
              <a:rPr lang="en-IN" sz="2600" i="1" u="sng" dirty="0" smtClean="0"/>
              <a:t>value</a:t>
            </a:r>
            <a:r>
              <a:rPr lang="en-IN" sz="2600" dirty="0" smtClean="0"/>
              <a:t> by its key, e.g.</a:t>
            </a:r>
          </a:p>
          <a:p>
            <a:r>
              <a:rPr lang="en-IN" sz="2200" dirty="0" smtClean="0">
                <a:solidFill>
                  <a:srgbClr val="0000FF"/>
                </a:solidFill>
              </a:rPr>
              <a:t>print python_words['list']</a:t>
            </a:r>
          </a:p>
          <a:p>
            <a:r>
              <a:rPr lang="en-IN" sz="2200" i="1" dirty="0" smtClean="0">
                <a:solidFill>
                  <a:srgbClr val="0000FF"/>
                </a:solidFill>
              </a:rPr>
              <a:t>-   A collection of unconnected values, with an order</a:t>
            </a:r>
            <a:endParaRPr lang="en-IN" sz="2200" i="1" dirty="0" smtClean="0">
              <a:solidFill>
                <a:srgbClr val="0000FF"/>
              </a:solidFill>
            </a:endParaRPr>
          </a:p>
          <a:p>
            <a:endParaRPr lang="en-IN" sz="1200" dirty="0"/>
          </a:p>
          <a:p>
            <a:r>
              <a:rPr lang="en-IN" sz="2600" dirty="0" smtClean="0"/>
              <a:t>You can modify any </a:t>
            </a:r>
            <a:r>
              <a:rPr lang="en-IN" sz="2600" i="1" u="sng" dirty="0" smtClean="0"/>
              <a:t>value</a:t>
            </a:r>
            <a:r>
              <a:rPr lang="en-IN" sz="2600" dirty="0" smtClean="0"/>
              <a:t> by redefining it using its key.</a:t>
            </a:r>
          </a:p>
          <a:p>
            <a:endParaRPr lang="en-IN" sz="1200" dirty="0"/>
          </a:p>
          <a:p>
            <a:r>
              <a:rPr lang="en-IN" sz="2200" i="1" dirty="0" smtClean="0">
                <a:solidFill>
                  <a:srgbClr val="FF3399"/>
                </a:solidFill>
              </a:rPr>
              <a:t># Modify one of the keys:</a:t>
            </a:r>
            <a:r>
              <a:rPr lang="en-IN" sz="2200" dirty="0" smtClean="0">
                <a:solidFill>
                  <a:srgbClr val="FF3399"/>
                </a:solidFill>
              </a:rPr>
              <a:t> </a:t>
            </a:r>
          </a:p>
          <a:p>
            <a:r>
              <a:rPr lang="en-IN" sz="2200" dirty="0" smtClean="0">
                <a:solidFill>
                  <a:srgbClr val="0000FF"/>
                </a:solidFill>
                <a:effectLst/>
              </a:rPr>
              <a:t>python_words[</a:t>
            </a:r>
            <a:r>
              <a:rPr lang="en-IN" sz="2200" dirty="0">
                <a:solidFill>
                  <a:srgbClr val="0000FF"/>
                </a:solidFill>
              </a:rPr>
              <a:t>'function'</a:t>
            </a:r>
            <a:r>
              <a:rPr lang="en-IN" sz="2200" dirty="0" smtClean="0">
                <a:solidFill>
                  <a:srgbClr val="0000FF"/>
                </a:solidFill>
                <a:effectLst/>
              </a:rPr>
              <a:t>]</a:t>
            </a:r>
            <a:r>
              <a:rPr lang="en-IN" sz="2200" dirty="0" smtClean="0">
                <a:solidFill>
                  <a:srgbClr val="0000FF"/>
                </a:solidFill>
              </a:rPr>
              <a:t> </a:t>
            </a:r>
            <a:r>
              <a:rPr lang="en-IN" sz="2200" dirty="0">
                <a:solidFill>
                  <a:srgbClr val="0000FF"/>
                </a:solidFill>
              </a:rPr>
              <a:t>=</a:t>
            </a:r>
            <a:r>
              <a:rPr lang="en-IN" sz="2200" dirty="0" smtClean="0">
                <a:solidFill>
                  <a:srgbClr val="0000FF"/>
                </a:solidFill>
              </a:rPr>
              <a:t> </a:t>
            </a:r>
            <a:r>
              <a:rPr lang="en-IN" sz="2200" dirty="0">
                <a:solidFill>
                  <a:srgbClr val="0000FF"/>
                </a:solidFill>
              </a:rPr>
              <a:t>'A </a:t>
            </a:r>
            <a:r>
              <a:rPr lang="en-IN" sz="2200" dirty="0" smtClean="0">
                <a:solidFill>
                  <a:srgbClr val="0000FF"/>
                </a:solidFill>
              </a:rPr>
              <a:t>set </a:t>
            </a:r>
            <a:r>
              <a:rPr lang="en-IN" sz="2200" dirty="0">
                <a:solidFill>
                  <a:srgbClr val="0000FF"/>
                </a:solidFill>
              </a:rPr>
              <a:t>of </a:t>
            </a:r>
            <a:r>
              <a:rPr lang="en-IN" sz="2200" dirty="0" smtClean="0">
                <a:solidFill>
                  <a:srgbClr val="0000FF"/>
                </a:solidFill>
              </a:rPr>
              <a:t>instructions defining </a:t>
            </a:r>
            <a:r>
              <a:rPr lang="en-IN" sz="2200" dirty="0">
                <a:solidFill>
                  <a:srgbClr val="0000FF"/>
                </a:solidFill>
              </a:rPr>
              <a:t>a set of </a:t>
            </a:r>
            <a:r>
              <a:rPr lang="en-IN" sz="2200" dirty="0" smtClean="0">
                <a:solidFill>
                  <a:srgbClr val="0000FF"/>
                </a:solidFill>
              </a:rPr>
              <a:t>actions in a programming language’</a:t>
            </a:r>
          </a:p>
          <a:p>
            <a:endParaRPr lang="en-IN" sz="1200" dirty="0">
              <a:solidFill>
                <a:srgbClr val="0000FF"/>
              </a:solidFill>
            </a:endParaRPr>
          </a:p>
          <a:p>
            <a:r>
              <a:rPr lang="en-IN" sz="2200" i="1" dirty="0" smtClean="0">
                <a:solidFill>
                  <a:srgbClr val="FF3399"/>
                </a:solidFill>
              </a:rPr>
              <a:t># Final Result</a:t>
            </a:r>
          </a:p>
          <a:p>
            <a:r>
              <a:rPr lang="en-IN" sz="2200" dirty="0" smtClean="0">
                <a:solidFill>
                  <a:srgbClr val="0000FF"/>
                </a:solidFill>
                <a:effectLst/>
              </a:rPr>
              <a:t>python_words = {</a:t>
            </a:r>
            <a:r>
              <a:rPr lang="en-IN" sz="2200" dirty="0" smtClean="0">
                <a:solidFill>
                  <a:srgbClr val="0000FF"/>
                </a:solidFill>
              </a:rPr>
              <a:t>'list' : 'A collection of unconnected values, with an order' ,</a:t>
            </a:r>
          </a:p>
          <a:p>
            <a:r>
              <a:rPr lang="en-IN" sz="2200" dirty="0">
                <a:solidFill>
                  <a:srgbClr val="0000FF"/>
                </a:solidFill>
              </a:rPr>
              <a:t>	</a:t>
            </a:r>
            <a:r>
              <a:rPr lang="en-IN" sz="2200" dirty="0" smtClean="0">
                <a:solidFill>
                  <a:srgbClr val="0000FF"/>
                </a:solidFill>
              </a:rPr>
              <a:t>	 </a:t>
            </a:r>
            <a:r>
              <a:rPr lang="en-IN" sz="2200" dirty="0" smtClean="0">
                <a:solidFill>
                  <a:srgbClr val="0000FF"/>
                </a:solidFill>
              </a:rPr>
              <a:t>'dictionary' : 'A collection of key-value pairs’,</a:t>
            </a:r>
          </a:p>
          <a:p>
            <a:r>
              <a:rPr lang="en-IN" sz="2200" dirty="0" smtClean="0">
                <a:solidFill>
                  <a:srgbClr val="0000FF"/>
                </a:solidFill>
              </a:rPr>
              <a:t>		 </a:t>
            </a:r>
            <a:r>
              <a:rPr lang="en-IN" sz="2200" dirty="0" smtClean="0">
                <a:solidFill>
                  <a:srgbClr val="0000FF"/>
                </a:solidFill>
              </a:rPr>
              <a:t>'function‘ : 'A set of instructions defining a set of actions in a  </a:t>
            </a:r>
          </a:p>
          <a:p>
            <a:r>
              <a:rPr lang="en-IN" sz="2200" dirty="0">
                <a:solidFill>
                  <a:srgbClr val="0000FF"/>
                </a:solidFill>
              </a:rPr>
              <a:t> </a:t>
            </a:r>
            <a:r>
              <a:rPr lang="en-IN" sz="2200" dirty="0" smtClean="0">
                <a:solidFill>
                  <a:srgbClr val="0000FF"/>
                </a:solidFill>
              </a:rPr>
              <a:t>                             </a:t>
            </a:r>
            <a:r>
              <a:rPr lang="en-IN" sz="2200" dirty="0" smtClean="0">
                <a:solidFill>
                  <a:srgbClr val="0000FF"/>
                </a:solidFill>
              </a:rPr>
              <a:t>programming language’}</a:t>
            </a:r>
          </a:p>
          <a:p>
            <a:endParaRPr lang="en-IN" sz="1200" dirty="0">
              <a:solidFill>
                <a:srgbClr val="0000FF"/>
              </a:solidFill>
            </a:endParaRPr>
          </a:p>
          <a:p>
            <a:r>
              <a:rPr lang="en-IN" sz="2600" dirty="0" smtClean="0"/>
              <a:t>And you can delete any </a:t>
            </a:r>
            <a:r>
              <a:rPr lang="en-IN" sz="2600" i="1" u="sng" dirty="0" smtClean="0"/>
              <a:t>item</a:t>
            </a:r>
            <a:r>
              <a:rPr lang="en-IN" sz="2600" dirty="0" smtClean="0"/>
              <a:t> by deleting its key:</a:t>
            </a:r>
          </a:p>
          <a:p>
            <a:r>
              <a:rPr lang="en-IN" sz="2200" dirty="0" smtClean="0">
                <a:solidFill>
                  <a:srgbClr val="0000FF"/>
                </a:solidFill>
              </a:rPr>
              <a:t>del python_words[‘list’]</a:t>
            </a:r>
            <a:endParaRPr lang="en-IN" sz="2200" dirty="0" smtClean="0">
              <a:solidFill>
                <a:srgbClr val="0000FF"/>
              </a:solidFill>
            </a:endParaRPr>
          </a:p>
          <a:p>
            <a:endParaRPr lang="en-IN" sz="2200" dirty="0" smtClean="0">
              <a:solidFill>
                <a:srgbClr val="0000FF"/>
              </a:solidFill>
            </a:endParaRPr>
          </a:p>
          <a:p>
            <a:r>
              <a:rPr lang="en-IN" sz="2400" dirty="0" smtClean="0">
                <a:solidFill>
                  <a:srgbClr val="FF0000"/>
                </a:solidFill>
              </a:rPr>
              <a:t>How would you modify the </a:t>
            </a:r>
            <a:r>
              <a:rPr lang="en-IN" sz="2400" i="1" u="sng" dirty="0" smtClean="0">
                <a:solidFill>
                  <a:srgbClr val="FF0000"/>
                </a:solidFill>
              </a:rPr>
              <a:t>key</a:t>
            </a:r>
            <a:r>
              <a:rPr lang="en-IN" sz="2400" dirty="0" smtClean="0">
                <a:solidFill>
                  <a:srgbClr val="FF0000"/>
                </a:solidFill>
              </a:rPr>
              <a:t> of an item keeping the value same?</a:t>
            </a:r>
          </a:p>
          <a:p>
            <a:r>
              <a:rPr lang="en-IN" sz="2200" dirty="0">
                <a:solidFill>
                  <a:srgbClr val="0000FF"/>
                </a:solidFill>
              </a:rPr>
              <a:t>	</a:t>
            </a:r>
            <a:r>
              <a:rPr lang="en-IN" sz="2200" dirty="0" smtClean="0">
                <a:solidFill>
                  <a:srgbClr val="0000FF"/>
                </a:solidFill>
              </a:rPr>
              <a:t>	 </a:t>
            </a:r>
            <a:endParaRPr lang="en-IN" sz="2200" dirty="0" smtClean="0">
              <a:solidFill>
                <a:srgbClr val="0000FF"/>
              </a:solidFill>
            </a:endParaRPr>
          </a:p>
          <a:p>
            <a:endParaRPr lang="en-IN" sz="2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17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12968" cy="476672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solidFill>
                  <a:srgbClr val="0000FF"/>
                </a:solidFill>
              </a:rPr>
              <a:t>Dictionaries – looping over dictionaries</a:t>
            </a:r>
            <a:endParaRPr lang="en-IN" sz="32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620688"/>
            <a:ext cx="8856984" cy="60486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2400" dirty="0" smtClean="0">
                <a:solidFill>
                  <a:srgbClr val="FF3399"/>
                </a:solidFill>
              </a:rPr>
              <a:t># The basic dictionary</a:t>
            </a:r>
          </a:p>
          <a:p>
            <a:r>
              <a:rPr lang="en-IN" sz="2200" i="1" dirty="0" err="1" smtClean="0">
                <a:solidFill>
                  <a:srgbClr val="0000FF"/>
                </a:solidFill>
              </a:rPr>
              <a:t>my_dict</a:t>
            </a:r>
            <a:r>
              <a:rPr lang="en-IN" sz="2200" i="1" dirty="0" smtClean="0">
                <a:solidFill>
                  <a:srgbClr val="0000FF"/>
                </a:solidFill>
              </a:rPr>
              <a:t> = {'key_1': 'value_1', 'key_2': 'value_2', 'key_3': 'value_3'}</a:t>
            </a:r>
          </a:p>
          <a:p>
            <a:pPr>
              <a:spcBef>
                <a:spcPts val="600"/>
              </a:spcBef>
            </a:pPr>
            <a:r>
              <a:rPr lang="en-IN" sz="2400" dirty="0" smtClean="0">
                <a:solidFill>
                  <a:srgbClr val="FF3399"/>
                </a:solidFill>
              </a:rPr>
              <a:t># Looping over the keys</a:t>
            </a:r>
          </a:p>
          <a:p>
            <a:r>
              <a:rPr lang="en-IN" sz="2200" i="1" dirty="0" smtClean="0">
                <a:solidFill>
                  <a:srgbClr val="0000FF"/>
                </a:solidFill>
              </a:rPr>
              <a:t>for k in </a:t>
            </a:r>
            <a:r>
              <a:rPr lang="en-IN" sz="2200" i="1" dirty="0" err="1" smtClean="0">
                <a:solidFill>
                  <a:srgbClr val="0000FF"/>
                </a:solidFill>
              </a:rPr>
              <a:t>my_dict.keys</a:t>
            </a:r>
            <a:r>
              <a:rPr lang="en-IN" sz="2200" i="1" dirty="0" smtClean="0">
                <a:solidFill>
                  <a:srgbClr val="0000FF"/>
                </a:solidFill>
              </a:rPr>
              <a:t>():</a:t>
            </a:r>
          </a:p>
          <a:p>
            <a:r>
              <a:rPr lang="en-IN" sz="2200" i="1" dirty="0" smtClean="0">
                <a:solidFill>
                  <a:srgbClr val="0000FF"/>
                </a:solidFill>
              </a:rPr>
              <a:t>      print "Key is ", k</a:t>
            </a:r>
          </a:p>
          <a:p>
            <a:pPr>
              <a:spcBef>
                <a:spcPts val="600"/>
              </a:spcBef>
            </a:pPr>
            <a:r>
              <a:rPr lang="en-IN" sz="2400" dirty="0" smtClean="0">
                <a:solidFill>
                  <a:srgbClr val="FF3399"/>
                </a:solidFill>
              </a:rPr>
              <a:t># Looping over the keys, default mode where “keys()” is redundant</a:t>
            </a:r>
          </a:p>
          <a:p>
            <a:r>
              <a:rPr lang="en-IN" sz="2400" i="1" dirty="0" smtClean="0">
                <a:solidFill>
                  <a:srgbClr val="0000FF"/>
                </a:solidFill>
              </a:rPr>
              <a:t>for k in </a:t>
            </a:r>
            <a:r>
              <a:rPr lang="en-IN" sz="2400" i="1" dirty="0" err="1" smtClean="0">
                <a:solidFill>
                  <a:srgbClr val="0000FF"/>
                </a:solidFill>
              </a:rPr>
              <a:t>my_dict</a:t>
            </a:r>
            <a:r>
              <a:rPr lang="en-IN" sz="2400" i="1" dirty="0" smtClean="0">
                <a:solidFill>
                  <a:srgbClr val="0000FF"/>
                </a:solidFill>
              </a:rPr>
              <a:t>:</a:t>
            </a:r>
          </a:p>
          <a:p>
            <a:r>
              <a:rPr lang="en-IN" sz="2400" i="1" dirty="0" smtClean="0">
                <a:solidFill>
                  <a:srgbClr val="0000FF"/>
                </a:solidFill>
              </a:rPr>
              <a:t>      print "Key is ", k</a:t>
            </a:r>
          </a:p>
          <a:p>
            <a:pPr>
              <a:spcBef>
                <a:spcPts val="600"/>
              </a:spcBef>
            </a:pPr>
            <a:r>
              <a:rPr lang="en-IN" sz="2400" dirty="0" smtClean="0">
                <a:solidFill>
                  <a:srgbClr val="FF3399"/>
                </a:solidFill>
              </a:rPr>
              <a:t># Looping over the values</a:t>
            </a:r>
            <a:endParaRPr lang="en-IN" sz="2400" dirty="0" smtClean="0"/>
          </a:p>
          <a:p>
            <a:r>
              <a:rPr lang="en-IN" sz="2400" i="1" dirty="0" smtClean="0">
                <a:solidFill>
                  <a:srgbClr val="0000FF"/>
                </a:solidFill>
              </a:rPr>
              <a:t>for v in </a:t>
            </a:r>
            <a:r>
              <a:rPr lang="en-IN" sz="2400" i="1" dirty="0" err="1" smtClean="0">
                <a:solidFill>
                  <a:srgbClr val="0000FF"/>
                </a:solidFill>
              </a:rPr>
              <a:t>my_dict.values</a:t>
            </a:r>
            <a:r>
              <a:rPr lang="en-IN" sz="2400" i="1" dirty="0" smtClean="0">
                <a:solidFill>
                  <a:srgbClr val="0000FF"/>
                </a:solidFill>
              </a:rPr>
              <a:t>():</a:t>
            </a:r>
          </a:p>
          <a:p>
            <a:r>
              <a:rPr lang="en-IN" sz="2400" i="1" dirty="0" smtClean="0">
                <a:solidFill>
                  <a:srgbClr val="0000FF"/>
                </a:solidFill>
              </a:rPr>
              <a:t>      print "Value is ", v</a:t>
            </a:r>
          </a:p>
          <a:p>
            <a:pPr>
              <a:spcBef>
                <a:spcPts val="600"/>
              </a:spcBef>
            </a:pPr>
            <a:r>
              <a:rPr lang="en-IN" sz="2400" dirty="0" smtClean="0"/>
              <a:t> </a:t>
            </a:r>
            <a:r>
              <a:rPr lang="en-IN" sz="2400" dirty="0" smtClean="0">
                <a:solidFill>
                  <a:srgbClr val="FF3399"/>
                </a:solidFill>
              </a:rPr>
              <a:t># Looping over both keys and values</a:t>
            </a:r>
            <a:r>
              <a:rPr lang="en-IN" sz="2400" dirty="0" smtClean="0">
                <a:solidFill>
                  <a:srgbClr val="FF3399"/>
                </a:solidFill>
              </a:rPr>
              <a:t>  in a single loop</a:t>
            </a:r>
          </a:p>
          <a:p>
            <a:r>
              <a:rPr lang="en-IN" sz="2400" i="1" dirty="0" smtClean="0">
                <a:solidFill>
                  <a:srgbClr val="0000FF"/>
                </a:solidFill>
              </a:rPr>
              <a:t>for k, v in </a:t>
            </a:r>
            <a:r>
              <a:rPr lang="en-IN" sz="2400" i="1" dirty="0" err="1" smtClean="0">
                <a:solidFill>
                  <a:srgbClr val="0000FF"/>
                </a:solidFill>
              </a:rPr>
              <a:t>my_dict.items</a:t>
            </a:r>
            <a:r>
              <a:rPr lang="en-IN" sz="2400" i="1" dirty="0" smtClean="0">
                <a:solidFill>
                  <a:srgbClr val="0000FF"/>
                </a:solidFill>
              </a:rPr>
              <a:t>():</a:t>
            </a:r>
          </a:p>
          <a:p>
            <a:r>
              <a:rPr lang="en-IN" sz="2400" i="1" dirty="0" smtClean="0">
                <a:solidFill>
                  <a:srgbClr val="0000FF"/>
                </a:solidFill>
              </a:rPr>
              <a:t>    print "Key is ", k</a:t>
            </a:r>
          </a:p>
          <a:p>
            <a:r>
              <a:rPr lang="en-IN" sz="2400" i="1" dirty="0" smtClean="0">
                <a:solidFill>
                  <a:srgbClr val="0000FF"/>
                </a:solidFill>
              </a:rPr>
              <a:t>    print "Corresponding value is ", v</a:t>
            </a:r>
            <a:r>
              <a:rPr lang="en-IN" sz="2400" dirty="0" smtClean="0"/>
              <a:t> 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9876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987</Words>
  <Application>Microsoft Office PowerPoint</Application>
  <PresentationFormat>On-screen Show (4:3)</PresentationFormat>
  <Paragraphs>155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Dictionaries</vt:lpstr>
      <vt:lpstr>Dictionaries – where it stands in your reference frame</vt:lpstr>
      <vt:lpstr>Dictionaries – where it stands in your reference frame</vt:lpstr>
      <vt:lpstr>Dictionaries – where it stands in your reference frame</vt:lpstr>
      <vt:lpstr>Dictionaries – elementary operations</vt:lpstr>
      <vt:lpstr>Dictionaries – elementary operations</vt:lpstr>
      <vt:lpstr>Dictionaries – elementary operations</vt:lpstr>
      <vt:lpstr>Dictionaries – elementary operations</vt:lpstr>
      <vt:lpstr>Dictionaries – looping over dictionaries</vt:lpstr>
      <vt:lpstr>Dictionaries – looping over dictionaries</vt:lpstr>
      <vt:lpstr>Nested Dictionaries – Values themselves can be Lists or Dictionaries</vt:lpstr>
      <vt:lpstr>Nested Dictionaries – Values themselves can be Lists or Dictionaries</vt:lpstr>
      <vt:lpstr>Summarizing Dictionaries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</dc:creator>
  <cp:lastModifiedBy>Arya</cp:lastModifiedBy>
  <cp:revision>23</cp:revision>
  <dcterms:created xsi:type="dcterms:W3CDTF">2016-04-11T06:07:05Z</dcterms:created>
  <dcterms:modified xsi:type="dcterms:W3CDTF">2016-04-12T01:28:29Z</dcterms:modified>
</cp:coreProperties>
</file>