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0" r:id="rId9"/>
    <p:sldId id="281" r:id="rId10"/>
    <p:sldId id="283" r:id="rId11"/>
    <p:sldId id="273" r:id="rId12"/>
    <p:sldId id="274" r:id="rId13"/>
    <p:sldId id="282" r:id="rId14"/>
    <p:sldId id="285" r:id="rId15"/>
    <p:sldId id="284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14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653F-E982-49CD-9F19-1D240C0096D6}" type="datetimeFigureOut">
              <a:rPr lang="en-IN" smtClean="0"/>
              <a:t>26-03-2016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4F3F-9DB1-4DDC-88E8-80140F708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6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653F-E982-49CD-9F19-1D240C0096D6}" type="datetimeFigureOut">
              <a:rPr lang="en-IN" smtClean="0"/>
              <a:t>26-03-2016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4F3F-9DB1-4DDC-88E8-80140F708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26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653F-E982-49CD-9F19-1D240C0096D6}" type="datetimeFigureOut">
              <a:rPr lang="en-IN" smtClean="0"/>
              <a:t>26-03-2016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4F3F-9DB1-4DDC-88E8-80140F708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44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653F-E982-49CD-9F19-1D240C0096D6}" type="datetimeFigureOut">
              <a:rPr lang="en-IN" smtClean="0"/>
              <a:t>26-03-2016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4F3F-9DB1-4DDC-88E8-80140F708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69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653F-E982-49CD-9F19-1D240C0096D6}" type="datetimeFigureOut">
              <a:rPr lang="en-IN" smtClean="0"/>
              <a:t>26-03-2016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4F3F-9DB1-4DDC-88E8-80140F708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72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653F-E982-49CD-9F19-1D240C0096D6}" type="datetimeFigureOut">
              <a:rPr lang="en-IN" smtClean="0"/>
              <a:t>26-03-2016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4F3F-9DB1-4DDC-88E8-80140F708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49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653F-E982-49CD-9F19-1D240C0096D6}" type="datetimeFigureOut">
              <a:rPr lang="en-IN" smtClean="0"/>
              <a:t>26-03-2016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4F3F-9DB1-4DDC-88E8-80140F708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79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653F-E982-49CD-9F19-1D240C0096D6}" type="datetimeFigureOut">
              <a:rPr lang="en-IN" smtClean="0"/>
              <a:t>26-03-2016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4F3F-9DB1-4DDC-88E8-80140F708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67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653F-E982-49CD-9F19-1D240C0096D6}" type="datetimeFigureOut">
              <a:rPr lang="en-IN" smtClean="0"/>
              <a:t>26-03-2016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4F3F-9DB1-4DDC-88E8-80140F708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14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653F-E982-49CD-9F19-1D240C0096D6}" type="datetimeFigureOut">
              <a:rPr lang="en-IN" smtClean="0"/>
              <a:t>26-03-2016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4F3F-9DB1-4DDC-88E8-80140F708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64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653F-E982-49CD-9F19-1D240C0096D6}" type="datetimeFigureOut">
              <a:rPr lang="en-IN" smtClean="0"/>
              <a:t>26-03-2016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4F3F-9DB1-4DDC-88E8-80140F708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13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5653F-E982-49CD-9F19-1D240C0096D6}" type="datetimeFigureOut">
              <a:rPr lang="en-IN" smtClean="0"/>
              <a:t>26-03-2016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C4F3F-9DB1-4DDC-88E8-80140F708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98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rougier/matplotlib-tutorial" TargetMode="External"/><Relationship Id="rId5" Type="http://schemas.openxmlformats.org/officeDocument/2006/relationships/hyperlink" Target="http://matplotlib.org/devdocs/examples/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Glimpses of Python </a:t>
            </a:r>
            <a:r>
              <a:rPr lang="en-IN" dirty="0" smtClean="0"/>
              <a:t>Graphics - II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602" y="6031341"/>
            <a:ext cx="210343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852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80" y="0"/>
            <a:ext cx="6120680" cy="548680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solidFill>
                  <a:srgbClr val="0000FF"/>
                </a:solidFill>
              </a:rPr>
              <a:t>Sub-Plots – Creating more sub-plots</a:t>
            </a:r>
            <a:endParaRPr lang="en-IN" sz="3200" dirty="0">
              <a:solidFill>
                <a:srgbClr val="0000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196" y="6165304"/>
            <a:ext cx="1577477" cy="59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980728"/>
            <a:ext cx="8496944" cy="4536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 smtClean="0"/>
              <a:t>So far we have seen how to create sub-plots within a given plot area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 smtClean="0"/>
              <a:t>We have also seen that multiple plots can be created within these sub-plots, and how some features can be added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 smtClean="0"/>
              <a:t>We were dealing only with functions available in Python libraries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 smtClean="0"/>
              <a:t>Now we will create sub-plots out of some real scientific data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 smtClean="0"/>
              <a:t>We will use the same data seen earlier for creating plots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96926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002" y="1983284"/>
            <a:ext cx="5120651" cy="3821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1" y="5796"/>
            <a:ext cx="9144000" cy="686900"/>
          </a:xfrm>
        </p:spPr>
        <p:txBody>
          <a:bodyPr>
            <a:noAutofit/>
          </a:bodyPr>
          <a:lstStyle/>
          <a:p>
            <a:r>
              <a:rPr lang="en-IN" sz="2600" dirty="0" smtClean="0"/>
              <a:t>Glimpses of Python Graphics – Reading and Plotting Scientific data</a:t>
            </a:r>
            <a:endParaRPr lang="en-IN" sz="2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312" y="6077517"/>
            <a:ext cx="210343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683371"/>
            <a:ext cx="724441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list1 = </a:t>
            </a:r>
            <a:r>
              <a:rPr lang="en-IN" dirty="0" err="1" smtClean="0"/>
              <a:t>np.loadtxt</a:t>
            </a:r>
            <a:r>
              <a:rPr lang="en-IN" dirty="0" smtClean="0"/>
              <a:t>("out5_validation_noskew_tanh_8000.txt", delimiter="\t")</a:t>
            </a:r>
          </a:p>
          <a:p>
            <a:r>
              <a:rPr lang="en-IN" dirty="0" smtClean="0"/>
              <a:t>n = </a:t>
            </a:r>
            <a:r>
              <a:rPr lang="en-IN" dirty="0" err="1" smtClean="0"/>
              <a:t>len</a:t>
            </a:r>
            <a:r>
              <a:rPr lang="en-IN" dirty="0" smtClean="0"/>
              <a:t>(list1)</a:t>
            </a:r>
          </a:p>
          <a:p>
            <a:r>
              <a:rPr lang="en-IN" dirty="0" smtClean="0"/>
              <a:t>print "Number of rows in list1 is: ", n</a:t>
            </a:r>
          </a:p>
          <a:p>
            <a:r>
              <a:rPr lang="en-IN" dirty="0" smtClean="0"/>
              <a:t>print "Number of columns in list1 is: ", </a:t>
            </a:r>
            <a:r>
              <a:rPr lang="en-IN" dirty="0" err="1" smtClean="0"/>
              <a:t>len</a:t>
            </a:r>
            <a:r>
              <a:rPr lang="en-IN" dirty="0" smtClean="0"/>
              <a:t>(list1[0])</a:t>
            </a:r>
          </a:p>
          <a:p>
            <a:endParaRPr lang="en-IN" dirty="0" smtClean="0"/>
          </a:p>
          <a:p>
            <a:r>
              <a:rPr lang="en-IN" dirty="0" smtClean="0"/>
              <a:t>s = [[0.0] for </a:t>
            </a:r>
            <a:r>
              <a:rPr lang="en-IN" dirty="0" err="1" smtClean="0"/>
              <a:t>i</a:t>
            </a:r>
            <a:r>
              <a:rPr lang="en-IN" dirty="0" smtClean="0"/>
              <a:t> in range(0, </a:t>
            </a:r>
            <a:r>
              <a:rPr lang="en-IN" dirty="0" smtClean="0">
                <a:solidFill>
                  <a:srgbClr val="FF0000"/>
                </a:solidFill>
              </a:rPr>
              <a:t>50</a:t>
            </a:r>
            <a:r>
              <a:rPr lang="en-IN" dirty="0" smtClean="0"/>
              <a:t>)]</a:t>
            </a:r>
          </a:p>
          <a:p>
            <a:r>
              <a:rPr lang="en-IN" dirty="0" smtClean="0"/>
              <a:t>x = [[0.0] for </a:t>
            </a:r>
            <a:r>
              <a:rPr lang="en-IN" dirty="0" err="1" smtClean="0"/>
              <a:t>i</a:t>
            </a:r>
            <a:r>
              <a:rPr lang="en-IN" dirty="0" smtClean="0"/>
              <a:t> in range(0, </a:t>
            </a:r>
            <a:r>
              <a:rPr lang="en-IN" dirty="0" smtClean="0">
                <a:solidFill>
                  <a:srgbClr val="FF0000"/>
                </a:solidFill>
              </a:rPr>
              <a:t>50</a:t>
            </a:r>
            <a:r>
              <a:rPr lang="en-IN" dirty="0" smtClean="0"/>
              <a:t>)]</a:t>
            </a:r>
          </a:p>
          <a:p>
            <a:r>
              <a:rPr lang="en-IN" dirty="0" smtClean="0"/>
              <a:t>y = [[0.0] for </a:t>
            </a:r>
            <a:r>
              <a:rPr lang="en-IN" dirty="0" err="1" smtClean="0"/>
              <a:t>i</a:t>
            </a:r>
            <a:r>
              <a:rPr lang="en-IN" dirty="0" smtClean="0"/>
              <a:t> in range(0, </a:t>
            </a:r>
            <a:r>
              <a:rPr lang="en-IN" dirty="0" smtClean="0">
                <a:solidFill>
                  <a:srgbClr val="FF0000"/>
                </a:solidFill>
              </a:rPr>
              <a:t>50</a:t>
            </a:r>
            <a:r>
              <a:rPr lang="en-IN" dirty="0" smtClean="0"/>
              <a:t>)]</a:t>
            </a:r>
          </a:p>
          <a:p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 err="1" smtClean="0"/>
              <a:t>i</a:t>
            </a:r>
            <a:r>
              <a:rPr lang="en-IN" dirty="0" smtClean="0"/>
              <a:t> in range(0, 50):</a:t>
            </a:r>
          </a:p>
          <a:p>
            <a:r>
              <a:rPr lang="en-IN" dirty="0" smtClean="0"/>
              <a:t>    s[</a:t>
            </a:r>
            <a:r>
              <a:rPr lang="en-IN" dirty="0" err="1" smtClean="0"/>
              <a:t>i</a:t>
            </a:r>
            <a:r>
              <a:rPr lang="en-IN" dirty="0" smtClean="0"/>
              <a:t>] =list1[</a:t>
            </a:r>
            <a:r>
              <a:rPr lang="en-IN" dirty="0" err="1" smtClean="0"/>
              <a:t>i</a:t>
            </a:r>
            <a:r>
              <a:rPr lang="en-IN" dirty="0" smtClean="0"/>
              <a:t> + </a:t>
            </a:r>
            <a:r>
              <a:rPr lang="en-IN" dirty="0" smtClean="0">
                <a:solidFill>
                  <a:srgbClr val="FF0000"/>
                </a:solidFill>
              </a:rPr>
              <a:t>150</a:t>
            </a:r>
            <a:r>
              <a:rPr lang="en-IN" dirty="0" smtClean="0"/>
              <a:t>][0]</a:t>
            </a:r>
          </a:p>
          <a:p>
            <a:r>
              <a:rPr lang="en-IN" dirty="0" smtClean="0"/>
              <a:t>    x[</a:t>
            </a:r>
            <a:r>
              <a:rPr lang="en-IN" dirty="0" err="1" smtClean="0"/>
              <a:t>i</a:t>
            </a:r>
            <a:r>
              <a:rPr lang="en-IN" dirty="0" smtClean="0"/>
              <a:t>] =list1[</a:t>
            </a:r>
            <a:r>
              <a:rPr lang="en-IN" dirty="0" err="1" smtClean="0"/>
              <a:t>i</a:t>
            </a:r>
            <a:r>
              <a:rPr lang="en-IN" dirty="0" smtClean="0"/>
              <a:t> + </a:t>
            </a:r>
            <a:r>
              <a:rPr lang="en-IN" dirty="0" smtClean="0">
                <a:solidFill>
                  <a:srgbClr val="FF0000"/>
                </a:solidFill>
              </a:rPr>
              <a:t>150</a:t>
            </a:r>
            <a:r>
              <a:rPr lang="en-IN" dirty="0" smtClean="0"/>
              <a:t>][1]</a:t>
            </a:r>
          </a:p>
          <a:p>
            <a:r>
              <a:rPr lang="en-IN" dirty="0" smtClean="0"/>
              <a:t>    y[</a:t>
            </a:r>
            <a:r>
              <a:rPr lang="en-IN" dirty="0" err="1" smtClean="0"/>
              <a:t>i</a:t>
            </a:r>
            <a:r>
              <a:rPr lang="en-IN" dirty="0" smtClean="0"/>
              <a:t>] =list1[</a:t>
            </a:r>
            <a:r>
              <a:rPr lang="en-IN" dirty="0" err="1" smtClean="0"/>
              <a:t>i</a:t>
            </a:r>
            <a:r>
              <a:rPr lang="en-IN" dirty="0" smtClean="0"/>
              <a:t> + </a:t>
            </a:r>
            <a:r>
              <a:rPr lang="en-IN" dirty="0" smtClean="0">
                <a:solidFill>
                  <a:srgbClr val="FF0000"/>
                </a:solidFill>
              </a:rPr>
              <a:t>150</a:t>
            </a:r>
            <a:r>
              <a:rPr lang="en-IN" dirty="0" smtClean="0"/>
              <a:t>][2]</a:t>
            </a:r>
          </a:p>
          <a:p>
            <a:r>
              <a:rPr lang="en-IN" dirty="0" smtClean="0"/>
              <a:t>    </a:t>
            </a:r>
          </a:p>
          <a:p>
            <a:r>
              <a:rPr lang="en-IN" dirty="0" smtClean="0"/>
              <a:t>#</a:t>
            </a:r>
            <a:r>
              <a:rPr lang="en-IN" dirty="0" err="1" smtClean="0"/>
              <a:t>plt.plot</a:t>
            </a:r>
            <a:r>
              <a:rPr lang="en-IN" dirty="0" smtClean="0"/>
              <a:t>(x, y)</a:t>
            </a:r>
          </a:p>
          <a:p>
            <a:r>
              <a:rPr lang="en-IN" dirty="0" err="1" smtClean="0"/>
              <a:t>plt.plot</a:t>
            </a:r>
            <a:r>
              <a:rPr lang="en-IN" dirty="0" smtClean="0"/>
              <a:t>(s, x, 'r-', linewidth = 2)</a:t>
            </a:r>
          </a:p>
          <a:p>
            <a:r>
              <a:rPr lang="en-IN" dirty="0" err="1" smtClean="0"/>
              <a:t>plt.plot</a:t>
            </a:r>
            <a:r>
              <a:rPr lang="en-IN" dirty="0" smtClean="0"/>
              <a:t>(s, y, 'b-', linewidth = 2)</a:t>
            </a:r>
          </a:p>
          <a:p>
            <a:r>
              <a:rPr lang="en-IN" dirty="0" err="1" smtClean="0"/>
              <a:t>plt.title</a:t>
            </a:r>
            <a:r>
              <a:rPr lang="en-IN" dirty="0" smtClean="0"/>
              <a:t>('Actual versus Predicted')</a:t>
            </a:r>
          </a:p>
          <a:p>
            <a:r>
              <a:rPr lang="en-IN" dirty="0" err="1" smtClean="0"/>
              <a:t>plt.legend</a:t>
            </a:r>
            <a:r>
              <a:rPr lang="en-IN" dirty="0" smtClean="0"/>
              <a:t>(['Actual', 'Predicted'], </a:t>
            </a:r>
            <a:r>
              <a:rPr lang="en-IN" dirty="0" err="1" smtClean="0"/>
              <a:t>loc</a:t>
            </a:r>
            <a:r>
              <a:rPr lang="en-IN" dirty="0" smtClean="0"/>
              <a:t> = 2)</a:t>
            </a:r>
          </a:p>
          <a:p>
            <a:r>
              <a:rPr lang="en-IN" dirty="0" err="1" smtClean="0"/>
              <a:t>plt.xlabel</a:t>
            </a:r>
            <a:r>
              <a:rPr lang="en-IN" dirty="0" smtClean="0"/>
              <a:t>('Data point number')</a:t>
            </a:r>
          </a:p>
          <a:p>
            <a:r>
              <a:rPr lang="en-IN" dirty="0" err="1" smtClean="0"/>
              <a:t>plt.ylabel</a:t>
            </a:r>
            <a:r>
              <a:rPr lang="en-IN" dirty="0" smtClean="0"/>
              <a:t>('Value')</a:t>
            </a:r>
          </a:p>
          <a:p>
            <a:r>
              <a:rPr lang="en-IN" dirty="0" err="1" smtClean="0"/>
              <a:t>plt.show</a:t>
            </a:r>
            <a:r>
              <a:rPr lang="en-IN" dirty="0" smtClean="0"/>
              <a:t>()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4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90" y="764704"/>
            <a:ext cx="4754890" cy="35483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986" y="764704"/>
            <a:ext cx="4754890" cy="3548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1" y="5796"/>
            <a:ext cx="9144000" cy="686900"/>
          </a:xfrm>
        </p:spPr>
        <p:txBody>
          <a:bodyPr>
            <a:noAutofit/>
          </a:bodyPr>
          <a:lstStyle/>
          <a:p>
            <a:r>
              <a:rPr lang="en-IN" sz="2600" dirty="0" smtClean="0"/>
              <a:t>Glimpses of Python Graphics – Reading and Plotting Scientific data</a:t>
            </a:r>
            <a:endParaRPr lang="en-IN" sz="2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312" y="6077517"/>
            <a:ext cx="210343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576" y="4653135"/>
            <a:ext cx="7488832" cy="14243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IN" sz="2200" dirty="0" smtClean="0"/>
              <a:t>Other sites with lots of information:</a:t>
            </a:r>
          </a:p>
          <a:p>
            <a:pPr>
              <a:lnSpc>
                <a:spcPct val="130000"/>
              </a:lnSpc>
            </a:pPr>
            <a:r>
              <a:rPr lang="en-IN" sz="2200" dirty="0" smtClean="0">
                <a:hlinkClick r:id="rId5"/>
              </a:rPr>
              <a:t>http://matplotlib.org/devdocs/examples/</a:t>
            </a:r>
            <a:endParaRPr lang="en-IN" sz="2200" dirty="0" smtClean="0"/>
          </a:p>
          <a:p>
            <a:pPr>
              <a:lnSpc>
                <a:spcPct val="130000"/>
              </a:lnSpc>
            </a:pPr>
            <a:r>
              <a:rPr lang="en-IN" sz="2200" dirty="0" smtClean="0">
                <a:hlinkClick r:id="rId6"/>
              </a:rPr>
              <a:t>https://github.com/rougier/matplotlib-tutorial</a:t>
            </a:r>
            <a:endParaRPr lang="en-IN" sz="2200" dirty="0" smtClean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7506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0"/>
            <a:ext cx="6120680" cy="548680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solidFill>
                  <a:srgbClr val="0000FF"/>
                </a:solidFill>
              </a:rPr>
              <a:t>Sub-Plots – on real scientific data</a:t>
            </a:r>
            <a:endParaRPr lang="en-IN" sz="3200" dirty="0">
              <a:solidFill>
                <a:srgbClr val="0000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196" y="6165304"/>
            <a:ext cx="1577477" cy="59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6382" y="307679"/>
            <a:ext cx="3936270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range(0, 50):</a:t>
            </a:r>
          </a:p>
          <a:p>
            <a:r>
              <a:rPr lang="en-IN" dirty="0"/>
              <a:t>    s[</a:t>
            </a:r>
            <a:r>
              <a:rPr lang="en-IN" dirty="0" err="1"/>
              <a:t>i</a:t>
            </a:r>
            <a:r>
              <a:rPr lang="en-IN" dirty="0"/>
              <a:t>] =list1[</a:t>
            </a:r>
            <a:r>
              <a:rPr lang="en-IN" dirty="0" err="1"/>
              <a:t>i</a:t>
            </a:r>
            <a:r>
              <a:rPr lang="en-IN" dirty="0"/>
              <a:t> + 150][0]</a:t>
            </a:r>
          </a:p>
          <a:p>
            <a:r>
              <a:rPr lang="en-IN" dirty="0"/>
              <a:t>    x[</a:t>
            </a:r>
            <a:r>
              <a:rPr lang="en-IN" dirty="0" err="1"/>
              <a:t>i</a:t>
            </a:r>
            <a:r>
              <a:rPr lang="en-IN" dirty="0"/>
              <a:t>] =list1[</a:t>
            </a:r>
            <a:r>
              <a:rPr lang="en-IN" dirty="0" err="1"/>
              <a:t>i</a:t>
            </a:r>
            <a:r>
              <a:rPr lang="en-IN" dirty="0"/>
              <a:t> + 150][1]</a:t>
            </a:r>
          </a:p>
          <a:p>
            <a:r>
              <a:rPr lang="en-IN" dirty="0"/>
              <a:t>    y[</a:t>
            </a:r>
            <a:r>
              <a:rPr lang="en-IN" dirty="0" err="1"/>
              <a:t>i</a:t>
            </a:r>
            <a:r>
              <a:rPr lang="en-IN" dirty="0"/>
              <a:t>] =list1[</a:t>
            </a:r>
            <a:r>
              <a:rPr lang="en-IN" dirty="0" err="1"/>
              <a:t>i</a:t>
            </a:r>
            <a:r>
              <a:rPr lang="en-IN" dirty="0"/>
              <a:t> + 150][2]</a:t>
            </a:r>
          </a:p>
          <a:p>
            <a:r>
              <a:rPr lang="en-IN" dirty="0"/>
              <a:t>    </a:t>
            </a:r>
          </a:p>
          <a:p>
            <a:r>
              <a:rPr lang="en-IN" dirty="0" err="1"/>
              <a:t>plt.subplot</a:t>
            </a:r>
            <a:r>
              <a:rPr lang="en-IN" dirty="0"/>
              <a:t>(2, 1, 1)</a:t>
            </a:r>
          </a:p>
          <a:p>
            <a:r>
              <a:rPr lang="en-IN" dirty="0" err="1"/>
              <a:t>plt.plot</a:t>
            </a:r>
            <a:r>
              <a:rPr lang="en-IN" dirty="0"/>
              <a:t>(s, x, 'r-', linewidth = 2)</a:t>
            </a:r>
          </a:p>
          <a:p>
            <a:r>
              <a:rPr lang="en-IN" dirty="0" err="1"/>
              <a:t>plt.plot</a:t>
            </a:r>
            <a:r>
              <a:rPr lang="en-IN" dirty="0"/>
              <a:t>(s, y, 'b-', linewidth = 2)</a:t>
            </a:r>
          </a:p>
          <a:p>
            <a:r>
              <a:rPr lang="en-IN" dirty="0" err="1"/>
              <a:t>plt.title</a:t>
            </a:r>
            <a:r>
              <a:rPr lang="en-IN" dirty="0"/>
              <a:t>('Actual versus Predicted')</a:t>
            </a:r>
          </a:p>
          <a:p>
            <a:r>
              <a:rPr lang="en-IN" dirty="0" err="1"/>
              <a:t>plt.legend</a:t>
            </a:r>
            <a:r>
              <a:rPr lang="en-IN" dirty="0"/>
              <a:t>(['Actual', 'Predicted'], </a:t>
            </a:r>
            <a:r>
              <a:rPr lang="en-IN" dirty="0" err="1"/>
              <a:t>loc</a:t>
            </a:r>
            <a:r>
              <a:rPr lang="en-IN" dirty="0"/>
              <a:t> = 2)</a:t>
            </a:r>
          </a:p>
          <a:p>
            <a:r>
              <a:rPr lang="en-IN" dirty="0" err="1"/>
              <a:t>plt.ylabel</a:t>
            </a:r>
            <a:r>
              <a:rPr lang="en-IN" dirty="0"/>
              <a:t>('Value')</a:t>
            </a:r>
          </a:p>
          <a:p>
            <a:endParaRPr lang="en-IN" dirty="0"/>
          </a:p>
          <a:p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range(0, 50):</a:t>
            </a:r>
          </a:p>
          <a:p>
            <a:r>
              <a:rPr lang="en-IN" dirty="0"/>
              <a:t>    s[</a:t>
            </a:r>
            <a:r>
              <a:rPr lang="en-IN" dirty="0" err="1"/>
              <a:t>i</a:t>
            </a:r>
            <a:r>
              <a:rPr lang="en-IN" dirty="0"/>
              <a:t>] =list1[</a:t>
            </a:r>
            <a:r>
              <a:rPr lang="en-IN" dirty="0" err="1"/>
              <a:t>i</a:t>
            </a:r>
            <a:r>
              <a:rPr lang="en-IN" dirty="0"/>
              <a:t> + 350][0]</a:t>
            </a:r>
          </a:p>
          <a:p>
            <a:r>
              <a:rPr lang="en-IN" dirty="0"/>
              <a:t>    x[</a:t>
            </a:r>
            <a:r>
              <a:rPr lang="en-IN" dirty="0" err="1"/>
              <a:t>i</a:t>
            </a:r>
            <a:r>
              <a:rPr lang="en-IN" dirty="0"/>
              <a:t>] =list1[</a:t>
            </a:r>
            <a:r>
              <a:rPr lang="en-IN" dirty="0" err="1"/>
              <a:t>i</a:t>
            </a:r>
            <a:r>
              <a:rPr lang="en-IN" dirty="0"/>
              <a:t> + 350][1]</a:t>
            </a:r>
          </a:p>
          <a:p>
            <a:r>
              <a:rPr lang="en-IN" dirty="0"/>
              <a:t>    y[</a:t>
            </a:r>
            <a:r>
              <a:rPr lang="en-IN" dirty="0" err="1"/>
              <a:t>i</a:t>
            </a:r>
            <a:r>
              <a:rPr lang="en-IN" dirty="0"/>
              <a:t>] =list1[</a:t>
            </a:r>
            <a:r>
              <a:rPr lang="en-IN" dirty="0" err="1"/>
              <a:t>i</a:t>
            </a:r>
            <a:r>
              <a:rPr lang="en-IN" dirty="0"/>
              <a:t> + 350][2]</a:t>
            </a:r>
          </a:p>
          <a:p>
            <a:endParaRPr lang="en-IN" dirty="0"/>
          </a:p>
          <a:p>
            <a:r>
              <a:rPr lang="en-IN" dirty="0" err="1"/>
              <a:t>plt.subplot</a:t>
            </a:r>
            <a:r>
              <a:rPr lang="en-IN" dirty="0"/>
              <a:t>(2, 1, 2)</a:t>
            </a:r>
          </a:p>
          <a:p>
            <a:r>
              <a:rPr lang="en-IN" dirty="0" err="1"/>
              <a:t>plt.plot</a:t>
            </a:r>
            <a:r>
              <a:rPr lang="en-IN" dirty="0"/>
              <a:t>(s, x, 'r-', linewidth = 2)</a:t>
            </a:r>
          </a:p>
          <a:p>
            <a:r>
              <a:rPr lang="en-IN" dirty="0" err="1"/>
              <a:t>plt.plot</a:t>
            </a:r>
            <a:r>
              <a:rPr lang="en-IN" dirty="0"/>
              <a:t>(s, y, 'b-', linewidth = 2)</a:t>
            </a:r>
          </a:p>
          <a:p>
            <a:r>
              <a:rPr lang="en-IN" dirty="0" err="1"/>
              <a:t>plt.legend</a:t>
            </a:r>
            <a:r>
              <a:rPr lang="en-IN" dirty="0"/>
              <a:t>(['Actual', 'Predicted'], </a:t>
            </a:r>
            <a:r>
              <a:rPr lang="en-IN" dirty="0" err="1"/>
              <a:t>loc</a:t>
            </a:r>
            <a:r>
              <a:rPr lang="en-IN" dirty="0"/>
              <a:t> = 2)</a:t>
            </a:r>
          </a:p>
          <a:p>
            <a:r>
              <a:rPr lang="en-IN" dirty="0" err="1"/>
              <a:t>plt.xlabel</a:t>
            </a:r>
            <a:r>
              <a:rPr lang="en-IN" dirty="0"/>
              <a:t>('Data point number')</a:t>
            </a:r>
          </a:p>
          <a:p>
            <a:r>
              <a:rPr lang="en-IN" dirty="0" err="1"/>
              <a:t>plt.ylabel</a:t>
            </a:r>
            <a:r>
              <a:rPr lang="en-IN" dirty="0"/>
              <a:t>('Value')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063" y="1340768"/>
            <a:ext cx="5486411" cy="409423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688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388"/>
            <a:ext cx="8229600" cy="1143000"/>
          </a:xfrm>
        </p:spPr>
        <p:txBody>
          <a:bodyPr/>
          <a:lstStyle/>
          <a:p>
            <a:r>
              <a:rPr lang="en-IN" dirty="0" smtClean="0"/>
              <a:t>One last item on sub-plots 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We will show one last item on sub-plots, before moving on to other items</a:t>
            </a:r>
          </a:p>
          <a:p>
            <a:r>
              <a:rPr lang="en-IN" sz="2800" dirty="0" smtClean="0"/>
              <a:t>This deals with laying the basis for animations </a:t>
            </a:r>
          </a:p>
          <a:p>
            <a:r>
              <a:rPr lang="en-IN" sz="2800" dirty="0" smtClean="0"/>
              <a:t>Animations are outside the scope of this course, but you can use the provided links to investigate further </a:t>
            </a:r>
          </a:p>
          <a:p>
            <a:r>
              <a:rPr lang="en-IN" sz="2800" dirty="0" smtClean="0"/>
              <a:t>First, we will revert to our 4 sub-plots formation ….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378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0941" y="0"/>
            <a:ext cx="6120680" cy="548680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solidFill>
                  <a:srgbClr val="0000FF"/>
                </a:solidFill>
              </a:rPr>
              <a:t>Sub-Plots – Creating more sub-plots</a:t>
            </a:r>
            <a:endParaRPr lang="en-IN" sz="3200" dirty="0">
              <a:solidFill>
                <a:srgbClr val="0000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196" y="6165304"/>
            <a:ext cx="1577477" cy="59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8657" y="1"/>
            <a:ext cx="3745128" cy="685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 smtClean="0"/>
              <a:t>x </a:t>
            </a:r>
            <a:r>
              <a:rPr lang="en-IN" dirty="0"/>
              <a:t>= </a:t>
            </a:r>
            <a:r>
              <a:rPr lang="en-IN" dirty="0" err="1"/>
              <a:t>np.arange</a:t>
            </a:r>
            <a:r>
              <a:rPr lang="en-IN" dirty="0"/>
              <a:t>(0, 3 * </a:t>
            </a:r>
            <a:r>
              <a:rPr lang="en-IN" dirty="0" err="1"/>
              <a:t>np.pi</a:t>
            </a:r>
            <a:r>
              <a:rPr lang="en-IN" dirty="0"/>
              <a:t>, 0.1)</a:t>
            </a:r>
          </a:p>
          <a:p>
            <a:r>
              <a:rPr lang="en-IN" dirty="0" err="1"/>
              <a:t>y_sin</a:t>
            </a:r>
            <a:r>
              <a:rPr lang="en-IN" dirty="0"/>
              <a:t>   = </a:t>
            </a:r>
            <a:r>
              <a:rPr lang="en-IN" dirty="0" err="1"/>
              <a:t>np.sin</a:t>
            </a:r>
            <a:r>
              <a:rPr lang="en-IN" dirty="0"/>
              <a:t>(x)</a:t>
            </a:r>
          </a:p>
          <a:p>
            <a:r>
              <a:rPr lang="en-IN" dirty="0" err="1"/>
              <a:t>y_cos</a:t>
            </a:r>
            <a:r>
              <a:rPr lang="en-IN" dirty="0"/>
              <a:t>   = </a:t>
            </a:r>
            <a:r>
              <a:rPr lang="en-IN" dirty="0" err="1"/>
              <a:t>np.cos</a:t>
            </a:r>
            <a:r>
              <a:rPr lang="en-IN" dirty="0"/>
              <a:t>(x)</a:t>
            </a:r>
          </a:p>
          <a:p>
            <a:r>
              <a:rPr lang="en-IN" dirty="0" err="1"/>
              <a:t>y_expp</a:t>
            </a:r>
            <a:r>
              <a:rPr lang="en-IN" dirty="0"/>
              <a:t>  = </a:t>
            </a:r>
            <a:r>
              <a:rPr lang="en-IN" dirty="0" err="1"/>
              <a:t>np.exp</a:t>
            </a:r>
            <a:r>
              <a:rPr lang="en-IN" dirty="0"/>
              <a:t>(x/10)</a:t>
            </a:r>
          </a:p>
          <a:p>
            <a:r>
              <a:rPr lang="en-IN" dirty="0" err="1"/>
              <a:t>y_expm</a:t>
            </a:r>
            <a:r>
              <a:rPr lang="en-IN" dirty="0"/>
              <a:t>  = </a:t>
            </a:r>
            <a:r>
              <a:rPr lang="en-IN" dirty="0" err="1"/>
              <a:t>np.exp</a:t>
            </a:r>
            <a:r>
              <a:rPr lang="en-IN" dirty="0"/>
              <a:t>(-x/10</a:t>
            </a:r>
            <a:r>
              <a:rPr lang="en-IN" dirty="0" smtClean="0"/>
              <a:t>)</a:t>
            </a:r>
          </a:p>
          <a:p>
            <a:endParaRPr lang="en-IN" dirty="0"/>
          </a:p>
          <a:p>
            <a:r>
              <a:rPr lang="en-IN" dirty="0" err="1" smtClean="0"/>
              <a:t>plt.subplot</a:t>
            </a:r>
            <a:r>
              <a:rPr lang="en-IN" dirty="0" smtClean="0"/>
              <a:t>(2</a:t>
            </a:r>
            <a:r>
              <a:rPr lang="en-IN" dirty="0"/>
              <a:t>, 2, 1)</a:t>
            </a:r>
          </a:p>
          <a:p>
            <a:r>
              <a:rPr lang="en-IN" dirty="0" err="1" smtClean="0"/>
              <a:t>plt.plot</a:t>
            </a:r>
            <a:r>
              <a:rPr lang="en-IN" dirty="0" smtClean="0"/>
              <a:t>(x</a:t>
            </a:r>
            <a:r>
              <a:rPr lang="en-IN" dirty="0"/>
              <a:t>, </a:t>
            </a:r>
            <a:r>
              <a:rPr lang="en-IN" dirty="0" err="1"/>
              <a:t>y_sin</a:t>
            </a:r>
            <a:r>
              <a:rPr lang="en-IN" dirty="0"/>
              <a:t>, 'b-')</a:t>
            </a:r>
          </a:p>
          <a:p>
            <a:r>
              <a:rPr lang="en-IN" dirty="0" err="1"/>
              <a:t>plt.title</a:t>
            </a:r>
            <a:r>
              <a:rPr lang="en-IN" dirty="0"/>
              <a:t>('Sine')</a:t>
            </a:r>
          </a:p>
          <a:p>
            <a:endParaRPr lang="en-IN" dirty="0"/>
          </a:p>
          <a:p>
            <a:r>
              <a:rPr lang="en-IN" dirty="0" err="1" smtClean="0"/>
              <a:t>plt.subplot</a:t>
            </a:r>
            <a:r>
              <a:rPr lang="en-IN" dirty="0" smtClean="0"/>
              <a:t>(2</a:t>
            </a:r>
            <a:r>
              <a:rPr lang="en-IN" dirty="0"/>
              <a:t>, 2, 2)</a:t>
            </a:r>
          </a:p>
          <a:p>
            <a:r>
              <a:rPr lang="en-IN" dirty="0" err="1" smtClean="0"/>
              <a:t>plt.plot</a:t>
            </a:r>
            <a:r>
              <a:rPr lang="en-IN" dirty="0" smtClean="0"/>
              <a:t>(x</a:t>
            </a:r>
            <a:r>
              <a:rPr lang="en-IN" dirty="0"/>
              <a:t>, </a:t>
            </a:r>
            <a:r>
              <a:rPr lang="en-IN" dirty="0" err="1"/>
              <a:t>y_cos</a:t>
            </a:r>
            <a:r>
              <a:rPr lang="en-IN" dirty="0"/>
              <a:t>, 'r-')</a:t>
            </a:r>
          </a:p>
          <a:p>
            <a:r>
              <a:rPr lang="en-IN" dirty="0" err="1"/>
              <a:t>plt.title</a:t>
            </a:r>
            <a:r>
              <a:rPr lang="en-IN" dirty="0"/>
              <a:t>('Cosine')</a:t>
            </a:r>
          </a:p>
          <a:p>
            <a:endParaRPr lang="en-IN" dirty="0"/>
          </a:p>
          <a:p>
            <a:r>
              <a:rPr lang="en-IN" dirty="0" err="1" smtClean="0">
                <a:solidFill>
                  <a:srgbClr val="FF0000"/>
                </a:solidFill>
              </a:rPr>
              <a:t>plt.subplot</a:t>
            </a:r>
            <a:r>
              <a:rPr lang="en-IN" dirty="0" smtClean="0">
                <a:solidFill>
                  <a:srgbClr val="FF0000"/>
                </a:solidFill>
              </a:rPr>
              <a:t>(2</a:t>
            </a:r>
            <a:r>
              <a:rPr lang="en-IN" dirty="0">
                <a:solidFill>
                  <a:srgbClr val="FF0000"/>
                </a:solidFill>
              </a:rPr>
              <a:t>, 2, 3)</a:t>
            </a:r>
          </a:p>
          <a:p>
            <a:r>
              <a:rPr lang="en-IN" dirty="0" err="1">
                <a:solidFill>
                  <a:srgbClr val="FF0000"/>
                </a:solidFill>
              </a:rPr>
              <a:t>plt.plot</a:t>
            </a:r>
            <a:r>
              <a:rPr lang="en-IN" dirty="0">
                <a:solidFill>
                  <a:srgbClr val="FF0000"/>
                </a:solidFill>
              </a:rPr>
              <a:t>(x, </a:t>
            </a:r>
            <a:r>
              <a:rPr lang="en-IN" dirty="0" err="1">
                <a:solidFill>
                  <a:srgbClr val="FF0000"/>
                </a:solidFill>
              </a:rPr>
              <a:t>y_expp</a:t>
            </a:r>
            <a:r>
              <a:rPr lang="en-IN" dirty="0">
                <a:solidFill>
                  <a:srgbClr val="FF0000"/>
                </a:solidFill>
              </a:rPr>
              <a:t>, 'g--')</a:t>
            </a:r>
          </a:p>
          <a:p>
            <a:r>
              <a:rPr lang="en-IN" dirty="0" err="1">
                <a:solidFill>
                  <a:srgbClr val="FF0000"/>
                </a:solidFill>
              </a:rPr>
              <a:t>plt.plot</a:t>
            </a:r>
            <a:r>
              <a:rPr lang="en-IN" dirty="0">
                <a:solidFill>
                  <a:srgbClr val="FF0000"/>
                </a:solidFill>
              </a:rPr>
              <a:t>(x, </a:t>
            </a:r>
            <a:r>
              <a:rPr lang="en-IN" dirty="0" err="1">
                <a:solidFill>
                  <a:srgbClr val="FF0000"/>
                </a:solidFill>
              </a:rPr>
              <a:t>y_expm</a:t>
            </a:r>
            <a:r>
              <a:rPr lang="en-IN" dirty="0">
                <a:solidFill>
                  <a:srgbClr val="FF0000"/>
                </a:solidFill>
              </a:rPr>
              <a:t>, 'm:', linewidth = 2)</a:t>
            </a:r>
          </a:p>
          <a:p>
            <a:r>
              <a:rPr lang="en-IN" dirty="0" err="1">
                <a:solidFill>
                  <a:srgbClr val="FF0000"/>
                </a:solidFill>
              </a:rPr>
              <a:t>plt.title</a:t>
            </a:r>
            <a:r>
              <a:rPr lang="en-IN" dirty="0">
                <a:solidFill>
                  <a:srgbClr val="FF0000"/>
                </a:solidFill>
              </a:rPr>
              <a:t>('Sum and Diff')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 err="1" smtClean="0">
                <a:solidFill>
                  <a:srgbClr val="FF0000"/>
                </a:solidFill>
              </a:rPr>
              <a:t>plt.subplot</a:t>
            </a:r>
            <a:r>
              <a:rPr lang="en-IN" dirty="0" smtClean="0">
                <a:solidFill>
                  <a:srgbClr val="FF0000"/>
                </a:solidFill>
              </a:rPr>
              <a:t>(2</a:t>
            </a:r>
            <a:r>
              <a:rPr lang="en-IN" dirty="0">
                <a:solidFill>
                  <a:srgbClr val="FF0000"/>
                </a:solidFill>
              </a:rPr>
              <a:t>, 2, 4)</a:t>
            </a:r>
          </a:p>
          <a:p>
            <a:r>
              <a:rPr lang="en-IN" dirty="0" err="1">
                <a:solidFill>
                  <a:srgbClr val="FF0000"/>
                </a:solidFill>
              </a:rPr>
              <a:t>plt.plot</a:t>
            </a:r>
            <a:r>
              <a:rPr lang="en-IN" dirty="0">
                <a:solidFill>
                  <a:srgbClr val="FF0000"/>
                </a:solidFill>
              </a:rPr>
              <a:t>(x, </a:t>
            </a:r>
            <a:r>
              <a:rPr lang="en-IN" dirty="0" err="1">
                <a:solidFill>
                  <a:srgbClr val="FF0000"/>
                </a:solidFill>
              </a:rPr>
              <a:t>y_sin</a:t>
            </a:r>
            <a:r>
              <a:rPr lang="en-IN" dirty="0">
                <a:solidFill>
                  <a:srgbClr val="FF0000"/>
                </a:solidFill>
              </a:rPr>
              <a:t>, 'b-')</a:t>
            </a:r>
          </a:p>
          <a:p>
            <a:r>
              <a:rPr lang="en-IN" dirty="0" err="1">
                <a:solidFill>
                  <a:srgbClr val="FF0000"/>
                </a:solidFill>
              </a:rPr>
              <a:t>plt.plot</a:t>
            </a:r>
            <a:r>
              <a:rPr lang="en-IN" dirty="0">
                <a:solidFill>
                  <a:srgbClr val="FF0000"/>
                </a:solidFill>
              </a:rPr>
              <a:t>(x, </a:t>
            </a:r>
            <a:r>
              <a:rPr lang="en-IN" dirty="0" err="1">
                <a:solidFill>
                  <a:srgbClr val="FF0000"/>
                </a:solidFill>
              </a:rPr>
              <a:t>y_cos</a:t>
            </a:r>
            <a:r>
              <a:rPr lang="en-IN" dirty="0">
                <a:solidFill>
                  <a:srgbClr val="FF0000"/>
                </a:solidFill>
              </a:rPr>
              <a:t>, 'r-')</a:t>
            </a:r>
          </a:p>
          <a:p>
            <a:r>
              <a:rPr lang="en-IN" dirty="0" err="1">
                <a:solidFill>
                  <a:srgbClr val="FF0000"/>
                </a:solidFill>
              </a:rPr>
              <a:t>plt.plot</a:t>
            </a:r>
            <a:r>
              <a:rPr lang="en-IN" dirty="0">
                <a:solidFill>
                  <a:srgbClr val="FF0000"/>
                </a:solidFill>
              </a:rPr>
              <a:t>(x, </a:t>
            </a:r>
            <a:r>
              <a:rPr lang="en-IN" dirty="0" err="1">
                <a:solidFill>
                  <a:srgbClr val="FF0000"/>
                </a:solidFill>
              </a:rPr>
              <a:t>y_expp</a:t>
            </a:r>
            <a:r>
              <a:rPr lang="en-IN" dirty="0">
                <a:solidFill>
                  <a:srgbClr val="FF0000"/>
                </a:solidFill>
              </a:rPr>
              <a:t>, 'g--')</a:t>
            </a:r>
          </a:p>
          <a:p>
            <a:r>
              <a:rPr lang="en-IN" dirty="0" err="1">
                <a:solidFill>
                  <a:srgbClr val="FF0000"/>
                </a:solidFill>
              </a:rPr>
              <a:t>plt.plot</a:t>
            </a:r>
            <a:r>
              <a:rPr lang="en-IN" dirty="0">
                <a:solidFill>
                  <a:srgbClr val="FF0000"/>
                </a:solidFill>
              </a:rPr>
              <a:t>(x, </a:t>
            </a:r>
            <a:r>
              <a:rPr lang="en-IN" dirty="0" err="1">
                <a:solidFill>
                  <a:srgbClr val="FF0000"/>
                </a:solidFill>
              </a:rPr>
              <a:t>y_expm</a:t>
            </a:r>
            <a:r>
              <a:rPr lang="en-IN" dirty="0">
                <a:solidFill>
                  <a:srgbClr val="FF0000"/>
                </a:solidFill>
              </a:rPr>
              <a:t>, 'm:', linewidth = 2)</a:t>
            </a:r>
          </a:p>
          <a:p>
            <a:r>
              <a:rPr lang="en-IN" dirty="0" err="1">
                <a:solidFill>
                  <a:srgbClr val="FF0000"/>
                </a:solidFill>
              </a:rPr>
              <a:t>plt.title</a:t>
            </a:r>
            <a:r>
              <a:rPr lang="en-IN" dirty="0">
                <a:solidFill>
                  <a:srgbClr val="FF0000"/>
                </a:solidFill>
              </a:rPr>
              <a:t>('All</a:t>
            </a:r>
            <a:r>
              <a:rPr lang="en-IN" dirty="0" smtClean="0">
                <a:solidFill>
                  <a:srgbClr val="FF0000"/>
                </a:solidFill>
              </a:rPr>
              <a:t>')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91" y="1196752"/>
            <a:ext cx="5852172" cy="436718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986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0941" y="0"/>
            <a:ext cx="6120680" cy="980728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solidFill>
                  <a:srgbClr val="0000FF"/>
                </a:solidFill>
              </a:rPr>
              <a:t>Sub-Plots – Creating more sub-plots, and saving each created object</a:t>
            </a:r>
            <a:endParaRPr lang="en-IN" sz="3200" dirty="0">
              <a:solidFill>
                <a:srgbClr val="0000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196" y="6165304"/>
            <a:ext cx="1577477" cy="59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8656" y="1"/>
            <a:ext cx="4349328" cy="685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 smtClean="0"/>
              <a:t>x </a:t>
            </a:r>
            <a:r>
              <a:rPr lang="en-IN" dirty="0"/>
              <a:t>= </a:t>
            </a:r>
            <a:r>
              <a:rPr lang="en-IN" dirty="0" err="1"/>
              <a:t>np.arange</a:t>
            </a:r>
            <a:r>
              <a:rPr lang="en-IN" dirty="0"/>
              <a:t>(0, 3 * </a:t>
            </a:r>
            <a:r>
              <a:rPr lang="en-IN" dirty="0" err="1"/>
              <a:t>np.pi</a:t>
            </a:r>
            <a:r>
              <a:rPr lang="en-IN" dirty="0"/>
              <a:t>, 0.1)</a:t>
            </a:r>
          </a:p>
          <a:p>
            <a:r>
              <a:rPr lang="en-IN" dirty="0" err="1"/>
              <a:t>y_sin</a:t>
            </a:r>
            <a:r>
              <a:rPr lang="en-IN" dirty="0"/>
              <a:t>   = </a:t>
            </a:r>
            <a:r>
              <a:rPr lang="en-IN" dirty="0" err="1"/>
              <a:t>np.sin</a:t>
            </a:r>
            <a:r>
              <a:rPr lang="en-IN" dirty="0"/>
              <a:t>(x)</a:t>
            </a:r>
          </a:p>
          <a:p>
            <a:r>
              <a:rPr lang="en-IN" dirty="0" err="1"/>
              <a:t>y_cos</a:t>
            </a:r>
            <a:r>
              <a:rPr lang="en-IN" dirty="0"/>
              <a:t>   = </a:t>
            </a:r>
            <a:r>
              <a:rPr lang="en-IN" dirty="0" err="1"/>
              <a:t>np.cos</a:t>
            </a:r>
            <a:r>
              <a:rPr lang="en-IN" dirty="0"/>
              <a:t>(x)</a:t>
            </a:r>
          </a:p>
          <a:p>
            <a:r>
              <a:rPr lang="en-IN" dirty="0" err="1"/>
              <a:t>y_expp</a:t>
            </a:r>
            <a:r>
              <a:rPr lang="en-IN" dirty="0"/>
              <a:t>  = </a:t>
            </a:r>
            <a:r>
              <a:rPr lang="en-IN" dirty="0" err="1"/>
              <a:t>np.exp</a:t>
            </a:r>
            <a:r>
              <a:rPr lang="en-IN" dirty="0"/>
              <a:t>(x/10)</a:t>
            </a:r>
          </a:p>
          <a:p>
            <a:r>
              <a:rPr lang="en-IN" dirty="0" err="1"/>
              <a:t>y_expm</a:t>
            </a:r>
            <a:r>
              <a:rPr lang="en-IN" dirty="0"/>
              <a:t>  = </a:t>
            </a:r>
            <a:r>
              <a:rPr lang="en-IN" dirty="0" err="1"/>
              <a:t>np.exp</a:t>
            </a:r>
            <a:r>
              <a:rPr lang="en-IN" dirty="0"/>
              <a:t>(-x/10)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p11 = </a:t>
            </a:r>
            <a:r>
              <a:rPr lang="en-IN" dirty="0" err="1">
                <a:solidFill>
                  <a:srgbClr val="FF0000"/>
                </a:solidFill>
              </a:rPr>
              <a:t>plt.subplot</a:t>
            </a:r>
            <a:r>
              <a:rPr lang="en-IN" dirty="0">
                <a:solidFill>
                  <a:srgbClr val="FF0000"/>
                </a:solidFill>
              </a:rPr>
              <a:t>(2, 2, 1)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l1 </a:t>
            </a:r>
            <a:r>
              <a:rPr lang="en-IN" dirty="0">
                <a:solidFill>
                  <a:srgbClr val="FF0000"/>
                </a:solidFill>
              </a:rPr>
              <a:t>= </a:t>
            </a:r>
            <a:r>
              <a:rPr lang="en-IN" dirty="0" err="1">
                <a:solidFill>
                  <a:srgbClr val="FF0000"/>
                </a:solidFill>
              </a:rPr>
              <a:t>plt.plot</a:t>
            </a:r>
            <a:r>
              <a:rPr lang="en-IN" dirty="0">
                <a:solidFill>
                  <a:srgbClr val="FF0000"/>
                </a:solidFill>
              </a:rPr>
              <a:t>(x, </a:t>
            </a:r>
            <a:r>
              <a:rPr lang="en-IN" dirty="0" err="1">
                <a:solidFill>
                  <a:srgbClr val="FF0000"/>
                </a:solidFill>
              </a:rPr>
              <a:t>y_sin</a:t>
            </a:r>
            <a:r>
              <a:rPr lang="en-IN" dirty="0">
                <a:solidFill>
                  <a:srgbClr val="FF0000"/>
                </a:solidFill>
              </a:rPr>
              <a:t>, 'b-')</a:t>
            </a:r>
          </a:p>
          <a:p>
            <a:r>
              <a:rPr lang="en-IN" dirty="0">
                <a:solidFill>
                  <a:srgbClr val="FF0000"/>
                </a:solidFill>
              </a:rPr>
              <a:t>t1 = </a:t>
            </a:r>
            <a:r>
              <a:rPr lang="en-IN" dirty="0" err="1">
                <a:solidFill>
                  <a:srgbClr val="FF0000"/>
                </a:solidFill>
              </a:rPr>
              <a:t>plt.title</a:t>
            </a:r>
            <a:r>
              <a:rPr lang="en-IN" dirty="0">
                <a:solidFill>
                  <a:srgbClr val="FF0000"/>
                </a:solidFill>
              </a:rPr>
              <a:t>('Sine')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p12 </a:t>
            </a:r>
            <a:r>
              <a:rPr lang="en-IN" dirty="0">
                <a:solidFill>
                  <a:srgbClr val="FF0000"/>
                </a:solidFill>
              </a:rPr>
              <a:t>= </a:t>
            </a:r>
            <a:r>
              <a:rPr lang="en-IN" dirty="0" err="1">
                <a:solidFill>
                  <a:srgbClr val="FF0000"/>
                </a:solidFill>
              </a:rPr>
              <a:t>plt.subplot</a:t>
            </a:r>
            <a:r>
              <a:rPr lang="en-IN" dirty="0">
                <a:solidFill>
                  <a:srgbClr val="FF0000"/>
                </a:solidFill>
              </a:rPr>
              <a:t>(2, 2, 2)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l2 </a:t>
            </a:r>
            <a:r>
              <a:rPr lang="en-IN" dirty="0">
                <a:solidFill>
                  <a:srgbClr val="FF0000"/>
                </a:solidFill>
              </a:rPr>
              <a:t>= </a:t>
            </a:r>
            <a:r>
              <a:rPr lang="en-IN" dirty="0" err="1">
                <a:solidFill>
                  <a:srgbClr val="FF0000"/>
                </a:solidFill>
              </a:rPr>
              <a:t>plt.plot</a:t>
            </a:r>
            <a:r>
              <a:rPr lang="en-IN" dirty="0">
                <a:solidFill>
                  <a:srgbClr val="FF0000"/>
                </a:solidFill>
              </a:rPr>
              <a:t>(x, </a:t>
            </a:r>
            <a:r>
              <a:rPr lang="en-IN" dirty="0" err="1">
                <a:solidFill>
                  <a:srgbClr val="FF0000"/>
                </a:solidFill>
              </a:rPr>
              <a:t>y_cos</a:t>
            </a:r>
            <a:r>
              <a:rPr lang="en-IN" dirty="0">
                <a:solidFill>
                  <a:srgbClr val="FF0000"/>
                </a:solidFill>
              </a:rPr>
              <a:t>, 'r-')</a:t>
            </a:r>
          </a:p>
          <a:p>
            <a:r>
              <a:rPr lang="en-IN" dirty="0">
                <a:solidFill>
                  <a:srgbClr val="FF0000"/>
                </a:solidFill>
              </a:rPr>
              <a:t>t2 = </a:t>
            </a:r>
            <a:r>
              <a:rPr lang="en-IN" dirty="0" err="1">
                <a:solidFill>
                  <a:srgbClr val="FF0000"/>
                </a:solidFill>
              </a:rPr>
              <a:t>plt.title</a:t>
            </a:r>
            <a:r>
              <a:rPr lang="en-IN" dirty="0">
                <a:solidFill>
                  <a:srgbClr val="FF0000"/>
                </a:solidFill>
              </a:rPr>
              <a:t>('Cosine')</a:t>
            </a:r>
          </a:p>
          <a:p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p21 </a:t>
            </a:r>
            <a:r>
              <a:rPr lang="en-IN" dirty="0">
                <a:solidFill>
                  <a:srgbClr val="FF0000"/>
                </a:solidFill>
              </a:rPr>
              <a:t>= </a:t>
            </a:r>
            <a:r>
              <a:rPr lang="en-IN" dirty="0" err="1">
                <a:solidFill>
                  <a:srgbClr val="FF0000"/>
                </a:solidFill>
              </a:rPr>
              <a:t>plt.subplot</a:t>
            </a:r>
            <a:r>
              <a:rPr lang="en-IN" dirty="0">
                <a:solidFill>
                  <a:srgbClr val="FF0000"/>
                </a:solidFill>
              </a:rPr>
              <a:t>(2, 2, 3)</a:t>
            </a:r>
          </a:p>
          <a:p>
            <a:r>
              <a:rPr lang="en-IN" dirty="0">
                <a:solidFill>
                  <a:srgbClr val="FF0000"/>
                </a:solidFill>
              </a:rPr>
              <a:t>l3  = </a:t>
            </a:r>
            <a:r>
              <a:rPr lang="en-IN" dirty="0" err="1">
                <a:solidFill>
                  <a:srgbClr val="FF0000"/>
                </a:solidFill>
              </a:rPr>
              <a:t>plt.plot</a:t>
            </a:r>
            <a:r>
              <a:rPr lang="en-IN" dirty="0">
                <a:solidFill>
                  <a:srgbClr val="FF0000"/>
                </a:solidFill>
              </a:rPr>
              <a:t>(x, </a:t>
            </a:r>
            <a:r>
              <a:rPr lang="en-IN" dirty="0" err="1">
                <a:solidFill>
                  <a:srgbClr val="FF0000"/>
                </a:solidFill>
              </a:rPr>
              <a:t>y_expp</a:t>
            </a:r>
            <a:r>
              <a:rPr lang="en-IN" dirty="0">
                <a:solidFill>
                  <a:srgbClr val="FF0000"/>
                </a:solidFill>
              </a:rPr>
              <a:t>, 'g--')</a:t>
            </a:r>
          </a:p>
          <a:p>
            <a:r>
              <a:rPr lang="en-IN" dirty="0">
                <a:solidFill>
                  <a:srgbClr val="FF0000"/>
                </a:solidFill>
              </a:rPr>
              <a:t>l4  = </a:t>
            </a:r>
            <a:r>
              <a:rPr lang="en-IN" dirty="0" err="1">
                <a:solidFill>
                  <a:srgbClr val="FF0000"/>
                </a:solidFill>
              </a:rPr>
              <a:t>plt.plot</a:t>
            </a:r>
            <a:r>
              <a:rPr lang="en-IN" dirty="0">
                <a:solidFill>
                  <a:srgbClr val="FF0000"/>
                </a:solidFill>
              </a:rPr>
              <a:t>(x, </a:t>
            </a:r>
            <a:r>
              <a:rPr lang="en-IN" dirty="0" err="1">
                <a:solidFill>
                  <a:srgbClr val="FF0000"/>
                </a:solidFill>
              </a:rPr>
              <a:t>y_expm</a:t>
            </a:r>
            <a:r>
              <a:rPr lang="en-IN" dirty="0">
                <a:solidFill>
                  <a:srgbClr val="FF0000"/>
                </a:solidFill>
              </a:rPr>
              <a:t>, 'm:', linewidth = 2)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t3 =</a:t>
            </a:r>
            <a:r>
              <a:rPr lang="en-IN" dirty="0" err="1" smtClean="0">
                <a:solidFill>
                  <a:srgbClr val="FF0000"/>
                </a:solidFill>
              </a:rPr>
              <a:t>plt.title</a:t>
            </a:r>
            <a:r>
              <a:rPr lang="en-IN" dirty="0">
                <a:solidFill>
                  <a:srgbClr val="FF0000"/>
                </a:solidFill>
              </a:rPr>
              <a:t>('Sum and Diff')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p22 </a:t>
            </a:r>
            <a:r>
              <a:rPr lang="en-IN" dirty="0">
                <a:solidFill>
                  <a:srgbClr val="FF0000"/>
                </a:solidFill>
              </a:rPr>
              <a:t>= </a:t>
            </a:r>
            <a:r>
              <a:rPr lang="en-IN" dirty="0" err="1">
                <a:solidFill>
                  <a:srgbClr val="FF0000"/>
                </a:solidFill>
              </a:rPr>
              <a:t>plt.subplot</a:t>
            </a:r>
            <a:r>
              <a:rPr lang="en-IN" dirty="0">
                <a:solidFill>
                  <a:srgbClr val="FF0000"/>
                </a:solidFill>
              </a:rPr>
              <a:t>(2, 2, 4)</a:t>
            </a:r>
          </a:p>
          <a:p>
            <a:r>
              <a:rPr lang="en-IN" dirty="0">
                <a:solidFill>
                  <a:srgbClr val="FF0000"/>
                </a:solidFill>
              </a:rPr>
              <a:t>l1  = </a:t>
            </a:r>
            <a:r>
              <a:rPr lang="en-IN" dirty="0" err="1">
                <a:solidFill>
                  <a:srgbClr val="FF0000"/>
                </a:solidFill>
              </a:rPr>
              <a:t>plt.plot</a:t>
            </a:r>
            <a:r>
              <a:rPr lang="en-IN" dirty="0">
                <a:solidFill>
                  <a:srgbClr val="FF0000"/>
                </a:solidFill>
              </a:rPr>
              <a:t>(x, </a:t>
            </a:r>
            <a:r>
              <a:rPr lang="en-IN" dirty="0" err="1">
                <a:solidFill>
                  <a:srgbClr val="FF0000"/>
                </a:solidFill>
              </a:rPr>
              <a:t>y_sin</a:t>
            </a:r>
            <a:r>
              <a:rPr lang="en-IN" dirty="0">
                <a:solidFill>
                  <a:srgbClr val="FF0000"/>
                </a:solidFill>
              </a:rPr>
              <a:t>, 'b-')</a:t>
            </a:r>
          </a:p>
          <a:p>
            <a:r>
              <a:rPr lang="en-IN" dirty="0">
                <a:solidFill>
                  <a:srgbClr val="FF0000"/>
                </a:solidFill>
              </a:rPr>
              <a:t>l2  = </a:t>
            </a:r>
            <a:r>
              <a:rPr lang="en-IN" dirty="0" err="1">
                <a:solidFill>
                  <a:srgbClr val="FF0000"/>
                </a:solidFill>
              </a:rPr>
              <a:t>plt.plot</a:t>
            </a:r>
            <a:r>
              <a:rPr lang="en-IN" dirty="0">
                <a:solidFill>
                  <a:srgbClr val="FF0000"/>
                </a:solidFill>
              </a:rPr>
              <a:t>(x, </a:t>
            </a:r>
            <a:r>
              <a:rPr lang="en-IN" dirty="0" err="1">
                <a:solidFill>
                  <a:srgbClr val="FF0000"/>
                </a:solidFill>
              </a:rPr>
              <a:t>y_cos</a:t>
            </a:r>
            <a:r>
              <a:rPr lang="en-IN" dirty="0">
                <a:solidFill>
                  <a:srgbClr val="FF0000"/>
                </a:solidFill>
              </a:rPr>
              <a:t>, 'r-')</a:t>
            </a:r>
          </a:p>
          <a:p>
            <a:r>
              <a:rPr lang="en-IN" dirty="0">
                <a:solidFill>
                  <a:srgbClr val="FF0000"/>
                </a:solidFill>
              </a:rPr>
              <a:t>l3  = </a:t>
            </a:r>
            <a:r>
              <a:rPr lang="en-IN" dirty="0" err="1">
                <a:solidFill>
                  <a:srgbClr val="FF0000"/>
                </a:solidFill>
              </a:rPr>
              <a:t>plt.plot</a:t>
            </a:r>
            <a:r>
              <a:rPr lang="en-IN" dirty="0">
                <a:solidFill>
                  <a:srgbClr val="FF0000"/>
                </a:solidFill>
              </a:rPr>
              <a:t>(x, </a:t>
            </a:r>
            <a:r>
              <a:rPr lang="en-IN" dirty="0" err="1">
                <a:solidFill>
                  <a:srgbClr val="FF0000"/>
                </a:solidFill>
              </a:rPr>
              <a:t>y_expp</a:t>
            </a:r>
            <a:r>
              <a:rPr lang="en-IN" dirty="0">
                <a:solidFill>
                  <a:srgbClr val="FF0000"/>
                </a:solidFill>
              </a:rPr>
              <a:t>, 'g--')</a:t>
            </a:r>
          </a:p>
          <a:p>
            <a:r>
              <a:rPr lang="en-IN" dirty="0">
                <a:solidFill>
                  <a:srgbClr val="FF0000"/>
                </a:solidFill>
              </a:rPr>
              <a:t>l4  = </a:t>
            </a:r>
            <a:r>
              <a:rPr lang="en-IN" dirty="0" err="1">
                <a:solidFill>
                  <a:srgbClr val="FF0000"/>
                </a:solidFill>
              </a:rPr>
              <a:t>plt.plot</a:t>
            </a:r>
            <a:r>
              <a:rPr lang="en-IN" dirty="0">
                <a:solidFill>
                  <a:srgbClr val="FF0000"/>
                </a:solidFill>
              </a:rPr>
              <a:t>(x, </a:t>
            </a:r>
            <a:r>
              <a:rPr lang="en-IN" dirty="0" err="1">
                <a:solidFill>
                  <a:srgbClr val="FF0000"/>
                </a:solidFill>
              </a:rPr>
              <a:t>y_expm</a:t>
            </a:r>
            <a:r>
              <a:rPr lang="en-IN" dirty="0">
                <a:solidFill>
                  <a:srgbClr val="FF0000"/>
                </a:solidFill>
              </a:rPr>
              <a:t>, 'm:', linewidth = 2)</a:t>
            </a:r>
          </a:p>
          <a:p>
            <a:r>
              <a:rPr lang="en-IN" dirty="0">
                <a:solidFill>
                  <a:srgbClr val="FF0000"/>
                </a:solidFill>
              </a:rPr>
              <a:t>t</a:t>
            </a:r>
            <a:r>
              <a:rPr lang="en-IN" dirty="0" smtClean="0">
                <a:solidFill>
                  <a:srgbClr val="FF0000"/>
                </a:solidFill>
              </a:rPr>
              <a:t>4 = </a:t>
            </a:r>
            <a:r>
              <a:rPr lang="en-IN" dirty="0" err="1" smtClean="0">
                <a:solidFill>
                  <a:srgbClr val="FF0000"/>
                </a:solidFill>
              </a:rPr>
              <a:t>plt.title</a:t>
            </a:r>
            <a:r>
              <a:rPr lang="en-IN" dirty="0">
                <a:solidFill>
                  <a:srgbClr val="FF0000"/>
                </a:solidFill>
              </a:rPr>
              <a:t>('All')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91" y="1412776"/>
            <a:ext cx="5852172" cy="436718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97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0"/>
            <a:ext cx="8136904" cy="548680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solidFill>
                  <a:srgbClr val="0000FF"/>
                </a:solidFill>
              </a:rPr>
              <a:t>Contour plots – in 2.5D and 3D</a:t>
            </a:r>
            <a:endParaRPr lang="en-IN" sz="3200" dirty="0">
              <a:solidFill>
                <a:srgbClr val="0000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196" y="6165304"/>
            <a:ext cx="1577477" cy="59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980728"/>
            <a:ext cx="8496944" cy="4536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 smtClean="0"/>
              <a:t>So far all our plots have dealt with two dimensions – an X and an 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 smtClean="0"/>
              <a:t>Now we will look at creating 3-Dimensional plots, given a rectangular grid of X- and Y- dimensions, we have a function Z(X, Y) defined on that grid, which we shall try to visualize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 smtClean="0"/>
              <a:t>But first, we shall see how the rectangular grid in X- and Y- dimensions is defined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solidFill>
                  <a:srgbClr val="FF0000"/>
                </a:solidFill>
              </a:rPr>
              <a:t>For that, we shall use the </a:t>
            </a:r>
            <a:r>
              <a:rPr lang="en-IN" sz="2600" i="1" dirty="0" smtClean="0">
                <a:solidFill>
                  <a:srgbClr val="FF0000"/>
                </a:solidFill>
              </a:rPr>
              <a:t>(X, Y) = </a:t>
            </a:r>
            <a:r>
              <a:rPr lang="en-IN" sz="2600" i="1" dirty="0" err="1" smtClean="0">
                <a:solidFill>
                  <a:srgbClr val="FF0000"/>
                </a:solidFill>
              </a:rPr>
              <a:t>meshgrid</a:t>
            </a:r>
            <a:r>
              <a:rPr lang="en-IN" sz="2600" i="1" dirty="0" smtClean="0">
                <a:solidFill>
                  <a:srgbClr val="FF0000"/>
                </a:solidFill>
              </a:rPr>
              <a:t>(x, y) </a:t>
            </a:r>
            <a:r>
              <a:rPr lang="en-IN" sz="2600" dirty="0" smtClean="0">
                <a:solidFill>
                  <a:srgbClr val="FF0000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16386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21" y="0"/>
            <a:ext cx="8136904" cy="548680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solidFill>
                  <a:srgbClr val="0000FF"/>
                </a:solidFill>
              </a:rPr>
              <a:t>Understanding the </a:t>
            </a:r>
            <a:r>
              <a:rPr lang="en-IN" sz="3200" dirty="0" err="1" smtClean="0">
                <a:solidFill>
                  <a:srgbClr val="0000FF"/>
                </a:solidFill>
              </a:rPr>
              <a:t>meshgrid</a:t>
            </a:r>
            <a:r>
              <a:rPr lang="en-IN" sz="3200" dirty="0" smtClean="0">
                <a:solidFill>
                  <a:srgbClr val="0000FF"/>
                </a:solidFill>
              </a:rPr>
              <a:t>(x, y) function</a:t>
            </a:r>
            <a:endParaRPr lang="en-IN" sz="3200" dirty="0">
              <a:solidFill>
                <a:srgbClr val="0000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39" y="26276"/>
            <a:ext cx="1577477" cy="59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8521" y="620688"/>
            <a:ext cx="8964488" cy="4536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Belongs to the </a:t>
            </a:r>
            <a:r>
              <a:rPr lang="en-IN" sz="2400" i="1" dirty="0" err="1" smtClean="0"/>
              <a:t>numpy</a:t>
            </a:r>
            <a:r>
              <a:rPr lang="en-IN" sz="2400" dirty="0" smtClean="0"/>
              <a:t> lib, we call as </a:t>
            </a:r>
            <a:r>
              <a:rPr lang="en-IN" sz="2400" i="1" dirty="0" smtClean="0"/>
              <a:t>(X, Y) = </a:t>
            </a:r>
            <a:r>
              <a:rPr lang="en-IN" sz="2400" i="1" dirty="0" err="1" smtClean="0"/>
              <a:t>np.meshgrid</a:t>
            </a:r>
            <a:r>
              <a:rPr lang="en-IN" sz="2400" i="1" dirty="0" smtClean="0"/>
              <a:t>(x, y)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400" i="1" dirty="0" smtClean="0"/>
              <a:t>x</a:t>
            </a:r>
            <a:r>
              <a:rPr lang="en-IN" sz="2400" dirty="0" smtClean="0"/>
              <a:t> is vector of x-values (usually, but not necessarily, of constant interval); thus </a:t>
            </a:r>
            <a:r>
              <a:rPr lang="en-IN" sz="2400" i="1" dirty="0" smtClean="0"/>
              <a:t>x</a:t>
            </a:r>
            <a:r>
              <a:rPr lang="en-IN" sz="2400" dirty="0" smtClean="0"/>
              <a:t> is a one-dimensional list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400" i="1" dirty="0" smtClean="0"/>
              <a:t>y</a:t>
            </a:r>
            <a:r>
              <a:rPr lang="en-IN" sz="2400" dirty="0" smtClean="0"/>
              <a:t> is a vector of y-values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Imagine a 2-D grid of lines that are parallel to the x- and y- axes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All lines parallel to y-axis are of constant </a:t>
            </a:r>
            <a:r>
              <a:rPr lang="en-IN" sz="2400" i="1" dirty="0" smtClean="0"/>
              <a:t>x</a:t>
            </a:r>
            <a:r>
              <a:rPr lang="en-IN" sz="2400" dirty="0" smtClean="0"/>
              <a:t> (for each line)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The list </a:t>
            </a:r>
            <a:r>
              <a:rPr lang="en-IN" sz="2400" i="1" dirty="0" smtClean="0"/>
              <a:t>x</a:t>
            </a:r>
            <a:r>
              <a:rPr lang="en-IN" sz="2400" dirty="0" smtClean="0"/>
              <a:t> contains these x-values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Similarly, lines parallel to x-axis are of constant </a:t>
            </a:r>
            <a:r>
              <a:rPr lang="en-IN" sz="2400" i="1" dirty="0" smtClean="0"/>
              <a:t>y</a:t>
            </a:r>
            <a:r>
              <a:rPr lang="en-IN" sz="2400" dirty="0" smtClean="0"/>
              <a:t>, and the list </a:t>
            </a:r>
            <a:r>
              <a:rPr lang="en-IN" sz="2400" i="1" dirty="0" smtClean="0"/>
              <a:t>y</a:t>
            </a:r>
            <a:r>
              <a:rPr lang="en-IN" sz="2400" dirty="0" smtClean="0"/>
              <a:t> contains these values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But on the 2-D grid these lines intersect, into (</a:t>
            </a:r>
            <a:r>
              <a:rPr lang="en-IN" sz="2400" dirty="0" err="1" smtClean="0"/>
              <a:t>len</a:t>
            </a:r>
            <a:r>
              <a:rPr lang="en-IN" sz="2400" dirty="0" smtClean="0"/>
              <a:t>(x) x </a:t>
            </a:r>
            <a:r>
              <a:rPr lang="en-IN" sz="2400" dirty="0" err="1" smtClean="0"/>
              <a:t>len</a:t>
            </a:r>
            <a:r>
              <a:rPr lang="en-IN" sz="2400" dirty="0" smtClean="0"/>
              <a:t>(y)) number of points; let </a:t>
            </a:r>
            <a:r>
              <a:rPr lang="en-IN" sz="2400" i="1" dirty="0" smtClean="0"/>
              <a:t>N = (</a:t>
            </a:r>
            <a:r>
              <a:rPr lang="en-IN" sz="2400" i="1" dirty="0" err="1"/>
              <a:t>len</a:t>
            </a:r>
            <a:r>
              <a:rPr lang="en-IN" sz="2400" i="1" dirty="0"/>
              <a:t>(x) x </a:t>
            </a:r>
            <a:r>
              <a:rPr lang="en-IN" sz="2400" i="1" dirty="0" err="1"/>
              <a:t>len</a:t>
            </a:r>
            <a:r>
              <a:rPr lang="en-IN" sz="2400" i="1" dirty="0"/>
              <a:t>(y))</a:t>
            </a:r>
            <a:r>
              <a:rPr lang="en-IN" sz="2400" dirty="0"/>
              <a:t> </a:t>
            </a:r>
            <a:endParaRPr lang="en-IN" sz="24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The matrix X contains the x-values of all these N points; X is a 2-D list of </a:t>
            </a:r>
            <a:r>
              <a:rPr lang="en-IN" sz="2400" dirty="0" err="1" smtClean="0"/>
              <a:t>len</a:t>
            </a:r>
            <a:r>
              <a:rPr lang="en-IN" sz="2400" dirty="0" smtClean="0"/>
              <a:t>(y) columns and </a:t>
            </a:r>
            <a:r>
              <a:rPr lang="en-IN" sz="2400" dirty="0" err="1" smtClean="0"/>
              <a:t>len</a:t>
            </a:r>
            <a:r>
              <a:rPr lang="en-IN" sz="2400" dirty="0" smtClean="0"/>
              <a:t>(x) rows; all rows are identical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Likewise matrix Y contains y-values; all columns are identical.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2600" dirty="0" smtClean="0"/>
          </a:p>
        </p:txBody>
      </p:sp>
    </p:spTree>
    <p:extLst>
      <p:ext uri="{BB962C8B-B14F-4D97-AF65-F5344CB8AC3E}">
        <p14:creationId xmlns:p14="http://schemas.microsoft.com/office/powerpoint/2010/main" val="313443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21" y="0"/>
            <a:ext cx="8136904" cy="548680"/>
          </a:xfrm>
        </p:spPr>
        <p:txBody>
          <a:bodyPr>
            <a:normAutofit fontScale="90000"/>
          </a:bodyPr>
          <a:lstStyle/>
          <a:p>
            <a:pPr algn="l"/>
            <a:r>
              <a:rPr lang="en-IN" sz="3200" dirty="0" smtClean="0">
                <a:solidFill>
                  <a:srgbClr val="0000FF"/>
                </a:solidFill>
              </a:rPr>
              <a:t>Understanding the </a:t>
            </a:r>
            <a:r>
              <a:rPr lang="en-IN" sz="3200" dirty="0" err="1" smtClean="0">
                <a:solidFill>
                  <a:srgbClr val="0000FF"/>
                </a:solidFill>
              </a:rPr>
              <a:t>meshgrid</a:t>
            </a:r>
            <a:r>
              <a:rPr lang="en-IN" sz="3200" dirty="0" smtClean="0">
                <a:solidFill>
                  <a:srgbClr val="0000FF"/>
                </a:solidFill>
              </a:rPr>
              <a:t>(x, y) function: example</a:t>
            </a:r>
            <a:endParaRPr lang="en-IN" sz="3200" dirty="0">
              <a:solidFill>
                <a:srgbClr val="0000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38" y="6146956"/>
            <a:ext cx="1577477" cy="59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764704"/>
            <a:ext cx="4176464" cy="5976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2000" dirty="0"/>
              <a:t>&gt;&gt;&gt; x </a:t>
            </a:r>
            <a:r>
              <a:rPr lang="en-IN" sz="2000" dirty="0" smtClean="0"/>
              <a:t>   = </a:t>
            </a:r>
            <a:r>
              <a:rPr lang="en-IN" sz="2000" dirty="0" err="1"/>
              <a:t>numpy.arange</a:t>
            </a:r>
            <a:r>
              <a:rPr lang="en-IN" sz="2000" dirty="0"/>
              <a:t>(-4</a:t>
            </a:r>
            <a:r>
              <a:rPr lang="en-IN" sz="2000" dirty="0" smtClean="0"/>
              <a:t>, 5</a:t>
            </a:r>
            <a:r>
              <a:rPr lang="en-IN" sz="2000" dirty="0"/>
              <a:t>) </a:t>
            </a:r>
            <a:endParaRPr lang="en-IN" sz="2000" dirty="0" smtClean="0"/>
          </a:p>
          <a:p>
            <a:r>
              <a:rPr lang="en-IN" sz="2000" dirty="0" smtClean="0"/>
              <a:t>&gt;&gt;&gt; y    </a:t>
            </a:r>
            <a:r>
              <a:rPr lang="en-IN" sz="2000" dirty="0"/>
              <a:t>= </a:t>
            </a:r>
            <a:r>
              <a:rPr lang="en-IN" sz="2000" dirty="0" err="1"/>
              <a:t>numpy.arange</a:t>
            </a:r>
            <a:r>
              <a:rPr lang="en-IN" sz="2000" dirty="0"/>
              <a:t>(-6</a:t>
            </a:r>
            <a:r>
              <a:rPr lang="en-IN" sz="2000" dirty="0" smtClean="0"/>
              <a:t>, 8, 2</a:t>
            </a:r>
            <a:r>
              <a:rPr lang="en-IN" sz="2000" dirty="0"/>
              <a:t>) </a:t>
            </a:r>
            <a:endParaRPr lang="en-IN" sz="2000" dirty="0" smtClean="0"/>
          </a:p>
          <a:p>
            <a:r>
              <a:rPr lang="en-IN" sz="2000" dirty="0" smtClean="0"/>
              <a:t>&gt;&gt;&gt; </a:t>
            </a:r>
            <a:r>
              <a:rPr lang="en-IN" sz="2000" dirty="0"/>
              <a:t>X,Y = </a:t>
            </a:r>
            <a:r>
              <a:rPr lang="en-IN" sz="2000" dirty="0" err="1"/>
              <a:t>numpy.meshgrid</a:t>
            </a:r>
            <a:r>
              <a:rPr lang="en-IN" sz="2000" dirty="0"/>
              <a:t>(</a:t>
            </a:r>
            <a:r>
              <a:rPr lang="en-IN" sz="2000" dirty="0" err="1"/>
              <a:t>x,y</a:t>
            </a:r>
            <a:r>
              <a:rPr lang="en-IN" sz="2000" dirty="0"/>
              <a:t>) </a:t>
            </a:r>
            <a:endParaRPr lang="en-IN" sz="2000" dirty="0" smtClean="0"/>
          </a:p>
          <a:p>
            <a:r>
              <a:rPr lang="en-IN" sz="2000" dirty="0" smtClean="0"/>
              <a:t>&gt;&gt;&gt; </a:t>
            </a:r>
            <a:r>
              <a:rPr lang="en-IN" sz="2000" b="1" dirty="0"/>
              <a:t>print</a:t>
            </a:r>
            <a:r>
              <a:rPr lang="en-IN" sz="2000" dirty="0"/>
              <a:t> X </a:t>
            </a:r>
            <a:endParaRPr lang="en-IN" sz="2000" dirty="0" smtClean="0"/>
          </a:p>
          <a:p>
            <a:r>
              <a:rPr lang="en-IN" sz="2000" dirty="0" smtClean="0"/>
              <a:t>[[-</a:t>
            </a:r>
            <a:r>
              <a:rPr lang="en-IN" sz="2000" dirty="0"/>
              <a:t>4 -3 -2 -1 0 1 2 3 4</a:t>
            </a:r>
            <a:r>
              <a:rPr lang="en-IN" sz="2000" dirty="0" smtClean="0"/>
              <a:t>]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[-4 -3 -2 -1 0 1 2 3 4] </a:t>
            </a:r>
            <a:endParaRPr lang="en-IN" sz="2000" dirty="0" smtClean="0"/>
          </a:p>
          <a:p>
            <a:r>
              <a:rPr lang="en-IN" sz="2000" dirty="0"/>
              <a:t> </a:t>
            </a:r>
            <a:r>
              <a:rPr lang="en-IN" sz="2000" dirty="0" smtClean="0"/>
              <a:t>[-</a:t>
            </a:r>
            <a:r>
              <a:rPr lang="en-IN" sz="2000" dirty="0"/>
              <a:t>4 -3 -2 -1 0 1 2 3 4</a:t>
            </a:r>
            <a:r>
              <a:rPr lang="en-IN" sz="2000" dirty="0" smtClean="0"/>
              <a:t>]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[-4 -3 -2 -1 0 1 2 3 4</a:t>
            </a:r>
            <a:r>
              <a:rPr lang="en-IN" sz="2000" dirty="0" smtClean="0"/>
              <a:t>]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[-4 -3 -2 -1 0 1 2 3 4</a:t>
            </a:r>
            <a:r>
              <a:rPr lang="en-IN" sz="2000" dirty="0" smtClean="0"/>
              <a:t>]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[-4 -3 -2 -1 0 1 2 3 4</a:t>
            </a:r>
            <a:r>
              <a:rPr lang="en-IN" sz="2000" dirty="0" smtClean="0"/>
              <a:t>]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[-4 -3 -2 -1 0 1 2 3 4</a:t>
            </a:r>
            <a:r>
              <a:rPr lang="en-IN" sz="2000" dirty="0" smtClean="0"/>
              <a:t>]]</a:t>
            </a:r>
          </a:p>
          <a:p>
            <a:r>
              <a:rPr lang="es-ES" sz="2000" dirty="0"/>
              <a:t>&gt;&gt;&gt; </a:t>
            </a:r>
            <a:r>
              <a:rPr lang="es-ES" sz="2000" b="1" dirty="0" err="1"/>
              <a:t>print</a:t>
            </a:r>
            <a:r>
              <a:rPr lang="es-ES" sz="2000" dirty="0"/>
              <a:t> Y </a:t>
            </a:r>
            <a:endParaRPr lang="es-ES" sz="2000" dirty="0" smtClean="0"/>
          </a:p>
          <a:p>
            <a:r>
              <a:rPr lang="es-ES" sz="2000" dirty="0" smtClean="0"/>
              <a:t>[[-</a:t>
            </a:r>
            <a:r>
              <a:rPr lang="es-ES" sz="2000" dirty="0"/>
              <a:t>6 -6 -6 -6 -6 -6 -6 -6 -6</a:t>
            </a:r>
            <a:r>
              <a:rPr lang="es-ES" sz="2000" dirty="0" smtClean="0"/>
              <a:t>]</a:t>
            </a:r>
          </a:p>
          <a:p>
            <a:r>
              <a:rPr lang="es-ES" sz="2000" dirty="0" smtClean="0"/>
              <a:t> </a:t>
            </a:r>
            <a:r>
              <a:rPr lang="es-ES" sz="2000" dirty="0"/>
              <a:t>[-4 -4 -4 -4 -4 -4 -4 -4 -4] </a:t>
            </a:r>
            <a:endParaRPr lang="es-ES" sz="2000" dirty="0" smtClean="0"/>
          </a:p>
          <a:p>
            <a:r>
              <a:rPr lang="es-ES" sz="2000" dirty="0" smtClean="0"/>
              <a:t> [-</a:t>
            </a:r>
            <a:r>
              <a:rPr lang="es-ES" sz="2000" dirty="0"/>
              <a:t>2 -2 -2 -2 -2 -2 -2 -2 -2] </a:t>
            </a:r>
            <a:endParaRPr lang="es-ES" sz="2000" dirty="0" smtClean="0"/>
          </a:p>
          <a:p>
            <a:r>
              <a:rPr lang="es-ES" sz="2000" dirty="0" smtClean="0"/>
              <a:t> [  0  0  0  0   0  0   0  0   0]</a:t>
            </a:r>
          </a:p>
          <a:p>
            <a:r>
              <a:rPr lang="es-ES" sz="2000" dirty="0" smtClean="0"/>
              <a:t> </a:t>
            </a:r>
            <a:r>
              <a:rPr lang="es-ES" sz="2000" dirty="0"/>
              <a:t>[ </a:t>
            </a:r>
            <a:r>
              <a:rPr lang="es-ES" sz="2000" dirty="0" smtClean="0"/>
              <a:t> 2  2  2  2   2  2   2  2   2</a:t>
            </a:r>
            <a:r>
              <a:rPr lang="es-ES" sz="2000" dirty="0"/>
              <a:t>] </a:t>
            </a:r>
            <a:endParaRPr lang="es-ES" sz="2000" dirty="0" smtClean="0"/>
          </a:p>
          <a:p>
            <a:r>
              <a:rPr lang="es-ES" sz="2000" dirty="0"/>
              <a:t> </a:t>
            </a:r>
            <a:r>
              <a:rPr lang="es-ES" sz="2000" dirty="0" smtClean="0"/>
              <a:t>[  </a:t>
            </a:r>
            <a:r>
              <a:rPr lang="es-ES" sz="2000" dirty="0"/>
              <a:t>4 </a:t>
            </a:r>
            <a:r>
              <a:rPr lang="es-ES" sz="2000" dirty="0" smtClean="0"/>
              <a:t> 4  4  4   4  4   4  4   4</a:t>
            </a:r>
            <a:r>
              <a:rPr lang="es-ES" sz="2000" dirty="0"/>
              <a:t>] </a:t>
            </a:r>
            <a:endParaRPr lang="es-ES" sz="2000" dirty="0" smtClean="0"/>
          </a:p>
          <a:p>
            <a:r>
              <a:rPr lang="es-ES" sz="2000" dirty="0"/>
              <a:t> </a:t>
            </a:r>
            <a:r>
              <a:rPr lang="es-ES" sz="2000" dirty="0" smtClean="0"/>
              <a:t>[  6  6  6  6   6  6   6  6   </a:t>
            </a:r>
            <a:r>
              <a:rPr lang="es-ES" sz="2000" dirty="0"/>
              <a:t>6]]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1916832"/>
            <a:ext cx="3816424" cy="36724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dirty="0"/>
              <a:t>&gt;&gt;&gt; </a:t>
            </a:r>
            <a:r>
              <a:rPr lang="es-ES" b="1" dirty="0" err="1"/>
              <a:t>print</a:t>
            </a:r>
            <a:r>
              <a:rPr lang="es-ES" dirty="0"/>
              <a:t> </a:t>
            </a:r>
            <a:r>
              <a:rPr lang="es-ES" dirty="0" smtClean="0"/>
              <a:t> Z(X, Y) = (X</a:t>
            </a:r>
            <a:r>
              <a:rPr lang="es-ES" dirty="0"/>
              <a:t>**2 + Y**2</a:t>
            </a:r>
            <a:r>
              <a:rPr lang="es-ES" dirty="0" smtClean="0"/>
              <a:t>)</a:t>
            </a:r>
          </a:p>
          <a:p>
            <a:r>
              <a:rPr lang="es-ES" dirty="0" smtClean="0"/>
              <a:t>[[</a:t>
            </a:r>
            <a:r>
              <a:rPr lang="es-ES" dirty="0"/>
              <a:t>52 45 40 37 36 37 40 45 52</a:t>
            </a:r>
            <a:r>
              <a:rPr lang="es-ES" dirty="0" smtClean="0"/>
              <a:t>]</a:t>
            </a:r>
          </a:p>
          <a:p>
            <a:r>
              <a:rPr lang="es-ES" dirty="0" smtClean="0"/>
              <a:t> </a:t>
            </a:r>
            <a:r>
              <a:rPr lang="es-ES" dirty="0"/>
              <a:t>[32 25 20 17 16 17 20 25 32] </a:t>
            </a:r>
            <a:endParaRPr lang="es-ES" dirty="0" smtClean="0"/>
          </a:p>
          <a:p>
            <a:r>
              <a:rPr lang="es-ES" dirty="0"/>
              <a:t> </a:t>
            </a:r>
            <a:r>
              <a:rPr lang="es-ES" dirty="0" smtClean="0"/>
              <a:t>[</a:t>
            </a:r>
            <a:r>
              <a:rPr lang="es-ES" dirty="0"/>
              <a:t>20 13 </a:t>
            </a:r>
            <a:r>
              <a:rPr lang="es-ES" dirty="0" smtClean="0"/>
              <a:t>  8   5    4   5   8  </a:t>
            </a:r>
            <a:r>
              <a:rPr lang="es-ES" dirty="0"/>
              <a:t>13 20</a:t>
            </a:r>
            <a:r>
              <a:rPr lang="es-ES" dirty="0" smtClean="0"/>
              <a:t>]</a:t>
            </a:r>
          </a:p>
          <a:p>
            <a:r>
              <a:rPr lang="es-ES" dirty="0" smtClean="0"/>
              <a:t> </a:t>
            </a:r>
            <a:r>
              <a:rPr lang="es-ES" dirty="0"/>
              <a:t>[16 </a:t>
            </a:r>
            <a:r>
              <a:rPr lang="es-ES" dirty="0" smtClean="0"/>
              <a:t>  9   4   1     0  </a:t>
            </a:r>
            <a:r>
              <a:rPr lang="es-ES" dirty="0"/>
              <a:t>1 </a:t>
            </a:r>
            <a:r>
              <a:rPr lang="es-ES" dirty="0" smtClean="0"/>
              <a:t>  4    </a:t>
            </a:r>
            <a:r>
              <a:rPr lang="es-ES" dirty="0"/>
              <a:t>9 </a:t>
            </a:r>
            <a:r>
              <a:rPr lang="es-ES" dirty="0" smtClean="0"/>
              <a:t> 16]</a:t>
            </a:r>
          </a:p>
          <a:p>
            <a:r>
              <a:rPr lang="es-ES" dirty="0" smtClean="0"/>
              <a:t> </a:t>
            </a:r>
            <a:r>
              <a:rPr lang="es-ES" dirty="0"/>
              <a:t>[20 13 </a:t>
            </a:r>
            <a:r>
              <a:rPr lang="es-ES" dirty="0" smtClean="0"/>
              <a:t>  8   5     4  5   8  13  20</a:t>
            </a:r>
            <a:r>
              <a:rPr lang="es-ES" dirty="0"/>
              <a:t>] </a:t>
            </a:r>
            <a:endParaRPr lang="es-ES" dirty="0" smtClean="0"/>
          </a:p>
          <a:p>
            <a:r>
              <a:rPr lang="es-ES" dirty="0"/>
              <a:t> </a:t>
            </a:r>
            <a:r>
              <a:rPr lang="es-ES" dirty="0" smtClean="0"/>
              <a:t>[</a:t>
            </a:r>
            <a:r>
              <a:rPr lang="es-ES" dirty="0"/>
              <a:t>32 25 20 17 </a:t>
            </a:r>
            <a:r>
              <a:rPr lang="es-ES" dirty="0" smtClean="0"/>
              <a:t> 16 </a:t>
            </a:r>
            <a:r>
              <a:rPr lang="es-ES" dirty="0"/>
              <a:t>17 20 25 </a:t>
            </a:r>
            <a:r>
              <a:rPr lang="es-ES" dirty="0" smtClean="0"/>
              <a:t> 32]</a:t>
            </a:r>
          </a:p>
          <a:p>
            <a:r>
              <a:rPr lang="es-ES" dirty="0" smtClean="0"/>
              <a:t> </a:t>
            </a:r>
            <a:r>
              <a:rPr lang="es-ES" dirty="0"/>
              <a:t>[52 45 40 37 </a:t>
            </a:r>
            <a:r>
              <a:rPr lang="es-ES" dirty="0" smtClean="0"/>
              <a:t> 36 </a:t>
            </a:r>
            <a:r>
              <a:rPr lang="es-ES" dirty="0"/>
              <a:t>37 40 45 </a:t>
            </a:r>
            <a:r>
              <a:rPr lang="es-ES" dirty="0" smtClean="0"/>
              <a:t> 52</a:t>
            </a:r>
            <a:r>
              <a:rPr lang="es-ES" dirty="0"/>
              <a:t>]]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85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3111"/>
            <a:ext cx="7772400" cy="679585"/>
          </a:xfrm>
        </p:spPr>
        <p:txBody>
          <a:bodyPr>
            <a:normAutofit/>
          </a:bodyPr>
          <a:lstStyle/>
          <a:p>
            <a:r>
              <a:rPr lang="en-IN" sz="3200" dirty="0" smtClean="0"/>
              <a:t>Glimpses of Python Graphics</a:t>
            </a:r>
            <a:endParaRPr lang="en-IN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602" y="6031341"/>
            <a:ext cx="210343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364" y="1268760"/>
            <a:ext cx="9122039" cy="38884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3000" dirty="0" smtClean="0"/>
              <a:t>What we have covered so </a:t>
            </a:r>
            <a:r>
              <a:rPr lang="en-IN" sz="3000" dirty="0" smtClean="0"/>
              <a:t>far </a:t>
            </a:r>
            <a:r>
              <a:rPr lang="en-IN" sz="3000" dirty="0" smtClean="0"/>
              <a:t>about making plots:</a:t>
            </a:r>
            <a:endParaRPr lang="en-IN" sz="3000" dirty="0" smtClean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How to read basic functions from Python libraries in discrete form, create lists from them and then plot them</a:t>
            </a:r>
            <a:endParaRPr lang="en-IN" sz="2400" dirty="0" smtClean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How to read structured data (rows &amp; columns) from text files from hard disk, create lists from them and plot them</a:t>
            </a:r>
            <a:endParaRPr lang="en-IN" sz="2400" i="1" dirty="0" smtClean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Enhancing the plots with some basic display features. 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8889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0"/>
            <a:ext cx="8136904" cy="548680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solidFill>
                  <a:srgbClr val="0000FF"/>
                </a:solidFill>
              </a:rPr>
              <a:t>The first contour plot</a:t>
            </a:r>
            <a:endParaRPr lang="en-IN" sz="3200" dirty="0">
              <a:solidFill>
                <a:srgbClr val="0000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38" y="6146956"/>
            <a:ext cx="1577477" cy="59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764704"/>
            <a:ext cx="4176464" cy="5976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2000" dirty="0"/>
              <a:t>import </a:t>
            </a:r>
            <a:r>
              <a:rPr lang="en-IN" sz="2000" dirty="0" err="1"/>
              <a:t>numpy</a:t>
            </a:r>
            <a:r>
              <a:rPr lang="en-IN" sz="2000" dirty="0"/>
              <a:t> as np</a:t>
            </a:r>
          </a:p>
          <a:p>
            <a:r>
              <a:rPr lang="en-IN" sz="2000" dirty="0"/>
              <a:t>import </a:t>
            </a:r>
            <a:r>
              <a:rPr lang="en-IN" sz="2000" dirty="0" err="1"/>
              <a:t>matplotlib.pyplot</a:t>
            </a:r>
            <a:r>
              <a:rPr lang="en-IN" sz="2000" dirty="0"/>
              <a:t> as </a:t>
            </a:r>
            <a:r>
              <a:rPr lang="en-IN" sz="2000" dirty="0" err="1"/>
              <a:t>plt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x = </a:t>
            </a:r>
            <a:r>
              <a:rPr lang="en-IN" sz="2000" dirty="0" err="1"/>
              <a:t>np.arange</a:t>
            </a:r>
            <a:r>
              <a:rPr lang="en-IN" sz="2000" dirty="0"/>
              <a:t>(-4</a:t>
            </a:r>
            <a:r>
              <a:rPr lang="en-IN" sz="2000" dirty="0" smtClean="0"/>
              <a:t>, 5, 1</a:t>
            </a:r>
            <a:r>
              <a:rPr lang="en-IN" sz="2000" dirty="0"/>
              <a:t>)</a:t>
            </a:r>
          </a:p>
          <a:p>
            <a:r>
              <a:rPr lang="en-IN" sz="2000" dirty="0"/>
              <a:t>y = </a:t>
            </a:r>
            <a:r>
              <a:rPr lang="en-IN" sz="2000" dirty="0" err="1"/>
              <a:t>np.arange</a:t>
            </a:r>
            <a:r>
              <a:rPr lang="en-IN" sz="2000" dirty="0"/>
              <a:t>(-6</a:t>
            </a:r>
            <a:r>
              <a:rPr lang="en-IN" sz="2000" dirty="0" smtClean="0"/>
              <a:t>, 8, 1</a:t>
            </a:r>
            <a:r>
              <a:rPr lang="en-IN" sz="2000" dirty="0"/>
              <a:t>)</a:t>
            </a:r>
          </a:p>
          <a:p>
            <a:endParaRPr lang="en-IN" sz="2000" dirty="0"/>
          </a:p>
          <a:p>
            <a:r>
              <a:rPr lang="en-IN" sz="2000" dirty="0"/>
              <a:t>(X,Y) = </a:t>
            </a:r>
            <a:r>
              <a:rPr lang="en-IN" sz="2000" dirty="0" err="1"/>
              <a:t>np.meshgrid</a:t>
            </a:r>
            <a:r>
              <a:rPr lang="en-IN" sz="2000" dirty="0"/>
              <a:t>(</a:t>
            </a:r>
            <a:r>
              <a:rPr lang="en-IN" sz="2000" dirty="0" err="1"/>
              <a:t>x,y</a:t>
            </a:r>
            <a:r>
              <a:rPr lang="en-IN" sz="2000" dirty="0"/>
              <a:t>)</a:t>
            </a:r>
          </a:p>
          <a:p>
            <a:endParaRPr lang="en-IN" sz="2000" dirty="0"/>
          </a:p>
          <a:p>
            <a:r>
              <a:rPr lang="en-IN" sz="2000" dirty="0"/>
              <a:t>a = </a:t>
            </a:r>
            <a:r>
              <a:rPr lang="en-IN" sz="2000" dirty="0" err="1"/>
              <a:t>np.sqrt</a:t>
            </a:r>
            <a:r>
              <a:rPr lang="en-IN" sz="2000" dirty="0"/>
              <a:t>(X**2 + Y**2)</a:t>
            </a:r>
          </a:p>
          <a:p>
            <a:endParaRPr lang="en-IN" sz="2000" dirty="0"/>
          </a:p>
          <a:p>
            <a:r>
              <a:rPr lang="en-IN" sz="2000" dirty="0">
                <a:solidFill>
                  <a:srgbClr val="FF0000"/>
                </a:solidFill>
              </a:rPr>
              <a:t>c = </a:t>
            </a:r>
            <a:r>
              <a:rPr lang="en-IN" sz="2000" dirty="0" err="1">
                <a:solidFill>
                  <a:srgbClr val="FF0000"/>
                </a:solidFill>
              </a:rPr>
              <a:t>plt.contour</a:t>
            </a:r>
            <a:r>
              <a:rPr lang="en-IN" sz="2000" dirty="0">
                <a:solidFill>
                  <a:srgbClr val="FF0000"/>
                </a:solidFill>
              </a:rPr>
              <a:t>(x, y, a)</a:t>
            </a:r>
          </a:p>
          <a:p>
            <a:r>
              <a:rPr lang="en-IN" sz="2000" dirty="0">
                <a:solidFill>
                  <a:srgbClr val="FF0000"/>
                </a:solidFill>
              </a:rPr>
              <a:t>l = </a:t>
            </a:r>
            <a:r>
              <a:rPr lang="en-IN" sz="2000" dirty="0" err="1">
                <a:solidFill>
                  <a:srgbClr val="FF0000"/>
                </a:solidFill>
              </a:rPr>
              <a:t>plt.clabel</a:t>
            </a:r>
            <a:r>
              <a:rPr lang="en-IN" sz="2000" dirty="0">
                <a:solidFill>
                  <a:srgbClr val="FF0000"/>
                </a:solidFill>
              </a:rPr>
              <a:t>(c)</a:t>
            </a:r>
          </a:p>
          <a:p>
            <a:r>
              <a:rPr lang="en-IN" sz="2000" dirty="0"/>
              <a:t>lx = </a:t>
            </a:r>
            <a:r>
              <a:rPr lang="en-IN" sz="2000" dirty="0" err="1"/>
              <a:t>plt.xlabel</a:t>
            </a:r>
            <a:r>
              <a:rPr lang="en-IN" sz="2000" dirty="0"/>
              <a:t>("x")</a:t>
            </a:r>
          </a:p>
          <a:p>
            <a:r>
              <a:rPr lang="en-IN" sz="2000" dirty="0" err="1"/>
              <a:t>ly</a:t>
            </a:r>
            <a:r>
              <a:rPr lang="en-IN" sz="2000" dirty="0"/>
              <a:t> = </a:t>
            </a:r>
            <a:r>
              <a:rPr lang="en-IN" sz="2000" dirty="0" err="1"/>
              <a:t>plt.ylabel</a:t>
            </a:r>
            <a:r>
              <a:rPr lang="en-IN" sz="2000" dirty="0"/>
              <a:t>("y")</a:t>
            </a:r>
          </a:p>
          <a:p>
            <a:r>
              <a:rPr lang="en-IN" sz="2000" dirty="0" err="1"/>
              <a:t>plt.show</a:t>
            </a:r>
            <a:r>
              <a:rPr lang="en-IN" sz="2000" dirty="0"/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556792"/>
            <a:ext cx="5486411" cy="409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1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427" y="1633911"/>
            <a:ext cx="5486411" cy="40942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0"/>
            <a:ext cx="8136904" cy="548680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solidFill>
                  <a:srgbClr val="0000FF"/>
                </a:solidFill>
              </a:rPr>
              <a:t>The second contour plot</a:t>
            </a:r>
            <a:endParaRPr lang="en-IN" sz="3200" dirty="0">
              <a:solidFill>
                <a:srgbClr val="0000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38" y="6146956"/>
            <a:ext cx="1577477" cy="59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92696"/>
            <a:ext cx="4176464" cy="5976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2000" dirty="0"/>
              <a:t>import </a:t>
            </a:r>
            <a:r>
              <a:rPr lang="en-IN" sz="2000" dirty="0" err="1"/>
              <a:t>numpy</a:t>
            </a:r>
            <a:r>
              <a:rPr lang="en-IN" sz="2000" dirty="0"/>
              <a:t> as np</a:t>
            </a:r>
          </a:p>
          <a:p>
            <a:r>
              <a:rPr lang="en-IN" sz="2000" dirty="0"/>
              <a:t>import </a:t>
            </a:r>
            <a:r>
              <a:rPr lang="en-IN" sz="2000" dirty="0" err="1"/>
              <a:t>matplotlib.pyplot</a:t>
            </a:r>
            <a:r>
              <a:rPr lang="en-IN" sz="2000" dirty="0"/>
              <a:t> as </a:t>
            </a:r>
            <a:r>
              <a:rPr lang="en-IN" sz="2000" dirty="0" err="1"/>
              <a:t>plt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x = </a:t>
            </a:r>
            <a:r>
              <a:rPr lang="en-IN" sz="2000" dirty="0" err="1">
                <a:solidFill>
                  <a:srgbClr val="FF0000"/>
                </a:solidFill>
              </a:rPr>
              <a:t>np.linspace</a:t>
            </a:r>
            <a:r>
              <a:rPr lang="en-IN" sz="2000" dirty="0">
                <a:solidFill>
                  <a:srgbClr val="FF0000"/>
                </a:solidFill>
              </a:rPr>
              <a:t>(0,10,51)</a:t>
            </a:r>
          </a:p>
          <a:p>
            <a:r>
              <a:rPr lang="en-IN" sz="2000" dirty="0"/>
              <a:t>y = </a:t>
            </a:r>
            <a:r>
              <a:rPr lang="en-IN" sz="2000" dirty="0" err="1">
                <a:solidFill>
                  <a:srgbClr val="FF0000"/>
                </a:solidFill>
              </a:rPr>
              <a:t>np.linspace</a:t>
            </a:r>
            <a:r>
              <a:rPr lang="en-IN" sz="2000" dirty="0">
                <a:solidFill>
                  <a:srgbClr val="FF0000"/>
                </a:solidFill>
              </a:rPr>
              <a:t>(0,8,41)</a:t>
            </a:r>
          </a:p>
          <a:p>
            <a:endParaRPr lang="en-IN" sz="2000" dirty="0"/>
          </a:p>
          <a:p>
            <a:r>
              <a:rPr lang="en-IN" sz="2000" dirty="0"/>
              <a:t>(X,Y) = </a:t>
            </a:r>
            <a:r>
              <a:rPr lang="en-IN" sz="2000" dirty="0" err="1"/>
              <a:t>np.meshgrid</a:t>
            </a:r>
            <a:r>
              <a:rPr lang="en-IN" sz="2000" dirty="0"/>
              <a:t>(</a:t>
            </a:r>
            <a:r>
              <a:rPr lang="en-IN" sz="2000" dirty="0" err="1"/>
              <a:t>x,y</a:t>
            </a:r>
            <a:r>
              <a:rPr lang="en-IN" sz="2000" dirty="0"/>
              <a:t>)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>
                <a:solidFill>
                  <a:srgbClr val="FF0000"/>
                </a:solidFill>
              </a:rPr>
              <a:t>a = </a:t>
            </a:r>
            <a:r>
              <a:rPr lang="en-IN" sz="2000" dirty="0" err="1">
                <a:solidFill>
                  <a:srgbClr val="FF0000"/>
                </a:solidFill>
              </a:rPr>
              <a:t>np.exp</a:t>
            </a:r>
            <a:r>
              <a:rPr lang="en-IN" sz="2000" dirty="0">
                <a:solidFill>
                  <a:srgbClr val="FF0000"/>
                </a:solidFill>
              </a:rPr>
              <a:t>(-((X - 2.5)**2 + (Y - 4)**2)/4) - </a:t>
            </a:r>
            <a:r>
              <a:rPr lang="en-IN" sz="2000" dirty="0" err="1">
                <a:solidFill>
                  <a:srgbClr val="FF0000"/>
                </a:solidFill>
              </a:rPr>
              <a:t>np.exp</a:t>
            </a:r>
            <a:r>
              <a:rPr lang="en-IN" sz="2000" dirty="0">
                <a:solidFill>
                  <a:srgbClr val="FF0000"/>
                </a:solidFill>
              </a:rPr>
              <a:t>(-((X - 7.5)**2 + (Y - 4)**2)/4)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c = </a:t>
            </a:r>
            <a:r>
              <a:rPr lang="en-IN" sz="2000" dirty="0" err="1"/>
              <a:t>plt.contour</a:t>
            </a:r>
            <a:r>
              <a:rPr lang="en-IN" sz="2000" dirty="0"/>
              <a:t>(x, y, a)</a:t>
            </a:r>
          </a:p>
          <a:p>
            <a:r>
              <a:rPr lang="en-IN" sz="2000" dirty="0"/>
              <a:t>l = </a:t>
            </a:r>
            <a:r>
              <a:rPr lang="en-IN" sz="2000" dirty="0" err="1"/>
              <a:t>plt.clabel</a:t>
            </a:r>
            <a:r>
              <a:rPr lang="en-IN" sz="2000" dirty="0"/>
              <a:t>(c)</a:t>
            </a:r>
          </a:p>
          <a:p>
            <a:r>
              <a:rPr lang="en-IN" sz="2000" dirty="0"/>
              <a:t>lx = </a:t>
            </a:r>
            <a:r>
              <a:rPr lang="en-IN" sz="2000" dirty="0" err="1"/>
              <a:t>plt.xlabel</a:t>
            </a:r>
            <a:r>
              <a:rPr lang="en-IN" sz="2000" dirty="0"/>
              <a:t>("x")</a:t>
            </a:r>
          </a:p>
          <a:p>
            <a:r>
              <a:rPr lang="en-IN" sz="2000" dirty="0" err="1"/>
              <a:t>ly</a:t>
            </a:r>
            <a:r>
              <a:rPr lang="en-IN" sz="2000" dirty="0"/>
              <a:t> = </a:t>
            </a:r>
            <a:r>
              <a:rPr lang="en-IN" sz="2000" dirty="0" err="1"/>
              <a:t>plt.ylabel</a:t>
            </a:r>
            <a:r>
              <a:rPr lang="en-IN" sz="2000" dirty="0"/>
              <a:t>("y")</a:t>
            </a:r>
          </a:p>
          <a:p>
            <a:r>
              <a:rPr lang="en-IN" sz="2000" dirty="0" err="1"/>
              <a:t>plt.show</a:t>
            </a:r>
            <a:r>
              <a:rPr lang="en-IN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1384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304" y="1412777"/>
            <a:ext cx="5120651" cy="3821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0"/>
            <a:ext cx="8136904" cy="548680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solidFill>
                  <a:srgbClr val="0000FF"/>
                </a:solidFill>
              </a:rPr>
              <a:t>Second contour plot – coloured, discontinuous</a:t>
            </a:r>
            <a:endParaRPr lang="en-IN" sz="3200" dirty="0">
              <a:solidFill>
                <a:srgbClr val="0000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38" y="6146956"/>
            <a:ext cx="1577477" cy="59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467498"/>
            <a:ext cx="4320480" cy="63905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2000" dirty="0"/>
              <a:t>import </a:t>
            </a:r>
            <a:r>
              <a:rPr lang="en-IN" sz="2000" dirty="0" err="1"/>
              <a:t>numpy</a:t>
            </a:r>
            <a:r>
              <a:rPr lang="en-IN" sz="2000" dirty="0"/>
              <a:t> as np</a:t>
            </a:r>
          </a:p>
          <a:p>
            <a:r>
              <a:rPr lang="en-IN" sz="2000" dirty="0"/>
              <a:t>import </a:t>
            </a:r>
            <a:r>
              <a:rPr lang="en-IN" sz="2000" dirty="0" err="1"/>
              <a:t>matplotlib.pyplot</a:t>
            </a:r>
            <a:r>
              <a:rPr lang="en-IN" sz="2000" dirty="0"/>
              <a:t> as </a:t>
            </a:r>
            <a:r>
              <a:rPr lang="en-IN" sz="2000" dirty="0" err="1"/>
              <a:t>plt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x = </a:t>
            </a:r>
            <a:r>
              <a:rPr lang="en-IN" sz="2000" dirty="0" err="1"/>
              <a:t>np.linspace</a:t>
            </a:r>
            <a:r>
              <a:rPr lang="en-IN" sz="2000" dirty="0"/>
              <a:t>(0</a:t>
            </a:r>
            <a:r>
              <a:rPr lang="en-IN" sz="2000" dirty="0" smtClean="0"/>
              <a:t>, 10, 51</a:t>
            </a:r>
            <a:r>
              <a:rPr lang="en-IN" sz="2000" dirty="0"/>
              <a:t>)</a:t>
            </a:r>
          </a:p>
          <a:p>
            <a:r>
              <a:rPr lang="en-IN" sz="2000" dirty="0"/>
              <a:t>y = </a:t>
            </a:r>
            <a:r>
              <a:rPr lang="en-IN" sz="2000" dirty="0" err="1"/>
              <a:t>np.linspace</a:t>
            </a:r>
            <a:r>
              <a:rPr lang="en-IN" sz="2000" dirty="0"/>
              <a:t>(0</a:t>
            </a:r>
            <a:r>
              <a:rPr lang="en-IN" sz="2000" dirty="0" smtClean="0"/>
              <a:t>, 8, 41</a:t>
            </a:r>
            <a:r>
              <a:rPr lang="en-IN" sz="2000" dirty="0"/>
              <a:t>)</a:t>
            </a:r>
          </a:p>
          <a:p>
            <a:r>
              <a:rPr lang="en-IN" sz="2000" dirty="0" smtClean="0"/>
              <a:t>(</a:t>
            </a:r>
            <a:r>
              <a:rPr lang="en-IN" sz="2000" dirty="0"/>
              <a:t>X,Y) = </a:t>
            </a:r>
            <a:r>
              <a:rPr lang="en-IN" sz="2000" dirty="0" err="1"/>
              <a:t>np.meshgrid</a:t>
            </a:r>
            <a:r>
              <a:rPr lang="en-IN" sz="2000" dirty="0"/>
              <a:t>(</a:t>
            </a:r>
            <a:r>
              <a:rPr lang="en-IN" sz="2000" dirty="0" err="1"/>
              <a:t>x,y</a:t>
            </a:r>
            <a:r>
              <a:rPr lang="en-IN" sz="2000" dirty="0"/>
              <a:t>)</a:t>
            </a:r>
          </a:p>
          <a:p>
            <a:endParaRPr lang="en-IN" sz="2000" dirty="0" smtClean="0"/>
          </a:p>
          <a:p>
            <a:r>
              <a:rPr lang="en-IN" sz="2000" dirty="0" smtClean="0"/>
              <a:t>a </a:t>
            </a:r>
            <a:r>
              <a:rPr lang="en-IN" sz="2000" dirty="0"/>
              <a:t>= </a:t>
            </a:r>
            <a:r>
              <a:rPr lang="en-IN" sz="2000" dirty="0" err="1"/>
              <a:t>np.exp</a:t>
            </a:r>
            <a:r>
              <a:rPr lang="en-IN" sz="2000" dirty="0"/>
              <a:t>(-((X - 2.5)**2 + (Y - 4)**2)/4) - </a:t>
            </a:r>
            <a:r>
              <a:rPr lang="en-IN" sz="2000" dirty="0" err="1"/>
              <a:t>np.exp</a:t>
            </a:r>
            <a:r>
              <a:rPr lang="en-IN" sz="2000" dirty="0"/>
              <a:t>(-((X - 7.5)**2 + (Y - 4)**2)/4)</a:t>
            </a:r>
          </a:p>
          <a:p>
            <a:endParaRPr lang="en-IN" sz="2000" dirty="0"/>
          </a:p>
          <a:p>
            <a:r>
              <a:rPr lang="en-IN" sz="2000" dirty="0">
                <a:solidFill>
                  <a:srgbClr val="FF0000"/>
                </a:solidFill>
              </a:rPr>
              <a:t>c = </a:t>
            </a:r>
            <a:r>
              <a:rPr lang="en-IN" sz="2000" dirty="0" err="1">
                <a:solidFill>
                  <a:srgbClr val="FF0000"/>
                </a:solidFill>
              </a:rPr>
              <a:t>plt.contourf</a:t>
            </a:r>
            <a:r>
              <a:rPr lang="en-IN" sz="2000" dirty="0">
                <a:solidFill>
                  <a:srgbClr val="FF0000"/>
                </a:solidFill>
              </a:rPr>
              <a:t>(x, y, a, </a:t>
            </a:r>
            <a:r>
              <a:rPr lang="en-IN" sz="2000" dirty="0" err="1">
                <a:solidFill>
                  <a:srgbClr val="FF0000"/>
                </a:solidFill>
              </a:rPr>
              <a:t>np.linspace</a:t>
            </a:r>
            <a:r>
              <a:rPr lang="en-IN" sz="2000" dirty="0">
                <a:solidFill>
                  <a:srgbClr val="FF0000"/>
                </a:solidFill>
              </a:rPr>
              <a:t>(-1, 1, 11))</a:t>
            </a:r>
          </a:p>
          <a:p>
            <a:r>
              <a:rPr lang="en-IN" sz="2000" dirty="0">
                <a:solidFill>
                  <a:srgbClr val="FF0000"/>
                </a:solidFill>
              </a:rPr>
              <a:t>b = </a:t>
            </a:r>
            <a:r>
              <a:rPr lang="en-IN" sz="2000" dirty="0" err="1">
                <a:solidFill>
                  <a:srgbClr val="FF0000"/>
                </a:solidFill>
              </a:rPr>
              <a:t>plt.colorbar</a:t>
            </a:r>
            <a:r>
              <a:rPr lang="en-IN" sz="2000" dirty="0">
                <a:solidFill>
                  <a:srgbClr val="FF0000"/>
                </a:solidFill>
              </a:rPr>
              <a:t>(c</a:t>
            </a:r>
            <a:r>
              <a:rPr lang="en-IN" sz="2000" dirty="0" smtClean="0">
                <a:solidFill>
                  <a:srgbClr val="FF0000"/>
                </a:solidFill>
              </a:rPr>
              <a:t>, orientation</a:t>
            </a:r>
            <a:r>
              <a:rPr lang="en-IN" sz="2000" dirty="0">
                <a:solidFill>
                  <a:srgbClr val="FF0000"/>
                </a:solidFill>
              </a:rPr>
              <a:t>='vertical')</a:t>
            </a:r>
          </a:p>
          <a:p>
            <a:endParaRPr lang="en-IN" sz="2000" dirty="0"/>
          </a:p>
          <a:p>
            <a:r>
              <a:rPr lang="en-IN" sz="2000" dirty="0"/>
              <a:t>#c = </a:t>
            </a:r>
            <a:r>
              <a:rPr lang="en-IN" sz="2000" dirty="0" err="1"/>
              <a:t>plt.contour</a:t>
            </a:r>
            <a:r>
              <a:rPr lang="en-IN" sz="2000" dirty="0"/>
              <a:t>(x, y, a)</a:t>
            </a:r>
          </a:p>
          <a:p>
            <a:r>
              <a:rPr lang="en-IN" sz="2000" dirty="0"/>
              <a:t>#l = </a:t>
            </a:r>
            <a:r>
              <a:rPr lang="en-IN" sz="2000" dirty="0" err="1"/>
              <a:t>plt.clabel</a:t>
            </a:r>
            <a:r>
              <a:rPr lang="en-IN" sz="2000" dirty="0"/>
              <a:t>(c)</a:t>
            </a:r>
          </a:p>
          <a:p>
            <a:r>
              <a:rPr lang="en-IN" sz="2000" dirty="0"/>
              <a:t>lx = </a:t>
            </a:r>
            <a:r>
              <a:rPr lang="en-IN" sz="2000" dirty="0" err="1"/>
              <a:t>plt.xlabel</a:t>
            </a:r>
            <a:r>
              <a:rPr lang="en-IN" sz="2000" dirty="0"/>
              <a:t>("x")</a:t>
            </a:r>
          </a:p>
          <a:p>
            <a:r>
              <a:rPr lang="en-IN" sz="2000" dirty="0" err="1"/>
              <a:t>ly</a:t>
            </a:r>
            <a:r>
              <a:rPr lang="en-IN" sz="2000" dirty="0"/>
              <a:t> = </a:t>
            </a:r>
            <a:r>
              <a:rPr lang="en-IN" sz="2000" dirty="0" err="1"/>
              <a:t>plt.ylabel</a:t>
            </a:r>
            <a:r>
              <a:rPr lang="en-IN" sz="2000" dirty="0"/>
              <a:t>("y")</a:t>
            </a:r>
          </a:p>
          <a:p>
            <a:r>
              <a:rPr lang="en-IN" sz="2000" dirty="0" err="1"/>
              <a:t>plt.show</a:t>
            </a:r>
            <a:r>
              <a:rPr lang="en-IN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7886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122" y="1626008"/>
            <a:ext cx="5120651" cy="3821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0"/>
            <a:ext cx="8136904" cy="548680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solidFill>
                  <a:srgbClr val="0000FF"/>
                </a:solidFill>
              </a:rPr>
              <a:t>Second contour plot – coloured, continuous</a:t>
            </a:r>
            <a:endParaRPr lang="en-IN" sz="3200" dirty="0">
              <a:solidFill>
                <a:srgbClr val="0000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38" y="6146956"/>
            <a:ext cx="1577477" cy="59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467498"/>
            <a:ext cx="4320480" cy="63905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2000" dirty="0"/>
              <a:t>import </a:t>
            </a:r>
            <a:r>
              <a:rPr lang="en-IN" sz="2000" dirty="0" err="1"/>
              <a:t>numpy</a:t>
            </a:r>
            <a:r>
              <a:rPr lang="en-IN" sz="2000" dirty="0"/>
              <a:t> as np</a:t>
            </a:r>
          </a:p>
          <a:p>
            <a:r>
              <a:rPr lang="en-IN" sz="2000" dirty="0"/>
              <a:t>import </a:t>
            </a:r>
            <a:r>
              <a:rPr lang="en-IN" sz="2000" dirty="0" err="1"/>
              <a:t>matplotlib.pyplot</a:t>
            </a:r>
            <a:r>
              <a:rPr lang="en-IN" sz="2000" dirty="0"/>
              <a:t> as </a:t>
            </a:r>
            <a:r>
              <a:rPr lang="en-IN" sz="2000" dirty="0" err="1"/>
              <a:t>plt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x = </a:t>
            </a:r>
            <a:r>
              <a:rPr lang="en-IN" sz="2000" dirty="0" err="1"/>
              <a:t>np.linspace</a:t>
            </a:r>
            <a:r>
              <a:rPr lang="en-IN" sz="2000" dirty="0"/>
              <a:t>(0</a:t>
            </a:r>
            <a:r>
              <a:rPr lang="en-IN" sz="2000" dirty="0" smtClean="0"/>
              <a:t>, 10, 51</a:t>
            </a:r>
            <a:r>
              <a:rPr lang="en-IN" sz="2000" dirty="0"/>
              <a:t>)</a:t>
            </a:r>
          </a:p>
          <a:p>
            <a:r>
              <a:rPr lang="en-IN" sz="2000" dirty="0"/>
              <a:t>y = </a:t>
            </a:r>
            <a:r>
              <a:rPr lang="en-IN" sz="2000" dirty="0" err="1"/>
              <a:t>np.linspace</a:t>
            </a:r>
            <a:r>
              <a:rPr lang="en-IN" sz="2000" dirty="0"/>
              <a:t>(0</a:t>
            </a:r>
            <a:r>
              <a:rPr lang="en-IN" sz="2000" dirty="0" smtClean="0"/>
              <a:t>, 8, 41</a:t>
            </a:r>
            <a:r>
              <a:rPr lang="en-IN" sz="2000" dirty="0"/>
              <a:t>)</a:t>
            </a:r>
          </a:p>
          <a:p>
            <a:r>
              <a:rPr lang="en-IN" sz="2000" dirty="0" smtClean="0"/>
              <a:t>(</a:t>
            </a:r>
            <a:r>
              <a:rPr lang="en-IN" sz="2000" dirty="0"/>
              <a:t>X,Y) = </a:t>
            </a:r>
            <a:r>
              <a:rPr lang="en-IN" sz="2000" dirty="0" err="1"/>
              <a:t>np.meshgrid</a:t>
            </a:r>
            <a:r>
              <a:rPr lang="en-IN" sz="2000" dirty="0"/>
              <a:t>(</a:t>
            </a:r>
            <a:r>
              <a:rPr lang="en-IN" sz="2000" dirty="0" err="1"/>
              <a:t>x,y</a:t>
            </a:r>
            <a:r>
              <a:rPr lang="en-IN" sz="2000" dirty="0"/>
              <a:t>)</a:t>
            </a:r>
          </a:p>
          <a:p>
            <a:endParaRPr lang="en-IN" sz="2000" dirty="0"/>
          </a:p>
          <a:p>
            <a:r>
              <a:rPr lang="en-IN" sz="2000" dirty="0"/>
              <a:t>a = </a:t>
            </a:r>
            <a:r>
              <a:rPr lang="en-IN" sz="2000" dirty="0" err="1"/>
              <a:t>np.exp</a:t>
            </a:r>
            <a:r>
              <a:rPr lang="en-IN" sz="2000" dirty="0"/>
              <a:t>(-((X - 2.5)**2 + (Y - 4)**2)/4) - </a:t>
            </a:r>
            <a:r>
              <a:rPr lang="en-IN" sz="2000" dirty="0" err="1"/>
              <a:t>np.exp</a:t>
            </a:r>
            <a:r>
              <a:rPr lang="en-IN" sz="2000" dirty="0"/>
              <a:t>(-((X - 7.5)**2 + (Y - 4)**2)/4)</a:t>
            </a:r>
          </a:p>
          <a:p>
            <a:r>
              <a:rPr lang="en-IN" sz="2000" dirty="0">
                <a:solidFill>
                  <a:srgbClr val="FF0000"/>
                </a:solidFill>
              </a:rPr>
              <a:t>ac = 0.25 * (a[:-1, :-1] + a[:-1, 1:] + a[1:, :-1] + a[1:, 1:]) </a:t>
            </a:r>
          </a:p>
          <a:p>
            <a:endParaRPr lang="en-IN" sz="2000" dirty="0"/>
          </a:p>
          <a:p>
            <a:r>
              <a:rPr lang="en-IN" sz="2000" dirty="0">
                <a:solidFill>
                  <a:srgbClr val="FF0000"/>
                </a:solidFill>
              </a:rPr>
              <a:t>c = </a:t>
            </a:r>
            <a:r>
              <a:rPr lang="en-IN" sz="2000" dirty="0" err="1">
                <a:solidFill>
                  <a:srgbClr val="FF0000"/>
                </a:solidFill>
              </a:rPr>
              <a:t>plt.pcolor</a:t>
            </a:r>
            <a:r>
              <a:rPr lang="en-IN" sz="2000" dirty="0">
                <a:solidFill>
                  <a:srgbClr val="FF0000"/>
                </a:solidFill>
              </a:rPr>
              <a:t>(x, y, ac)</a:t>
            </a:r>
          </a:p>
          <a:p>
            <a:r>
              <a:rPr lang="en-IN" sz="2000" dirty="0" smtClean="0"/>
              <a:t>b </a:t>
            </a:r>
            <a:r>
              <a:rPr lang="en-IN" sz="2000" dirty="0"/>
              <a:t>= </a:t>
            </a:r>
            <a:r>
              <a:rPr lang="en-IN" sz="2000" dirty="0" err="1"/>
              <a:t>plt.colorbar</a:t>
            </a:r>
            <a:r>
              <a:rPr lang="en-IN" sz="2000" dirty="0"/>
              <a:t>(c, orientation='vertical')</a:t>
            </a:r>
          </a:p>
          <a:p>
            <a:r>
              <a:rPr lang="en-IN" sz="2000" dirty="0">
                <a:solidFill>
                  <a:srgbClr val="FF0000"/>
                </a:solidFill>
              </a:rPr>
              <a:t>q = </a:t>
            </a:r>
            <a:r>
              <a:rPr lang="en-IN" sz="2000" dirty="0" err="1">
                <a:solidFill>
                  <a:srgbClr val="FF0000"/>
                </a:solidFill>
              </a:rPr>
              <a:t>plt.spectral</a:t>
            </a:r>
            <a:r>
              <a:rPr lang="en-IN" sz="2000" dirty="0">
                <a:solidFill>
                  <a:srgbClr val="FF0000"/>
                </a:solidFill>
              </a:rPr>
              <a:t>()</a:t>
            </a:r>
          </a:p>
          <a:p>
            <a:endParaRPr lang="en-IN" sz="2000" dirty="0"/>
          </a:p>
          <a:p>
            <a:r>
              <a:rPr lang="en-IN" sz="2000" dirty="0" smtClean="0"/>
              <a:t>lx </a:t>
            </a:r>
            <a:r>
              <a:rPr lang="en-IN" sz="2000" dirty="0"/>
              <a:t>= </a:t>
            </a:r>
            <a:r>
              <a:rPr lang="en-IN" sz="2000" dirty="0" err="1"/>
              <a:t>plt.xlabel</a:t>
            </a:r>
            <a:r>
              <a:rPr lang="en-IN" sz="2000" dirty="0"/>
              <a:t>("x")</a:t>
            </a:r>
          </a:p>
          <a:p>
            <a:r>
              <a:rPr lang="en-IN" sz="2000" dirty="0" err="1"/>
              <a:t>ly</a:t>
            </a:r>
            <a:r>
              <a:rPr lang="en-IN" sz="2000" dirty="0"/>
              <a:t> = </a:t>
            </a:r>
            <a:r>
              <a:rPr lang="en-IN" sz="2000" dirty="0" err="1"/>
              <a:t>plt.ylabel</a:t>
            </a:r>
            <a:r>
              <a:rPr lang="en-IN" sz="2000" dirty="0"/>
              <a:t>("y")</a:t>
            </a:r>
          </a:p>
          <a:p>
            <a:r>
              <a:rPr lang="en-IN" sz="2000" dirty="0" err="1"/>
              <a:t>ax</a:t>
            </a:r>
            <a:r>
              <a:rPr lang="en-IN" sz="2000" dirty="0"/>
              <a:t> = </a:t>
            </a:r>
            <a:r>
              <a:rPr lang="en-IN" sz="2000" dirty="0" err="1"/>
              <a:t>plt.axis</a:t>
            </a:r>
            <a:r>
              <a:rPr lang="en-IN" sz="2000" dirty="0"/>
              <a:t>([0,10,0,8])</a:t>
            </a:r>
          </a:p>
          <a:p>
            <a:r>
              <a:rPr lang="en-IN" sz="2000" dirty="0" err="1"/>
              <a:t>plt.show</a:t>
            </a:r>
            <a:r>
              <a:rPr lang="en-IN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1896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929" y="1752106"/>
            <a:ext cx="5120651" cy="3821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42" y="0"/>
            <a:ext cx="9100238" cy="548680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0000FF"/>
                </a:solidFill>
              </a:rPr>
              <a:t>Second contour plot – coloured, continuous, high-resolution</a:t>
            </a:r>
            <a:endParaRPr lang="en-IN" sz="2800" dirty="0">
              <a:solidFill>
                <a:srgbClr val="0000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38" y="6146956"/>
            <a:ext cx="1577477" cy="59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467498"/>
            <a:ext cx="4320480" cy="63905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2000" dirty="0"/>
              <a:t>import </a:t>
            </a:r>
            <a:r>
              <a:rPr lang="en-IN" sz="2000" dirty="0" err="1"/>
              <a:t>numpy</a:t>
            </a:r>
            <a:r>
              <a:rPr lang="en-IN" sz="2000" dirty="0"/>
              <a:t> as np</a:t>
            </a:r>
          </a:p>
          <a:p>
            <a:r>
              <a:rPr lang="en-IN" sz="2000" dirty="0"/>
              <a:t>import </a:t>
            </a:r>
            <a:r>
              <a:rPr lang="en-IN" sz="2000" dirty="0" err="1"/>
              <a:t>matplotlib.pyplot</a:t>
            </a:r>
            <a:r>
              <a:rPr lang="en-IN" sz="2000" dirty="0"/>
              <a:t> as </a:t>
            </a:r>
            <a:r>
              <a:rPr lang="en-IN" sz="2000" dirty="0" err="1"/>
              <a:t>plt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x = </a:t>
            </a:r>
            <a:r>
              <a:rPr lang="en-IN" sz="2000" dirty="0" err="1"/>
              <a:t>np.linspace</a:t>
            </a:r>
            <a:r>
              <a:rPr lang="en-IN" sz="2000" dirty="0"/>
              <a:t>(0</a:t>
            </a:r>
            <a:r>
              <a:rPr lang="en-IN" sz="2000" dirty="0" smtClean="0"/>
              <a:t>, 10, </a:t>
            </a:r>
            <a:r>
              <a:rPr lang="en-IN" sz="2000" dirty="0" smtClean="0">
                <a:solidFill>
                  <a:srgbClr val="FF0000"/>
                </a:solidFill>
              </a:rPr>
              <a:t>510</a:t>
            </a:r>
            <a:r>
              <a:rPr lang="en-IN" sz="2000" dirty="0" smtClean="0"/>
              <a:t>)</a:t>
            </a:r>
            <a:endParaRPr lang="en-IN" sz="2000" dirty="0"/>
          </a:p>
          <a:p>
            <a:r>
              <a:rPr lang="en-IN" sz="2000" dirty="0"/>
              <a:t>y = </a:t>
            </a:r>
            <a:r>
              <a:rPr lang="en-IN" sz="2000" dirty="0" err="1"/>
              <a:t>np.linspace</a:t>
            </a:r>
            <a:r>
              <a:rPr lang="en-IN" sz="2000" dirty="0"/>
              <a:t>(0</a:t>
            </a:r>
            <a:r>
              <a:rPr lang="en-IN" sz="2000" dirty="0" smtClean="0"/>
              <a:t>, 8, </a:t>
            </a:r>
            <a:r>
              <a:rPr lang="en-IN" sz="2000" dirty="0" smtClean="0">
                <a:solidFill>
                  <a:srgbClr val="FF0000"/>
                </a:solidFill>
              </a:rPr>
              <a:t>410</a:t>
            </a:r>
            <a:r>
              <a:rPr lang="en-IN" sz="2000" dirty="0" smtClean="0"/>
              <a:t>)</a:t>
            </a:r>
            <a:endParaRPr lang="en-IN" sz="2000" dirty="0"/>
          </a:p>
          <a:p>
            <a:r>
              <a:rPr lang="en-IN" sz="2000" dirty="0" smtClean="0"/>
              <a:t>(</a:t>
            </a:r>
            <a:r>
              <a:rPr lang="en-IN" sz="2000" dirty="0"/>
              <a:t>X,Y) = </a:t>
            </a:r>
            <a:r>
              <a:rPr lang="en-IN" sz="2000" dirty="0" err="1"/>
              <a:t>np.meshgrid</a:t>
            </a:r>
            <a:r>
              <a:rPr lang="en-IN" sz="2000" dirty="0"/>
              <a:t>(</a:t>
            </a:r>
            <a:r>
              <a:rPr lang="en-IN" sz="2000" dirty="0" err="1"/>
              <a:t>x,y</a:t>
            </a:r>
            <a:r>
              <a:rPr lang="en-IN" sz="2000" dirty="0"/>
              <a:t>)</a:t>
            </a:r>
          </a:p>
          <a:p>
            <a:endParaRPr lang="en-IN" sz="2000" dirty="0"/>
          </a:p>
          <a:p>
            <a:r>
              <a:rPr lang="en-IN" sz="2000" dirty="0"/>
              <a:t>a = </a:t>
            </a:r>
            <a:r>
              <a:rPr lang="en-IN" sz="2000" dirty="0" err="1"/>
              <a:t>np.exp</a:t>
            </a:r>
            <a:r>
              <a:rPr lang="en-IN" sz="2000" dirty="0"/>
              <a:t>(-((X - 2.5)**2 + (Y - 4)**2)/4) - </a:t>
            </a:r>
            <a:r>
              <a:rPr lang="en-IN" sz="2000" dirty="0" err="1"/>
              <a:t>np.exp</a:t>
            </a:r>
            <a:r>
              <a:rPr lang="en-IN" sz="2000" dirty="0"/>
              <a:t>(-((X - 7.5)**2 + (Y - 4)**2)/4)</a:t>
            </a:r>
          </a:p>
          <a:p>
            <a:r>
              <a:rPr lang="en-IN" sz="2000" dirty="0"/>
              <a:t>ac = 0.25 * (a[:-1, :-1] + a[:-1, 1:] + a[1:, :-1] + a[1:, 1:]) </a:t>
            </a:r>
          </a:p>
          <a:p>
            <a:endParaRPr lang="en-IN" sz="2000" dirty="0"/>
          </a:p>
          <a:p>
            <a:r>
              <a:rPr lang="en-IN" sz="2000" dirty="0"/>
              <a:t>c = </a:t>
            </a:r>
            <a:r>
              <a:rPr lang="en-IN" sz="2000" dirty="0" err="1"/>
              <a:t>plt.pcolor</a:t>
            </a:r>
            <a:r>
              <a:rPr lang="en-IN" sz="2000" dirty="0"/>
              <a:t>(x, y, ac)</a:t>
            </a:r>
          </a:p>
          <a:p>
            <a:r>
              <a:rPr lang="en-IN" sz="2000" dirty="0" smtClean="0"/>
              <a:t>b </a:t>
            </a:r>
            <a:r>
              <a:rPr lang="en-IN" sz="2000" dirty="0"/>
              <a:t>= </a:t>
            </a:r>
            <a:r>
              <a:rPr lang="en-IN" sz="2000" dirty="0" err="1"/>
              <a:t>plt.colorbar</a:t>
            </a:r>
            <a:r>
              <a:rPr lang="en-IN" sz="2000" dirty="0"/>
              <a:t>(c, orientation='vertical')</a:t>
            </a:r>
          </a:p>
          <a:p>
            <a:r>
              <a:rPr lang="en-IN" sz="2000" dirty="0"/>
              <a:t>q = </a:t>
            </a:r>
            <a:r>
              <a:rPr lang="en-IN" sz="2000" dirty="0" err="1"/>
              <a:t>plt.spectral</a:t>
            </a:r>
            <a:r>
              <a:rPr lang="en-IN" sz="2000" dirty="0"/>
              <a:t>()</a:t>
            </a:r>
          </a:p>
          <a:p>
            <a:endParaRPr lang="en-IN" sz="2000" dirty="0"/>
          </a:p>
          <a:p>
            <a:r>
              <a:rPr lang="en-IN" sz="2000" dirty="0" smtClean="0"/>
              <a:t>lx </a:t>
            </a:r>
            <a:r>
              <a:rPr lang="en-IN" sz="2000" dirty="0"/>
              <a:t>= </a:t>
            </a:r>
            <a:r>
              <a:rPr lang="en-IN" sz="2000" dirty="0" err="1"/>
              <a:t>plt.xlabel</a:t>
            </a:r>
            <a:r>
              <a:rPr lang="en-IN" sz="2000" dirty="0"/>
              <a:t>("x")</a:t>
            </a:r>
          </a:p>
          <a:p>
            <a:r>
              <a:rPr lang="en-IN" sz="2000" dirty="0" err="1"/>
              <a:t>ly</a:t>
            </a:r>
            <a:r>
              <a:rPr lang="en-IN" sz="2000" dirty="0"/>
              <a:t> = </a:t>
            </a:r>
            <a:r>
              <a:rPr lang="en-IN" sz="2000" dirty="0" err="1"/>
              <a:t>plt.ylabel</a:t>
            </a:r>
            <a:r>
              <a:rPr lang="en-IN" sz="2000" dirty="0"/>
              <a:t>("y")</a:t>
            </a:r>
          </a:p>
          <a:p>
            <a:r>
              <a:rPr lang="en-IN" sz="2000" dirty="0" err="1"/>
              <a:t>ax</a:t>
            </a:r>
            <a:r>
              <a:rPr lang="en-IN" sz="2000" dirty="0"/>
              <a:t> = </a:t>
            </a:r>
            <a:r>
              <a:rPr lang="en-IN" sz="2000" dirty="0" err="1"/>
              <a:t>plt.axis</a:t>
            </a:r>
            <a:r>
              <a:rPr lang="en-IN" sz="2000" dirty="0"/>
              <a:t>([0,10,0,8])</a:t>
            </a:r>
          </a:p>
          <a:p>
            <a:r>
              <a:rPr lang="en-IN" sz="2000" dirty="0" err="1"/>
              <a:t>plt.show</a:t>
            </a:r>
            <a:r>
              <a:rPr lang="en-IN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9892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49" y="653864"/>
            <a:ext cx="5120651" cy="3821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9107014" cy="548680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0000FF"/>
                </a:solidFill>
              </a:rPr>
              <a:t>First contour </a:t>
            </a:r>
            <a:r>
              <a:rPr lang="en-IN" sz="2800" dirty="0">
                <a:solidFill>
                  <a:srgbClr val="0000FF"/>
                </a:solidFill>
              </a:rPr>
              <a:t>plot – coloured, continuous, high-resolution</a:t>
            </a:r>
            <a:endParaRPr lang="en-IN" sz="2800" dirty="0">
              <a:solidFill>
                <a:srgbClr val="0000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38" y="6146956"/>
            <a:ext cx="1577477" cy="59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53864"/>
            <a:ext cx="4320480" cy="60932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2000" dirty="0"/>
              <a:t>import </a:t>
            </a:r>
            <a:r>
              <a:rPr lang="en-IN" sz="2000" dirty="0" err="1"/>
              <a:t>numpy</a:t>
            </a:r>
            <a:r>
              <a:rPr lang="en-IN" sz="2000" dirty="0"/>
              <a:t> as np</a:t>
            </a:r>
          </a:p>
          <a:p>
            <a:r>
              <a:rPr lang="en-IN" sz="2000" dirty="0"/>
              <a:t>import </a:t>
            </a:r>
            <a:r>
              <a:rPr lang="en-IN" sz="2000" dirty="0" err="1"/>
              <a:t>matplotlib.pyplot</a:t>
            </a:r>
            <a:r>
              <a:rPr lang="en-IN" sz="2000" dirty="0"/>
              <a:t> as </a:t>
            </a:r>
            <a:r>
              <a:rPr lang="en-IN" sz="2000" dirty="0" err="1"/>
              <a:t>plt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x = </a:t>
            </a:r>
            <a:r>
              <a:rPr lang="en-IN" sz="2000" dirty="0" err="1" smtClean="0"/>
              <a:t>np.linspace</a:t>
            </a:r>
            <a:r>
              <a:rPr lang="en-IN" sz="2000" dirty="0" smtClean="0"/>
              <a:t>(-</a:t>
            </a:r>
            <a:r>
              <a:rPr lang="en-IN" sz="2000" dirty="0"/>
              <a:t>4</a:t>
            </a:r>
            <a:r>
              <a:rPr lang="en-IN" sz="2000" dirty="0" smtClean="0"/>
              <a:t>, 5, </a:t>
            </a:r>
            <a:r>
              <a:rPr lang="en-IN" sz="2000" dirty="0" smtClean="0">
                <a:solidFill>
                  <a:srgbClr val="FF0000"/>
                </a:solidFill>
              </a:rPr>
              <a:t>200</a:t>
            </a:r>
            <a:r>
              <a:rPr lang="en-IN" sz="2000" dirty="0" smtClean="0"/>
              <a:t>)</a:t>
            </a:r>
            <a:endParaRPr lang="en-IN" sz="2000" dirty="0"/>
          </a:p>
          <a:p>
            <a:r>
              <a:rPr lang="en-IN" sz="2000" dirty="0"/>
              <a:t>y = </a:t>
            </a:r>
            <a:r>
              <a:rPr lang="en-IN" sz="2000" dirty="0" err="1" smtClean="0"/>
              <a:t>np.linspace</a:t>
            </a:r>
            <a:r>
              <a:rPr lang="en-IN" sz="2000" dirty="0" smtClean="0"/>
              <a:t>(-</a:t>
            </a:r>
            <a:r>
              <a:rPr lang="en-IN" sz="2000" dirty="0"/>
              <a:t>6</a:t>
            </a:r>
            <a:r>
              <a:rPr lang="en-IN" sz="2000" dirty="0" smtClean="0"/>
              <a:t>, 8, </a:t>
            </a:r>
            <a:r>
              <a:rPr lang="en-IN" sz="2000" dirty="0" smtClean="0">
                <a:solidFill>
                  <a:srgbClr val="FF0000"/>
                </a:solidFill>
              </a:rPr>
              <a:t>200</a:t>
            </a:r>
            <a:r>
              <a:rPr lang="en-IN" sz="2000" dirty="0" smtClean="0"/>
              <a:t>)</a:t>
            </a:r>
            <a:endParaRPr lang="en-IN" sz="2000" dirty="0"/>
          </a:p>
          <a:p>
            <a:r>
              <a:rPr lang="en-IN" sz="2000" dirty="0" smtClean="0"/>
              <a:t>(</a:t>
            </a:r>
            <a:r>
              <a:rPr lang="en-IN" sz="2000" dirty="0"/>
              <a:t>X,Y) = </a:t>
            </a:r>
            <a:r>
              <a:rPr lang="en-IN" sz="2000" dirty="0" err="1"/>
              <a:t>np.meshgrid</a:t>
            </a:r>
            <a:r>
              <a:rPr lang="en-IN" sz="2000" dirty="0"/>
              <a:t>(</a:t>
            </a:r>
            <a:r>
              <a:rPr lang="en-IN" sz="2000" dirty="0" err="1"/>
              <a:t>x,y</a:t>
            </a:r>
            <a:r>
              <a:rPr lang="en-IN" sz="2000" dirty="0"/>
              <a:t>)</a:t>
            </a:r>
          </a:p>
          <a:p>
            <a:endParaRPr lang="en-IN" sz="2000" dirty="0"/>
          </a:p>
          <a:p>
            <a:r>
              <a:rPr lang="en-IN" sz="2000" dirty="0"/>
              <a:t>a = </a:t>
            </a:r>
            <a:r>
              <a:rPr lang="en-IN" sz="2000" dirty="0" err="1"/>
              <a:t>np.sqrt</a:t>
            </a:r>
            <a:r>
              <a:rPr lang="en-IN" sz="2000" dirty="0"/>
              <a:t>(X**2 + Y**2</a:t>
            </a:r>
            <a:r>
              <a:rPr lang="en-IN" sz="2000" dirty="0" smtClean="0"/>
              <a:t>)</a:t>
            </a:r>
          </a:p>
          <a:p>
            <a:r>
              <a:rPr lang="en-IN" sz="2000" dirty="0" smtClean="0">
                <a:solidFill>
                  <a:srgbClr val="FF0000"/>
                </a:solidFill>
              </a:rPr>
              <a:t>ac </a:t>
            </a:r>
            <a:r>
              <a:rPr lang="en-IN" sz="2000" dirty="0">
                <a:solidFill>
                  <a:srgbClr val="FF0000"/>
                </a:solidFill>
              </a:rPr>
              <a:t>= 0.25 * (a[:-1, :-1] + a[:-1, 1:] + a[1:, :-1] + a[1:, 1:]) </a:t>
            </a:r>
          </a:p>
          <a:p>
            <a:endParaRPr lang="en-IN" sz="2000" dirty="0">
              <a:solidFill>
                <a:srgbClr val="FF0000"/>
              </a:solidFill>
            </a:endParaRPr>
          </a:p>
          <a:p>
            <a:r>
              <a:rPr lang="en-IN" sz="2000" dirty="0">
                <a:solidFill>
                  <a:srgbClr val="FF0000"/>
                </a:solidFill>
              </a:rPr>
              <a:t>c = </a:t>
            </a:r>
            <a:r>
              <a:rPr lang="en-IN" sz="2000" dirty="0" err="1">
                <a:solidFill>
                  <a:srgbClr val="FF0000"/>
                </a:solidFill>
              </a:rPr>
              <a:t>plt.pcolor</a:t>
            </a:r>
            <a:r>
              <a:rPr lang="en-IN" sz="2000" dirty="0">
                <a:solidFill>
                  <a:srgbClr val="FF0000"/>
                </a:solidFill>
              </a:rPr>
              <a:t>(x, y, ac)</a:t>
            </a:r>
          </a:p>
          <a:p>
            <a:r>
              <a:rPr lang="en-IN" sz="2000" dirty="0">
                <a:solidFill>
                  <a:srgbClr val="FF0000"/>
                </a:solidFill>
              </a:rPr>
              <a:t>b = </a:t>
            </a:r>
            <a:r>
              <a:rPr lang="en-IN" sz="2000" dirty="0" err="1">
                <a:solidFill>
                  <a:srgbClr val="FF0000"/>
                </a:solidFill>
              </a:rPr>
              <a:t>plt.colorbar</a:t>
            </a:r>
            <a:r>
              <a:rPr lang="en-IN" sz="2000" dirty="0">
                <a:solidFill>
                  <a:srgbClr val="FF0000"/>
                </a:solidFill>
              </a:rPr>
              <a:t>(c, orientation='vertical')</a:t>
            </a:r>
          </a:p>
          <a:p>
            <a:r>
              <a:rPr lang="en-IN" sz="2000" dirty="0">
                <a:solidFill>
                  <a:srgbClr val="FF0000"/>
                </a:solidFill>
              </a:rPr>
              <a:t>q = </a:t>
            </a:r>
            <a:r>
              <a:rPr lang="en-IN" sz="2000" dirty="0" err="1">
                <a:solidFill>
                  <a:srgbClr val="FF0000"/>
                </a:solidFill>
              </a:rPr>
              <a:t>plt.spectral</a:t>
            </a:r>
            <a:r>
              <a:rPr lang="en-IN" sz="2000" dirty="0">
                <a:solidFill>
                  <a:srgbClr val="FF0000"/>
                </a:solidFill>
              </a:rPr>
              <a:t>()</a:t>
            </a:r>
          </a:p>
          <a:p>
            <a:endParaRPr lang="en-IN" sz="2000" dirty="0"/>
          </a:p>
          <a:p>
            <a:r>
              <a:rPr lang="en-IN" sz="2000" dirty="0" smtClean="0">
                <a:solidFill>
                  <a:srgbClr val="FF0000"/>
                </a:solidFill>
              </a:rPr>
              <a:t>#c </a:t>
            </a:r>
            <a:r>
              <a:rPr lang="en-IN" sz="2000" dirty="0">
                <a:solidFill>
                  <a:srgbClr val="FF0000"/>
                </a:solidFill>
              </a:rPr>
              <a:t>= </a:t>
            </a:r>
            <a:r>
              <a:rPr lang="en-IN" sz="2000" dirty="0" err="1">
                <a:solidFill>
                  <a:srgbClr val="FF0000"/>
                </a:solidFill>
              </a:rPr>
              <a:t>plt.contour</a:t>
            </a:r>
            <a:r>
              <a:rPr lang="en-IN" sz="2000" dirty="0">
                <a:solidFill>
                  <a:srgbClr val="FF0000"/>
                </a:solidFill>
              </a:rPr>
              <a:t>(x, y, a)</a:t>
            </a:r>
          </a:p>
          <a:p>
            <a:r>
              <a:rPr lang="en-IN" sz="2000" dirty="0" smtClean="0">
                <a:solidFill>
                  <a:srgbClr val="FF0000"/>
                </a:solidFill>
              </a:rPr>
              <a:t>#l </a:t>
            </a:r>
            <a:r>
              <a:rPr lang="en-IN" sz="2000" dirty="0">
                <a:solidFill>
                  <a:srgbClr val="FF0000"/>
                </a:solidFill>
              </a:rPr>
              <a:t>= </a:t>
            </a:r>
            <a:r>
              <a:rPr lang="en-IN" sz="2000" dirty="0" err="1">
                <a:solidFill>
                  <a:srgbClr val="FF0000"/>
                </a:solidFill>
              </a:rPr>
              <a:t>plt.clabel</a:t>
            </a:r>
            <a:r>
              <a:rPr lang="en-IN" sz="2000" dirty="0">
                <a:solidFill>
                  <a:srgbClr val="FF0000"/>
                </a:solidFill>
              </a:rPr>
              <a:t>(c)</a:t>
            </a:r>
          </a:p>
          <a:p>
            <a:r>
              <a:rPr lang="en-IN" sz="2000" dirty="0"/>
              <a:t>lx = </a:t>
            </a:r>
            <a:r>
              <a:rPr lang="en-IN" sz="2000" dirty="0" err="1"/>
              <a:t>plt.xlabel</a:t>
            </a:r>
            <a:r>
              <a:rPr lang="en-IN" sz="2000" dirty="0"/>
              <a:t>("x")</a:t>
            </a:r>
          </a:p>
          <a:p>
            <a:r>
              <a:rPr lang="en-IN" sz="2000" dirty="0" err="1"/>
              <a:t>ly</a:t>
            </a:r>
            <a:r>
              <a:rPr lang="en-IN" sz="2000" dirty="0"/>
              <a:t> = </a:t>
            </a:r>
            <a:r>
              <a:rPr lang="en-IN" sz="2000" dirty="0" err="1"/>
              <a:t>plt.ylabel</a:t>
            </a:r>
            <a:r>
              <a:rPr lang="en-IN" sz="2000" dirty="0"/>
              <a:t>("y")</a:t>
            </a:r>
          </a:p>
          <a:p>
            <a:r>
              <a:rPr lang="en-IN" sz="2000" dirty="0" err="1"/>
              <a:t>plt.show</a:t>
            </a:r>
            <a:r>
              <a:rPr lang="en-IN" sz="2000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23349" y="5127531"/>
            <a:ext cx="5135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0000FF"/>
                </a:solidFill>
              </a:rPr>
              <a:t>But you still need to imagine the hills &amp; </a:t>
            </a:r>
          </a:p>
          <a:p>
            <a:r>
              <a:rPr lang="en-IN" sz="2400" dirty="0" smtClean="0">
                <a:solidFill>
                  <a:srgbClr val="0000FF"/>
                </a:solidFill>
              </a:rPr>
              <a:t>valleys in the 3-D field, isn’t it?</a:t>
            </a:r>
            <a:endParaRPr lang="en-IN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18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28" y="1268757"/>
            <a:ext cx="5852172" cy="43671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9107014" cy="548680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0000FF"/>
                </a:solidFill>
              </a:rPr>
              <a:t>First 3-D contour </a:t>
            </a:r>
            <a:r>
              <a:rPr lang="en-IN" sz="2800" dirty="0">
                <a:solidFill>
                  <a:srgbClr val="0000FF"/>
                </a:solidFill>
              </a:rPr>
              <a:t>plot – coloured, continuous, high-resolution</a:t>
            </a:r>
            <a:endParaRPr lang="en-IN" sz="2800" dirty="0">
              <a:solidFill>
                <a:srgbClr val="0000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38" y="6146956"/>
            <a:ext cx="1577477" cy="59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53864"/>
            <a:ext cx="4320480" cy="60932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2000" dirty="0"/>
              <a:t>import </a:t>
            </a:r>
            <a:r>
              <a:rPr lang="en-IN" sz="2000" dirty="0" err="1"/>
              <a:t>numpy</a:t>
            </a:r>
            <a:r>
              <a:rPr lang="en-IN" sz="2000" dirty="0"/>
              <a:t> as np</a:t>
            </a:r>
          </a:p>
          <a:p>
            <a:r>
              <a:rPr lang="en-IN" sz="2000" dirty="0"/>
              <a:t>import </a:t>
            </a:r>
            <a:r>
              <a:rPr lang="en-IN" sz="2000" dirty="0" err="1"/>
              <a:t>matplotlib.pyplot</a:t>
            </a:r>
            <a:r>
              <a:rPr lang="en-IN" sz="2000" dirty="0"/>
              <a:t> as </a:t>
            </a:r>
            <a:r>
              <a:rPr lang="en-IN" sz="2000" dirty="0" err="1"/>
              <a:t>plt</a:t>
            </a:r>
            <a:endParaRPr lang="en-IN" sz="2000" dirty="0"/>
          </a:p>
          <a:p>
            <a:r>
              <a:rPr lang="en-IN" sz="2000" dirty="0">
                <a:solidFill>
                  <a:srgbClr val="FF0000"/>
                </a:solidFill>
              </a:rPr>
              <a:t>from mpl_toolkits.mplot3d import Axes3D</a:t>
            </a:r>
          </a:p>
          <a:p>
            <a:r>
              <a:rPr lang="en-IN" sz="2000" dirty="0" smtClean="0">
                <a:solidFill>
                  <a:srgbClr val="FF0000"/>
                </a:solidFill>
              </a:rPr>
              <a:t>fig </a:t>
            </a:r>
            <a:r>
              <a:rPr lang="en-IN" sz="2000" dirty="0">
                <a:solidFill>
                  <a:srgbClr val="FF0000"/>
                </a:solidFill>
              </a:rPr>
              <a:t>= </a:t>
            </a:r>
            <a:r>
              <a:rPr lang="en-IN" sz="2000" dirty="0" err="1">
                <a:solidFill>
                  <a:srgbClr val="FF0000"/>
                </a:solidFill>
              </a:rPr>
              <a:t>plt.figure</a:t>
            </a:r>
            <a:r>
              <a:rPr lang="en-IN" sz="2000" dirty="0">
                <a:solidFill>
                  <a:srgbClr val="FF0000"/>
                </a:solidFill>
              </a:rPr>
              <a:t>()</a:t>
            </a:r>
          </a:p>
          <a:p>
            <a:r>
              <a:rPr lang="en-IN" sz="2000" dirty="0" err="1">
                <a:solidFill>
                  <a:srgbClr val="FF0000"/>
                </a:solidFill>
              </a:rPr>
              <a:t>ax</a:t>
            </a:r>
            <a:r>
              <a:rPr lang="en-IN" sz="2000" dirty="0">
                <a:solidFill>
                  <a:srgbClr val="FF0000"/>
                </a:solidFill>
              </a:rPr>
              <a:t> = Axes3D(fig</a:t>
            </a:r>
            <a:r>
              <a:rPr lang="en-IN" sz="2000" dirty="0" smtClean="0">
                <a:solidFill>
                  <a:srgbClr val="FF0000"/>
                </a:solidFill>
              </a:rPr>
              <a:t>)</a:t>
            </a:r>
          </a:p>
          <a:p>
            <a:endParaRPr lang="en-IN" sz="2000" dirty="0">
              <a:solidFill>
                <a:srgbClr val="FF0000"/>
              </a:solidFill>
            </a:endParaRPr>
          </a:p>
          <a:p>
            <a:r>
              <a:rPr lang="en-IN" sz="2000" dirty="0" smtClean="0"/>
              <a:t>x </a:t>
            </a:r>
            <a:r>
              <a:rPr lang="en-IN" sz="2000" dirty="0"/>
              <a:t>= </a:t>
            </a:r>
            <a:r>
              <a:rPr lang="en-IN" sz="2000" dirty="0" err="1"/>
              <a:t>np.arange</a:t>
            </a:r>
            <a:r>
              <a:rPr lang="en-IN" sz="2000" dirty="0"/>
              <a:t>(-4, 4, 0.05)</a:t>
            </a:r>
          </a:p>
          <a:p>
            <a:r>
              <a:rPr lang="en-IN" sz="2000" dirty="0" smtClean="0"/>
              <a:t>y </a:t>
            </a:r>
            <a:r>
              <a:rPr lang="en-IN" sz="2000" dirty="0"/>
              <a:t>= </a:t>
            </a:r>
            <a:r>
              <a:rPr lang="en-IN" sz="2000" dirty="0" err="1"/>
              <a:t>np.arange</a:t>
            </a:r>
            <a:r>
              <a:rPr lang="en-IN" sz="2000" dirty="0"/>
              <a:t>(-4, 4, 0.05)</a:t>
            </a:r>
          </a:p>
          <a:p>
            <a:r>
              <a:rPr lang="en-IN" sz="2000" dirty="0" smtClean="0"/>
              <a:t>X</a:t>
            </a:r>
            <a:r>
              <a:rPr lang="en-IN" sz="2000" dirty="0"/>
              <a:t>, Y = </a:t>
            </a:r>
            <a:r>
              <a:rPr lang="en-IN" sz="2000" dirty="0" err="1" smtClean="0"/>
              <a:t>np.meshgrid</a:t>
            </a:r>
            <a:r>
              <a:rPr lang="en-IN" sz="2000" dirty="0" smtClean="0"/>
              <a:t>(x, y)</a:t>
            </a:r>
            <a:endParaRPr lang="en-IN" sz="2000" dirty="0"/>
          </a:p>
          <a:p>
            <a:r>
              <a:rPr lang="en-IN" sz="2000" dirty="0"/>
              <a:t>R = </a:t>
            </a:r>
            <a:r>
              <a:rPr lang="en-IN" sz="2000" dirty="0" err="1"/>
              <a:t>np.sqrt</a:t>
            </a:r>
            <a:r>
              <a:rPr lang="en-IN" sz="2000" dirty="0"/>
              <a:t>(X**2 + Y**2)</a:t>
            </a:r>
          </a:p>
          <a:p>
            <a:r>
              <a:rPr lang="en-IN" sz="2000" dirty="0"/>
              <a:t>Z = </a:t>
            </a:r>
            <a:r>
              <a:rPr lang="en-IN" sz="2000" dirty="0" err="1"/>
              <a:t>np.sin</a:t>
            </a:r>
            <a:r>
              <a:rPr lang="en-IN" sz="2000" dirty="0"/>
              <a:t>(R)</a:t>
            </a:r>
          </a:p>
          <a:p>
            <a:endParaRPr lang="en-IN" sz="2000" dirty="0"/>
          </a:p>
          <a:p>
            <a:r>
              <a:rPr lang="en-IN" sz="2000" dirty="0" err="1">
                <a:solidFill>
                  <a:srgbClr val="FF0000"/>
                </a:solidFill>
              </a:rPr>
              <a:t>ax.plot_surface</a:t>
            </a:r>
            <a:r>
              <a:rPr lang="en-IN" sz="2000" dirty="0">
                <a:solidFill>
                  <a:srgbClr val="FF0000"/>
                </a:solidFill>
              </a:rPr>
              <a:t>(X, Y, Z, </a:t>
            </a:r>
            <a:r>
              <a:rPr lang="en-IN" sz="2000" dirty="0" err="1">
                <a:solidFill>
                  <a:srgbClr val="FF0000"/>
                </a:solidFill>
              </a:rPr>
              <a:t>rstride</a:t>
            </a:r>
            <a:r>
              <a:rPr lang="en-IN" sz="2000" dirty="0">
                <a:solidFill>
                  <a:srgbClr val="FF0000"/>
                </a:solidFill>
              </a:rPr>
              <a:t>=1, </a:t>
            </a:r>
            <a:r>
              <a:rPr lang="en-IN" sz="2000" dirty="0" err="1">
                <a:solidFill>
                  <a:srgbClr val="FF0000"/>
                </a:solidFill>
              </a:rPr>
              <a:t>cstride</a:t>
            </a:r>
            <a:r>
              <a:rPr lang="en-IN" sz="2000" dirty="0">
                <a:solidFill>
                  <a:srgbClr val="FF0000"/>
                </a:solidFill>
              </a:rPr>
              <a:t>=1, </a:t>
            </a:r>
            <a:r>
              <a:rPr lang="en-IN" sz="2000" dirty="0" err="1">
                <a:solidFill>
                  <a:srgbClr val="FF0000"/>
                </a:solidFill>
              </a:rPr>
              <a:t>cmap</a:t>
            </a:r>
            <a:r>
              <a:rPr lang="en-IN" sz="2000" dirty="0">
                <a:solidFill>
                  <a:srgbClr val="FF0000"/>
                </a:solidFill>
              </a:rPr>
              <a:t>=</a:t>
            </a:r>
            <a:r>
              <a:rPr lang="en-IN" sz="2000" dirty="0" err="1">
                <a:solidFill>
                  <a:srgbClr val="FF0000"/>
                </a:solidFill>
              </a:rPr>
              <a:t>plt.cm.spectral</a:t>
            </a:r>
            <a:r>
              <a:rPr lang="en-IN" sz="2000" dirty="0">
                <a:solidFill>
                  <a:srgbClr val="FF0000"/>
                </a:solidFill>
              </a:rPr>
              <a:t>, </a:t>
            </a:r>
            <a:r>
              <a:rPr lang="en-IN" sz="2000" dirty="0" smtClean="0">
                <a:solidFill>
                  <a:srgbClr val="FF0000"/>
                </a:solidFill>
              </a:rPr>
              <a:t>linewidth=0</a:t>
            </a:r>
            <a:r>
              <a:rPr lang="en-IN" sz="2000" dirty="0">
                <a:solidFill>
                  <a:srgbClr val="FF0000"/>
                </a:solidFill>
              </a:rPr>
              <a:t>, </a:t>
            </a:r>
            <a:r>
              <a:rPr lang="en-IN" sz="2000" dirty="0" err="1" smtClean="0">
                <a:solidFill>
                  <a:srgbClr val="FF0000"/>
                </a:solidFill>
              </a:rPr>
              <a:t>antialiased</a:t>
            </a:r>
            <a:r>
              <a:rPr lang="en-IN" sz="2000" dirty="0" smtClean="0">
                <a:solidFill>
                  <a:srgbClr val="FF0000"/>
                </a:solidFill>
              </a:rPr>
              <a:t>=False</a:t>
            </a:r>
            <a:r>
              <a:rPr lang="en-IN" sz="2000" dirty="0">
                <a:solidFill>
                  <a:srgbClr val="FF0000"/>
                </a:solidFill>
              </a:rPr>
              <a:t>)</a:t>
            </a:r>
          </a:p>
          <a:p>
            <a:r>
              <a:rPr lang="en-IN" sz="2000" dirty="0" err="1">
                <a:solidFill>
                  <a:srgbClr val="FF0000"/>
                </a:solidFill>
              </a:rPr>
              <a:t>ax.contourf</a:t>
            </a:r>
            <a:r>
              <a:rPr lang="en-IN" sz="2000" dirty="0">
                <a:solidFill>
                  <a:srgbClr val="FF0000"/>
                </a:solidFill>
              </a:rPr>
              <a:t>(X, Y, Z, </a:t>
            </a:r>
            <a:r>
              <a:rPr lang="en-IN" sz="2000" dirty="0" err="1">
                <a:solidFill>
                  <a:srgbClr val="FF0000"/>
                </a:solidFill>
              </a:rPr>
              <a:t>zdir</a:t>
            </a:r>
            <a:r>
              <a:rPr lang="en-IN" sz="2000" dirty="0">
                <a:solidFill>
                  <a:srgbClr val="FF0000"/>
                </a:solidFill>
              </a:rPr>
              <a:t>='z', offset=-3, </a:t>
            </a:r>
            <a:r>
              <a:rPr lang="en-IN" sz="2000" dirty="0" err="1">
                <a:solidFill>
                  <a:srgbClr val="FF0000"/>
                </a:solidFill>
              </a:rPr>
              <a:t>cmap</a:t>
            </a:r>
            <a:r>
              <a:rPr lang="en-IN" sz="2000" dirty="0">
                <a:solidFill>
                  <a:srgbClr val="FF0000"/>
                </a:solidFill>
              </a:rPr>
              <a:t>=</a:t>
            </a:r>
            <a:r>
              <a:rPr lang="en-IN" sz="2000" dirty="0" err="1">
                <a:solidFill>
                  <a:srgbClr val="FF0000"/>
                </a:solidFill>
              </a:rPr>
              <a:t>plt.cm.spectral</a:t>
            </a:r>
            <a:r>
              <a:rPr lang="en-IN" sz="2000" dirty="0">
                <a:solidFill>
                  <a:srgbClr val="FF0000"/>
                </a:solidFill>
              </a:rPr>
              <a:t>)</a:t>
            </a:r>
          </a:p>
          <a:p>
            <a:r>
              <a:rPr lang="en-IN" sz="2000" dirty="0" err="1">
                <a:solidFill>
                  <a:srgbClr val="FF0000"/>
                </a:solidFill>
              </a:rPr>
              <a:t>ax.set_zlim</a:t>
            </a:r>
            <a:r>
              <a:rPr lang="en-IN" sz="2000" dirty="0">
                <a:solidFill>
                  <a:srgbClr val="FF0000"/>
                </a:solidFill>
              </a:rPr>
              <a:t>(-3,1)</a:t>
            </a:r>
          </a:p>
          <a:p>
            <a:r>
              <a:rPr lang="en-IN" sz="2000" dirty="0" err="1"/>
              <a:t>plt.show</a:t>
            </a:r>
            <a:r>
              <a:rPr lang="en-IN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19370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9" y="1412776"/>
            <a:ext cx="5486411" cy="40942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9107014" cy="548680"/>
          </a:xfrm>
        </p:spPr>
        <p:txBody>
          <a:bodyPr>
            <a:normAutofit fontScale="90000"/>
          </a:bodyPr>
          <a:lstStyle/>
          <a:p>
            <a:r>
              <a:rPr lang="en-IN" sz="2800" dirty="0" smtClean="0">
                <a:solidFill>
                  <a:srgbClr val="0000FF"/>
                </a:solidFill>
              </a:rPr>
              <a:t>Second 3-D contour </a:t>
            </a:r>
            <a:r>
              <a:rPr lang="en-IN" sz="2800" dirty="0">
                <a:solidFill>
                  <a:srgbClr val="0000FF"/>
                </a:solidFill>
              </a:rPr>
              <a:t>plot – coloured, continuous, high-resolution</a:t>
            </a:r>
            <a:endParaRPr lang="en-IN" sz="2800" dirty="0">
              <a:solidFill>
                <a:srgbClr val="0000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38" y="6146956"/>
            <a:ext cx="1577477" cy="59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53864"/>
            <a:ext cx="4320480" cy="60932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2000" dirty="0"/>
              <a:t>import </a:t>
            </a:r>
            <a:r>
              <a:rPr lang="en-IN" sz="2000" dirty="0" err="1"/>
              <a:t>numpy</a:t>
            </a:r>
            <a:r>
              <a:rPr lang="en-IN" sz="2000" dirty="0"/>
              <a:t> as np</a:t>
            </a:r>
          </a:p>
          <a:p>
            <a:r>
              <a:rPr lang="en-IN" sz="2000" dirty="0"/>
              <a:t>import </a:t>
            </a:r>
            <a:r>
              <a:rPr lang="en-IN" sz="2000" dirty="0" err="1"/>
              <a:t>matplotlib.pyplot</a:t>
            </a:r>
            <a:r>
              <a:rPr lang="en-IN" sz="2000" dirty="0"/>
              <a:t> as </a:t>
            </a:r>
            <a:r>
              <a:rPr lang="en-IN" sz="2000" dirty="0" err="1"/>
              <a:t>plt</a:t>
            </a:r>
            <a:endParaRPr lang="en-IN" sz="2000" dirty="0"/>
          </a:p>
          <a:p>
            <a:r>
              <a:rPr lang="en-IN" sz="2000" dirty="0"/>
              <a:t>from mpl_toolkits.mplot3d import Axes3D</a:t>
            </a:r>
          </a:p>
          <a:p>
            <a:r>
              <a:rPr lang="en-IN" sz="2000" dirty="0" smtClean="0"/>
              <a:t>fig </a:t>
            </a:r>
            <a:r>
              <a:rPr lang="en-IN" sz="2000" dirty="0"/>
              <a:t>= </a:t>
            </a:r>
            <a:r>
              <a:rPr lang="en-IN" sz="2000" dirty="0" err="1"/>
              <a:t>plt.figure</a:t>
            </a:r>
            <a:r>
              <a:rPr lang="en-IN" sz="2000" dirty="0"/>
              <a:t>()</a:t>
            </a:r>
          </a:p>
          <a:p>
            <a:r>
              <a:rPr lang="en-IN" sz="2000" dirty="0" err="1"/>
              <a:t>ax</a:t>
            </a:r>
            <a:r>
              <a:rPr lang="en-IN" sz="2000" dirty="0"/>
              <a:t> = Axes3D(fig)</a:t>
            </a:r>
          </a:p>
          <a:p>
            <a:r>
              <a:rPr lang="en-IN" sz="2000" dirty="0">
                <a:solidFill>
                  <a:srgbClr val="FF0000"/>
                </a:solidFill>
              </a:rPr>
              <a:t>x = </a:t>
            </a:r>
            <a:r>
              <a:rPr lang="en-IN" sz="2000" dirty="0" err="1" smtClean="0">
                <a:solidFill>
                  <a:srgbClr val="FF0000"/>
                </a:solidFill>
              </a:rPr>
              <a:t>np.linspace</a:t>
            </a:r>
            <a:r>
              <a:rPr lang="en-IN" sz="2000" dirty="0" smtClean="0">
                <a:solidFill>
                  <a:srgbClr val="FF0000"/>
                </a:solidFill>
              </a:rPr>
              <a:t>(0, 10, 255)</a:t>
            </a:r>
            <a:endParaRPr lang="en-IN" sz="2000" dirty="0">
              <a:solidFill>
                <a:srgbClr val="FF0000"/>
              </a:solidFill>
            </a:endParaRPr>
          </a:p>
          <a:p>
            <a:r>
              <a:rPr lang="en-IN" sz="2000" dirty="0">
                <a:solidFill>
                  <a:srgbClr val="FF0000"/>
                </a:solidFill>
              </a:rPr>
              <a:t>y = </a:t>
            </a:r>
            <a:r>
              <a:rPr lang="en-IN" sz="2000" dirty="0" err="1" smtClean="0">
                <a:solidFill>
                  <a:srgbClr val="FF0000"/>
                </a:solidFill>
              </a:rPr>
              <a:t>np.linspace</a:t>
            </a:r>
            <a:r>
              <a:rPr lang="en-IN" sz="2000" dirty="0" smtClean="0">
                <a:solidFill>
                  <a:srgbClr val="FF0000"/>
                </a:solidFill>
              </a:rPr>
              <a:t>(0, 8, 205)</a:t>
            </a:r>
            <a:endParaRPr lang="en-IN" sz="2000" dirty="0">
              <a:solidFill>
                <a:srgbClr val="FF0000"/>
              </a:solidFill>
            </a:endParaRPr>
          </a:p>
          <a:p>
            <a:endParaRPr lang="en-IN" sz="2000" dirty="0"/>
          </a:p>
          <a:p>
            <a:r>
              <a:rPr lang="en-IN" sz="2000" dirty="0"/>
              <a:t>X, Y = </a:t>
            </a:r>
            <a:r>
              <a:rPr lang="en-IN" sz="2000" dirty="0" err="1"/>
              <a:t>np.meshgrid</a:t>
            </a:r>
            <a:r>
              <a:rPr lang="en-IN" sz="2000" dirty="0"/>
              <a:t>(x, y)</a:t>
            </a:r>
          </a:p>
          <a:p>
            <a:r>
              <a:rPr lang="en-IN" sz="2000" dirty="0">
                <a:solidFill>
                  <a:srgbClr val="FF0000"/>
                </a:solidFill>
              </a:rPr>
              <a:t>R = </a:t>
            </a:r>
            <a:r>
              <a:rPr lang="en-IN" sz="2000" dirty="0" err="1">
                <a:solidFill>
                  <a:srgbClr val="FF0000"/>
                </a:solidFill>
              </a:rPr>
              <a:t>np.exp</a:t>
            </a:r>
            <a:r>
              <a:rPr lang="en-IN" sz="2000" dirty="0">
                <a:solidFill>
                  <a:srgbClr val="FF0000"/>
                </a:solidFill>
              </a:rPr>
              <a:t>(-((X - 2.5)**2 + (Y - 4)**2)/4) - </a:t>
            </a:r>
            <a:r>
              <a:rPr lang="en-IN" sz="2000" dirty="0" err="1">
                <a:solidFill>
                  <a:srgbClr val="FF0000"/>
                </a:solidFill>
              </a:rPr>
              <a:t>np.exp</a:t>
            </a:r>
            <a:r>
              <a:rPr lang="en-IN" sz="2000" dirty="0">
                <a:solidFill>
                  <a:srgbClr val="FF0000"/>
                </a:solidFill>
              </a:rPr>
              <a:t>(-((X - 7.5)**2 + (Y - 4)**2)/4)</a:t>
            </a:r>
          </a:p>
          <a:p>
            <a:r>
              <a:rPr lang="en-IN" sz="2000" dirty="0">
                <a:solidFill>
                  <a:srgbClr val="FF0000"/>
                </a:solidFill>
              </a:rPr>
              <a:t>Z = R</a:t>
            </a:r>
          </a:p>
          <a:p>
            <a:r>
              <a:rPr lang="en-IN" sz="2000" dirty="0" err="1" smtClean="0"/>
              <a:t>ax.plot_surface</a:t>
            </a:r>
            <a:r>
              <a:rPr lang="en-IN" sz="2000" dirty="0" smtClean="0"/>
              <a:t>(X</a:t>
            </a:r>
            <a:r>
              <a:rPr lang="en-IN" sz="2000" dirty="0"/>
              <a:t>, Y, Z, </a:t>
            </a:r>
            <a:r>
              <a:rPr lang="en-IN" sz="2000" dirty="0" err="1"/>
              <a:t>rstride</a:t>
            </a:r>
            <a:r>
              <a:rPr lang="en-IN" sz="2000" dirty="0"/>
              <a:t>=1, </a:t>
            </a:r>
            <a:r>
              <a:rPr lang="en-IN" sz="2000" dirty="0" err="1"/>
              <a:t>cstride</a:t>
            </a:r>
            <a:r>
              <a:rPr lang="en-IN" sz="2000" dirty="0"/>
              <a:t>=1, </a:t>
            </a:r>
            <a:r>
              <a:rPr lang="en-IN" sz="2000" dirty="0" err="1"/>
              <a:t>cmap</a:t>
            </a:r>
            <a:r>
              <a:rPr lang="en-IN" sz="2000" dirty="0"/>
              <a:t>=</a:t>
            </a:r>
            <a:r>
              <a:rPr lang="en-IN" sz="2000" dirty="0" err="1"/>
              <a:t>plt.cm.spectral</a:t>
            </a:r>
            <a:r>
              <a:rPr lang="en-IN" sz="2000" dirty="0"/>
              <a:t>, linewidth = 0, </a:t>
            </a:r>
            <a:r>
              <a:rPr lang="en-IN" sz="2000" dirty="0" err="1"/>
              <a:t>antialiased</a:t>
            </a:r>
            <a:r>
              <a:rPr lang="en-IN" sz="2000" dirty="0"/>
              <a:t> = False)</a:t>
            </a:r>
          </a:p>
          <a:p>
            <a:r>
              <a:rPr lang="en-IN" sz="2000" dirty="0" err="1"/>
              <a:t>ax.contourf</a:t>
            </a:r>
            <a:r>
              <a:rPr lang="en-IN" sz="2000" dirty="0"/>
              <a:t>(X, Y, Z, </a:t>
            </a:r>
            <a:r>
              <a:rPr lang="en-IN" sz="2000" dirty="0" err="1"/>
              <a:t>zdir</a:t>
            </a:r>
            <a:r>
              <a:rPr lang="en-IN" sz="2000" dirty="0"/>
              <a:t>='z', offset=-3, </a:t>
            </a:r>
            <a:r>
              <a:rPr lang="en-IN" sz="2000" dirty="0" err="1"/>
              <a:t>cmap</a:t>
            </a:r>
            <a:r>
              <a:rPr lang="en-IN" sz="2000" dirty="0"/>
              <a:t>=</a:t>
            </a:r>
            <a:r>
              <a:rPr lang="en-IN" sz="2000" dirty="0" err="1"/>
              <a:t>plt.cm.spectral</a:t>
            </a:r>
            <a:r>
              <a:rPr lang="en-IN" sz="2000" dirty="0"/>
              <a:t>)</a:t>
            </a:r>
          </a:p>
          <a:p>
            <a:r>
              <a:rPr lang="en-IN" sz="2000" dirty="0" err="1"/>
              <a:t>ax.set_zlim</a:t>
            </a:r>
            <a:r>
              <a:rPr lang="en-IN" sz="2000" dirty="0"/>
              <a:t>(-3,1)</a:t>
            </a:r>
          </a:p>
          <a:p>
            <a:r>
              <a:rPr lang="en-IN" sz="2000" dirty="0" err="1"/>
              <a:t>plt.show</a:t>
            </a:r>
            <a:r>
              <a:rPr lang="en-IN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86697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3111"/>
            <a:ext cx="7772400" cy="679585"/>
          </a:xfrm>
        </p:spPr>
        <p:txBody>
          <a:bodyPr>
            <a:normAutofit/>
          </a:bodyPr>
          <a:lstStyle/>
          <a:p>
            <a:r>
              <a:rPr lang="en-IN" sz="3200" dirty="0" smtClean="0"/>
              <a:t>Glimpses of Python Graphics</a:t>
            </a:r>
            <a:endParaRPr lang="en-IN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602" y="6031341"/>
            <a:ext cx="210343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1051638"/>
            <a:ext cx="9122039" cy="5040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sz="3000" dirty="0" smtClean="0"/>
              <a:t>What we will cover in today’s lecture: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How to divide your plot area into a number of subplots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Making subplots and adding some features to them</a:t>
            </a:r>
            <a:endParaRPr lang="en-IN" sz="2400" i="1" dirty="0" smtClean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How to make 3-D contour plots</a:t>
            </a:r>
            <a:endParaRPr lang="en-IN" sz="2400" dirty="0" smtClean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FF0000"/>
                </a:solidFill>
              </a:rPr>
              <a:t>Making wire-mesh plots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FF0000"/>
                </a:solidFill>
              </a:rPr>
              <a:t>Making vector plots.</a:t>
            </a:r>
            <a:r>
              <a:rPr lang="en-IN" sz="2400" dirty="0" smtClean="0"/>
              <a:t> 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106973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920" y="0"/>
            <a:ext cx="7772400" cy="679585"/>
          </a:xfrm>
        </p:spPr>
        <p:txBody>
          <a:bodyPr>
            <a:normAutofit/>
          </a:bodyPr>
          <a:lstStyle/>
          <a:p>
            <a:r>
              <a:rPr lang="en-IN" sz="3200" dirty="0" smtClean="0"/>
              <a:t>Sub-Plots – Designing your plot area</a:t>
            </a:r>
            <a:endParaRPr lang="en-IN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004" y="108221"/>
            <a:ext cx="1577477" cy="59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25927" y="764704"/>
            <a:ext cx="8856984" cy="8640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00FF"/>
                </a:solidFill>
              </a:rPr>
              <a:t>Start the same way as before, import libraries and prepare lists of discrete data:</a:t>
            </a:r>
          </a:p>
          <a:p>
            <a:pPr>
              <a:lnSpc>
                <a:spcPct val="130000"/>
              </a:lnSpc>
            </a:pPr>
            <a:endParaRPr lang="en-I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95818" y="1655377"/>
            <a:ext cx="369126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/>
              <a:t>import </a:t>
            </a:r>
            <a:r>
              <a:rPr lang="en-IN" sz="2200" dirty="0" err="1"/>
              <a:t>numpy</a:t>
            </a:r>
            <a:r>
              <a:rPr lang="en-IN" sz="2200" dirty="0"/>
              <a:t> as np</a:t>
            </a:r>
          </a:p>
          <a:p>
            <a:r>
              <a:rPr lang="en-IN" sz="2200" dirty="0"/>
              <a:t>import </a:t>
            </a:r>
            <a:r>
              <a:rPr lang="en-IN" sz="2200" dirty="0" err="1"/>
              <a:t>matplotlib.pyplot</a:t>
            </a:r>
            <a:r>
              <a:rPr lang="en-IN" sz="2200" dirty="0"/>
              <a:t> as </a:t>
            </a:r>
            <a:r>
              <a:rPr lang="en-IN" sz="2200" dirty="0" err="1"/>
              <a:t>plt</a:t>
            </a:r>
            <a:endParaRPr lang="en-IN" sz="2200" dirty="0"/>
          </a:p>
          <a:p>
            <a:r>
              <a:rPr lang="en-IN" sz="2200" dirty="0" smtClean="0"/>
              <a:t>x </a:t>
            </a:r>
            <a:r>
              <a:rPr lang="en-IN" sz="2200" dirty="0"/>
              <a:t>= </a:t>
            </a:r>
            <a:r>
              <a:rPr lang="en-IN" sz="2200" dirty="0" err="1"/>
              <a:t>np.arange</a:t>
            </a:r>
            <a:r>
              <a:rPr lang="en-IN" sz="2200" dirty="0"/>
              <a:t>(0, 4 * </a:t>
            </a:r>
            <a:r>
              <a:rPr lang="en-IN" sz="2200" dirty="0" err="1"/>
              <a:t>np.pi</a:t>
            </a:r>
            <a:r>
              <a:rPr lang="en-IN" sz="2200" dirty="0"/>
              <a:t>, 0.1)</a:t>
            </a:r>
          </a:p>
          <a:p>
            <a:r>
              <a:rPr lang="en-IN" sz="2200" dirty="0" err="1"/>
              <a:t>y_sin</a:t>
            </a:r>
            <a:r>
              <a:rPr lang="en-IN" sz="2200" dirty="0"/>
              <a:t> = </a:t>
            </a:r>
            <a:r>
              <a:rPr lang="en-IN" sz="2200" dirty="0" err="1"/>
              <a:t>np.sin</a:t>
            </a:r>
            <a:r>
              <a:rPr lang="en-IN" sz="2200" dirty="0"/>
              <a:t>(x)</a:t>
            </a:r>
          </a:p>
          <a:p>
            <a:r>
              <a:rPr lang="en-IN" sz="2200" dirty="0" err="1"/>
              <a:t>y_cos</a:t>
            </a:r>
            <a:r>
              <a:rPr lang="en-IN" sz="2200" dirty="0"/>
              <a:t> = </a:t>
            </a:r>
            <a:r>
              <a:rPr lang="en-IN" sz="2200" dirty="0" err="1"/>
              <a:t>np.cos</a:t>
            </a:r>
            <a:r>
              <a:rPr lang="en-IN" sz="2200" dirty="0"/>
              <a:t>(x)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83" y="3589604"/>
            <a:ext cx="3824452" cy="7920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00FF"/>
                </a:solidFill>
              </a:rPr>
              <a:t>Then position the sub-plot within the plotting area:</a:t>
            </a:r>
          </a:p>
          <a:p>
            <a:pPr>
              <a:lnSpc>
                <a:spcPct val="130000"/>
              </a:lnSpc>
            </a:pPr>
            <a:endParaRPr lang="en-IN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5309" y="4511853"/>
            <a:ext cx="2528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err="1">
                <a:solidFill>
                  <a:srgbClr val="FF0000"/>
                </a:solidFill>
              </a:rPr>
              <a:t>plt.subplot</a:t>
            </a:r>
            <a:r>
              <a:rPr lang="en-IN" sz="2200" dirty="0">
                <a:solidFill>
                  <a:srgbClr val="FF0000"/>
                </a:solidFill>
              </a:rPr>
              <a:t>(2, 1, </a:t>
            </a:r>
            <a:r>
              <a:rPr lang="en-IN" sz="2200" dirty="0" smtClean="0">
                <a:solidFill>
                  <a:srgbClr val="FF0000"/>
                </a:solidFill>
              </a:rPr>
              <a:t>1)</a:t>
            </a:r>
            <a:endParaRPr lang="en-IN" sz="2200" dirty="0">
              <a:solidFill>
                <a:srgbClr val="FF0000"/>
              </a:solidFill>
            </a:endParaRPr>
          </a:p>
          <a:p>
            <a:r>
              <a:rPr lang="en-IN" sz="2200" dirty="0" err="1" smtClean="0"/>
              <a:t>plt.plot</a:t>
            </a:r>
            <a:r>
              <a:rPr lang="en-IN" sz="2200" dirty="0" smtClean="0"/>
              <a:t>(x</a:t>
            </a:r>
            <a:r>
              <a:rPr lang="en-IN" sz="2200" dirty="0"/>
              <a:t>, </a:t>
            </a:r>
            <a:r>
              <a:rPr lang="en-IN" sz="2200" dirty="0" err="1"/>
              <a:t>y_sin</a:t>
            </a:r>
            <a:r>
              <a:rPr lang="en-IN" sz="2200" dirty="0"/>
              <a:t>, 'b-')</a:t>
            </a:r>
          </a:p>
          <a:p>
            <a:r>
              <a:rPr lang="en-IN" sz="2200" dirty="0" err="1"/>
              <a:t>plt.title</a:t>
            </a:r>
            <a:r>
              <a:rPr lang="en-IN" sz="2200" dirty="0"/>
              <a:t>('Sine')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457" y="5694750"/>
            <a:ext cx="8877024" cy="1163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00FF"/>
                </a:solidFill>
              </a:rPr>
              <a:t>(2, 1, 1): The first argument denotes number of rows of sub-plots in the plotting area,  second, number of columns, and the third denotes position of current sub-plot.</a:t>
            </a:r>
            <a:endParaRPr lang="en-IN" sz="2400" dirty="0" smtClean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endParaRPr lang="en-IN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102" y="1669882"/>
            <a:ext cx="5120651" cy="382128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927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920" y="0"/>
            <a:ext cx="7772400" cy="679585"/>
          </a:xfrm>
        </p:spPr>
        <p:txBody>
          <a:bodyPr>
            <a:normAutofit/>
          </a:bodyPr>
          <a:lstStyle/>
          <a:p>
            <a:r>
              <a:rPr lang="en-IN" sz="3200" dirty="0" smtClean="0"/>
              <a:t>Sub-Plots – Designing your plot area</a:t>
            </a:r>
            <a:endParaRPr lang="en-IN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004" y="108221"/>
            <a:ext cx="1577477" cy="59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25927" y="764704"/>
            <a:ext cx="8856984" cy="8640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00FF"/>
                </a:solidFill>
              </a:rPr>
              <a:t>Start the same way as before, import libraries and prepare lists of discrete data:</a:t>
            </a:r>
          </a:p>
          <a:p>
            <a:pPr>
              <a:lnSpc>
                <a:spcPct val="130000"/>
              </a:lnSpc>
            </a:pPr>
            <a:endParaRPr lang="en-I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95818" y="1655377"/>
            <a:ext cx="369126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/>
              <a:t>import </a:t>
            </a:r>
            <a:r>
              <a:rPr lang="en-IN" sz="2200" dirty="0" err="1"/>
              <a:t>numpy</a:t>
            </a:r>
            <a:r>
              <a:rPr lang="en-IN" sz="2200" dirty="0"/>
              <a:t> as np</a:t>
            </a:r>
          </a:p>
          <a:p>
            <a:r>
              <a:rPr lang="en-IN" sz="2200" dirty="0"/>
              <a:t>import </a:t>
            </a:r>
            <a:r>
              <a:rPr lang="en-IN" sz="2200" dirty="0" err="1"/>
              <a:t>matplotlib.pyplot</a:t>
            </a:r>
            <a:r>
              <a:rPr lang="en-IN" sz="2200" dirty="0"/>
              <a:t> as </a:t>
            </a:r>
            <a:r>
              <a:rPr lang="en-IN" sz="2200" dirty="0" err="1"/>
              <a:t>plt</a:t>
            </a:r>
            <a:endParaRPr lang="en-IN" sz="2200" dirty="0"/>
          </a:p>
          <a:p>
            <a:r>
              <a:rPr lang="en-IN" sz="2200" dirty="0" smtClean="0"/>
              <a:t>x </a:t>
            </a:r>
            <a:r>
              <a:rPr lang="en-IN" sz="2200" dirty="0"/>
              <a:t>= </a:t>
            </a:r>
            <a:r>
              <a:rPr lang="en-IN" sz="2200" dirty="0" err="1"/>
              <a:t>np.arange</a:t>
            </a:r>
            <a:r>
              <a:rPr lang="en-IN" sz="2200" dirty="0"/>
              <a:t>(0, 4 * </a:t>
            </a:r>
            <a:r>
              <a:rPr lang="en-IN" sz="2200" dirty="0" err="1"/>
              <a:t>np.pi</a:t>
            </a:r>
            <a:r>
              <a:rPr lang="en-IN" sz="2200" dirty="0"/>
              <a:t>, 0.1)</a:t>
            </a:r>
          </a:p>
          <a:p>
            <a:r>
              <a:rPr lang="en-IN" sz="2200" dirty="0" err="1"/>
              <a:t>y_sin</a:t>
            </a:r>
            <a:r>
              <a:rPr lang="en-IN" sz="2200" dirty="0"/>
              <a:t> = </a:t>
            </a:r>
            <a:r>
              <a:rPr lang="en-IN" sz="2200" dirty="0" err="1"/>
              <a:t>np.sin</a:t>
            </a:r>
            <a:r>
              <a:rPr lang="en-IN" sz="2200" dirty="0"/>
              <a:t>(x)</a:t>
            </a:r>
          </a:p>
          <a:p>
            <a:r>
              <a:rPr lang="en-IN" sz="2200" dirty="0" err="1"/>
              <a:t>y_cos</a:t>
            </a:r>
            <a:r>
              <a:rPr lang="en-IN" sz="2200" dirty="0"/>
              <a:t> = </a:t>
            </a:r>
            <a:r>
              <a:rPr lang="en-IN" sz="2200" dirty="0" err="1"/>
              <a:t>np.cos</a:t>
            </a:r>
            <a:r>
              <a:rPr lang="en-IN" sz="2200" dirty="0"/>
              <a:t>(x)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83" y="3589604"/>
            <a:ext cx="3824452" cy="7920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00FF"/>
                </a:solidFill>
              </a:rPr>
              <a:t>Then position the sub-plot within the plotting area:</a:t>
            </a:r>
          </a:p>
          <a:p>
            <a:pPr>
              <a:lnSpc>
                <a:spcPct val="130000"/>
              </a:lnSpc>
            </a:pPr>
            <a:endParaRPr lang="en-IN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5309" y="4511853"/>
            <a:ext cx="2528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err="1"/>
              <a:t>plt.subplot</a:t>
            </a:r>
            <a:r>
              <a:rPr lang="en-IN" sz="2200" dirty="0"/>
              <a:t>(2, 1, </a:t>
            </a:r>
            <a:r>
              <a:rPr lang="en-IN" sz="2200" dirty="0">
                <a:solidFill>
                  <a:srgbClr val="FF0000"/>
                </a:solidFill>
              </a:rPr>
              <a:t>2</a:t>
            </a:r>
            <a:r>
              <a:rPr lang="en-IN" sz="2200" dirty="0" smtClean="0"/>
              <a:t>)</a:t>
            </a:r>
            <a:endParaRPr lang="en-IN" sz="2200" dirty="0"/>
          </a:p>
          <a:p>
            <a:r>
              <a:rPr lang="en-IN" sz="2200" dirty="0" err="1" smtClean="0"/>
              <a:t>plt.plot</a:t>
            </a:r>
            <a:r>
              <a:rPr lang="en-IN" sz="2200" dirty="0" smtClean="0"/>
              <a:t>(x</a:t>
            </a:r>
            <a:r>
              <a:rPr lang="en-IN" sz="2200" dirty="0"/>
              <a:t>, </a:t>
            </a:r>
            <a:r>
              <a:rPr lang="en-IN" sz="2200" dirty="0" err="1"/>
              <a:t>y_sin</a:t>
            </a:r>
            <a:r>
              <a:rPr lang="en-IN" sz="2200" dirty="0"/>
              <a:t>, 'b-')</a:t>
            </a:r>
          </a:p>
          <a:p>
            <a:r>
              <a:rPr lang="en-IN" sz="2200" dirty="0" err="1"/>
              <a:t>plt.title</a:t>
            </a:r>
            <a:r>
              <a:rPr lang="en-IN" sz="2200" dirty="0"/>
              <a:t>('Sine')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457" y="5694750"/>
            <a:ext cx="8877024" cy="1163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00FF"/>
                </a:solidFill>
              </a:rPr>
              <a:t>(2, 1, </a:t>
            </a:r>
            <a:r>
              <a:rPr lang="en-IN" sz="2400" dirty="0" smtClean="0">
                <a:solidFill>
                  <a:srgbClr val="FF0000"/>
                </a:solidFill>
              </a:rPr>
              <a:t>2</a:t>
            </a:r>
            <a:r>
              <a:rPr lang="en-IN" sz="2400" dirty="0" smtClean="0">
                <a:solidFill>
                  <a:srgbClr val="0000FF"/>
                </a:solidFill>
              </a:rPr>
              <a:t>): The first argument denotes number of rows of sub-plots in the plotting area,  second, number of columns, and the third denotes position of current sub-plot.</a:t>
            </a:r>
            <a:endParaRPr lang="en-IN" sz="2400" dirty="0" smtClean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endParaRPr lang="en-IN" sz="24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473" y="1678961"/>
            <a:ext cx="5120651" cy="382128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205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920" y="0"/>
            <a:ext cx="7772400" cy="679585"/>
          </a:xfrm>
        </p:spPr>
        <p:txBody>
          <a:bodyPr>
            <a:normAutofit/>
          </a:bodyPr>
          <a:lstStyle/>
          <a:p>
            <a:r>
              <a:rPr lang="en-IN" sz="3200" dirty="0" smtClean="0"/>
              <a:t>Sub-Plots – Designing your plot area</a:t>
            </a:r>
            <a:endParaRPr lang="en-IN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004" y="108221"/>
            <a:ext cx="1577477" cy="59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25927" y="764704"/>
            <a:ext cx="8856984" cy="8640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00FF"/>
                </a:solidFill>
              </a:rPr>
              <a:t>Start the same way as before, import libraries and prepare lists of discrete data:</a:t>
            </a:r>
          </a:p>
          <a:p>
            <a:pPr>
              <a:lnSpc>
                <a:spcPct val="130000"/>
              </a:lnSpc>
            </a:pPr>
            <a:endParaRPr lang="en-I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95818" y="1655377"/>
            <a:ext cx="369126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/>
              <a:t>import </a:t>
            </a:r>
            <a:r>
              <a:rPr lang="en-IN" sz="2200" dirty="0" err="1"/>
              <a:t>numpy</a:t>
            </a:r>
            <a:r>
              <a:rPr lang="en-IN" sz="2200" dirty="0"/>
              <a:t> as np</a:t>
            </a:r>
          </a:p>
          <a:p>
            <a:r>
              <a:rPr lang="en-IN" sz="2200" dirty="0"/>
              <a:t>import </a:t>
            </a:r>
            <a:r>
              <a:rPr lang="en-IN" sz="2200" dirty="0" err="1"/>
              <a:t>matplotlib.pyplot</a:t>
            </a:r>
            <a:r>
              <a:rPr lang="en-IN" sz="2200" dirty="0"/>
              <a:t> as </a:t>
            </a:r>
            <a:r>
              <a:rPr lang="en-IN" sz="2200" dirty="0" err="1"/>
              <a:t>plt</a:t>
            </a:r>
            <a:endParaRPr lang="en-IN" sz="2200" dirty="0"/>
          </a:p>
          <a:p>
            <a:r>
              <a:rPr lang="en-IN" sz="2200" dirty="0" smtClean="0"/>
              <a:t>x </a:t>
            </a:r>
            <a:r>
              <a:rPr lang="en-IN" sz="2200" dirty="0"/>
              <a:t>= </a:t>
            </a:r>
            <a:r>
              <a:rPr lang="en-IN" sz="2200" dirty="0" err="1"/>
              <a:t>np.arange</a:t>
            </a:r>
            <a:r>
              <a:rPr lang="en-IN" sz="2200" dirty="0"/>
              <a:t>(0, 4 * </a:t>
            </a:r>
            <a:r>
              <a:rPr lang="en-IN" sz="2200" dirty="0" err="1"/>
              <a:t>np.pi</a:t>
            </a:r>
            <a:r>
              <a:rPr lang="en-IN" sz="2200" dirty="0"/>
              <a:t>, 0.1)</a:t>
            </a:r>
          </a:p>
          <a:p>
            <a:r>
              <a:rPr lang="en-IN" sz="2200" dirty="0" err="1"/>
              <a:t>y_sin</a:t>
            </a:r>
            <a:r>
              <a:rPr lang="en-IN" sz="2200" dirty="0"/>
              <a:t> = </a:t>
            </a:r>
            <a:r>
              <a:rPr lang="en-IN" sz="2200" dirty="0" err="1"/>
              <a:t>np.sin</a:t>
            </a:r>
            <a:r>
              <a:rPr lang="en-IN" sz="2200" dirty="0"/>
              <a:t>(x)</a:t>
            </a:r>
          </a:p>
          <a:p>
            <a:r>
              <a:rPr lang="en-IN" sz="2200" dirty="0" err="1"/>
              <a:t>y_cos</a:t>
            </a:r>
            <a:r>
              <a:rPr lang="en-IN" sz="2200" dirty="0"/>
              <a:t> = </a:t>
            </a:r>
            <a:r>
              <a:rPr lang="en-IN" sz="2200" dirty="0" err="1"/>
              <a:t>np.cos</a:t>
            </a:r>
            <a:r>
              <a:rPr lang="en-IN" sz="2200" dirty="0"/>
              <a:t>(x)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83" y="3589604"/>
            <a:ext cx="3824452" cy="7920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00FF"/>
                </a:solidFill>
              </a:rPr>
              <a:t>Then position the sub-plot within the plotting area:</a:t>
            </a:r>
          </a:p>
          <a:p>
            <a:pPr>
              <a:lnSpc>
                <a:spcPct val="130000"/>
              </a:lnSpc>
            </a:pPr>
            <a:endParaRPr lang="en-IN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5309" y="4511853"/>
            <a:ext cx="2528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err="1"/>
              <a:t>plt.subplot</a:t>
            </a:r>
            <a:r>
              <a:rPr lang="en-IN" sz="2200" dirty="0"/>
              <a:t>(2, </a:t>
            </a:r>
            <a:r>
              <a:rPr lang="en-IN" sz="2200" dirty="0" smtClean="0">
                <a:solidFill>
                  <a:srgbClr val="FF0000"/>
                </a:solidFill>
              </a:rPr>
              <a:t>2</a:t>
            </a:r>
            <a:r>
              <a:rPr lang="en-IN" sz="2200" dirty="0" smtClean="0"/>
              <a:t>, </a:t>
            </a:r>
            <a:r>
              <a:rPr lang="en-IN" sz="2200" dirty="0" smtClean="0">
                <a:solidFill>
                  <a:srgbClr val="FF0000"/>
                </a:solidFill>
              </a:rPr>
              <a:t>1</a:t>
            </a:r>
            <a:r>
              <a:rPr lang="en-IN" sz="2200" dirty="0" smtClean="0"/>
              <a:t>)</a:t>
            </a:r>
            <a:endParaRPr lang="en-IN" sz="2200" dirty="0"/>
          </a:p>
          <a:p>
            <a:r>
              <a:rPr lang="en-IN" sz="2200" dirty="0" err="1" smtClean="0"/>
              <a:t>plt.plot</a:t>
            </a:r>
            <a:r>
              <a:rPr lang="en-IN" sz="2200" dirty="0" smtClean="0"/>
              <a:t>(x</a:t>
            </a:r>
            <a:r>
              <a:rPr lang="en-IN" sz="2200" dirty="0"/>
              <a:t>, </a:t>
            </a:r>
            <a:r>
              <a:rPr lang="en-IN" sz="2200" dirty="0" err="1"/>
              <a:t>y_sin</a:t>
            </a:r>
            <a:r>
              <a:rPr lang="en-IN" sz="2200" dirty="0"/>
              <a:t>, 'b-')</a:t>
            </a:r>
          </a:p>
          <a:p>
            <a:r>
              <a:rPr lang="en-IN" sz="2200" dirty="0" err="1"/>
              <a:t>plt.title</a:t>
            </a:r>
            <a:r>
              <a:rPr lang="en-IN" sz="2200" dirty="0"/>
              <a:t>('Sine')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457" y="5694750"/>
            <a:ext cx="8877024" cy="1163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00FF"/>
                </a:solidFill>
              </a:rPr>
              <a:t>(2, </a:t>
            </a:r>
            <a:r>
              <a:rPr lang="en-IN" sz="2400" dirty="0">
                <a:solidFill>
                  <a:srgbClr val="FF0000"/>
                </a:solidFill>
              </a:rPr>
              <a:t>2</a:t>
            </a:r>
            <a:r>
              <a:rPr lang="en-IN" sz="2400" dirty="0" smtClean="0">
                <a:solidFill>
                  <a:srgbClr val="0000FF"/>
                </a:solidFill>
              </a:rPr>
              <a:t>, </a:t>
            </a:r>
            <a:r>
              <a:rPr lang="en-IN" sz="2400" dirty="0">
                <a:solidFill>
                  <a:srgbClr val="FF0000"/>
                </a:solidFill>
              </a:rPr>
              <a:t>1</a:t>
            </a:r>
            <a:r>
              <a:rPr lang="en-IN" sz="2400" dirty="0" smtClean="0">
                <a:solidFill>
                  <a:srgbClr val="0000FF"/>
                </a:solidFill>
              </a:rPr>
              <a:t>): The first argument denotes number of rows of sub-plots in the plotting area,  second, number of columns, and the third denotes position of current sub-plot.</a:t>
            </a:r>
            <a:endParaRPr lang="en-IN" sz="2400" dirty="0" smtClean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endParaRPr lang="en-IN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409" y="1798564"/>
            <a:ext cx="5120651" cy="382128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818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920" y="0"/>
            <a:ext cx="7772400" cy="679585"/>
          </a:xfrm>
        </p:spPr>
        <p:txBody>
          <a:bodyPr>
            <a:normAutofit/>
          </a:bodyPr>
          <a:lstStyle/>
          <a:p>
            <a:r>
              <a:rPr lang="en-IN" sz="3200" dirty="0" smtClean="0"/>
              <a:t>Sub-Plots – Designing your plot area</a:t>
            </a:r>
            <a:endParaRPr lang="en-IN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004" y="108221"/>
            <a:ext cx="1577477" cy="59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25927" y="764704"/>
            <a:ext cx="8856984" cy="8640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00FF"/>
                </a:solidFill>
              </a:rPr>
              <a:t>Start the same way as before, import libraries and prepare lists of discrete data:</a:t>
            </a:r>
          </a:p>
          <a:p>
            <a:pPr>
              <a:lnSpc>
                <a:spcPct val="130000"/>
              </a:lnSpc>
            </a:pPr>
            <a:endParaRPr lang="en-I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95818" y="1655377"/>
            <a:ext cx="369126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/>
              <a:t>import </a:t>
            </a:r>
            <a:r>
              <a:rPr lang="en-IN" sz="2200" dirty="0" err="1"/>
              <a:t>numpy</a:t>
            </a:r>
            <a:r>
              <a:rPr lang="en-IN" sz="2200" dirty="0"/>
              <a:t> as np</a:t>
            </a:r>
          </a:p>
          <a:p>
            <a:r>
              <a:rPr lang="en-IN" sz="2200" dirty="0"/>
              <a:t>import </a:t>
            </a:r>
            <a:r>
              <a:rPr lang="en-IN" sz="2200" dirty="0" err="1"/>
              <a:t>matplotlib.pyplot</a:t>
            </a:r>
            <a:r>
              <a:rPr lang="en-IN" sz="2200" dirty="0"/>
              <a:t> as </a:t>
            </a:r>
            <a:r>
              <a:rPr lang="en-IN" sz="2200" dirty="0" err="1"/>
              <a:t>plt</a:t>
            </a:r>
            <a:endParaRPr lang="en-IN" sz="2200" dirty="0"/>
          </a:p>
          <a:p>
            <a:r>
              <a:rPr lang="en-IN" sz="2200" dirty="0" smtClean="0"/>
              <a:t>x </a:t>
            </a:r>
            <a:r>
              <a:rPr lang="en-IN" sz="2200" dirty="0"/>
              <a:t>= </a:t>
            </a:r>
            <a:r>
              <a:rPr lang="en-IN" sz="2200" dirty="0" err="1"/>
              <a:t>np.arange</a:t>
            </a:r>
            <a:r>
              <a:rPr lang="en-IN" sz="2200" dirty="0"/>
              <a:t>(0, 4 * </a:t>
            </a:r>
            <a:r>
              <a:rPr lang="en-IN" sz="2200" dirty="0" err="1"/>
              <a:t>np.pi</a:t>
            </a:r>
            <a:r>
              <a:rPr lang="en-IN" sz="2200" dirty="0"/>
              <a:t>, 0.1)</a:t>
            </a:r>
          </a:p>
          <a:p>
            <a:r>
              <a:rPr lang="en-IN" sz="2200" dirty="0" err="1"/>
              <a:t>y_sin</a:t>
            </a:r>
            <a:r>
              <a:rPr lang="en-IN" sz="2200" dirty="0"/>
              <a:t> = </a:t>
            </a:r>
            <a:r>
              <a:rPr lang="en-IN" sz="2200" dirty="0" err="1"/>
              <a:t>np.sin</a:t>
            </a:r>
            <a:r>
              <a:rPr lang="en-IN" sz="2200" dirty="0"/>
              <a:t>(x)</a:t>
            </a:r>
          </a:p>
          <a:p>
            <a:r>
              <a:rPr lang="en-IN" sz="2200" dirty="0" err="1"/>
              <a:t>y_cos</a:t>
            </a:r>
            <a:r>
              <a:rPr lang="en-IN" sz="2200" dirty="0"/>
              <a:t> = </a:t>
            </a:r>
            <a:r>
              <a:rPr lang="en-IN" sz="2200" dirty="0" err="1"/>
              <a:t>np.cos</a:t>
            </a:r>
            <a:r>
              <a:rPr lang="en-IN" sz="2200" dirty="0"/>
              <a:t>(x)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83" y="3589604"/>
            <a:ext cx="3824452" cy="7920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00FF"/>
                </a:solidFill>
              </a:rPr>
              <a:t>Then position the sub-plot within the plotting area:</a:t>
            </a:r>
          </a:p>
          <a:p>
            <a:pPr>
              <a:lnSpc>
                <a:spcPct val="130000"/>
              </a:lnSpc>
            </a:pPr>
            <a:endParaRPr lang="en-IN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5309" y="4511853"/>
            <a:ext cx="2528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err="1"/>
              <a:t>plt.subplot</a:t>
            </a:r>
            <a:r>
              <a:rPr lang="en-IN" sz="2200" dirty="0"/>
              <a:t>(2, 2</a:t>
            </a:r>
            <a:r>
              <a:rPr lang="en-IN" sz="2200" dirty="0" smtClean="0"/>
              <a:t>, </a:t>
            </a:r>
            <a:r>
              <a:rPr lang="en-IN" sz="2200" dirty="0">
                <a:solidFill>
                  <a:srgbClr val="FF0000"/>
                </a:solidFill>
              </a:rPr>
              <a:t>4</a:t>
            </a:r>
            <a:r>
              <a:rPr lang="en-IN" sz="2200" dirty="0" smtClean="0"/>
              <a:t>)</a:t>
            </a:r>
            <a:endParaRPr lang="en-IN" sz="2200" dirty="0"/>
          </a:p>
          <a:p>
            <a:r>
              <a:rPr lang="en-IN" sz="2200" dirty="0" err="1" smtClean="0"/>
              <a:t>plt.plot</a:t>
            </a:r>
            <a:r>
              <a:rPr lang="en-IN" sz="2200" dirty="0" smtClean="0"/>
              <a:t>(x</a:t>
            </a:r>
            <a:r>
              <a:rPr lang="en-IN" sz="2200" dirty="0"/>
              <a:t>, </a:t>
            </a:r>
            <a:r>
              <a:rPr lang="en-IN" sz="2200" dirty="0" err="1"/>
              <a:t>y_sin</a:t>
            </a:r>
            <a:r>
              <a:rPr lang="en-IN" sz="2200" dirty="0"/>
              <a:t>, 'b-')</a:t>
            </a:r>
          </a:p>
          <a:p>
            <a:r>
              <a:rPr lang="en-IN" sz="2200" dirty="0" err="1"/>
              <a:t>plt.title</a:t>
            </a:r>
            <a:r>
              <a:rPr lang="en-IN" sz="2200" dirty="0"/>
              <a:t>('Sine')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457" y="5694750"/>
            <a:ext cx="8877024" cy="1163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00FF"/>
                </a:solidFill>
              </a:rPr>
              <a:t>(2, </a:t>
            </a:r>
            <a:r>
              <a:rPr lang="en-IN" sz="2400" dirty="0" smtClean="0"/>
              <a:t>2</a:t>
            </a:r>
            <a:r>
              <a:rPr lang="en-IN" sz="2400" dirty="0" smtClean="0">
                <a:solidFill>
                  <a:srgbClr val="0000FF"/>
                </a:solidFill>
              </a:rPr>
              <a:t>, </a:t>
            </a:r>
            <a:r>
              <a:rPr lang="en-IN" sz="2400" dirty="0">
                <a:solidFill>
                  <a:srgbClr val="FF0000"/>
                </a:solidFill>
              </a:rPr>
              <a:t>4</a:t>
            </a:r>
            <a:r>
              <a:rPr lang="en-IN" sz="2400" dirty="0" smtClean="0">
                <a:solidFill>
                  <a:srgbClr val="0000FF"/>
                </a:solidFill>
              </a:rPr>
              <a:t>): The first argument denotes number of rows of sub-plots in the plotting area,  second, number of columns, and the third denotes position of current sub-plot.</a:t>
            </a:r>
            <a:endParaRPr lang="en-IN" sz="2400" dirty="0" smtClean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endParaRPr lang="en-IN" sz="24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486" y="1873465"/>
            <a:ext cx="5120651" cy="382128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364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920" y="0"/>
            <a:ext cx="7772400" cy="679585"/>
          </a:xfrm>
        </p:spPr>
        <p:txBody>
          <a:bodyPr>
            <a:normAutofit/>
          </a:bodyPr>
          <a:lstStyle/>
          <a:p>
            <a:r>
              <a:rPr lang="en-IN" sz="3200" dirty="0" smtClean="0"/>
              <a:t>Sub-Plots – Creating the sub-plots</a:t>
            </a:r>
            <a:endParaRPr lang="en-IN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004" y="108221"/>
            <a:ext cx="1577477" cy="59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25927" y="764704"/>
            <a:ext cx="8856984" cy="8640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00FF"/>
                </a:solidFill>
              </a:rPr>
              <a:t>Start the same way as before, import libraries and prepare lists of discrete data:</a:t>
            </a:r>
          </a:p>
          <a:p>
            <a:pPr>
              <a:lnSpc>
                <a:spcPct val="130000"/>
              </a:lnSpc>
            </a:pPr>
            <a:endParaRPr lang="en-I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95818" y="1655377"/>
            <a:ext cx="369126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/>
              <a:t>import </a:t>
            </a:r>
            <a:r>
              <a:rPr lang="en-IN" sz="2200" dirty="0" err="1"/>
              <a:t>numpy</a:t>
            </a:r>
            <a:r>
              <a:rPr lang="en-IN" sz="2200" dirty="0"/>
              <a:t> as np</a:t>
            </a:r>
          </a:p>
          <a:p>
            <a:r>
              <a:rPr lang="en-IN" sz="2200" dirty="0"/>
              <a:t>import </a:t>
            </a:r>
            <a:r>
              <a:rPr lang="en-IN" sz="2200" dirty="0" err="1"/>
              <a:t>matplotlib.pyplot</a:t>
            </a:r>
            <a:r>
              <a:rPr lang="en-IN" sz="2200" dirty="0"/>
              <a:t> as </a:t>
            </a:r>
            <a:r>
              <a:rPr lang="en-IN" sz="2200" dirty="0" err="1"/>
              <a:t>plt</a:t>
            </a:r>
            <a:endParaRPr lang="en-IN" sz="2200" dirty="0"/>
          </a:p>
          <a:p>
            <a:r>
              <a:rPr lang="en-IN" sz="2200" dirty="0" smtClean="0"/>
              <a:t>x </a:t>
            </a:r>
            <a:r>
              <a:rPr lang="en-IN" sz="2200" dirty="0"/>
              <a:t>= </a:t>
            </a:r>
            <a:r>
              <a:rPr lang="en-IN" sz="2200" dirty="0" err="1"/>
              <a:t>np.arange</a:t>
            </a:r>
            <a:r>
              <a:rPr lang="en-IN" sz="2200" dirty="0"/>
              <a:t>(0, 4 * </a:t>
            </a:r>
            <a:r>
              <a:rPr lang="en-IN" sz="2200" dirty="0" err="1"/>
              <a:t>np.pi</a:t>
            </a:r>
            <a:r>
              <a:rPr lang="en-IN" sz="2200" dirty="0"/>
              <a:t>, 0.1)</a:t>
            </a:r>
          </a:p>
          <a:p>
            <a:r>
              <a:rPr lang="en-IN" sz="2200" dirty="0" err="1"/>
              <a:t>y_sin</a:t>
            </a:r>
            <a:r>
              <a:rPr lang="en-IN" sz="2200" dirty="0"/>
              <a:t> = </a:t>
            </a:r>
            <a:r>
              <a:rPr lang="en-IN" sz="2200" dirty="0" err="1"/>
              <a:t>np.sin</a:t>
            </a:r>
            <a:r>
              <a:rPr lang="en-IN" sz="2200" dirty="0"/>
              <a:t>(x)</a:t>
            </a:r>
          </a:p>
          <a:p>
            <a:r>
              <a:rPr lang="en-IN" sz="2200" dirty="0" err="1"/>
              <a:t>y_cos</a:t>
            </a:r>
            <a:r>
              <a:rPr lang="en-IN" sz="2200" dirty="0"/>
              <a:t> = </a:t>
            </a:r>
            <a:r>
              <a:rPr lang="en-IN" sz="2200" dirty="0" err="1"/>
              <a:t>np.cos</a:t>
            </a:r>
            <a:r>
              <a:rPr lang="en-IN" sz="2200" dirty="0"/>
              <a:t>(x)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83" y="3589604"/>
            <a:ext cx="3963002" cy="7920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00FF"/>
                </a:solidFill>
              </a:rPr>
              <a:t>Then position the sub-plots within the plotting area:</a:t>
            </a:r>
          </a:p>
          <a:p>
            <a:pPr>
              <a:lnSpc>
                <a:spcPct val="130000"/>
              </a:lnSpc>
            </a:pPr>
            <a:endParaRPr lang="en-IN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5309" y="4511853"/>
            <a:ext cx="253229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err="1"/>
              <a:t>plt.subplot</a:t>
            </a:r>
            <a:r>
              <a:rPr lang="en-IN" sz="2200" dirty="0"/>
              <a:t>(2, </a:t>
            </a:r>
            <a:r>
              <a:rPr lang="en-IN" sz="2200" dirty="0" smtClean="0"/>
              <a:t>1, 1)</a:t>
            </a:r>
            <a:endParaRPr lang="en-IN" sz="2200" dirty="0"/>
          </a:p>
          <a:p>
            <a:r>
              <a:rPr lang="en-IN" sz="2200" dirty="0" err="1" smtClean="0"/>
              <a:t>plt.plot</a:t>
            </a:r>
            <a:r>
              <a:rPr lang="en-IN" sz="2200" dirty="0" smtClean="0"/>
              <a:t>(x</a:t>
            </a:r>
            <a:r>
              <a:rPr lang="en-IN" sz="2200" dirty="0"/>
              <a:t>, </a:t>
            </a:r>
            <a:r>
              <a:rPr lang="en-IN" sz="2200" dirty="0" err="1"/>
              <a:t>y_sin</a:t>
            </a:r>
            <a:r>
              <a:rPr lang="en-IN" sz="2200" dirty="0"/>
              <a:t>, 'b-')</a:t>
            </a:r>
          </a:p>
          <a:p>
            <a:r>
              <a:rPr lang="en-IN" sz="2200" dirty="0" err="1"/>
              <a:t>plt.title</a:t>
            </a:r>
            <a:r>
              <a:rPr lang="en-IN" sz="2200" dirty="0"/>
              <a:t>('Sine</a:t>
            </a:r>
            <a:r>
              <a:rPr lang="en-IN" sz="2200" dirty="0" smtClean="0"/>
              <a:t>')</a:t>
            </a:r>
          </a:p>
          <a:p>
            <a:r>
              <a:rPr lang="en-IN" sz="2200" dirty="0" err="1">
                <a:solidFill>
                  <a:srgbClr val="FF0000"/>
                </a:solidFill>
              </a:rPr>
              <a:t>plt.subplot</a:t>
            </a:r>
            <a:r>
              <a:rPr lang="en-IN" sz="2200" dirty="0">
                <a:solidFill>
                  <a:srgbClr val="FF0000"/>
                </a:solidFill>
              </a:rPr>
              <a:t>(2, 1, 2)</a:t>
            </a:r>
          </a:p>
          <a:p>
            <a:r>
              <a:rPr lang="en-IN" sz="2200" dirty="0" err="1" smtClean="0">
                <a:solidFill>
                  <a:srgbClr val="FF0000"/>
                </a:solidFill>
              </a:rPr>
              <a:t>plt.plot</a:t>
            </a:r>
            <a:r>
              <a:rPr lang="en-IN" sz="2200" dirty="0" smtClean="0">
                <a:solidFill>
                  <a:srgbClr val="FF0000"/>
                </a:solidFill>
              </a:rPr>
              <a:t>(x</a:t>
            </a:r>
            <a:r>
              <a:rPr lang="en-IN" sz="2200" dirty="0">
                <a:solidFill>
                  <a:srgbClr val="FF0000"/>
                </a:solidFill>
              </a:rPr>
              <a:t>, </a:t>
            </a:r>
            <a:r>
              <a:rPr lang="en-IN" sz="2200" dirty="0" err="1">
                <a:solidFill>
                  <a:srgbClr val="FF0000"/>
                </a:solidFill>
              </a:rPr>
              <a:t>y_cos</a:t>
            </a:r>
            <a:r>
              <a:rPr lang="en-IN" sz="2200" dirty="0">
                <a:solidFill>
                  <a:srgbClr val="FF0000"/>
                </a:solidFill>
              </a:rPr>
              <a:t>, 'r-')</a:t>
            </a:r>
          </a:p>
          <a:p>
            <a:r>
              <a:rPr lang="en-IN" sz="2200" dirty="0" err="1">
                <a:solidFill>
                  <a:srgbClr val="FF0000"/>
                </a:solidFill>
              </a:rPr>
              <a:t>plt.title</a:t>
            </a:r>
            <a:r>
              <a:rPr lang="en-IN" sz="2200" dirty="0">
                <a:solidFill>
                  <a:srgbClr val="FF0000"/>
                </a:solidFill>
              </a:rPr>
              <a:t>('Cosine')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085" y="2348880"/>
            <a:ext cx="5120651" cy="382128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098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0941" y="0"/>
            <a:ext cx="6120680" cy="548680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solidFill>
                  <a:srgbClr val="0000FF"/>
                </a:solidFill>
              </a:rPr>
              <a:t>Sub-Plots – Creating more sub-plots</a:t>
            </a:r>
            <a:endParaRPr lang="en-IN" sz="3200" dirty="0">
              <a:solidFill>
                <a:srgbClr val="0000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196" y="6165304"/>
            <a:ext cx="1577477" cy="59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8657" y="1"/>
            <a:ext cx="3745128" cy="685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 smtClean="0"/>
              <a:t>x </a:t>
            </a:r>
            <a:r>
              <a:rPr lang="en-IN" dirty="0"/>
              <a:t>= </a:t>
            </a:r>
            <a:r>
              <a:rPr lang="en-IN" dirty="0" err="1"/>
              <a:t>np.arange</a:t>
            </a:r>
            <a:r>
              <a:rPr lang="en-IN" dirty="0"/>
              <a:t>(0, 3 * </a:t>
            </a:r>
            <a:r>
              <a:rPr lang="en-IN" dirty="0" err="1"/>
              <a:t>np.pi</a:t>
            </a:r>
            <a:r>
              <a:rPr lang="en-IN" dirty="0"/>
              <a:t>, 0.1)</a:t>
            </a:r>
          </a:p>
          <a:p>
            <a:r>
              <a:rPr lang="en-IN" dirty="0" err="1"/>
              <a:t>y_sin</a:t>
            </a:r>
            <a:r>
              <a:rPr lang="en-IN" dirty="0"/>
              <a:t>   = </a:t>
            </a:r>
            <a:r>
              <a:rPr lang="en-IN" dirty="0" err="1"/>
              <a:t>np.sin</a:t>
            </a:r>
            <a:r>
              <a:rPr lang="en-IN" dirty="0"/>
              <a:t>(x)</a:t>
            </a:r>
          </a:p>
          <a:p>
            <a:r>
              <a:rPr lang="en-IN" dirty="0" err="1"/>
              <a:t>y_cos</a:t>
            </a:r>
            <a:r>
              <a:rPr lang="en-IN" dirty="0"/>
              <a:t>   = </a:t>
            </a:r>
            <a:r>
              <a:rPr lang="en-IN" dirty="0" err="1"/>
              <a:t>np.cos</a:t>
            </a:r>
            <a:r>
              <a:rPr lang="en-IN" dirty="0"/>
              <a:t>(x)</a:t>
            </a:r>
          </a:p>
          <a:p>
            <a:r>
              <a:rPr lang="en-IN" dirty="0" err="1"/>
              <a:t>y_expp</a:t>
            </a:r>
            <a:r>
              <a:rPr lang="en-IN" dirty="0"/>
              <a:t>  = </a:t>
            </a:r>
            <a:r>
              <a:rPr lang="en-IN" dirty="0" err="1"/>
              <a:t>np.exp</a:t>
            </a:r>
            <a:r>
              <a:rPr lang="en-IN" dirty="0"/>
              <a:t>(x/10)</a:t>
            </a:r>
          </a:p>
          <a:p>
            <a:r>
              <a:rPr lang="en-IN" dirty="0" err="1"/>
              <a:t>y_expm</a:t>
            </a:r>
            <a:r>
              <a:rPr lang="en-IN" dirty="0"/>
              <a:t>  = </a:t>
            </a:r>
            <a:r>
              <a:rPr lang="en-IN" dirty="0" err="1"/>
              <a:t>np.exp</a:t>
            </a:r>
            <a:r>
              <a:rPr lang="en-IN" dirty="0"/>
              <a:t>(-x/10</a:t>
            </a:r>
            <a:r>
              <a:rPr lang="en-IN" dirty="0" smtClean="0"/>
              <a:t>)</a:t>
            </a:r>
          </a:p>
          <a:p>
            <a:endParaRPr lang="en-IN" dirty="0"/>
          </a:p>
          <a:p>
            <a:r>
              <a:rPr lang="en-IN" dirty="0" err="1" smtClean="0"/>
              <a:t>plt.subplot</a:t>
            </a:r>
            <a:r>
              <a:rPr lang="en-IN" dirty="0" smtClean="0"/>
              <a:t>(2</a:t>
            </a:r>
            <a:r>
              <a:rPr lang="en-IN" dirty="0"/>
              <a:t>, 2, 1)</a:t>
            </a:r>
          </a:p>
          <a:p>
            <a:r>
              <a:rPr lang="en-IN" dirty="0" err="1" smtClean="0"/>
              <a:t>plt.plot</a:t>
            </a:r>
            <a:r>
              <a:rPr lang="en-IN" dirty="0" smtClean="0"/>
              <a:t>(x</a:t>
            </a:r>
            <a:r>
              <a:rPr lang="en-IN" dirty="0"/>
              <a:t>, </a:t>
            </a:r>
            <a:r>
              <a:rPr lang="en-IN" dirty="0" err="1"/>
              <a:t>y_sin</a:t>
            </a:r>
            <a:r>
              <a:rPr lang="en-IN" dirty="0"/>
              <a:t>, 'b-')</a:t>
            </a:r>
          </a:p>
          <a:p>
            <a:r>
              <a:rPr lang="en-IN" dirty="0" err="1"/>
              <a:t>plt.title</a:t>
            </a:r>
            <a:r>
              <a:rPr lang="en-IN" dirty="0"/>
              <a:t>('Sine')</a:t>
            </a:r>
          </a:p>
          <a:p>
            <a:endParaRPr lang="en-IN" dirty="0"/>
          </a:p>
          <a:p>
            <a:r>
              <a:rPr lang="en-IN" dirty="0" err="1" smtClean="0"/>
              <a:t>plt.subplot</a:t>
            </a:r>
            <a:r>
              <a:rPr lang="en-IN" dirty="0" smtClean="0"/>
              <a:t>(2</a:t>
            </a:r>
            <a:r>
              <a:rPr lang="en-IN" dirty="0"/>
              <a:t>, 2, 2)</a:t>
            </a:r>
          </a:p>
          <a:p>
            <a:r>
              <a:rPr lang="en-IN" dirty="0" err="1" smtClean="0"/>
              <a:t>plt.plot</a:t>
            </a:r>
            <a:r>
              <a:rPr lang="en-IN" dirty="0" smtClean="0"/>
              <a:t>(x</a:t>
            </a:r>
            <a:r>
              <a:rPr lang="en-IN" dirty="0"/>
              <a:t>, </a:t>
            </a:r>
            <a:r>
              <a:rPr lang="en-IN" dirty="0" err="1"/>
              <a:t>y_cos</a:t>
            </a:r>
            <a:r>
              <a:rPr lang="en-IN" dirty="0"/>
              <a:t>, 'r-')</a:t>
            </a:r>
          </a:p>
          <a:p>
            <a:r>
              <a:rPr lang="en-IN" dirty="0" err="1"/>
              <a:t>plt.title</a:t>
            </a:r>
            <a:r>
              <a:rPr lang="en-IN" dirty="0"/>
              <a:t>('Cosine')</a:t>
            </a:r>
          </a:p>
          <a:p>
            <a:endParaRPr lang="en-IN" dirty="0"/>
          </a:p>
          <a:p>
            <a:r>
              <a:rPr lang="en-IN" dirty="0" err="1" smtClean="0">
                <a:solidFill>
                  <a:srgbClr val="FF0000"/>
                </a:solidFill>
              </a:rPr>
              <a:t>plt.subplot</a:t>
            </a:r>
            <a:r>
              <a:rPr lang="en-IN" dirty="0" smtClean="0">
                <a:solidFill>
                  <a:srgbClr val="FF0000"/>
                </a:solidFill>
              </a:rPr>
              <a:t>(2</a:t>
            </a:r>
            <a:r>
              <a:rPr lang="en-IN" dirty="0">
                <a:solidFill>
                  <a:srgbClr val="FF0000"/>
                </a:solidFill>
              </a:rPr>
              <a:t>, 2, 3)</a:t>
            </a:r>
          </a:p>
          <a:p>
            <a:r>
              <a:rPr lang="en-IN" dirty="0" err="1">
                <a:solidFill>
                  <a:srgbClr val="FF0000"/>
                </a:solidFill>
              </a:rPr>
              <a:t>plt.plot</a:t>
            </a:r>
            <a:r>
              <a:rPr lang="en-IN" dirty="0">
                <a:solidFill>
                  <a:srgbClr val="FF0000"/>
                </a:solidFill>
              </a:rPr>
              <a:t>(x, </a:t>
            </a:r>
            <a:r>
              <a:rPr lang="en-IN" dirty="0" err="1">
                <a:solidFill>
                  <a:srgbClr val="FF0000"/>
                </a:solidFill>
              </a:rPr>
              <a:t>y_expp</a:t>
            </a:r>
            <a:r>
              <a:rPr lang="en-IN" dirty="0">
                <a:solidFill>
                  <a:srgbClr val="FF0000"/>
                </a:solidFill>
              </a:rPr>
              <a:t>, 'g--')</a:t>
            </a:r>
          </a:p>
          <a:p>
            <a:r>
              <a:rPr lang="en-IN" dirty="0" err="1">
                <a:solidFill>
                  <a:srgbClr val="FF0000"/>
                </a:solidFill>
              </a:rPr>
              <a:t>plt.plot</a:t>
            </a:r>
            <a:r>
              <a:rPr lang="en-IN" dirty="0">
                <a:solidFill>
                  <a:srgbClr val="FF0000"/>
                </a:solidFill>
              </a:rPr>
              <a:t>(x, </a:t>
            </a:r>
            <a:r>
              <a:rPr lang="en-IN" dirty="0" err="1">
                <a:solidFill>
                  <a:srgbClr val="FF0000"/>
                </a:solidFill>
              </a:rPr>
              <a:t>y_expm</a:t>
            </a:r>
            <a:r>
              <a:rPr lang="en-IN" dirty="0">
                <a:solidFill>
                  <a:srgbClr val="FF0000"/>
                </a:solidFill>
              </a:rPr>
              <a:t>, 'm:', linewidth = 2)</a:t>
            </a:r>
          </a:p>
          <a:p>
            <a:r>
              <a:rPr lang="en-IN" dirty="0" err="1">
                <a:solidFill>
                  <a:srgbClr val="FF0000"/>
                </a:solidFill>
              </a:rPr>
              <a:t>plt.title</a:t>
            </a:r>
            <a:r>
              <a:rPr lang="en-IN" dirty="0">
                <a:solidFill>
                  <a:srgbClr val="FF0000"/>
                </a:solidFill>
              </a:rPr>
              <a:t>('Sum and Diff')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 err="1" smtClean="0">
                <a:solidFill>
                  <a:srgbClr val="FF0000"/>
                </a:solidFill>
              </a:rPr>
              <a:t>plt.subplot</a:t>
            </a:r>
            <a:r>
              <a:rPr lang="en-IN" dirty="0" smtClean="0">
                <a:solidFill>
                  <a:srgbClr val="FF0000"/>
                </a:solidFill>
              </a:rPr>
              <a:t>(2</a:t>
            </a:r>
            <a:r>
              <a:rPr lang="en-IN" dirty="0">
                <a:solidFill>
                  <a:srgbClr val="FF0000"/>
                </a:solidFill>
              </a:rPr>
              <a:t>, 2, 4)</a:t>
            </a:r>
          </a:p>
          <a:p>
            <a:r>
              <a:rPr lang="en-IN" dirty="0" err="1">
                <a:solidFill>
                  <a:srgbClr val="FF0000"/>
                </a:solidFill>
              </a:rPr>
              <a:t>plt.plot</a:t>
            </a:r>
            <a:r>
              <a:rPr lang="en-IN" dirty="0">
                <a:solidFill>
                  <a:srgbClr val="FF0000"/>
                </a:solidFill>
              </a:rPr>
              <a:t>(x, </a:t>
            </a:r>
            <a:r>
              <a:rPr lang="en-IN" dirty="0" err="1">
                <a:solidFill>
                  <a:srgbClr val="FF0000"/>
                </a:solidFill>
              </a:rPr>
              <a:t>y_sin</a:t>
            </a:r>
            <a:r>
              <a:rPr lang="en-IN" dirty="0">
                <a:solidFill>
                  <a:srgbClr val="FF0000"/>
                </a:solidFill>
              </a:rPr>
              <a:t>, 'b-')</a:t>
            </a:r>
          </a:p>
          <a:p>
            <a:r>
              <a:rPr lang="en-IN" dirty="0" err="1">
                <a:solidFill>
                  <a:srgbClr val="FF0000"/>
                </a:solidFill>
              </a:rPr>
              <a:t>plt.plot</a:t>
            </a:r>
            <a:r>
              <a:rPr lang="en-IN" dirty="0">
                <a:solidFill>
                  <a:srgbClr val="FF0000"/>
                </a:solidFill>
              </a:rPr>
              <a:t>(x, </a:t>
            </a:r>
            <a:r>
              <a:rPr lang="en-IN" dirty="0" err="1">
                <a:solidFill>
                  <a:srgbClr val="FF0000"/>
                </a:solidFill>
              </a:rPr>
              <a:t>y_cos</a:t>
            </a:r>
            <a:r>
              <a:rPr lang="en-IN" dirty="0">
                <a:solidFill>
                  <a:srgbClr val="FF0000"/>
                </a:solidFill>
              </a:rPr>
              <a:t>, 'r-')</a:t>
            </a:r>
          </a:p>
          <a:p>
            <a:r>
              <a:rPr lang="en-IN" dirty="0" err="1">
                <a:solidFill>
                  <a:srgbClr val="FF0000"/>
                </a:solidFill>
              </a:rPr>
              <a:t>plt.plot</a:t>
            </a:r>
            <a:r>
              <a:rPr lang="en-IN" dirty="0">
                <a:solidFill>
                  <a:srgbClr val="FF0000"/>
                </a:solidFill>
              </a:rPr>
              <a:t>(x, </a:t>
            </a:r>
            <a:r>
              <a:rPr lang="en-IN" dirty="0" err="1">
                <a:solidFill>
                  <a:srgbClr val="FF0000"/>
                </a:solidFill>
              </a:rPr>
              <a:t>y_expp</a:t>
            </a:r>
            <a:r>
              <a:rPr lang="en-IN" dirty="0">
                <a:solidFill>
                  <a:srgbClr val="FF0000"/>
                </a:solidFill>
              </a:rPr>
              <a:t>, 'g--')</a:t>
            </a:r>
          </a:p>
          <a:p>
            <a:r>
              <a:rPr lang="en-IN" dirty="0" err="1">
                <a:solidFill>
                  <a:srgbClr val="FF0000"/>
                </a:solidFill>
              </a:rPr>
              <a:t>plt.plot</a:t>
            </a:r>
            <a:r>
              <a:rPr lang="en-IN" dirty="0">
                <a:solidFill>
                  <a:srgbClr val="FF0000"/>
                </a:solidFill>
              </a:rPr>
              <a:t>(x, </a:t>
            </a:r>
            <a:r>
              <a:rPr lang="en-IN" dirty="0" err="1">
                <a:solidFill>
                  <a:srgbClr val="FF0000"/>
                </a:solidFill>
              </a:rPr>
              <a:t>y_expm</a:t>
            </a:r>
            <a:r>
              <a:rPr lang="en-IN" dirty="0">
                <a:solidFill>
                  <a:srgbClr val="FF0000"/>
                </a:solidFill>
              </a:rPr>
              <a:t>, 'm:', linewidth = 2)</a:t>
            </a:r>
          </a:p>
          <a:p>
            <a:r>
              <a:rPr lang="en-IN" dirty="0" err="1">
                <a:solidFill>
                  <a:srgbClr val="FF0000"/>
                </a:solidFill>
              </a:rPr>
              <a:t>plt.title</a:t>
            </a:r>
            <a:r>
              <a:rPr lang="en-IN" dirty="0">
                <a:solidFill>
                  <a:srgbClr val="FF0000"/>
                </a:solidFill>
              </a:rPr>
              <a:t>('All</a:t>
            </a:r>
            <a:r>
              <a:rPr lang="en-IN" dirty="0" smtClean="0">
                <a:solidFill>
                  <a:srgbClr val="FF0000"/>
                </a:solidFill>
              </a:rPr>
              <a:t>')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91" y="1196752"/>
            <a:ext cx="5852172" cy="436718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285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11780</TotalTime>
  <Words>3171</Words>
  <Application>Microsoft Office PowerPoint</Application>
  <PresentationFormat>On-screen Show (4:3)</PresentationFormat>
  <Paragraphs>404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Glimpses of Python Graphics - II</vt:lpstr>
      <vt:lpstr>Glimpses of Python Graphics</vt:lpstr>
      <vt:lpstr>Glimpses of Python Graphics</vt:lpstr>
      <vt:lpstr>Sub-Plots – Designing your plot area</vt:lpstr>
      <vt:lpstr>Sub-Plots – Designing your plot area</vt:lpstr>
      <vt:lpstr>Sub-Plots – Designing your plot area</vt:lpstr>
      <vt:lpstr>Sub-Plots – Designing your plot area</vt:lpstr>
      <vt:lpstr>Sub-Plots – Creating the sub-plots</vt:lpstr>
      <vt:lpstr>Sub-Plots – Creating more sub-plots</vt:lpstr>
      <vt:lpstr>Sub-Plots – Creating more sub-plots</vt:lpstr>
      <vt:lpstr>Glimpses of Python Graphics – Reading and Plotting Scientific data</vt:lpstr>
      <vt:lpstr>Glimpses of Python Graphics – Reading and Plotting Scientific data</vt:lpstr>
      <vt:lpstr>Sub-Plots – on real scientific data</vt:lpstr>
      <vt:lpstr>One last item on sub-plots ….</vt:lpstr>
      <vt:lpstr>Sub-Plots – Creating more sub-plots</vt:lpstr>
      <vt:lpstr>Sub-Plots – Creating more sub-plots, and saving each created object</vt:lpstr>
      <vt:lpstr>Contour plots – in 2.5D and 3D</vt:lpstr>
      <vt:lpstr>Understanding the meshgrid(x, y) function</vt:lpstr>
      <vt:lpstr>Understanding the meshgrid(x, y) function: example</vt:lpstr>
      <vt:lpstr>The first contour plot</vt:lpstr>
      <vt:lpstr>The second contour plot</vt:lpstr>
      <vt:lpstr>Second contour plot – coloured, discontinuous</vt:lpstr>
      <vt:lpstr>Second contour plot – coloured, continuous</vt:lpstr>
      <vt:lpstr>Second contour plot – coloured, continuous, high-resolution</vt:lpstr>
      <vt:lpstr>First contour plot – coloured, continuous, high-resolution</vt:lpstr>
      <vt:lpstr>First 3-D contour plot – coloured, continuous, high-resolution</vt:lpstr>
      <vt:lpstr>Second 3-D contour plot – coloured, continuous, high-resolution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Glimpses of Python Graphics</dc:title>
  <dc:creator>Arya</dc:creator>
  <cp:lastModifiedBy>Arya</cp:lastModifiedBy>
  <cp:revision>55</cp:revision>
  <dcterms:created xsi:type="dcterms:W3CDTF">2016-03-13T07:12:07Z</dcterms:created>
  <dcterms:modified xsi:type="dcterms:W3CDTF">2016-04-01T12:58:58Z</dcterms:modified>
</cp:coreProperties>
</file>