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7" r:id="rId29"/>
    <p:sldId id="288" r:id="rId30"/>
    <p:sldId id="291" r:id="rId31"/>
    <p:sldId id="28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9F93D-3C65-4AC4-BD6A-595994BF090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A72FD-A49C-4663-920D-C8170022E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4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optlab-server.sce.carleton.ca/POAnimations2007/DijkstrasAlgo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SHORTEST PATH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fld id="{97293CE8-F62F-4A4E-A340-377D8CC7A769}" type="slidenum">
              <a:rPr lang="en-US" altLang="en-US" sz="1200">
                <a:solidFill>
                  <a:srgbClr val="898989"/>
                </a:solidFill>
                <a:latin typeface="Calibri" pitchFamily="-101" charset="0"/>
              </a:rPr>
              <a:pPr eaLnBrk="1" hangingPunct="1"/>
              <a:t>10</a:t>
            </a:fld>
            <a:endParaRPr lang="en-US" altLang="en-US" sz="1200">
              <a:solidFill>
                <a:srgbClr val="898989"/>
              </a:solidFill>
              <a:latin typeface="Calibri" pitchFamily="-101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01" charset="-128"/>
              </a:rPr>
              <a:t>Example: Initialization</a:t>
            </a:r>
          </a:p>
        </p:txBody>
      </p:sp>
      <p:sp>
        <p:nvSpPr>
          <p:cNvPr id="21508" name="Oval 3"/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A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sp>
        <p:nvSpPr>
          <p:cNvPr id="21509" name="Oval 4"/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G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sp>
        <p:nvSpPr>
          <p:cNvPr id="21510" name="Oval 5"/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F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cxnSp>
        <p:nvCxnSpPr>
          <p:cNvPr id="21511" name="AutoShape 6"/>
          <p:cNvCxnSpPr>
            <a:cxnSpLocks noChangeShapeType="1"/>
            <a:stCxn id="21509" idx="2"/>
            <a:endCxn id="21510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2" name="AutoShape 7"/>
          <p:cNvCxnSpPr>
            <a:cxnSpLocks noChangeShapeType="1"/>
            <a:stCxn id="21524" idx="2"/>
            <a:endCxn id="21521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3" name="AutoShape 8"/>
          <p:cNvCxnSpPr>
            <a:cxnSpLocks noChangeShapeType="1"/>
            <a:stCxn id="21508" idx="6"/>
            <a:endCxn id="21514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4" name="Oval 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B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sp>
        <p:nvSpPr>
          <p:cNvPr id="21515" name="Oval 10"/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E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cxnSp>
        <p:nvCxnSpPr>
          <p:cNvPr id="21516" name="AutoShape 11"/>
          <p:cNvCxnSpPr>
            <a:cxnSpLocks noChangeShapeType="1"/>
            <a:stCxn id="21515" idx="2"/>
            <a:endCxn id="21524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7" name="AutoShape 12"/>
          <p:cNvCxnSpPr>
            <a:cxnSpLocks noChangeShapeType="1"/>
            <a:stCxn id="21515" idx="1"/>
            <a:endCxn id="21514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8" name="AutoShape 13"/>
          <p:cNvCxnSpPr>
            <a:cxnSpLocks noChangeShapeType="1"/>
            <a:stCxn id="21509" idx="7"/>
            <a:endCxn id="21515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9" name="AutoShape 14"/>
          <p:cNvCxnSpPr>
            <a:cxnSpLocks noChangeShapeType="1"/>
            <a:stCxn id="21508" idx="5"/>
            <a:endCxn id="21524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AutoShape 15"/>
          <p:cNvCxnSpPr>
            <a:cxnSpLocks noChangeShapeType="1"/>
            <a:stCxn id="21514" idx="3"/>
            <a:endCxn id="21524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1" name="Oval 16"/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C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cxnSp>
        <p:nvCxnSpPr>
          <p:cNvPr id="21522" name="AutoShape 17"/>
          <p:cNvCxnSpPr>
            <a:cxnSpLocks noChangeShapeType="1"/>
            <a:stCxn id="21521" idx="7"/>
            <a:endCxn id="21508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3" name="AutoShape 18"/>
          <p:cNvCxnSpPr>
            <a:cxnSpLocks noChangeShapeType="1"/>
            <a:stCxn id="21510" idx="1"/>
            <a:endCxn id="21521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4" name="Oval 19"/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D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cxnSp>
        <p:nvCxnSpPr>
          <p:cNvPr id="21525" name="AutoShape 20"/>
          <p:cNvCxnSpPr>
            <a:cxnSpLocks noChangeShapeType="1"/>
            <a:stCxn id="21509" idx="1"/>
            <a:endCxn id="21524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6" name="AutoShape 21"/>
          <p:cNvCxnSpPr>
            <a:cxnSpLocks noChangeShapeType="1"/>
            <a:stCxn id="21510" idx="7"/>
            <a:endCxn id="21524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7" name="Text Box 22"/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1528" name="Text Box 23"/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1529" name="Text Box 24"/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1530" name="Text Box 25"/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10</a:t>
            </a:r>
          </a:p>
        </p:txBody>
      </p:sp>
      <p:sp>
        <p:nvSpPr>
          <p:cNvPr id="21531" name="Text Box 26"/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3</a:t>
            </a:r>
          </a:p>
        </p:txBody>
      </p:sp>
      <p:sp>
        <p:nvSpPr>
          <p:cNvPr id="21532" name="Text Box 27"/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6</a:t>
            </a:r>
          </a:p>
        </p:txBody>
      </p:sp>
      <p:sp>
        <p:nvSpPr>
          <p:cNvPr id="21533" name="Text Box 28"/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1534" name="Text Box 29"/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1535" name="Text Box 30"/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1536" name="Text Box 31"/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8</a:t>
            </a:r>
          </a:p>
        </p:txBody>
      </p:sp>
      <p:sp>
        <p:nvSpPr>
          <p:cNvPr id="21537" name="Text Box 32"/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5</a:t>
            </a:r>
          </a:p>
        </p:txBody>
      </p:sp>
      <p:sp>
        <p:nvSpPr>
          <p:cNvPr id="21538" name="Text Box 33"/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1539" name="Text Box 34"/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/>
              <a:t>0</a:t>
            </a:r>
          </a:p>
        </p:txBody>
      </p:sp>
      <p:sp>
        <p:nvSpPr>
          <p:cNvPr id="21540" name="Text Box 35"/>
          <p:cNvSpPr txBox="1">
            <a:spLocks noChangeArrowheads="1"/>
          </p:cNvSpPr>
          <p:nvPr/>
        </p:nvSpPr>
        <p:spPr bwMode="auto">
          <a:xfrm>
            <a:off x="5486400" y="2047875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674EA7"/>
                </a:solidFill>
                <a:latin typeface="Constantia" pitchFamily="-101" charset="0"/>
              </a:rPr>
              <a:t>∞ </a:t>
            </a:r>
            <a:endParaRPr lang="en-US" altLang="en-US" sz="1800"/>
          </a:p>
        </p:txBody>
      </p:sp>
      <p:sp>
        <p:nvSpPr>
          <p:cNvPr id="21541" name="Text Box 38"/>
          <p:cNvSpPr txBox="1">
            <a:spLocks noChangeArrowheads="1"/>
          </p:cNvSpPr>
          <p:nvPr/>
        </p:nvSpPr>
        <p:spPr bwMode="auto">
          <a:xfrm>
            <a:off x="1981200" y="3657600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674EA7"/>
                </a:solidFill>
                <a:latin typeface="Constantia" pitchFamily="-101" charset="0"/>
              </a:rPr>
              <a:t>∞ </a:t>
            </a:r>
            <a:endParaRPr lang="en-US" altLang="en-US" sz="1800"/>
          </a:p>
        </p:txBody>
      </p:sp>
      <p:sp>
        <p:nvSpPr>
          <p:cNvPr id="21542" name="Text Box 39"/>
          <p:cNvSpPr txBox="1">
            <a:spLocks noChangeArrowheads="1"/>
          </p:cNvSpPr>
          <p:nvPr/>
        </p:nvSpPr>
        <p:spPr bwMode="auto">
          <a:xfrm>
            <a:off x="6858000" y="3581400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674EA7"/>
                </a:solidFill>
                <a:latin typeface="Constantia" pitchFamily="-101" charset="0"/>
              </a:rPr>
              <a:t>∞ </a:t>
            </a:r>
            <a:endParaRPr lang="en-US" altLang="en-US" sz="1800"/>
          </a:p>
        </p:txBody>
      </p:sp>
      <p:sp>
        <p:nvSpPr>
          <p:cNvPr id="21543" name="Text Box 40"/>
          <p:cNvSpPr txBox="1">
            <a:spLocks noChangeArrowheads="1"/>
          </p:cNvSpPr>
          <p:nvPr/>
        </p:nvSpPr>
        <p:spPr bwMode="auto">
          <a:xfrm>
            <a:off x="4495800" y="4114800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674EA7"/>
                </a:solidFill>
                <a:latin typeface="Constantia" pitchFamily="-101" charset="0"/>
              </a:rPr>
              <a:t>∞ </a:t>
            </a:r>
            <a:endParaRPr lang="en-US" altLang="en-US" sz="1800"/>
          </a:p>
        </p:txBody>
      </p:sp>
      <p:sp>
        <p:nvSpPr>
          <p:cNvPr id="21544" name="Text Box 43"/>
          <p:cNvSpPr txBox="1">
            <a:spLocks noChangeArrowheads="1"/>
          </p:cNvSpPr>
          <p:nvPr/>
        </p:nvSpPr>
        <p:spPr bwMode="auto">
          <a:xfrm>
            <a:off x="2549525" y="5848350"/>
            <a:ext cx="444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/>
              <a:t>Pick vertex in List with minimum distance.</a:t>
            </a:r>
          </a:p>
        </p:txBody>
      </p:sp>
      <p:sp>
        <p:nvSpPr>
          <p:cNvPr id="21545" name="Text Box 44"/>
          <p:cNvSpPr txBox="1">
            <a:spLocks noChangeArrowheads="1"/>
          </p:cNvSpPr>
          <p:nvPr/>
        </p:nvSpPr>
        <p:spPr bwMode="auto">
          <a:xfrm>
            <a:off x="3429000" y="5257800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674EA7"/>
                </a:solidFill>
                <a:latin typeface="Constantia" pitchFamily="-101" charset="0"/>
              </a:rPr>
              <a:t>∞ </a:t>
            </a:r>
            <a:endParaRPr lang="en-US" altLang="en-US" sz="1800"/>
          </a:p>
        </p:txBody>
      </p:sp>
      <p:sp>
        <p:nvSpPr>
          <p:cNvPr id="21546" name="Text Box 45"/>
          <p:cNvSpPr txBox="1">
            <a:spLocks noChangeArrowheads="1"/>
          </p:cNvSpPr>
          <p:nvPr/>
        </p:nvSpPr>
        <p:spPr bwMode="auto">
          <a:xfrm>
            <a:off x="5486400" y="5257800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674EA7"/>
                </a:solidFill>
                <a:latin typeface="Constantia" pitchFamily="-101" charset="0"/>
              </a:rPr>
              <a:t>∞ </a:t>
            </a:r>
            <a:endParaRPr lang="en-US" altLang="en-US" sz="1800"/>
          </a:p>
        </p:txBody>
      </p:sp>
      <p:sp>
        <p:nvSpPr>
          <p:cNvPr id="21547" name="Text Box 46"/>
          <p:cNvSpPr txBox="1">
            <a:spLocks noChangeArrowheads="1"/>
          </p:cNvSpPr>
          <p:nvPr/>
        </p:nvSpPr>
        <p:spPr bwMode="auto">
          <a:xfrm>
            <a:off x="457200" y="2112963"/>
            <a:ext cx="2295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Distance(source) = 0</a:t>
            </a:r>
          </a:p>
        </p:txBody>
      </p:sp>
      <p:sp>
        <p:nvSpPr>
          <p:cNvPr id="21548" name="Line 47"/>
          <p:cNvSpPr>
            <a:spLocks noChangeShapeType="1"/>
          </p:cNvSpPr>
          <p:nvPr/>
        </p:nvSpPr>
        <p:spPr bwMode="auto">
          <a:xfrm>
            <a:off x="3048000" y="23622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9" name="Text Box 48"/>
          <p:cNvSpPr txBox="1">
            <a:spLocks noChangeArrowheads="1"/>
          </p:cNvSpPr>
          <p:nvPr/>
        </p:nvSpPr>
        <p:spPr bwMode="auto">
          <a:xfrm>
            <a:off x="6324600" y="2133600"/>
            <a:ext cx="2514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Distance (all vertices but source) = </a:t>
            </a:r>
            <a:r>
              <a:rPr lang="en-US" altLang="en-US" sz="1800">
                <a:solidFill>
                  <a:srgbClr val="674EA7"/>
                </a:solidFill>
                <a:latin typeface="Constantia" pitchFamily="-101" charset="0"/>
              </a:rPr>
              <a:t>∞ 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8813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fld id="{AD77C42E-D428-49D6-9C27-A535A6355D88}" type="slidenum">
              <a:rPr lang="en-US" altLang="en-US" sz="1200">
                <a:solidFill>
                  <a:srgbClr val="898989"/>
                </a:solidFill>
                <a:latin typeface="Calibri" pitchFamily="-101" charset="0"/>
              </a:rPr>
              <a:pPr eaLnBrk="1" hangingPunct="1"/>
              <a:t>11</a:t>
            </a:fld>
            <a:endParaRPr lang="en-US" altLang="en-US" sz="1200">
              <a:solidFill>
                <a:srgbClr val="898989"/>
              </a:solidFill>
              <a:latin typeface="Calibri" pitchFamily="-101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solidFill>
                  <a:srgbClr val="000000"/>
                </a:solidFill>
                <a:ea typeface="ＭＳ Ｐゴシック" pitchFamily="-101" charset="-128"/>
              </a:rPr>
              <a:t>Example: Update neighbors' distance</a:t>
            </a:r>
          </a:p>
        </p:txBody>
      </p:sp>
      <p:sp>
        <p:nvSpPr>
          <p:cNvPr id="22532" name="Oval 3"/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A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sp>
        <p:nvSpPr>
          <p:cNvPr id="22533" name="Oval 4"/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G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sp>
        <p:nvSpPr>
          <p:cNvPr id="22534" name="Oval 5"/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F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cxnSp>
        <p:nvCxnSpPr>
          <p:cNvPr id="22535" name="AutoShape 6"/>
          <p:cNvCxnSpPr>
            <a:cxnSpLocks noChangeShapeType="1"/>
            <a:stCxn id="22533" idx="2"/>
            <a:endCxn id="22534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6" name="AutoShape 7"/>
          <p:cNvCxnSpPr>
            <a:cxnSpLocks noChangeShapeType="1"/>
            <a:stCxn id="22548" idx="2"/>
            <a:endCxn id="22545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7" name="AutoShape 8"/>
          <p:cNvCxnSpPr>
            <a:cxnSpLocks noChangeShapeType="1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8" name="Oval 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B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sp>
        <p:nvSpPr>
          <p:cNvPr id="22539" name="Oval 10"/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E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cxnSp>
        <p:nvCxnSpPr>
          <p:cNvPr id="22540" name="AutoShape 11"/>
          <p:cNvCxnSpPr>
            <a:cxnSpLocks noChangeShapeType="1"/>
            <a:stCxn id="22539" idx="2"/>
            <a:endCxn id="22548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1" name="AutoShape 12"/>
          <p:cNvCxnSpPr>
            <a:cxnSpLocks noChangeShapeType="1"/>
            <a:stCxn id="22539" idx="1"/>
            <a:endCxn id="22538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AutoShape 13"/>
          <p:cNvCxnSpPr>
            <a:cxnSpLocks noChangeShapeType="1"/>
            <a:stCxn id="22533" idx="7"/>
            <a:endCxn id="22539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AutoShape 14"/>
          <p:cNvCxnSpPr>
            <a:cxnSpLocks noChangeShapeType="1"/>
            <a:stCxn id="22532" idx="5"/>
            <a:endCxn id="22548" idx="1"/>
          </p:cNvCxnSpPr>
          <p:nvPr/>
        </p:nvCxnSpPr>
        <p:spPr bwMode="auto">
          <a:xfrm>
            <a:off x="3743325" y="2843213"/>
            <a:ext cx="7429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AutoShape 15"/>
          <p:cNvCxnSpPr>
            <a:cxnSpLocks noChangeShapeType="1"/>
            <a:stCxn id="22538" idx="3"/>
            <a:endCxn id="22548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5" name="Oval 16"/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C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cxnSp>
        <p:nvCxnSpPr>
          <p:cNvPr id="22546" name="AutoShape 17"/>
          <p:cNvCxnSpPr>
            <a:cxnSpLocks noChangeShapeType="1"/>
            <a:stCxn id="22545" idx="7"/>
            <a:endCxn id="22532" idx="3"/>
          </p:cNvCxnSpPr>
          <p:nvPr/>
        </p:nvCxnSpPr>
        <p:spPr bwMode="auto">
          <a:xfrm flipV="1">
            <a:off x="2752725" y="2843213"/>
            <a:ext cx="666750" cy="8048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7" name="AutoShape 18"/>
          <p:cNvCxnSpPr>
            <a:cxnSpLocks noChangeShapeType="1"/>
            <a:stCxn id="22534" idx="1"/>
            <a:endCxn id="22545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8" name="Oval 19"/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D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cxnSp>
        <p:nvCxnSpPr>
          <p:cNvPr id="22549" name="AutoShape 20"/>
          <p:cNvCxnSpPr>
            <a:cxnSpLocks noChangeShapeType="1"/>
            <a:stCxn id="22533" idx="1"/>
            <a:endCxn id="22548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0" name="AutoShape 21"/>
          <p:cNvCxnSpPr>
            <a:cxnSpLocks noChangeShapeType="1"/>
            <a:stCxn id="22534" idx="7"/>
            <a:endCxn id="22548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1" name="Text Box 22"/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2552" name="Text Box 23"/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2553" name="Text Box 24"/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2554" name="Text Box 25"/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10</a:t>
            </a:r>
          </a:p>
        </p:txBody>
      </p:sp>
      <p:sp>
        <p:nvSpPr>
          <p:cNvPr id="22555" name="Text Box 26"/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3</a:t>
            </a:r>
          </a:p>
        </p:txBody>
      </p:sp>
      <p:sp>
        <p:nvSpPr>
          <p:cNvPr id="22556" name="Text Box 27"/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6</a:t>
            </a:r>
          </a:p>
        </p:txBody>
      </p:sp>
      <p:sp>
        <p:nvSpPr>
          <p:cNvPr id="22557" name="Text Box 28"/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2558" name="Text Box 29"/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2559" name="Text Box 30"/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2560" name="Text Box 31"/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8</a:t>
            </a:r>
          </a:p>
        </p:txBody>
      </p:sp>
      <p:sp>
        <p:nvSpPr>
          <p:cNvPr id="22561" name="Text Box 32"/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5</a:t>
            </a:r>
          </a:p>
        </p:txBody>
      </p:sp>
      <p:sp>
        <p:nvSpPr>
          <p:cNvPr id="22562" name="Text Box 33"/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2563" name="Text Box 34"/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/>
              <a:t>0</a:t>
            </a:r>
          </a:p>
        </p:txBody>
      </p:sp>
      <p:sp>
        <p:nvSpPr>
          <p:cNvPr id="22564" name="Text Box 35"/>
          <p:cNvSpPr txBox="1">
            <a:spLocks noChangeArrowheads="1"/>
          </p:cNvSpPr>
          <p:nvPr/>
        </p:nvSpPr>
        <p:spPr bwMode="auto">
          <a:xfrm>
            <a:off x="5486400" y="2057400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itchFamily="-101" charset="2"/>
              </a:rPr>
              <a:t>2</a:t>
            </a:r>
            <a:endParaRPr lang="en-US" altLang="en-US" sz="1800"/>
          </a:p>
        </p:txBody>
      </p:sp>
      <p:sp>
        <p:nvSpPr>
          <p:cNvPr id="22565" name="Text Box 36"/>
          <p:cNvSpPr txBox="1">
            <a:spLocks noChangeArrowheads="1"/>
          </p:cNvSpPr>
          <p:nvPr/>
        </p:nvSpPr>
        <p:spPr bwMode="auto">
          <a:xfrm>
            <a:off x="1981200" y="3657600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674EA7"/>
                </a:solidFill>
                <a:latin typeface="Constantia" pitchFamily="-101" charset="0"/>
              </a:rPr>
              <a:t>∞ </a:t>
            </a:r>
            <a:endParaRPr lang="en-US" altLang="en-US" sz="1800"/>
          </a:p>
        </p:txBody>
      </p:sp>
      <p:sp>
        <p:nvSpPr>
          <p:cNvPr id="22566" name="Text Box 37"/>
          <p:cNvSpPr txBox="1">
            <a:spLocks noChangeArrowheads="1"/>
          </p:cNvSpPr>
          <p:nvPr/>
        </p:nvSpPr>
        <p:spPr bwMode="auto">
          <a:xfrm>
            <a:off x="6858000" y="3581400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674EA7"/>
                </a:solidFill>
                <a:latin typeface="Constantia" pitchFamily="-101" charset="0"/>
              </a:rPr>
              <a:t>∞ </a:t>
            </a:r>
            <a:endParaRPr lang="en-US" altLang="en-US" sz="1800"/>
          </a:p>
        </p:txBody>
      </p:sp>
      <p:sp>
        <p:nvSpPr>
          <p:cNvPr id="22567" name="Text Box 38"/>
          <p:cNvSpPr txBox="1">
            <a:spLocks noChangeArrowheads="1"/>
          </p:cNvSpPr>
          <p:nvPr/>
        </p:nvSpPr>
        <p:spPr bwMode="auto">
          <a:xfrm>
            <a:off x="4495800" y="4124325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itchFamily="-101" charset="2"/>
              </a:rPr>
              <a:t>1</a:t>
            </a:r>
            <a:endParaRPr lang="en-US" altLang="en-US" sz="1800"/>
          </a:p>
        </p:txBody>
      </p:sp>
      <p:sp>
        <p:nvSpPr>
          <p:cNvPr id="22568" name="Text Box 45"/>
          <p:cNvSpPr txBox="1">
            <a:spLocks noChangeArrowheads="1"/>
          </p:cNvSpPr>
          <p:nvPr/>
        </p:nvSpPr>
        <p:spPr bwMode="auto">
          <a:xfrm>
            <a:off x="3429000" y="5257800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674EA7"/>
                </a:solidFill>
                <a:latin typeface="Constantia" pitchFamily="-101" charset="0"/>
              </a:rPr>
              <a:t>∞ </a:t>
            </a:r>
            <a:endParaRPr lang="en-US" altLang="en-US" sz="1800"/>
          </a:p>
        </p:txBody>
      </p:sp>
      <p:sp>
        <p:nvSpPr>
          <p:cNvPr id="22569" name="Text Box 46"/>
          <p:cNvSpPr txBox="1">
            <a:spLocks noChangeArrowheads="1"/>
          </p:cNvSpPr>
          <p:nvPr/>
        </p:nvSpPr>
        <p:spPr bwMode="auto">
          <a:xfrm>
            <a:off x="5486400" y="5257800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674EA7"/>
                </a:solidFill>
                <a:latin typeface="Constantia" pitchFamily="-101" charset="0"/>
              </a:rPr>
              <a:t>∞ </a:t>
            </a:r>
            <a:endParaRPr lang="en-US" altLang="en-US" sz="1800"/>
          </a:p>
        </p:txBody>
      </p:sp>
      <p:sp>
        <p:nvSpPr>
          <p:cNvPr id="22570" name="Text Box 47"/>
          <p:cNvSpPr txBox="1">
            <a:spLocks noChangeArrowheads="1"/>
          </p:cNvSpPr>
          <p:nvPr/>
        </p:nvSpPr>
        <p:spPr bwMode="auto">
          <a:xfrm>
            <a:off x="381000" y="4724400"/>
            <a:ext cx="194786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Distance(B) = 2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800"/>
          </a:p>
        </p:txBody>
      </p:sp>
      <p:sp>
        <p:nvSpPr>
          <p:cNvPr id="22571" name="Text Box 48"/>
          <p:cNvSpPr txBox="1">
            <a:spLocks noChangeArrowheads="1"/>
          </p:cNvSpPr>
          <p:nvPr/>
        </p:nvSpPr>
        <p:spPr bwMode="auto">
          <a:xfrm>
            <a:off x="381000" y="5029200"/>
            <a:ext cx="194786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Distance(D) = 1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800"/>
          </a:p>
        </p:txBody>
      </p:sp>
      <p:sp>
        <p:nvSpPr>
          <p:cNvPr id="22572" name="Line 43"/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3" name="Line 44"/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0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fld id="{7CDC94C9-9CFA-4AD0-98AE-EBB1E342BCF3}" type="slidenum">
              <a:rPr lang="en-US" altLang="en-US" sz="1200">
                <a:solidFill>
                  <a:srgbClr val="898989"/>
                </a:solidFill>
                <a:latin typeface="Calibri" pitchFamily="-101" charset="0"/>
              </a:rPr>
              <a:pPr eaLnBrk="1" hangingPunct="1"/>
              <a:t>12</a:t>
            </a:fld>
            <a:endParaRPr lang="en-US" altLang="en-US" sz="1200">
              <a:solidFill>
                <a:srgbClr val="898989"/>
              </a:solidFill>
              <a:latin typeface="Calibri" pitchFamily="-101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solidFill>
                  <a:srgbClr val="000000"/>
                </a:solidFill>
                <a:ea typeface="ＭＳ Ｐゴシック" pitchFamily="-101" charset="-128"/>
              </a:rPr>
              <a:t>Example: Remove vertex with minimum distance</a:t>
            </a:r>
          </a:p>
        </p:txBody>
      </p:sp>
      <p:sp>
        <p:nvSpPr>
          <p:cNvPr id="23556" name="Text Box 41"/>
          <p:cNvSpPr txBox="1">
            <a:spLocks noChangeArrowheads="1"/>
          </p:cNvSpPr>
          <p:nvPr/>
        </p:nvSpPr>
        <p:spPr bwMode="auto">
          <a:xfrm>
            <a:off x="2182813" y="5848350"/>
            <a:ext cx="5111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/>
              <a:t>Pick vertex in List with minimum distance, i.e., D</a:t>
            </a:r>
          </a:p>
        </p:txBody>
      </p:sp>
      <p:grpSp>
        <p:nvGrpSpPr>
          <p:cNvPr id="23557" name="Group 45"/>
          <p:cNvGrpSpPr>
            <a:grpSpLocks/>
          </p:cNvGrpSpPr>
          <p:nvPr/>
        </p:nvGrpSpPr>
        <p:grpSpPr bwMode="auto">
          <a:xfrm>
            <a:off x="1981200" y="2027238"/>
            <a:ext cx="5262563" cy="3600450"/>
            <a:chOff x="1248" y="1277"/>
            <a:chExt cx="3315" cy="2268"/>
          </a:xfrm>
        </p:grpSpPr>
        <p:sp>
          <p:nvSpPr>
            <p:cNvPr id="23560" name="Oval 3"/>
            <p:cNvSpPr>
              <a:spLocks noChangeArrowheads="1"/>
            </p:cNvSpPr>
            <p:nvPr/>
          </p:nvSpPr>
          <p:spPr bwMode="auto">
            <a:xfrm>
              <a:off x="2112" y="1536"/>
              <a:ext cx="288" cy="28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pitchFamily="-101" charset="0"/>
                </a:rPr>
                <a:t>A</a:t>
              </a:r>
              <a:endParaRPr lang="en-US" altLang="en-US" sz="1800" baseline="-25000">
                <a:latin typeface="Times New Roman" pitchFamily="-101" charset="0"/>
              </a:endParaRPr>
            </a:p>
          </p:txBody>
        </p:sp>
        <p:sp>
          <p:nvSpPr>
            <p:cNvPr id="23561" name="Oval 4"/>
            <p:cNvSpPr>
              <a:spLocks noChangeArrowheads="1"/>
            </p:cNvSpPr>
            <p:nvPr/>
          </p:nvSpPr>
          <p:spPr bwMode="auto">
            <a:xfrm>
              <a:off x="3408" y="297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pitchFamily="-101" charset="0"/>
                </a:rPr>
                <a:t>G</a:t>
              </a:r>
              <a:endParaRPr lang="en-US" altLang="en-US" sz="1800" baseline="-25000">
                <a:latin typeface="Times New Roman" pitchFamily="-101" charset="0"/>
              </a:endParaRPr>
            </a:p>
          </p:txBody>
        </p:sp>
        <p:sp>
          <p:nvSpPr>
            <p:cNvPr id="23562" name="Oval 5"/>
            <p:cNvSpPr>
              <a:spLocks noChangeArrowheads="1"/>
            </p:cNvSpPr>
            <p:nvPr/>
          </p:nvSpPr>
          <p:spPr bwMode="auto">
            <a:xfrm>
              <a:off x="2112" y="297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pitchFamily="-101" charset="0"/>
                </a:rPr>
                <a:t>F</a:t>
              </a:r>
              <a:endParaRPr lang="en-US" altLang="en-US" sz="1800" baseline="-25000">
                <a:latin typeface="Times New Roman" pitchFamily="-101" charset="0"/>
              </a:endParaRPr>
            </a:p>
          </p:txBody>
        </p:sp>
        <p:cxnSp>
          <p:nvCxnSpPr>
            <p:cNvPr id="23563" name="AutoShape 6"/>
            <p:cNvCxnSpPr>
              <a:cxnSpLocks noChangeShapeType="1"/>
              <a:stCxn id="23561" idx="2"/>
              <a:endCxn id="23562" idx="6"/>
            </p:cNvCxnSpPr>
            <p:nvPr/>
          </p:nvCxnSpPr>
          <p:spPr bwMode="auto">
            <a:xfrm flipH="1">
              <a:off x="2400" y="3120"/>
              <a:ext cx="100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4" name="AutoShape 7"/>
            <p:cNvCxnSpPr>
              <a:cxnSpLocks noChangeShapeType="1"/>
              <a:stCxn id="23576" idx="2"/>
              <a:endCxn id="23573" idx="6"/>
            </p:cNvCxnSpPr>
            <p:nvPr/>
          </p:nvCxnSpPr>
          <p:spPr bwMode="auto">
            <a:xfrm flipH="1">
              <a:off x="1776" y="2400"/>
              <a:ext cx="100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5" name="AutoShape 8"/>
            <p:cNvCxnSpPr>
              <a:cxnSpLocks noChangeShapeType="1"/>
              <a:stCxn id="23560" idx="6"/>
              <a:endCxn id="23566" idx="2"/>
            </p:cNvCxnSpPr>
            <p:nvPr/>
          </p:nvCxnSpPr>
          <p:spPr bwMode="auto">
            <a:xfrm>
              <a:off x="2400" y="1680"/>
              <a:ext cx="100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6" name="Oval 9"/>
            <p:cNvSpPr>
              <a:spLocks noChangeArrowheads="1"/>
            </p:cNvSpPr>
            <p:nvPr/>
          </p:nvSpPr>
          <p:spPr bwMode="auto">
            <a:xfrm>
              <a:off x="3408" y="153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pitchFamily="-101" charset="0"/>
                </a:rPr>
                <a:t>B</a:t>
              </a:r>
              <a:endParaRPr lang="en-US" altLang="en-US" sz="1800" baseline="-25000">
                <a:latin typeface="Times New Roman" pitchFamily="-101" charset="0"/>
              </a:endParaRPr>
            </a:p>
          </p:txBody>
        </p:sp>
        <p:sp>
          <p:nvSpPr>
            <p:cNvPr id="23567" name="Oval 10"/>
            <p:cNvSpPr>
              <a:spLocks noChangeArrowheads="1"/>
            </p:cNvSpPr>
            <p:nvPr/>
          </p:nvSpPr>
          <p:spPr bwMode="auto">
            <a:xfrm>
              <a:off x="3984" y="225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pitchFamily="-101" charset="0"/>
                </a:rPr>
                <a:t>E</a:t>
              </a:r>
              <a:endParaRPr lang="en-US" altLang="en-US" sz="1800" baseline="-25000">
                <a:latin typeface="Times New Roman" pitchFamily="-101" charset="0"/>
              </a:endParaRPr>
            </a:p>
          </p:txBody>
        </p:sp>
        <p:cxnSp>
          <p:nvCxnSpPr>
            <p:cNvPr id="23568" name="AutoShape 11"/>
            <p:cNvCxnSpPr>
              <a:cxnSpLocks noChangeShapeType="1"/>
              <a:stCxn id="23567" idx="2"/>
              <a:endCxn id="23576" idx="6"/>
            </p:cNvCxnSpPr>
            <p:nvPr/>
          </p:nvCxnSpPr>
          <p:spPr bwMode="auto">
            <a:xfrm flipH="1">
              <a:off x="3072" y="2400"/>
              <a:ext cx="91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9" name="AutoShape 12"/>
            <p:cNvCxnSpPr>
              <a:cxnSpLocks noChangeShapeType="1"/>
              <a:stCxn id="23567" idx="1"/>
              <a:endCxn id="23566" idx="5"/>
            </p:cNvCxnSpPr>
            <p:nvPr/>
          </p:nvCxnSpPr>
          <p:spPr bwMode="auto">
            <a:xfrm flipH="1" flipV="1">
              <a:off x="3654" y="1782"/>
              <a:ext cx="372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0" name="AutoShape 13"/>
            <p:cNvCxnSpPr>
              <a:cxnSpLocks noChangeShapeType="1"/>
              <a:stCxn id="23561" idx="7"/>
              <a:endCxn id="23567" idx="3"/>
            </p:cNvCxnSpPr>
            <p:nvPr/>
          </p:nvCxnSpPr>
          <p:spPr bwMode="auto">
            <a:xfrm flipV="1">
              <a:off x="3654" y="2502"/>
              <a:ext cx="372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4"/>
            <p:cNvCxnSpPr>
              <a:cxnSpLocks noChangeShapeType="1"/>
              <a:stCxn id="23560" idx="5"/>
              <a:endCxn id="23576" idx="1"/>
            </p:cNvCxnSpPr>
            <p:nvPr/>
          </p:nvCxnSpPr>
          <p:spPr bwMode="auto">
            <a:xfrm>
              <a:off x="2358" y="1782"/>
              <a:ext cx="468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15"/>
            <p:cNvCxnSpPr>
              <a:cxnSpLocks noChangeShapeType="1"/>
              <a:stCxn id="23566" idx="3"/>
              <a:endCxn id="23576" idx="7"/>
            </p:cNvCxnSpPr>
            <p:nvPr/>
          </p:nvCxnSpPr>
          <p:spPr bwMode="auto">
            <a:xfrm flipH="1">
              <a:off x="3030" y="1782"/>
              <a:ext cx="420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3" name="Oval 16"/>
            <p:cNvSpPr>
              <a:spLocks noChangeArrowheads="1"/>
            </p:cNvSpPr>
            <p:nvPr/>
          </p:nvSpPr>
          <p:spPr bwMode="auto">
            <a:xfrm>
              <a:off x="1488" y="225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pitchFamily="-101" charset="0"/>
                </a:rPr>
                <a:t>C</a:t>
              </a:r>
              <a:endParaRPr lang="en-US" altLang="en-US" sz="1800" baseline="-25000">
                <a:latin typeface="Times New Roman" pitchFamily="-101" charset="0"/>
              </a:endParaRPr>
            </a:p>
          </p:txBody>
        </p:sp>
        <p:cxnSp>
          <p:nvCxnSpPr>
            <p:cNvPr id="23574" name="AutoShape 17"/>
            <p:cNvCxnSpPr>
              <a:cxnSpLocks noChangeShapeType="1"/>
              <a:stCxn id="23573" idx="7"/>
              <a:endCxn id="23560" idx="3"/>
            </p:cNvCxnSpPr>
            <p:nvPr/>
          </p:nvCxnSpPr>
          <p:spPr bwMode="auto">
            <a:xfrm flipV="1">
              <a:off x="1734" y="1782"/>
              <a:ext cx="420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5" name="AutoShape 18"/>
            <p:cNvCxnSpPr>
              <a:cxnSpLocks noChangeShapeType="1"/>
              <a:stCxn id="23562" idx="1"/>
              <a:endCxn id="23573" idx="5"/>
            </p:cNvCxnSpPr>
            <p:nvPr/>
          </p:nvCxnSpPr>
          <p:spPr bwMode="auto">
            <a:xfrm flipH="1" flipV="1">
              <a:off x="1734" y="2502"/>
              <a:ext cx="420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6" name="Oval 19"/>
            <p:cNvSpPr>
              <a:spLocks noChangeArrowheads="1"/>
            </p:cNvSpPr>
            <p:nvPr/>
          </p:nvSpPr>
          <p:spPr bwMode="auto">
            <a:xfrm>
              <a:off x="2784" y="2256"/>
              <a:ext cx="288" cy="288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pitchFamily="-101" charset="0"/>
                </a:rPr>
                <a:t>D</a:t>
              </a:r>
              <a:endParaRPr lang="en-US" altLang="en-US" sz="1800" baseline="-25000">
                <a:latin typeface="Times New Roman" pitchFamily="-101" charset="0"/>
              </a:endParaRPr>
            </a:p>
          </p:txBody>
        </p:sp>
        <p:cxnSp>
          <p:nvCxnSpPr>
            <p:cNvPr id="23577" name="AutoShape 20"/>
            <p:cNvCxnSpPr>
              <a:cxnSpLocks noChangeShapeType="1"/>
              <a:stCxn id="23561" idx="1"/>
              <a:endCxn id="23576" idx="5"/>
            </p:cNvCxnSpPr>
            <p:nvPr/>
          </p:nvCxnSpPr>
          <p:spPr bwMode="auto">
            <a:xfrm flipH="1" flipV="1">
              <a:off x="3030" y="2502"/>
              <a:ext cx="420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8" name="AutoShape 21"/>
            <p:cNvCxnSpPr>
              <a:cxnSpLocks noChangeShapeType="1"/>
              <a:stCxn id="23562" idx="7"/>
              <a:endCxn id="23576" idx="3"/>
            </p:cNvCxnSpPr>
            <p:nvPr/>
          </p:nvCxnSpPr>
          <p:spPr bwMode="auto">
            <a:xfrm flipV="1">
              <a:off x="2358" y="2502"/>
              <a:ext cx="468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9" name="Text Box 22"/>
            <p:cNvSpPr txBox="1">
              <a:spLocks noChangeArrowheads="1"/>
            </p:cNvSpPr>
            <p:nvPr/>
          </p:nvSpPr>
          <p:spPr bwMode="auto">
            <a:xfrm>
              <a:off x="1737" y="1939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9pPr>
            </a:lstStyle>
            <a:p>
              <a:pPr eaLnBrk="1" hangingPunct="1"/>
              <a:r>
                <a:rPr lang="en-US" altLang="en-US" sz="1200"/>
                <a:t>4</a:t>
              </a:r>
            </a:p>
          </p:txBody>
        </p:sp>
        <p:sp>
          <p:nvSpPr>
            <p:cNvPr id="23580" name="Text Box 23"/>
            <p:cNvSpPr txBox="1">
              <a:spLocks noChangeArrowheads="1"/>
            </p:cNvSpPr>
            <p:nvPr/>
          </p:nvSpPr>
          <p:spPr bwMode="auto">
            <a:xfrm>
              <a:off x="2562" y="1930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9pPr>
            </a:lstStyle>
            <a:p>
              <a:pPr eaLnBrk="1" hangingPunct="1"/>
              <a:r>
                <a:rPr lang="en-US" altLang="en-US" sz="1200"/>
                <a:t>1</a:t>
              </a:r>
            </a:p>
          </p:txBody>
        </p:sp>
        <p:sp>
          <p:nvSpPr>
            <p:cNvPr id="23581" name="Text Box 24"/>
            <p:cNvSpPr txBox="1">
              <a:spLocks noChangeArrowheads="1"/>
            </p:cNvSpPr>
            <p:nvPr/>
          </p:nvSpPr>
          <p:spPr bwMode="auto">
            <a:xfrm>
              <a:off x="2832" y="1536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9pPr>
            </a:lstStyle>
            <a:p>
              <a:pPr eaLnBrk="1" hangingPunct="1"/>
              <a:r>
                <a:rPr lang="en-US" altLang="en-US" sz="1200"/>
                <a:t>2</a:t>
              </a:r>
            </a:p>
          </p:txBody>
        </p:sp>
        <p:sp>
          <p:nvSpPr>
            <p:cNvPr id="23582" name="Text Box 25"/>
            <p:cNvSpPr txBox="1">
              <a:spLocks noChangeArrowheads="1"/>
            </p:cNvSpPr>
            <p:nvPr/>
          </p:nvSpPr>
          <p:spPr bwMode="auto">
            <a:xfrm>
              <a:off x="3763" y="1930"/>
              <a:ext cx="2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9pPr>
            </a:lstStyle>
            <a:p>
              <a:pPr eaLnBrk="1" hangingPunct="1"/>
              <a:r>
                <a:rPr lang="en-US" altLang="en-US" sz="1200"/>
                <a:t>10</a:t>
              </a:r>
            </a:p>
          </p:txBody>
        </p:sp>
        <p:sp>
          <p:nvSpPr>
            <p:cNvPr id="23583" name="Text Box 26"/>
            <p:cNvSpPr txBox="1">
              <a:spLocks noChangeArrowheads="1"/>
            </p:cNvSpPr>
            <p:nvPr/>
          </p:nvSpPr>
          <p:spPr bwMode="auto">
            <a:xfrm>
              <a:off x="3101" y="1930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9pPr>
            </a:lstStyle>
            <a:p>
              <a:pPr eaLnBrk="1" hangingPunct="1"/>
              <a:r>
                <a:rPr lang="en-US" altLang="en-US" sz="1200"/>
                <a:t>3</a:t>
              </a:r>
            </a:p>
          </p:txBody>
        </p:sp>
        <p:sp>
          <p:nvSpPr>
            <p:cNvPr id="23584" name="Text Box 27"/>
            <p:cNvSpPr txBox="1">
              <a:spLocks noChangeArrowheads="1"/>
            </p:cNvSpPr>
            <p:nvPr/>
          </p:nvSpPr>
          <p:spPr bwMode="auto">
            <a:xfrm>
              <a:off x="3888" y="2659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9pPr>
            </a:lstStyle>
            <a:p>
              <a:pPr eaLnBrk="1" hangingPunct="1"/>
              <a:r>
                <a:rPr lang="en-US" altLang="en-US" sz="1200"/>
                <a:t>6</a:t>
              </a:r>
            </a:p>
          </p:txBody>
        </p:sp>
        <p:sp>
          <p:nvSpPr>
            <p:cNvPr id="23585" name="Text Box 28"/>
            <p:cNvSpPr txBox="1">
              <a:spLocks noChangeArrowheads="1"/>
            </p:cNvSpPr>
            <p:nvPr/>
          </p:nvSpPr>
          <p:spPr bwMode="auto">
            <a:xfrm>
              <a:off x="3264" y="2659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9pPr>
            </a:lstStyle>
            <a:p>
              <a:pPr eaLnBrk="1" hangingPunct="1"/>
              <a:r>
                <a:rPr lang="en-US" altLang="en-US" sz="1200"/>
                <a:t>4</a:t>
              </a:r>
            </a:p>
          </p:txBody>
        </p:sp>
        <p:sp>
          <p:nvSpPr>
            <p:cNvPr id="23586" name="Text Box 29"/>
            <p:cNvSpPr txBox="1">
              <a:spLocks noChangeArrowheads="1"/>
            </p:cNvSpPr>
            <p:nvPr/>
          </p:nvSpPr>
          <p:spPr bwMode="auto">
            <a:xfrm>
              <a:off x="3456" y="2256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9pPr>
            </a:lstStyle>
            <a:p>
              <a:pPr eaLnBrk="1" hangingPunct="1"/>
              <a:r>
                <a:rPr lang="en-US" altLang="en-US" sz="1200"/>
                <a:t>2</a:t>
              </a:r>
            </a:p>
          </p:txBody>
        </p:sp>
        <p:sp>
          <p:nvSpPr>
            <p:cNvPr id="23587" name="Text Box 30"/>
            <p:cNvSpPr txBox="1">
              <a:spLocks noChangeArrowheads="1"/>
            </p:cNvSpPr>
            <p:nvPr/>
          </p:nvSpPr>
          <p:spPr bwMode="auto">
            <a:xfrm>
              <a:off x="2160" y="2256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9pPr>
            </a:lstStyle>
            <a:p>
              <a:pPr eaLnBrk="1" hangingPunct="1"/>
              <a:r>
                <a:rPr lang="en-US" altLang="en-US" sz="1200"/>
                <a:t>2</a:t>
              </a:r>
            </a:p>
          </p:txBody>
        </p:sp>
        <p:sp>
          <p:nvSpPr>
            <p:cNvPr id="23588" name="Text Box 31"/>
            <p:cNvSpPr txBox="1">
              <a:spLocks noChangeArrowheads="1"/>
            </p:cNvSpPr>
            <p:nvPr/>
          </p:nvSpPr>
          <p:spPr bwMode="auto">
            <a:xfrm>
              <a:off x="2448" y="2659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9pPr>
            </a:lstStyle>
            <a:p>
              <a:pPr eaLnBrk="1" hangingPunct="1"/>
              <a:r>
                <a:rPr lang="en-US" altLang="en-US" sz="1200"/>
                <a:t>8</a:t>
              </a:r>
            </a:p>
          </p:txBody>
        </p:sp>
        <p:sp>
          <p:nvSpPr>
            <p:cNvPr id="23589" name="Text Box 32"/>
            <p:cNvSpPr txBox="1">
              <a:spLocks noChangeArrowheads="1"/>
            </p:cNvSpPr>
            <p:nvPr/>
          </p:nvSpPr>
          <p:spPr bwMode="auto">
            <a:xfrm>
              <a:off x="1776" y="2659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9pPr>
            </a:lstStyle>
            <a:p>
              <a:pPr eaLnBrk="1" hangingPunct="1"/>
              <a:r>
                <a:rPr lang="en-US" altLang="en-US" sz="1200"/>
                <a:t>5</a:t>
              </a:r>
            </a:p>
          </p:txBody>
        </p:sp>
        <p:sp>
          <p:nvSpPr>
            <p:cNvPr id="23590" name="Text Box 33"/>
            <p:cNvSpPr txBox="1">
              <a:spLocks noChangeArrowheads="1"/>
            </p:cNvSpPr>
            <p:nvPr/>
          </p:nvSpPr>
          <p:spPr bwMode="auto">
            <a:xfrm>
              <a:off x="2880" y="2976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9pPr>
            </a:lstStyle>
            <a:p>
              <a:pPr eaLnBrk="1" hangingPunct="1"/>
              <a:r>
                <a:rPr lang="en-US" altLang="en-US" sz="1200"/>
                <a:t>1</a:t>
              </a:r>
            </a:p>
          </p:txBody>
        </p:sp>
        <p:sp>
          <p:nvSpPr>
            <p:cNvPr id="23591" name="Text Box 34"/>
            <p:cNvSpPr txBox="1">
              <a:spLocks noChangeArrowheads="1"/>
            </p:cNvSpPr>
            <p:nvPr/>
          </p:nvSpPr>
          <p:spPr bwMode="auto">
            <a:xfrm>
              <a:off x="2160" y="1277"/>
              <a:ext cx="202" cy="23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9pPr>
            </a:lstStyle>
            <a:p>
              <a:pPr eaLnBrk="1" hangingPunct="1"/>
              <a:r>
                <a:rPr lang="en-US" altLang="en-US" sz="1800"/>
                <a:t>0</a:t>
              </a:r>
            </a:p>
          </p:txBody>
        </p:sp>
        <p:sp>
          <p:nvSpPr>
            <p:cNvPr id="23592" name="Text Box 35"/>
            <p:cNvSpPr txBox="1">
              <a:spLocks noChangeArrowheads="1"/>
            </p:cNvSpPr>
            <p:nvPr/>
          </p:nvSpPr>
          <p:spPr bwMode="auto">
            <a:xfrm>
              <a:off x="3456" y="1296"/>
              <a:ext cx="202" cy="23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9pPr>
            </a:lstStyle>
            <a:p>
              <a:pPr eaLnBrk="1" hangingPunct="1"/>
              <a:r>
                <a:rPr lang="en-US" altLang="en-US" sz="1800">
                  <a:sym typeface="Symbol" pitchFamily="-101" charset="2"/>
                </a:rPr>
                <a:t>2</a:t>
              </a:r>
              <a:endParaRPr lang="en-US" altLang="en-US" sz="1800"/>
            </a:p>
          </p:txBody>
        </p:sp>
        <p:sp>
          <p:nvSpPr>
            <p:cNvPr id="23593" name="Text Box 36"/>
            <p:cNvSpPr txBox="1">
              <a:spLocks noChangeArrowheads="1"/>
            </p:cNvSpPr>
            <p:nvPr/>
          </p:nvSpPr>
          <p:spPr bwMode="auto">
            <a:xfrm>
              <a:off x="1248" y="2304"/>
              <a:ext cx="243" cy="23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674EA7"/>
                  </a:solidFill>
                  <a:latin typeface="Constantia" pitchFamily="-101" charset="0"/>
                </a:rPr>
                <a:t>∞ </a:t>
              </a:r>
              <a:endParaRPr lang="en-US" altLang="en-US" sz="1800"/>
            </a:p>
          </p:txBody>
        </p:sp>
        <p:sp>
          <p:nvSpPr>
            <p:cNvPr id="23594" name="Text Box 37"/>
            <p:cNvSpPr txBox="1">
              <a:spLocks noChangeArrowheads="1"/>
            </p:cNvSpPr>
            <p:nvPr/>
          </p:nvSpPr>
          <p:spPr bwMode="auto">
            <a:xfrm>
              <a:off x="4320" y="2256"/>
              <a:ext cx="243" cy="23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674EA7"/>
                  </a:solidFill>
                  <a:latin typeface="Constantia" pitchFamily="-101" charset="0"/>
                </a:rPr>
                <a:t>∞ </a:t>
              </a:r>
              <a:endParaRPr lang="en-US" altLang="en-US" sz="1800"/>
            </a:p>
          </p:txBody>
        </p:sp>
        <p:sp>
          <p:nvSpPr>
            <p:cNvPr id="23595" name="Text Box 38"/>
            <p:cNvSpPr txBox="1">
              <a:spLocks noChangeArrowheads="1"/>
            </p:cNvSpPr>
            <p:nvPr/>
          </p:nvSpPr>
          <p:spPr bwMode="auto">
            <a:xfrm>
              <a:off x="2832" y="2598"/>
              <a:ext cx="202" cy="23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9pPr>
            </a:lstStyle>
            <a:p>
              <a:pPr eaLnBrk="1" hangingPunct="1"/>
              <a:r>
                <a:rPr lang="en-US" altLang="en-US" sz="1800">
                  <a:sym typeface="Symbol" pitchFamily="-101" charset="2"/>
                </a:rPr>
                <a:t>1</a:t>
              </a:r>
              <a:endParaRPr lang="en-US" altLang="en-US" sz="1800"/>
            </a:p>
          </p:txBody>
        </p:sp>
        <p:sp>
          <p:nvSpPr>
            <p:cNvPr id="23596" name="Text Box 39"/>
            <p:cNvSpPr txBox="1">
              <a:spLocks noChangeArrowheads="1"/>
            </p:cNvSpPr>
            <p:nvPr/>
          </p:nvSpPr>
          <p:spPr bwMode="auto">
            <a:xfrm>
              <a:off x="2160" y="3312"/>
              <a:ext cx="243" cy="23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674EA7"/>
                  </a:solidFill>
                  <a:latin typeface="Constantia" pitchFamily="-101" charset="0"/>
                </a:rPr>
                <a:t>∞ </a:t>
              </a:r>
              <a:endParaRPr lang="en-US" altLang="en-US" sz="1800"/>
            </a:p>
          </p:txBody>
        </p:sp>
        <p:sp>
          <p:nvSpPr>
            <p:cNvPr id="23597" name="Text Box 40"/>
            <p:cNvSpPr txBox="1">
              <a:spLocks noChangeArrowheads="1"/>
            </p:cNvSpPr>
            <p:nvPr/>
          </p:nvSpPr>
          <p:spPr bwMode="auto">
            <a:xfrm>
              <a:off x="3456" y="3312"/>
              <a:ext cx="243" cy="23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01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674EA7"/>
                  </a:solidFill>
                  <a:latin typeface="Constantia" pitchFamily="-101" charset="0"/>
                </a:rPr>
                <a:t>∞ </a:t>
              </a:r>
              <a:endParaRPr lang="en-US" altLang="en-US" sz="1800"/>
            </a:p>
          </p:txBody>
        </p:sp>
      </p:grpSp>
      <p:sp>
        <p:nvSpPr>
          <p:cNvPr id="23558" name="Line 43"/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Line 44"/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0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fld id="{B0CCAFA9-CCBB-472A-94FB-4794EA5219E7}" type="slidenum">
              <a:rPr lang="en-US" altLang="en-US" sz="1200">
                <a:solidFill>
                  <a:srgbClr val="898989"/>
                </a:solidFill>
                <a:latin typeface="Calibri" pitchFamily="-101" charset="0"/>
              </a:rPr>
              <a:pPr eaLnBrk="1" hangingPunct="1"/>
              <a:t>13</a:t>
            </a:fld>
            <a:endParaRPr lang="en-US" altLang="en-US" sz="1200">
              <a:solidFill>
                <a:srgbClr val="898989"/>
              </a:solidFill>
              <a:latin typeface="Calibri" pitchFamily="-101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  <a:ea typeface="ＭＳ Ｐゴシック" pitchFamily="-101" charset="-128"/>
              </a:rPr>
              <a:t>Example: Update neighbors</a:t>
            </a:r>
          </a:p>
        </p:txBody>
      </p:sp>
      <p:sp>
        <p:nvSpPr>
          <p:cNvPr id="24580" name="Oval 3"/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A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sp>
        <p:nvSpPr>
          <p:cNvPr id="24581" name="Oval 4"/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G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sp>
        <p:nvSpPr>
          <p:cNvPr id="24582" name="Oval 5"/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F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cxnSp>
        <p:nvCxnSpPr>
          <p:cNvPr id="24583" name="AutoShape 6"/>
          <p:cNvCxnSpPr>
            <a:cxnSpLocks noChangeShapeType="1"/>
            <a:stCxn id="24581" idx="2"/>
            <a:endCxn id="24582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4" name="AutoShape 7"/>
          <p:cNvCxnSpPr>
            <a:cxnSpLocks noChangeShapeType="1"/>
            <a:stCxn id="24596" idx="2"/>
            <a:endCxn id="24593" idx="6"/>
          </p:cNvCxnSpPr>
          <p:nvPr/>
        </p:nvCxnSpPr>
        <p:spPr bwMode="auto">
          <a:xfrm flipH="1">
            <a:off x="2819400" y="3810000"/>
            <a:ext cx="1585913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5" name="AutoShape 8"/>
          <p:cNvCxnSpPr>
            <a:cxnSpLocks noChangeShapeType="1"/>
            <a:stCxn id="24580" idx="6"/>
            <a:endCxn id="24586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6" name="Oval 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B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sp>
        <p:nvSpPr>
          <p:cNvPr id="24587" name="Oval 10"/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E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cxnSp>
        <p:nvCxnSpPr>
          <p:cNvPr id="24588" name="AutoShape 11"/>
          <p:cNvCxnSpPr>
            <a:cxnSpLocks noChangeShapeType="1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AutoShape 12"/>
          <p:cNvCxnSpPr>
            <a:cxnSpLocks noChangeShapeType="1"/>
            <a:stCxn id="24587" idx="1"/>
            <a:endCxn id="24586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0" name="AutoShape 13"/>
          <p:cNvCxnSpPr>
            <a:cxnSpLocks noChangeShapeType="1"/>
            <a:stCxn id="24581" idx="7"/>
            <a:endCxn id="24587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1" name="AutoShape 14"/>
          <p:cNvCxnSpPr>
            <a:cxnSpLocks noChangeShapeType="1"/>
            <a:stCxn id="24580" idx="5"/>
            <a:endCxn id="24596" idx="1"/>
          </p:cNvCxnSpPr>
          <p:nvPr/>
        </p:nvCxnSpPr>
        <p:spPr bwMode="auto">
          <a:xfrm>
            <a:off x="3743325" y="2828925"/>
            <a:ext cx="7429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2" name="AutoShape 15"/>
          <p:cNvCxnSpPr>
            <a:cxnSpLocks noChangeShapeType="1"/>
            <a:stCxn id="24586" idx="3"/>
            <a:endCxn id="24596" idx="7"/>
          </p:cNvCxnSpPr>
          <p:nvPr/>
        </p:nvCxnSpPr>
        <p:spPr bwMode="auto">
          <a:xfrm flipH="1">
            <a:off x="4810125" y="2828925"/>
            <a:ext cx="6667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3" name="Oval 16"/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C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cxnSp>
        <p:nvCxnSpPr>
          <p:cNvPr id="24594" name="AutoShape 17"/>
          <p:cNvCxnSpPr>
            <a:cxnSpLocks noChangeShapeType="1"/>
            <a:stCxn id="24593" idx="7"/>
            <a:endCxn id="24580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AutoShape 18"/>
          <p:cNvCxnSpPr>
            <a:cxnSpLocks noChangeShapeType="1"/>
            <a:stCxn id="24582" idx="1"/>
            <a:endCxn id="24593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6" name="Oval 19"/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D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cxnSp>
        <p:nvCxnSpPr>
          <p:cNvPr id="24597" name="AutoShape 20"/>
          <p:cNvCxnSpPr>
            <a:cxnSpLocks noChangeShapeType="1"/>
            <a:stCxn id="24581" idx="1"/>
            <a:endCxn id="24596" idx="5"/>
          </p:cNvCxnSpPr>
          <p:nvPr/>
        </p:nvCxnSpPr>
        <p:spPr bwMode="auto">
          <a:xfrm flipH="1" flipV="1">
            <a:off x="4810125" y="3986213"/>
            <a:ext cx="6667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8" name="AutoShape 21"/>
          <p:cNvCxnSpPr>
            <a:cxnSpLocks noChangeShapeType="1"/>
            <a:stCxn id="24582" idx="7"/>
            <a:endCxn id="24596" idx="3"/>
          </p:cNvCxnSpPr>
          <p:nvPr/>
        </p:nvCxnSpPr>
        <p:spPr bwMode="auto">
          <a:xfrm flipV="1">
            <a:off x="3743325" y="3986213"/>
            <a:ext cx="7429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9" name="Text Box 22"/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4600" name="Text Box 23"/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4601" name="Text Box 24"/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4602" name="Text Box 25"/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10</a:t>
            </a:r>
          </a:p>
        </p:txBody>
      </p:sp>
      <p:sp>
        <p:nvSpPr>
          <p:cNvPr id="24603" name="Text Box 26"/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3</a:t>
            </a:r>
          </a:p>
        </p:txBody>
      </p:sp>
      <p:sp>
        <p:nvSpPr>
          <p:cNvPr id="24604" name="Text Box 27"/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6</a:t>
            </a:r>
          </a:p>
        </p:txBody>
      </p:sp>
      <p:sp>
        <p:nvSpPr>
          <p:cNvPr id="24605" name="Text Box 28"/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4606" name="Text Box 29"/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4607" name="Text Box 30"/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4608" name="Text Box 31"/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8</a:t>
            </a:r>
          </a:p>
        </p:txBody>
      </p:sp>
      <p:sp>
        <p:nvSpPr>
          <p:cNvPr id="24609" name="Text Box 32"/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5</a:t>
            </a:r>
          </a:p>
        </p:txBody>
      </p:sp>
      <p:sp>
        <p:nvSpPr>
          <p:cNvPr id="24610" name="Text Box 33"/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4611" name="Text Box 34"/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/>
              <a:t>0</a:t>
            </a:r>
          </a:p>
        </p:txBody>
      </p:sp>
      <p:sp>
        <p:nvSpPr>
          <p:cNvPr id="24612" name="Text Box 35"/>
          <p:cNvSpPr txBox="1">
            <a:spLocks noChangeArrowheads="1"/>
          </p:cNvSpPr>
          <p:nvPr/>
        </p:nvSpPr>
        <p:spPr bwMode="auto">
          <a:xfrm>
            <a:off x="5486400" y="20574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itchFamily="-101" charset="2"/>
              </a:rPr>
              <a:t>2</a:t>
            </a:r>
            <a:endParaRPr lang="en-US" altLang="en-US" sz="1800"/>
          </a:p>
        </p:txBody>
      </p:sp>
      <p:sp>
        <p:nvSpPr>
          <p:cNvPr id="24613" name="Text Box 36"/>
          <p:cNvSpPr txBox="1">
            <a:spLocks noChangeArrowheads="1"/>
          </p:cNvSpPr>
          <p:nvPr/>
        </p:nvSpPr>
        <p:spPr bwMode="auto">
          <a:xfrm>
            <a:off x="1981200" y="3667125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itchFamily="-101" charset="2"/>
              </a:rPr>
              <a:t>3</a:t>
            </a:r>
            <a:endParaRPr lang="en-US" altLang="en-US" sz="1800"/>
          </a:p>
        </p:txBody>
      </p:sp>
      <p:sp>
        <p:nvSpPr>
          <p:cNvPr id="24614" name="Text Box 37"/>
          <p:cNvSpPr txBox="1">
            <a:spLocks noChangeArrowheads="1"/>
          </p:cNvSpPr>
          <p:nvPr/>
        </p:nvSpPr>
        <p:spPr bwMode="auto">
          <a:xfrm>
            <a:off x="6858000" y="3590925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itchFamily="-101" charset="2"/>
              </a:rPr>
              <a:t>3</a:t>
            </a:r>
            <a:endParaRPr lang="en-US" altLang="en-US" sz="1800"/>
          </a:p>
        </p:txBody>
      </p:sp>
      <p:sp>
        <p:nvSpPr>
          <p:cNvPr id="24615" name="Text Box 38"/>
          <p:cNvSpPr txBox="1">
            <a:spLocks noChangeArrowheads="1"/>
          </p:cNvSpPr>
          <p:nvPr/>
        </p:nvSpPr>
        <p:spPr bwMode="auto">
          <a:xfrm>
            <a:off x="4495800" y="41243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itchFamily="-101" charset="2"/>
              </a:rPr>
              <a:t>1</a:t>
            </a:r>
            <a:endParaRPr lang="en-US" altLang="en-US" sz="1800"/>
          </a:p>
        </p:txBody>
      </p:sp>
      <p:sp>
        <p:nvSpPr>
          <p:cNvPr id="24616" name="Text Box 39"/>
          <p:cNvSpPr txBox="1">
            <a:spLocks noChangeArrowheads="1"/>
          </p:cNvSpPr>
          <p:nvPr/>
        </p:nvSpPr>
        <p:spPr bwMode="auto">
          <a:xfrm>
            <a:off x="3429000" y="5257800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itchFamily="-101" charset="2"/>
              </a:rPr>
              <a:t>9</a:t>
            </a:r>
            <a:endParaRPr lang="en-US" altLang="en-US" sz="1800"/>
          </a:p>
        </p:txBody>
      </p:sp>
      <p:sp>
        <p:nvSpPr>
          <p:cNvPr id="24617" name="Text Box 40"/>
          <p:cNvSpPr txBox="1">
            <a:spLocks noChangeArrowheads="1"/>
          </p:cNvSpPr>
          <p:nvPr/>
        </p:nvSpPr>
        <p:spPr bwMode="auto">
          <a:xfrm>
            <a:off x="5486400" y="5257800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itchFamily="-101" charset="2"/>
              </a:rPr>
              <a:t>5</a:t>
            </a:r>
            <a:endParaRPr lang="en-US" altLang="en-US" sz="1800"/>
          </a:p>
        </p:txBody>
      </p:sp>
      <p:sp>
        <p:nvSpPr>
          <p:cNvPr id="24618" name="Line 43"/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9" name="Line 44"/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0" name="Line 45"/>
          <p:cNvSpPr>
            <a:spLocks noChangeShapeType="1"/>
          </p:cNvSpPr>
          <p:nvPr/>
        </p:nvSpPr>
        <p:spPr bwMode="auto">
          <a:xfrm flipH="1" flipV="1">
            <a:off x="4876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1" name="Line 46"/>
          <p:cNvSpPr>
            <a:spLocks noChangeShapeType="1"/>
          </p:cNvSpPr>
          <p:nvPr/>
        </p:nvSpPr>
        <p:spPr bwMode="auto">
          <a:xfrm flipH="1" flipV="1">
            <a:off x="4800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2" name="Line 47"/>
          <p:cNvSpPr>
            <a:spLocks noChangeShapeType="1"/>
          </p:cNvSpPr>
          <p:nvPr/>
        </p:nvSpPr>
        <p:spPr bwMode="auto">
          <a:xfrm flipV="1">
            <a:off x="3962400" y="4114800"/>
            <a:ext cx="5334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3" name="Line 48"/>
          <p:cNvSpPr>
            <a:spLocks noChangeShapeType="1"/>
          </p:cNvSpPr>
          <p:nvPr/>
        </p:nvSpPr>
        <p:spPr bwMode="auto">
          <a:xfrm flipV="1">
            <a:off x="2895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4" name="Text Box 49"/>
          <p:cNvSpPr txBox="1">
            <a:spLocks noChangeArrowheads="1"/>
          </p:cNvSpPr>
          <p:nvPr/>
        </p:nvSpPr>
        <p:spPr bwMode="auto">
          <a:xfrm>
            <a:off x="304800" y="4724400"/>
            <a:ext cx="27289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Distance(C) = 1 + 2 = 3 Distance(E) = 1 + 2 = 3 Distance(F) = 1 + 8 = 9 Distance(G) = 1 + 4 = 5</a:t>
            </a:r>
          </a:p>
        </p:txBody>
      </p:sp>
    </p:spTree>
    <p:extLst>
      <p:ext uri="{BB962C8B-B14F-4D97-AF65-F5344CB8AC3E}">
        <p14:creationId xmlns:p14="http://schemas.microsoft.com/office/powerpoint/2010/main" val="87545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fld id="{550AF64C-506D-4613-B5BF-D26307EC5C17}" type="slidenum">
              <a:rPr lang="en-US" altLang="en-US" sz="1200">
                <a:solidFill>
                  <a:srgbClr val="898989"/>
                </a:solidFill>
                <a:latin typeface="Calibri" pitchFamily="-101" charset="0"/>
              </a:rPr>
              <a:pPr eaLnBrk="1" hangingPunct="1"/>
              <a:t>14</a:t>
            </a:fld>
            <a:endParaRPr lang="en-US" altLang="en-US" sz="1200">
              <a:solidFill>
                <a:srgbClr val="898989"/>
              </a:solidFill>
              <a:latin typeface="Calibri" pitchFamily="-101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  <a:ea typeface="ＭＳ Ｐゴシック" pitchFamily="-101" charset="-128"/>
              </a:rPr>
              <a:t>Example: Continued...</a:t>
            </a:r>
            <a:endParaRPr lang="en-US" altLang="en-US" smtClean="0">
              <a:solidFill>
                <a:srgbClr val="FF0000"/>
              </a:solidFill>
              <a:ea typeface="ＭＳ Ｐゴシック" pitchFamily="-101" charset="-128"/>
            </a:endParaRPr>
          </a:p>
        </p:txBody>
      </p:sp>
      <p:sp>
        <p:nvSpPr>
          <p:cNvPr id="25604" name="Oval 3"/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A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sp>
        <p:nvSpPr>
          <p:cNvPr id="25605" name="Oval 4"/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G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sp>
        <p:nvSpPr>
          <p:cNvPr id="25606" name="Oval 5"/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F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cxnSp>
        <p:nvCxnSpPr>
          <p:cNvPr id="25607" name="AutoShape 6"/>
          <p:cNvCxnSpPr>
            <a:cxnSpLocks noChangeShapeType="1"/>
            <a:stCxn id="25605" idx="2"/>
            <a:endCxn id="25606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8" name="AutoShape 7"/>
          <p:cNvCxnSpPr>
            <a:cxnSpLocks noChangeShapeType="1"/>
            <a:stCxn id="25620" idx="2"/>
            <a:endCxn id="25617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9" name="AutoShape 8"/>
          <p:cNvCxnSpPr>
            <a:cxnSpLocks noChangeShapeType="1"/>
            <a:stCxn id="25604" idx="6"/>
            <a:endCxn id="25610" idx="2"/>
          </p:cNvCxnSpPr>
          <p:nvPr/>
        </p:nvCxnSpPr>
        <p:spPr bwMode="auto">
          <a:xfrm>
            <a:off x="3810000" y="2667000"/>
            <a:ext cx="1585913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0" name="Oval 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B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sp>
        <p:nvSpPr>
          <p:cNvPr id="25611" name="Oval 10"/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E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cxnSp>
        <p:nvCxnSpPr>
          <p:cNvPr id="25612" name="AutoShape 11"/>
          <p:cNvCxnSpPr>
            <a:cxnSpLocks noChangeShapeType="1"/>
            <a:stCxn id="25611" idx="2"/>
            <a:endCxn id="25620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3" name="AutoShape 12"/>
          <p:cNvCxnSpPr>
            <a:cxnSpLocks noChangeShapeType="1"/>
            <a:stCxn id="25611" idx="1"/>
            <a:endCxn id="25610" idx="5"/>
          </p:cNvCxnSpPr>
          <p:nvPr/>
        </p:nvCxnSpPr>
        <p:spPr bwMode="auto">
          <a:xfrm flipH="1" flipV="1">
            <a:off x="5800725" y="2843213"/>
            <a:ext cx="5905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4" name="AutoShape 13"/>
          <p:cNvCxnSpPr>
            <a:cxnSpLocks noChangeShapeType="1"/>
            <a:stCxn id="25605" idx="7"/>
            <a:endCxn id="25611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5" name="AutoShape 14"/>
          <p:cNvCxnSpPr>
            <a:cxnSpLocks noChangeShapeType="1"/>
            <a:stCxn id="25604" idx="5"/>
            <a:endCxn id="25620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6" name="AutoShape 15"/>
          <p:cNvCxnSpPr>
            <a:cxnSpLocks noChangeShapeType="1"/>
            <a:stCxn id="25610" idx="3"/>
            <a:endCxn id="25620" idx="7"/>
          </p:cNvCxnSpPr>
          <p:nvPr/>
        </p:nvCxnSpPr>
        <p:spPr bwMode="auto">
          <a:xfrm flipH="1">
            <a:off x="4810125" y="2843213"/>
            <a:ext cx="6667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7" name="Oval 16"/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C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cxnSp>
        <p:nvCxnSpPr>
          <p:cNvPr id="25618" name="AutoShape 17"/>
          <p:cNvCxnSpPr>
            <a:cxnSpLocks noChangeShapeType="1"/>
            <a:stCxn id="25617" idx="7"/>
            <a:endCxn id="25604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9" name="AutoShape 18"/>
          <p:cNvCxnSpPr>
            <a:cxnSpLocks noChangeShapeType="1"/>
            <a:stCxn id="25606" idx="1"/>
            <a:endCxn id="25617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0" name="Oval 19"/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D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cxnSp>
        <p:nvCxnSpPr>
          <p:cNvPr id="25621" name="AutoShape 20"/>
          <p:cNvCxnSpPr>
            <a:cxnSpLocks noChangeShapeType="1"/>
            <a:stCxn id="25605" idx="1"/>
            <a:endCxn id="25620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2" name="AutoShape 21"/>
          <p:cNvCxnSpPr>
            <a:cxnSpLocks noChangeShapeType="1"/>
            <a:stCxn id="25606" idx="7"/>
            <a:endCxn id="25620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3" name="Text Box 22"/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5624" name="Text Box 23"/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5625" name="Text Box 24"/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5626" name="Text Box 25"/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10</a:t>
            </a:r>
          </a:p>
        </p:txBody>
      </p:sp>
      <p:sp>
        <p:nvSpPr>
          <p:cNvPr id="25627" name="Text Box 26"/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3</a:t>
            </a:r>
          </a:p>
        </p:txBody>
      </p:sp>
      <p:sp>
        <p:nvSpPr>
          <p:cNvPr id="25628" name="Text Box 27"/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6</a:t>
            </a:r>
          </a:p>
        </p:txBody>
      </p:sp>
      <p:sp>
        <p:nvSpPr>
          <p:cNvPr id="25629" name="Text Box 28"/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5630" name="Text Box 29"/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5631" name="Text Box 30"/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5632" name="Text Box 31"/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8</a:t>
            </a:r>
          </a:p>
        </p:txBody>
      </p:sp>
      <p:sp>
        <p:nvSpPr>
          <p:cNvPr id="25633" name="Text Box 32"/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5</a:t>
            </a:r>
          </a:p>
        </p:txBody>
      </p:sp>
      <p:sp>
        <p:nvSpPr>
          <p:cNvPr id="25634" name="Text Box 33"/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5635" name="Text Box 34"/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/>
              <a:t>0</a:t>
            </a:r>
          </a:p>
        </p:txBody>
      </p:sp>
      <p:sp>
        <p:nvSpPr>
          <p:cNvPr id="25636" name="Text Box 35"/>
          <p:cNvSpPr txBox="1">
            <a:spLocks noChangeArrowheads="1"/>
          </p:cNvSpPr>
          <p:nvPr/>
        </p:nvSpPr>
        <p:spPr bwMode="auto">
          <a:xfrm>
            <a:off x="5486400" y="20574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itchFamily="-101" charset="2"/>
              </a:rPr>
              <a:t>2</a:t>
            </a:r>
            <a:endParaRPr lang="en-US" altLang="en-US" sz="1800"/>
          </a:p>
        </p:txBody>
      </p:sp>
      <p:sp>
        <p:nvSpPr>
          <p:cNvPr id="25637" name="Text Box 36"/>
          <p:cNvSpPr txBox="1">
            <a:spLocks noChangeArrowheads="1"/>
          </p:cNvSpPr>
          <p:nvPr/>
        </p:nvSpPr>
        <p:spPr bwMode="auto">
          <a:xfrm>
            <a:off x="1981200" y="36671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itchFamily="-101" charset="2"/>
              </a:rPr>
              <a:t>3</a:t>
            </a:r>
            <a:endParaRPr lang="en-US" altLang="en-US" sz="1800"/>
          </a:p>
        </p:txBody>
      </p:sp>
      <p:sp>
        <p:nvSpPr>
          <p:cNvPr id="25638" name="Text Box 37"/>
          <p:cNvSpPr txBox="1">
            <a:spLocks noChangeArrowheads="1"/>
          </p:cNvSpPr>
          <p:nvPr/>
        </p:nvSpPr>
        <p:spPr bwMode="auto">
          <a:xfrm>
            <a:off x="6858000" y="35909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itchFamily="-101" charset="2"/>
              </a:rPr>
              <a:t>3</a:t>
            </a:r>
            <a:endParaRPr lang="en-US" altLang="en-US" sz="1800"/>
          </a:p>
        </p:txBody>
      </p:sp>
      <p:sp>
        <p:nvSpPr>
          <p:cNvPr id="25639" name="Text Box 38"/>
          <p:cNvSpPr txBox="1">
            <a:spLocks noChangeArrowheads="1"/>
          </p:cNvSpPr>
          <p:nvPr/>
        </p:nvSpPr>
        <p:spPr bwMode="auto">
          <a:xfrm>
            <a:off x="4495800" y="41243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itchFamily="-101" charset="2"/>
              </a:rPr>
              <a:t>1</a:t>
            </a:r>
            <a:endParaRPr lang="en-US" altLang="en-US" sz="1800"/>
          </a:p>
        </p:txBody>
      </p:sp>
      <p:sp>
        <p:nvSpPr>
          <p:cNvPr id="25640" name="Text Box 42"/>
          <p:cNvSpPr txBox="1">
            <a:spLocks noChangeArrowheads="1"/>
          </p:cNvSpPr>
          <p:nvPr/>
        </p:nvSpPr>
        <p:spPr bwMode="auto">
          <a:xfrm>
            <a:off x="914400" y="1676400"/>
            <a:ext cx="704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/>
              <a:t>Pick vertex in List with minimum distance (B) and update neighbors</a:t>
            </a:r>
          </a:p>
        </p:txBody>
      </p:sp>
      <p:sp>
        <p:nvSpPr>
          <p:cNvPr id="25641" name="Line 43"/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2" name="Line 44"/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3" name="Line 45"/>
          <p:cNvSpPr>
            <a:spLocks noChangeShapeType="1"/>
          </p:cNvSpPr>
          <p:nvPr/>
        </p:nvSpPr>
        <p:spPr bwMode="auto">
          <a:xfrm flipH="1" flipV="1">
            <a:off x="4876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4" name="Line 46"/>
          <p:cNvSpPr>
            <a:spLocks noChangeShapeType="1"/>
          </p:cNvSpPr>
          <p:nvPr/>
        </p:nvSpPr>
        <p:spPr bwMode="auto">
          <a:xfrm flipH="1" flipV="1">
            <a:off x="4800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5" name="Line 47"/>
          <p:cNvSpPr>
            <a:spLocks noChangeShapeType="1"/>
          </p:cNvSpPr>
          <p:nvPr/>
        </p:nvSpPr>
        <p:spPr bwMode="auto">
          <a:xfrm flipV="1">
            <a:off x="3962400" y="4114800"/>
            <a:ext cx="5334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6" name="Line 48"/>
          <p:cNvSpPr>
            <a:spLocks noChangeShapeType="1"/>
          </p:cNvSpPr>
          <p:nvPr/>
        </p:nvSpPr>
        <p:spPr bwMode="auto">
          <a:xfrm flipV="1">
            <a:off x="2895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7" name="Text Box 49"/>
          <p:cNvSpPr txBox="1">
            <a:spLocks noChangeArrowheads="1"/>
          </p:cNvSpPr>
          <p:nvPr/>
        </p:nvSpPr>
        <p:spPr bwMode="auto">
          <a:xfrm>
            <a:off x="3429000" y="52578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itchFamily="-101" charset="2"/>
              </a:rPr>
              <a:t>9</a:t>
            </a:r>
            <a:endParaRPr lang="en-US" altLang="en-US" sz="1800"/>
          </a:p>
        </p:txBody>
      </p:sp>
      <p:sp>
        <p:nvSpPr>
          <p:cNvPr id="25648" name="Text Box 50"/>
          <p:cNvSpPr txBox="1">
            <a:spLocks noChangeArrowheads="1"/>
          </p:cNvSpPr>
          <p:nvPr/>
        </p:nvSpPr>
        <p:spPr bwMode="auto">
          <a:xfrm>
            <a:off x="5486400" y="52578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itchFamily="-101" charset="2"/>
              </a:rPr>
              <a:t>5</a:t>
            </a:r>
            <a:endParaRPr lang="en-US" altLang="en-US" sz="1800"/>
          </a:p>
        </p:txBody>
      </p:sp>
      <p:sp>
        <p:nvSpPr>
          <p:cNvPr id="25649" name="Text Box 51"/>
          <p:cNvSpPr txBox="1">
            <a:spLocks noChangeArrowheads="1"/>
          </p:cNvSpPr>
          <p:nvPr/>
        </p:nvSpPr>
        <p:spPr bwMode="auto">
          <a:xfrm>
            <a:off x="6172200" y="4419600"/>
            <a:ext cx="2743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Note : distance(D)</a:t>
            </a:r>
            <a:r>
              <a:rPr lang="en-US" altLang="en-US" sz="1800" baseline="-25000"/>
              <a:t> </a:t>
            </a:r>
            <a:r>
              <a:rPr lang="en-US" altLang="en-US" sz="1800"/>
              <a:t>not updated since D is already known and distance(E) not updated since it is larger than previously computed</a:t>
            </a:r>
          </a:p>
        </p:txBody>
      </p:sp>
    </p:spTree>
    <p:extLst>
      <p:ext uri="{BB962C8B-B14F-4D97-AF65-F5344CB8AC3E}">
        <p14:creationId xmlns:p14="http://schemas.microsoft.com/office/powerpoint/2010/main" val="146914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fld id="{09875277-369C-4FA8-A354-58A50332ED5C}" type="slidenum">
              <a:rPr lang="en-US" altLang="en-US" sz="1200">
                <a:solidFill>
                  <a:srgbClr val="898989"/>
                </a:solidFill>
                <a:latin typeface="Calibri" pitchFamily="-101" charset="0"/>
              </a:rPr>
              <a:pPr eaLnBrk="1" hangingPunct="1"/>
              <a:t>15</a:t>
            </a:fld>
            <a:endParaRPr lang="en-US" altLang="en-US" sz="1200">
              <a:solidFill>
                <a:srgbClr val="898989"/>
              </a:solidFill>
              <a:latin typeface="Calibri" pitchFamily="-101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  <a:ea typeface="ＭＳ Ｐゴシック" pitchFamily="-101" charset="-128"/>
              </a:rPr>
              <a:t>Example: Continued...</a:t>
            </a:r>
            <a:endParaRPr lang="en-US" altLang="en-US" smtClean="0">
              <a:solidFill>
                <a:srgbClr val="FF0000"/>
              </a:solidFill>
              <a:ea typeface="ＭＳ Ｐゴシック" pitchFamily="-101" charset="-128"/>
            </a:endParaRPr>
          </a:p>
        </p:txBody>
      </p:sp>
      <p:sp>
        <p:nvSpPr>
          <p:cNvPr id="26628" name="Oval 3"/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A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sp>
        <p:nvSpPr>
          <p:cNvPr id="26629" name="Oval 4"/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G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sp>
        <p:nvSpPr>
          <p:cNvPr id="26630" name="Oval 5"/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F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cxnSp>
        <p:nvCxnSpPr>
          <p:cNvPr id="26631" name="AutoShape 6"/>
          <p:cNvCxnSpPr>
            <a:cxnSpLocks noChangeShapeType="1"/>
            <a:stCxn id="26629" idx="2"/>
            <a:endCxn id="26630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2" name="AutoShape 7"/>
          <p:cNvCxnSpPr>
            <a:cxnSpLocks noChangeShapeType="1"/>
            <a:stCxn id="26644" idx="2"/>
            <a:endCxn id="26641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3" name="AutoShape 8"/>
          <p:cNvCxnSpPr>
            <a:cxnSpLocks noChangeShapeType="1"/>
            <a:stCxn id="26628" idx="6"/>
            <a:endCxn id="26634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4" name="Oval 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B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sp>
        <p:nvSpPr>
          <p:cNvPr id="26635" name="Oval 10"/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E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cxnSp>
        <p:nvCxnSpPr>
          <p:cNvPr id="26636" name="AutoShape 11"/>
          <p:cNvCxnSpPr>
            <a:cxnSpLocks noChangeShapeType="1"/>
            <a:stCxn id="26635" idx="2"/>
            <a:endCxn id="26644" idx="6"/>
          </p:cNvCxnSpPr>
          <p:nvPr/>
        </p:nvCxnSpPr>
        <p:spPr bwMode="auto">
          <a:xfrm flipH="1">
            <a:off x="4876800" y="3810000"/>
            <a:ext cx="1433513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7" name="AutoShape 12"/>
          <p:cNvCxnSpPr>
            <a:cxnSpLocks noChangeShapeType="1"/>
            <a:stCxn id="26635" idx="1"/>
            <a:endCxn id="26634" idx="5"/>
          </p:cNvCxnSpPr>
          <p:nvPr/>
        </p:nvCxnSpPr>
        <p:spPr bwMode="auto">
          <a:xfrm flipH="1" flipV="1">
            <a:off x="5800725" y="2828925"/>
            <a:ext cx="5905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8" name="AutoShape 13"/>
          <p:cNvCxnSpPr>
            <a:cxnSpLocks noChangeShapeType="1"/>
            <a:stCxn id="26629" idx="7"/>
            <a:endCxn id="26635" idx="3"/>
          </p:cNvCxnSpPr>
          <p:nvPr/>
        </p:nvCxnSpPr>
        <p:spPr bwMode="auto">
          <a:xfrm flipV="1">
            <a:off x="5800725" y="3986213"/>
            <a:ext cx="5905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9" name="AutoShape 14"/>
          <p:cNvCxnSpPr>
            <a:cxnSpLocks noChangeShapeType="1"/>
            <a:stCxn id="26628" idx="5"/>
            <a:endCxn id="26644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0" name="AutoShape 15"/>
          <p:cNvCxnSpPr>
            <a:cxnSpLocks noChangeShapeType="1"/>
            <a:stCxn id="26634" idx="3"/>
            <a:endCxn id="26644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1" name="Oval 16"/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C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cxnSp>
        <p:nvCxnSpPr>
          <p:cNvPr id="26642" name="AutoShape 17"/>
          <p:cNvCxnSpPr>
            <a:cxnSpLocks noChangeShapeType="1"/>
            <a:stCxn id="26641" idx="7"/>
            <a:endCxn id="26628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3" name="AutoShape 18"/>
          <p:cNvCxnSpPr>
            <a:cxnSpLocks noChangeShapeType="1"/>
            <a:stCxn id="26630" idx="1"/>
            <a:endCxn id="26641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4" name="Oval 19"/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D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cxnSp>
        <p:nvCxnSpPr>
          <p:cNvPr id="26645" name="AutoShape 20"/>
          <p:cNvCxnSpPr>
            <a:cxnSpLocks noChangeShapeType="1"/>
            <a:stCxn id="26629" idx="1"/>
            <a:endCxn id="26644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6" name="AutoShape 21"/>
          <p:cNvCxnSpPr>
            <a:cxnSpLocks noChangeShapeType="1"/>
            <a:stCxn id="26630" idx="7"/>
            <a:endCxn id="26644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7" name="Text Box 22"/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6648" name="Text Box 23"/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6649" name="Text Box 24"/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6650" name="Text Box 25"/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10</a:t>
            </a:r>
          </a:p>
        </p:txBody>
      </p:sp>
      <p:sp>
        <p:nvSpPr>
          <p:cNvPr id="26651" name="Text Box 26"/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3</a:t>
            </a:r>
          </a:p>
        </p:txBody>
      </p:sp>
      <p:sp>
        <p:nvSpPr>
          <p:cNvPr id="26652" name="Text Box 27"/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6</a:t>
            </a:r>
          </a:p>
        </p:txBody>
      </p:sp>
      <p:sp>
        <p:nvSpPr>
          <p:cNvPr id="26653" name="Text Box 28"/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6654" name="Text Box 29"/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6655" name="Text Box 30"/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6656" name="Text Box 31"/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8</a:t>
            </a:r>
          </a:p>
        </p:txBody>
      </p:sp>
      <p:sp>
        <p:nvSpPr>
          <p:cNvPr id="26657" name="Text Box 32"/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5</a:t>
            </a:r>
          </a:p>
        </p:txBody>
      </p:sp>
      <p:sp>
        <p:nvSpPr>
          <p:cNvPr id="26658" name="Text Box 33"/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6659" name="Text Box 34"/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/>
              <a:t>0</a:t>
            </a:r>
          </a:p>
        </p:txBody>
      </p:sp>
      <p:sp>
        <p:nvSpPr>
          <p:cNvPr id="26660" name="Text Box 35"/>
          <p:cNvSpPr txBox="1">
            <a:spLocks noChangeArrowheads="1"/>
          </p:cNvSpPr>
          <p:nvPr/>
        </p:nvSpPr>
        <p:spPr bwMode="auto">
          <a:xfrm>
            <a:off x="5486400" y="20574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itchFamily="-101" charset="2"/>
              </a:rPr>
              <a:t>2</a:t>
            </a:r>
            <a:endParaRPr lang="en-US" altLang="en-US" sz="1800"/>
          </a:p>
        </p:txBody>
      </p:sp>
      <p:sp>
        <p:nvSpPr>
          <p:cNvPr id="26661" name="Text Box 36"/>
          <p:cNvSpPr txBox="1">
            <a:spLocks noChangeArrowheads="1"/>
          </p:cNvSpPr>
          <p:nvPr/>
        </p:nvSpPr>
        <p:spPr bwMode="auto">
          <a:xfrm>
            <a:off x="1981200" y="36671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itchFamily="-101" charset="2"/>
              </a:rPr>
              <a:t>3</a:t>
            </a:r>
            <a:endParaRPr lang="en-US" altLang="en-US" sz="1800"/>
          </a:p>
        </p:txBody>
      </p:sp>
      <p:sp>
        <p:nvSpPr>
          <p:cNvPr id="26662" name="Text Box 37"/>
          <p:cNvSpPr txBox="1">
            <a:spLocks noChangeArrowheads="1"/>
          </p:cNvSpPr>
          <p:nvPr/>
        </p:nvSpPr>
        <p:spPr bwMode="auto">
          <a:xfrm>
            <a:off x="6858000" y="35909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itchFamily="-101" charset="2"/>
              </a:rPr>
              <a:t>3</a:t>
            </a:r>
            <a:endParaRPr lang="en-US" altLang="en-US" sz="1800"/>
          </a:p>
        </p:txBody>
      </p:sp>
      <p:sp>
        <p:nvSpPr>
          <p:cNvPr id="26663" name="Text Box 38"/>
          <p:cNvSpPr txBox="1">
            <a:spLocks noChangeArrowheads="1"/>
          </p:cNvSpPr>
          <p:nvPr/>
        </p:nvSpPr>
        <p:spPr bwMode="auto">
          <a:xfrm>
            <a:off x="4495800" y="41243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itchFamily="-101" charset="2"/>
              </a:rPr>
              <a:t>1</a:t>
            </a:r>
            <a:endParaRPr lang="en-US" altLang="en-US" sz="1800"/>
          </a:p>
        </p:txBody>
      </p:sp>
      <p:sp>
        <p:nvSpPr>
          <p:cNvPr id="26664" name="Line 42"/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5" name="Line 43"/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6" name="Line 44"/>
          <p:cNvSpPr>
            <a:spLocks noChangeShapeType="1"/>
          </p:cNvSpPr>
          <p:nvPr/>
        </p:nvSpPr>
        <p:spPr bwMode="auto">
          <a:xfrm flipH="1" flipV="1">
            <a:off x="4876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7" name="Line 45"/>
          <p:cNvSpPr>
            <a:spLocks noChangeShapeType="1"/>
          </p:cNvSpPr>
          <p:nvPr/>
        </p:nvSpPr>
        <p:spPr bwMode="auto">
          <a:xfrm flipH="1" flipV="1">
            <a:off x="4800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8" name="Line 46"/>
          <p:cNvSpPr>
            <a:spLocks noChangeShapeType="1"/>
          </p:cNvSpPr>
          <p:nvPr/>
        </p:nvSpPr>
        <p:spPr bwMode="auto">
          <a:xfrm flipV="1">
            <a:off x="3962400" y="4114800"/>
            <a:ext cx="5334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9" name="Line 47"/>
          <p:cNvSpPr>
            <a:spLocks noChangeShapeType="1"/>
          </p:cNvSpPr>
          <p:nvPr/>
        </p:nvSpPr>
        <p:spPr bwMode="auto">
          <a:xfrm flipV="1">
            <a:off x="2895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0" name="Text Box 48"/>
          <p:cNvSpPr txBox="1">
            <a:spLocks noChangeArrowheads="1"/>
          </p:cNvSpPr>
          <p:nvPr/>
        </p:nvSpPr>
        <p:spPr bwMode="auto">
          <a:xfrm>
            <a:off x="3429000" y="52578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itchFamily="-101" charset="2"/>
              </a:rPr>
              <a:t>9</a:t>
            </a:r>
            <a:endParaRPr lang="en-US" altLang="en-US" sz="1800"/>
          </a:p>
        </p:txBody>
      </p:sp>
      <p:sp>
        <p:nvSpPr>
          <p:cNvPr id="26671" name="Text Box 49"/>
          <p:cNvSpPr txBox="1">
            <a:spLocks noChangeArrowheads="1"/>
          </p:cNvSpPr>
          <p:nvPr/>
        </p:nvSpPr>
        <p:spPr bwMode="auto">
          <a:xfrm>
            <a:off x="5486400" y="52578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itchFamily="-101" charset="2"/>
              </a:rPr>
              <a:t>5</a:t>
            </a:r>
            <a:endParaRPr lang="en-US" altLang="en-US" sz="1800"/>
          </a:p>
        </p:txBody>
      </p:sp>
      <p:sp>
        <p:nvSpPr>
          <p:cNvPr id="26672" name="Text Box 50"/>
          <p:cNvSpPr txBox="1">
            <a:spLocks noChangeArrowheads="1"/>
          </p:cNvSpPr>
          <p:nvPr/>
        </p:nvSpPr>
        <p:spPr bwMode="auto">
          <a:xfrm>
            <a:off x="6400800" y="495300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No updating</a:t>
            </a:r>
          </a:p>
        </p:txBody>
      </p:sp>
      <p:sp>
        <p:nvSpPr>
          <p:cNvPr id="26673" name="Text Box 42"/>
          <p:cNvSpPr txBox="1">
            <a:spLocks noChangeArrowheads="1"/>
          </p:cNvSpPr>
          <p:nvPr/>
        </p:nvSpPr>
        <p:spPr bwMode="auto">
          <a:xfrm>
            <a:off x="1016000" y="1481138"/>
            <a:ext cx="6805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/>
              <a:t>Pick vertex List with minimum distance (E) and update neighbors</a:t>
            </a:r>
          </a:p>
        </p:txBody>
      </p:sp>
    </p:spTree>
    <p:extLst>
      <p:ext uri="{BB962C8B-B14F-4D97-AF65-F5344CB8AC3E}">
        <p14:creationId xmlns:p14="http://schemas.microsoft.com/office/powerpoint/2010/main" val="72172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fld id="{77153F47-6A69-4D56-9214-B6616B4C1C6D}" type="slidenum">
              <a:rPr lang="en-US" altLang="en-US" sz="1200">
                <a:solidFill>
                  <a:srgbClr val="898989"/>
                </a:solidFill>
                <a:latin typeface="Calibri" pitchFamily="-101" charset="0"/>
              </a:rPr>
              <a:pPr eaLnBrk="1" hangingPunct="1"/>
              <a:t>16</a:t>
            </a:fld>
            <a:endParaRPr lang="en-US" altLang="en-US" sz="1200">
              <a:solidFill>
                <a:srgbClr val="898989"/>
              </a:solidFill>
              <a:latin typeface="Calibri" pitchFamily="-101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  <a:ea typeface="ＭＳ Ｐゴシック" pitchFamily="-101" charset="-128"/>
              </a:rPr>
              <a:t>Example: Continued...</a:t>
            </a:r>
            <a:endParaRPr lang="en-US" altLang="en-US" smtClean="0">
              <a:solidFill>
                <a:srgbClr val="FF0000"/>
              </a:solidFill>
              <a:ea typeface="ＭＳ Ｐゴシック" pitchFamily="-101" charset="-128"/>
            </a:endParaRPr>
          </a:p>
        </p:txBody>
      </p:sp>
      <p:sp>
        <p:nvSpPr>
          <p:cNvPr id="27652" name="Oval 3"/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A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sp>
        <p:nvSpPr>
          <p:cNvPr id="27653" name="Oval 4"/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G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sp>
        <p:nvSpPr>
          <p:cNvPr id="27654" name="Oval 5"/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F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cxnSp>
        <p:nvCxnSpPr>
          <p:cNvPr id="27655" name="AutoShape 6"/>
          <p:cNvCxnSpPr>
            <a:cxnSpLocks noChangeShapeType="1"/>
            <a:stCxn id="27653" idx="2"/>
            <a:endCxn id="27654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6" name="AutoShape 7"/>
          <p:cNvCxnSpPr>
            <a:cxnSpLocks noChangeShapeType="1"/>
            <a:stCxn id="27668" idx="2"/>
            <a:endCxn id="27665" idx="6"/>
          </p:cNvCxnSpPr>
          <p:nvPr/>
        </p:nvCxnSpPr>
        <p:spPr bwMode="auto">
          <a:xfrm flipH="1">
            <a:off x="2833688" y="3810000"/>
            <a:ext cx="15859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7" name="AutoShape 8"/>
          <p:cNvCxnSpPr>
            <a:cxnSpLocks noChangeShapeType="1"/>
            <a:stCxn id="27652" idx="6"/>
            <a:endCxn id="27658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8" name="Oval 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B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sp>
        <p:nvSpPr>
          <p:cNvPr id="27659" name="Oval 10"/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E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cxnSp>
        <p:nvCxnSpPr>
          <p:cNvPr id="27660" name="AutoShape 11"/>
          <p:cNvCxnSpPr>
            <a:cxnSpLocks noChangeShapeType="1"/>
            <a:stCxn id="27659" idx="2"/>
            <a:endCxn id="27668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1" name="AutoShape 12"/>
          <p:cNvCxnSpPr>
            <a:cxnSpLocks noChangeShapeType="1"/>
            <a:stCxn id="27659" idx="1"/>
            <a:endCxn id="27658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2" name="AutoShape 13"/>
          <p:cNvCxnSpPr>
            <a:cxnSpLocks noChangeShapeType="1"/>
            <a:stCxn id="27653" idx="7"/>
            <a:endCxn id="27659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3" name="AutoShape 14"/>
          <p:cNvCxnSpPr>
            <a:cxnSpLocks noChangeShapeType="1"/>
            <a:stCxn id="27652" idx="5"/>
            <a:endCxn id="27668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4" name="AutoShape 15"/>
          <p:cNvCxnSpPr>
            <a:cxnSpLocks noChangeShapeType="1"/>
            <a:stCxn id="27658" idx="3"/>
            <a:endCxn id="27668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5" name="Oval 16"/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C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cxnSp>
        <p:nvCxnSpPr>
          <p:cNvPr id="27666" name="AutoShape 17"/>
          <p:cNvCxnSpPr>
            <a:cxnSpLocks noChangeShapeType="1"/>
            <a:stCxn id="27665" idx="7"/>
            <a:endCxn id="27652" idx="3"/>
          </p:cNvCxnSpPr>
          <p:nvPr/>
        </p:nvCxnSpPr>
        <p:spPr bwMode="auto">
          <a:xfrm flipV="1">
            <a:off x="2752725" y="2828925"/>
            <a:ext cx="6667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7" name="AutoShape 18"/>
          <p:cNvCxnSpPr>
            <a:cxnSpLocks noChangeShapeType="1"/>
            <a:stCxn id="27654" idx="1"/>
            <a:endCxn id="27665" idx="5"/>
          </p:cNvCxnSpPr>
          <p:nvPr/>
        </p:nvCxnSpPr>
        <p:spPr bwMode="auto">
          <a:xfrm flipH="1" flipV="1">
            <a:off x="2752725" y="3986213"/>
            <a:ext cx="6667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8" name="Oval 19"/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D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cxnSp>
        <p:nvCxnSpPr>
          <p:cNvPr id="27669" name="AutoShape 20"/>
          <p:cNvCxnSpPr>
            <a:cxnSpLocks noChangeShapeType="1"/>
            <a:stCxn id="27653" idx="1"/>
            <a:endCxn id="27668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0" name="AutoShape 21"/>
          <p:cNvCxnSpPr>
            <a:cxnSpLocks noChangeShapeType="1"/>
            <a:stCxn id="27654" idx="7"/>
            <a:endCxn id="27668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1" name="Text Box 22"/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7672" name="Text Box 23"/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7673" name="Text Box 24"/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7674" name="Text Box 25"/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10</a:t>
            </a:r>
          </a:p>
        </p:txBody>
      </p:sp>
      <p:sp>
        <p:nvSpPr>
          <p:cNvPr id="27675" name="Text Box 26"/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3</a:t>
            </a:r>
          </a:p>
        </p:txBody>
      </p:sp>
      <p:sp>
        <p:nvSpPr>
          <p:cNvPr id="27676" name="Text Box 27"/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6</a:t>
            </a:r>
          </a:p>
        </p:txBody>
      </p:sp>
      <p:sp>
        <p:nvSpPr>
          <p:cNvPr id="27677" name="Text Box 28"/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7678" name="Text Box 29"/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7679" name="Text Box 30"/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7680" name="Text Box 31"/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8</a:t>
            </a:r>
          </a:p>
        </p:txBody>
      </p:sp>
      <p:sp>
        <p:nvSpPr>
          <p:cNvPr id="27681" name="Text Box 32"/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5</a:t>
            </a:r>
          </a:p>
        </p:txBody>
      </p:sp>
      <p:sp>
        <p:nvSpPr>
          <p:cNvPr id="27682" name="Text Box 33"/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7683" name="Text Box 34"/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/>
              <a:t>0</a:t>
            </a:r>
          </a:p>
        </p:txBody>
      </p:sp>
      <p:sp>
        <p:nvSpPr>
          <p:cNvPr id="27684" name="Text Box 35"/>
          <p:cNvSpPr txBox="1">
            <a:spLocks noChangeArrowheads="1"/>
          </p:cNvSpPr>
          <p:nvPr/>
        </p:nvSpPr>
        <p:spPr bwMode="auto">
          <a:xfrm>
            <a:off x="5486400" y="20574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itchFamily="-101" charset="2"/>
              </a:rPr>
              <a:t>2</a:t>
            </a:r>
            <a:endParaRPr lang="en-US" altLang="en-US" sz="1800"/>
          </a:p>
        </p:txBody>
      </p:sp>
      <p:sp>
        <p:nvSpPr>
          <p:cNvPr id="27685" name="Text Box 36"/>
          <p:cNvSpPr txBox="1">
            <a:spLocks noChangeArrowheads="1"/>
          </p:cNvSpPr>
          <p:nvPr/>
        </p:nvSpPr>
        <p:spPr bwMode="auto">
          <a:xfrm>
            <a:off x="1981200" y="36671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itchFamily="-101" charset="2"/>
              </a:rPr>
              <a:t>3</a:t>
            </a:r>
            <a:endParaRPr lang="en-US" altLang="en-US" sz="1800"/>
          </a:p>
        </p:txBody>
      </p:sp>
      <p:sp>
        <p:nvSpPr>
          <p:cNvPr id="27686" name="Text Box 37"/>
          <p:cNvSpPr txBox="1">
            <a:spLocks noChangeArrowheads="1"/>
          </p:cNvSpPr>
          <p:nvPr/>
        </p:nvSpPr>
        <p:spPr bwMode="auto">
          <a:xfrm>
            <a:off x="6858000" y="35909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itchFamily="-101" charset="2"/>
              </a:rPr>
              <a:t>3</a:t>
            </a:r>
            <a:endParaRPr lang="en-US" altLang="en-US" sz="1800"/>
          </a:p>
        </p:txBody>
      </p:sp>
      <p:sp>
        <p:nvSpPr>
          <p:cNvPr id="27687" name="Text Box 38"/>
          <p:cNvSpPr txBox="1">
            <a:spLocks noChangeArrowheads="1"/>
          </p:cNvSpPr>
          <p:nvPr/>
        </p:nvSpPr>
        <p:spPr bwMode="auto">
          <a:xfrm>
            <a:off x="4495800" y="41243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itchFamily="-101" charset="2"/>
              </a:rPr>
              <a:t>1</a:t>
            </a:r>
            <a:endParaRPr lang="en-US" altLang="en-US" sz="1800"/>
          </a:p>
        </p:txBody>
      </p:sp>
      <p:sp>
        <p:nvSpPr>
          <p:cNvPr id="27688" name="Line 40"/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9" name="Line 41"/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0" name="Line 42"/>
          <p:cNvSpPr>
            <a:spLocks noChangeShapeType="1"/>
          </p:cNvSpPr>
          <p:nvPr/>
        </p:nvSpPr>
        <p:spPr bwMode="auto">
          <a:xfrm flipH="1" flipV="1">
            <a:off x="4876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1" name="Line 43"/>
          <p:cNvSpPr>
            <a:spLocks noChangeShapeType="1"/>
          </p:cNvSpPr>
          <p:nvPr/>
        </p:nvSpPr>
        <p:spPr bwMode="auto">
          <a:xfrm flipH="1" flipV="1">
            <a:off x="4800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2" name="Line 44"/>
          <p:cNvSpPr>
            <a:spLocks noChangeShapeType="1"/>
          </p:cNvSpPr>
          <p:nvPr/>
        </p:nvSpPr>
        <p:spPr bwMode="auto">
          <a:xfrm flipH="1" flipV="1">
            <a:off x="2971800" y="4038600"/>
            <a:ext cx="5334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3" name="Line 45"/>
          <p:cNvSpPr>
            <a:spLocks noChangeShapeType="1"/>
          </p:cNvSpPr>
          <p:nvPr/>
        </p:nvSpPr>
        <p:spPr bwMode="auto">
          <a:xfrm flipV="1">
            <a:off x="2895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4" name="Text Box 46"/>
          <p:cNvSpPr txBox="1">
            <a:spLocks noChangeArrowheads="1"/>
          </p:cNvSpPr>
          <p:nvPr/>
        </p:nvSpPr>
        <p:spPr bwMode="auto">
          <a:xfrm>
            <a:off x="3429000" y="5257800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itchFamily="-101" charset="2"/>
              </a:rPr>
              <a:t>8</a:t>
            </a:r>
            <a:endParaRPr lang="en-US" altLang="en-US" sz="1800"/>
          </a:p>
        </p:txBody>
      </p:sp>
      <p:sp>
        <p:nvSpPr>
          <p:cNvPr id="27695" name="Text Box 47"/>
          <p:cNvSpPr txBox="1">
            <a:spLocks noChangeArrowheads="1"/>
          </p:cNvSpPr>
          <p:nvPr/>
        </p:nvSpPr>
        <p:spPr bwMode="auto">
          <a:xfrm>
            <a:off x="5486400" y="52578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itchFamily="-101" charset="2"/>
              </a:rPr>
              <a:t>5</a:t>
            </a:r>
            <a:endParaRPr lang="en-US" altLang="en-US" sz="1800"/>
          </a:p>
        </p:txBody>
      </p:sp>
      <p:sp>
        <p:nvSpPr>
          <p:cNvPr id="27696" name="Text Box 42"/>
          <p:cNvSpPr txBox="1">
            <a:spLocks noChangeArrowheads="1"/>
          </p:cNvSpPr>
          <p:nvPr/>
        </p:nvSpPr>
        <p:spPr bwMode="auto">
          <a:xfrm>
            <a:off x="1016000" y="1481138"/>
            <a:ext cx="6805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/>
              <a:t>Pick vertex List with minimum distance (C) and update neighbors</a:t>
            </a:r>
          </a:p>
        </p:txBody>
      </p:sp>
      <p:sp>
        <p:nvSpPr>
          <p:cNvPr id="27697" name="Text Box 49"/>
          <p:cNvSpPr txBox="1">
            <a:spLocks noChangeArrowheads="1"/>
          </p:cNvSpPr>
          <p:nvPr/>
        </p:nvSpPr>
        <p:spPr bwMode="auto">
          <a:xfrm>
            <a:off x="304800" y="4724400"/>
            <a:ext cx="2728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Distance(F) = 3 + 5 = 8</a:t>
            </a:r>
          </a:p>
        </p:txBody>
      </p:sp>
    </p:spTree>
    <p:extLst>
      <p:ext uri="{BB962C8B-B14F-4D97-AF65-F5344CB8AC3E}">
        <p14:creationId xmlns:p14="http://schemas.microsoft.com/office/powerpoint/2010/main" val="178033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fld id="{DF24F9B6-CCB2-4FF0-BB42-63CD8DB3585B}" type="slidenum">
              <a:rPr lang="en-US" altLang="en-US" sz="1200">
                <a:solidFill>
                  <a:srgbClr val="898989"/>
                </a:solidFill>
                <a:latin typeface="Calibri" pitchFamily="-101" charset="0"/>
              </a:rPr>
              <a:pPr eaLnBrk="1" hangingPunct="1"/>
              <a:t>17</a:t>
            </a:fld>
            <a:endParaRPr lang="en-US" altLang="en-US" sz="1200">
              <a:solidFill>
                <a:srgbClr val="898989"/>
              </a:solidFill>
              <a:latin typeface="Calibri" pitchFamily="-101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  <a:ea typeface="ＭＳ Ｐゴシック" pitchFamily="-101" charset="-128"/>
              </a:rPr>
              <a:t>Example: Continued...</a:t>
            </a:r>
            <a:endParaRPr lang="en-US" altLang="en-US" smtClean="0">
              <a:solidFill>
                <a:srgbClr val="FF0000"/>
              </a:solidFill>
              <a:ea typeface="ＭＳ Ｐゴシック" pitchFamily="-101" charset="-128"/>
            </a:endParaRPr>
          </a:p>
        </p:txBody>
      </p:sp>
      <p:sp>
        <p:nvSpPr>
          <p:cNvPr id="28676" name="Oval 3"/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A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sp>
        <p:nvSpPr>
          <p:cNvPr id="28677" name="Oval 4"/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G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sp>
        <p:nvSpPr>
          <p:cNvPr id="28678" name="Oval 5"/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F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cxnSp>
        <p:nvCxnSpPr>
          <p:cNvPr id="28679" name="AutoShape 6"/>
          <p:cNvCxnSpPr>
            <a:cxnSpLocks noChangeShapeType="1"/>
            <a:stCxn id="28677" idx="2"/>
            <a:endCxn id="28678" idx="6"/>
          </p:cNvCxnSpPr>
          <p:nvPr/>
        </p:nvCxnSpPr>
        <p:spPr bwMode="auto">
          <a:xfrm flipH="1">
            <a:off x="3810000" y="4953000"/>
            <a:ext cx="1585913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0" name="AutoShape 7"/>
          <p:cNvCxnSpPr>
            <a:cxnSpLocks noChangeShapeType="1"/>
            <a:stCxn id="28692" idx="2"/>
            <a:endCxn id="28689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1" name="AutoShape 8"/>
          <p:cNvCxnSpPr>
            <a:cxnSpLocks noChangeShapeType="1"/>
            <a:stCxn id="28676" idx="6"/>
            <a:endCxn id="28682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2" name="Oval 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B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sp>
        <p:nvSpPr>
          <p:cNvPr id="28683" name="Oval 10"/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E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cxnSp>
        <p:nvCxnSpPr>
          <p:cNvPr id="28684" name="AutoShape 11"/>
          <p:cNvCxnSpPr>
            <a:cxnSpLocks noChangeShapeType="1"/>
            <a:stCxn id="28683" idx="2"/>
            <a:endCxn id="28692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5" name="AutoShape 12"/>
          <p:cNvCxnSpPr>
            <a:cxnSpLocks noChangeShapeType="1"/>
            <a:stCxn id="28683" idx="1"/>
            <a:endCxn id="28682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6" name="AutoShape 13"/>
          <p:cNvCxnSpPr>
            <a:cxnSpLocks noChangeShapeType="1"/>
            <a:stCxn id="28677" idx="7"/>
            <a:endCxn id="28683" idx="3"/>
          </p:cNvCxnSpPr>
          <p:nvPr/>
        </p:nvCxnSpPr>
        <p:spPr bwMode="auto">
          <a:xfrm flipV="1">
            <a:off x="5800725" y="3971925"/>
            <a:ext cx="5905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7" name="AutoShape 14"/>
          <p:cNvCxnSpPr>
            <a:cxnSpLocks noChangeShapeType="1"/>
            <a:stCxn id="28676" idx="5"/>
            <a:endCxn id="28692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8" name="AutoShape 15"/>
          <p:cNvCxnSpPr>
            <a:cxnSpLocks noChangeShapeType="1"/>
            <a:stCxn id="28682" idx="3"/>
            <a:endCxn id="28692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9" name="Oval 16"/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C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cxnSp>
        <p:nvCxnSpPr>
          <p:cNvPr id="28690" name="AutoShape 17"/>
          <p:cNvCxnSpPr>
            <a:cxnSpLocks noChangeShapeType="1"/>
            <a:stCxn id="28689" idx="7"/>
            <a:endCxn id="28676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1" name="AutoShape 18"/>
          <p:cNvCxnSpPr>
            <a:cxnSpLocks noChangeShapeType="1"/>
            <a:stCxn id="28678" idx="1"/>
            <a:endCxn id="28689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2" name="Oval 19"/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D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cxnSp>
        <p:nvCxnSpPr>
          <p:cNvPr id="28693" name="AutoShape 20"/>
          <p:cNvCxnSpPr>
            <a:cxnSpLocks noChangeShapeType="1"/>
            <a:stCxn id="28677" idx="1"/>
            <a:endCxn id="28692" idx="5"/>
          </p:cNvCxnSpPr>
          <p:nvPr/>
        </p:nvCxnSpPr>
        <p:spPr bwMode="auto">
          <a:xfrm flipH="1" flipV="1">
            <a:off x="4810125" y="3971925"/>
            <a:ext cx="6667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4" name="AutoShape 21"/>
          <p:cNvCxnSpPr>
            <a:cxnSpLocks noChangeShapeType="1"/>
            <a:stCxn id="28678" idx="7"/>
            <a:endCxn id="28692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5" name="Text Box 22"/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8696" name="Text Box 23"/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8697" name="Text Box 24"/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8698" name="Text Box 25"/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10</a:t>
            </a:r>
          </a:p>
        </p:txBody>
      </p:sp>
      <p:sp>
        <p:nvSpPr>
          <p:cNvPr id="28699" name="Text Box 26"/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3</a:t>
            </a:r>
          </a:p>
        </p:txBody>
      </p:sp>
      <p:sp>
        <p:nvSpPr>
          <p:cNvPr id="28700" name="Text Box 27"/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6</a:t>
            </a:r>
          </a:p>
        </p:txBody>
      </p:sp>
      <p:sp>
        <p:nvSpPr>
          <p:cNvPr id="28701" name="Text Box 28"/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8702" name="Text Box 29"/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8703" name="Text Box 30"/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8704" name="Text Box 31"/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8</a:t>
            </a:r>
          </a:p>
        </p:txBody>
      </p:sp>
      <p:sp>
        <p:nvSpPr>
          <p:cNvPr id="28705" name="Text Box 32"/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5</a:t>
            </a:r>
          </a:p>
        </p:txBody>
      </p:sp>
      <p:sp>
        <p:nvSpPr>
          <p:cNvPr id="28706" name="Text Box 33"/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8707" name="Text Box 34"/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/>
              <a:t>0</a:t>
            </a:r>
          </a:p>
        </p:txBody>
      </p:sp>
      <p:sp>
        <p:nvSpPr>
          <p:cNvPr id="28708" name="Text Box 35"/>
          <p:cNvSpPr txBox="1">
            <a:spLocks noChangeArrowheads="1"/>
          </p:cNvSpPr>
          <p:nvPr/>
        </p:nvSpPr>
        <p:spPr bwMode="auto">
          <a:xfrm>
            <a:off x="5486400" y="20574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itchFamily="-101" charset="2"/>
              </a:rPr>
              <a:t>2</a:t>
            </a:r>
            <a:endParaRPr lang="en-US" altLang="en-US" sz="1800"/>
          </a:p>
        </p:txBody>
      </p:sp>
      <p:sp>
        <p:nvSpPr>
          <p:cNvPr id="28709" name="Text Box 36"/>
          <p:cNvSpPr txBox="1">
            <a:spLocks noChangeArrowheads="1"/>
          </p:cNvSpPr>
          <p:nvPr/>
        </p:nvSpPr>
        <p:spPr bwMode="auto">
          <a:xfrm>
            <a:off x="1981200" y="36671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itchFamily="-101" charset="2"/>
              </a:rPr>
              <a:t>3</a:t>
            </a:r>
            <a:endParaRPr lang="en-US" altLang="en-US" sz="1800"/>
          </a:p>
        </p:txBody>
      </p:sp>
      <p:sp>
        <p:nvSpPr>
          <p:cNvPr id="28710" name="Text Box 37"/>
          <p:cNvSpPr txBox="1">
            <a:spLocks noChangeArrowheads="1"/>
          </p:cNvSpPr>
          <p:nvPr/>
        </p:nvSpPr>
        <p:spPr bwMode="auto">
          <a:xfrm>
            <a:off x="6858000" y="35909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itchFamily="-101" charset="2"/>
              </a:rPr>
              <a:t>3</a:t>
            </a:r>
            <a:endParaRPr lang="en-US" altLang="en-US" sz="1800"/>
          </a:p>
        </p:txBody>
      </p:sp>
      <p:sp>
        <p:nvSpPr>
          <p:cNvPr id="28711" name="Text Box 38"/>
          <p:cNvSpPr txBox="1">
            <a:spLocks noChangeArrowheads="1"/>
          </p:cNvSpPr>
          <p:nvPr/>
        </p:nvSpPr>
        <p:spPr bwMode="auto">
          <a:xfrm>
            <a:off x="4495800" y="41243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itchFamily="-101" charset="2"/>
              </a:rPr>
              <a:t>1</a:t>
            </a:r>
            <a:endParaRPr lang="en-US" altLang="en-US" sz="1800"/>
          </a:p>
        </p:txBody>
      </p:sp>
      <p:sp>
        <p:nvSpPr>
          <p:cNvPr id="28712" name="Line 40"/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3" name="Line 41"/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4" name="Line 42"/>
          <p:cNvSpPr>
            <a:spLocks noChangeShapeType="1"/>
          </p:cNvSpPr>
          <p:nvPr/>
        </p:nvSpPr>
        <p:spPr bwMode="auto">
          <a:xfrm flipH="1" flipV="1">
            <a:off x="4876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5" name="Line 43"/>
          <p:cNvSpPr>
            <a:spLocks noChangeShapeType="1"/>
          </p:cNvSpPr>
          <p:nvPr/>
        </p:nvSpPr>
        <p:spPr bwMode="auto">
          <a:xfrm flipH="1" flipV="1">
            <a:off x="4800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6" name="Line 44"/>
          <p:cNvSpPr>
            <a:spLocks noChangeShapeType="1"/>
          </p:cNvSpPr>
          <p:nvPr/>
        </p:nvSpPr>
        <p:spPr bwMode="auto">
          <a:xfrm flipV="1">
            <a:off x="3962400" y="5105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7" name="Line 45"/>
          <p:cNvSpPr>
            <a:spLocks noChangeShapeType="1"/>
          </p:cNvSpPr>
          <p:nvPr/>
        </p:nvSpPr>
        <p:spPr bwMode="auto">
          <a:xfrm flipV="1">
            <a:off x="2895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8" name="Text Box 46"/>
          <p:cNvSpPr txBox="1">
            <a:spLocks noChangeArrowheads="1"/>
          </p:cNvSpPr>
          <p:nvPr/>
        </p:nvSpPr>
        <p:spPr bwMode="auto">
          <a:xfrm>
            <a:off x="3429000" y="5257800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itchFamily="-101" charset="2"/>
              </a:rPr>
              <a:t>6</a:t>
            </a:r>
            <a:endParaRPr lang="en-US" altLang="en-US" sz="1800"/>
          </a:p>
        </p:txBody>
      </p:sp>
      <p:sp>
        <p:nvSpPr>
          <p:cNvPr id="28719" name="Text Box 47"/>
          <p:cNvSpPr txBox="1">
            <a:spLocks noChangeArrowheads="1"/>
          </p:cNvSpPr>
          <p:nvPr/>
        </p:nvSpPr>
        <p:spPr bwMode="auto">
          <a:xfrm>
            <a:off x="5486400" y="52578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itchFamily="-101" charset="2"/>
              </a:rPr>
              <a:t>5</a:t>
            </a:r>
            <a:endParaRPr lang="en-US" altLang="en-US" sz="1800"/>
          </a:p>
        </p:txBody>
      </p:sp>
      <p:sp>
        <p:nvSpPr>
          <p:cNvPr id="28720" name="Text Box 49"/>
          <p:cNvSpPr txBox="1">
            <a:spLocks noChangeArrowheads="1"/>
          </p:cNvSpPr>
          <p:nvPr/>
        </p:nvSpPr>
        <p:spPr bwMode="auto">
          <a:xfrm>
            <a:off x="228600" y="5581650"/>
            <a:ext cx="3581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Distance(F) = min (8, 5+1) = 6</a:t>
            </a:r>
          </a:p>
        </p:txBody>
      </p:sp>
      <p:sp>
        <p:nvSpPr>
          <p:cNvPr id="28721" name="Text Box 50"/>
          <p:cNvSpPr txBox="1">
            <a:spLocks noChangeArrowheads="1"/>
          </p:cNvSpPr>
          <p:nvPr/>
        </p:nvSpPr>
        <p:spPr bwMode="auto">
          <a:xfrm>
            <a:off x="838200" y="50292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Previous distance</a:t>
            </a:r>
          </a:p>
        </p:txBody>
      </p:sp>
      <p:sp>
        <p:nvSpPr>
          <p:cNvPr id="28722" name="Line 51"/>
          <p:cNvSpPr>
            <a:spLocks noChangeShapeType="1"/>
          </p:cNvSpPr>
          <p:nvPr/>
        </p:nvSpPr>
        <p:spPr bwMode="auto">
          <a:xfrm flipH="1">
            <a:off x="2336800" y="5410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3" name="Text Box 42"/>
          <p:cNvSpPr txBox="1">
            <a:spLocks noChangeArrowheads="1"/>
          </p:cNvSpPr>
          <p:nvPr/>
        </p:nvSpPr>
        <p:spPr bwMode="auto">
          <a:xfrm>
            <a:off x="1016000" y="1481138"/>
            <a:ext cx="6805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/>
              <a:t>Pick vertex List with minimum distance (G) and update neighbors</a:t>
            </a:r>
          </a:p>
        </p:txBody>
      </p:sp>
    </p:spTree>
    <p:extLst>
      <p:ext uri="{BB962C8B-B14F-4D97-AF65-F5344CB8AC3E}">
        <p14:creationId xmlns:p14="http://schemas.microsoft.com/office/powerpoint/2010/main" val="173622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fld id="{D04E585A-4D65-4AEF-80FA-4D257855EECA}" type="slidenum">
              <a:rPr lang="en-US" altLang="en-US" sz="1200">
                <a:solidFill>
                  <a:srgbClr val="898989"/>
                </a:solidFill>
                <a:latin typeface="Calibri" pitchFamily="-101" charset="0"/>
              </a:rPr>
              <a:pPr eaLnBrk="1" hangingPunct="1"/>
              <a:t>18</a:t>
            </a:fld>
            <a:endParaRPr lang="en-US" altLang="en-US" sz="1200">
              <a:solidFill>
                <a:srgbClr val="898989"/>
              </a:solidFill>
              <a:latin typeface="Calibri" pitchFamily="-101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  <a:ea typeface="ＭＳ Ｐゴシック" pitchFamily="-101" charset="-128"/>
              </a:rPr>
              <a:t>Example (end)</a:t>
            </a:r>
          </a:p>
        </p:txBody>
      </p:sp>
      <p:sp>
        <p:nvSpPr>
          <p:cNvPr id="29700" name="Oval 3"/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A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G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sp>
        <p:nvSpPr>
          <p:cNvPr id="29702" name="Oval 5"/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F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cxnSp>
        <p:nvCxnSpPr>
          <p:cNvPr id="29703" name="AutoShape 6"/>
          <p:cNvCxnSpPr>
            <a:cxnSpLocks noChangeShapeType="1"/>
            <a:stCxn id="29701" idx="2"/>
            <a:endCxn id="29702" idx="6"/>
          </p:cNvCxnSpPr>
          <p:nvPr/>
        </p:nvCxnSpPr>
        <p:spPr bwMode="auto">
          <a:xfrm flipH="1">
            <a:off x="3824288" y="4953000"/>
            <a:ext cx="15859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4" name="AutoShape 7"/>
          <p:cNvCxnSpPr>
            <a:cxnSpLocks noChangeShapeType="1"/>
            <a:stCxn id="29716" idx="2"/>
            <a:endCxn id="29713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5" name="AutoShape 8"/>
          <p:cNvCxnSpPr>
            <a:cxnSpLocks noChangeShapeType="1"/>
            <a:stCxn id="29700" idx="6"/>
            <a:endCxn id="29706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6" name="Oval 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B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sp>
        <p:nvSpPr>
          <p:cNvPr id="29707" name="Oval 10"/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E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cxnSp>
        <p:nvCxnSpPr>
          <p:cNvPr id="29708" name="AutoShape 11"/>
          <p:cNvCxnSpPr>
            <a:cxnSpLocks noChangeShapeType="1"/>
            <a:stCxn id="29707" idx="2"/>
            <a:endCxn id="29716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9" name="AutoShape 12"/>
          <p:cNvCxnSpPr>
            <a:cxnSpLocks noChangeShapeType="1"/>
            <a:stCxn id="29707" idx="1"/>
            <a:endCxn id="29706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0" name="AutoShape 13"/>
          <p:cNvCxnSpPr>
            <a:cxnSpLocks noChangeShapeType="1"/>
            <a:stCxn id="29701" idx="7"/>
            <a:endCxn id="29707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1" name="AutoShape 14"/>
          <p:cNvCxnSpPr>
            <a:cxnSpLocks noChangeShapeType="1"/>
            <a:stCxn id="29700" idx="5"/>
            <a:endCxn id="29716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2" name="AutoShape 15"/>
          <p:cNvCxnSpPr>
            <a:cxnSpLocks noChangeShapeType="1"/>
            <a:stCxn id="29706" idx="3"/>
            <a:endCxn id="29716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3" name="Oval 16"/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C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cxnSp>
        <p:nvCxnSpPr>
          <p:cNvPr id="29714" name="AutoShape 17"/>
          <p:cNvCxnSpPr>
            <a:cxnSpLocks noChangeShapeType="1"/>
            <a:stCxn id="29713" idx="7"/>
            <a:endCxn id="29700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5" name="AutoShape 18"/>
          <p:cNvCxnSpPr>
            <a:cxnSpLocks noChangeShapeType="1"/>
            <a:stCxn id="29702" idx="1"/>
            <a:endCxn id="29713" idx="5"/>
          </p:cNvCxnSpPr>
          <p:nvPr/>
        </p:nvCxnSpPr>
        <p:spPr bwMode="auto">
          <a:xfrm flipH="1" flipV="1">
            <a:off x="2752725" y="3971925"/>
            <a:ext cx="6667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6" name="Oval 19"/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itchFamily="-101" charset="0"/>
              </a:rPr>
              <a:t>D</a:t>
            </a:r>
            <a:endParaRPr lang="en-US" altLang="en-US" sz="1800" baseline="-25000">
              <a:latin typeface="Times New Roman" pitchFamily="-101" charset="0"/>
            </a:endParaRPr>
          </a:p>
        </p:txBody>
      </p:sp>
      <p:cxnSp>
        <p:nvCxnSpPr>
          <p:cNvPr id="29717" name="AutoShape 20"/>
          <p:cNvCxnSpPr>
            <a:cxnSpLocks noChangeShapeType="1"/>
            <a:stCxn id="29701" idx="1"/>
            <a:endCxn id="29716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8" name="AutoShape 21"/>
          <p:cNvCxnSpPr>
            <a:cxnSpLocks noChangeShapeType="1"/>
            <a:stCxn id="29702" idx="7"/>
            <a:endCxn id="29716" idx="3"/>
          </p:cNvCxnSpPr>
          <p:nvPr/>
        </p:nvCxnSpPr>
        <p:spPr bwMode="auto">
          <a:xfrm flipV="1">
            <a:off x="3743325" y="3971925"/>
            <a:ext cx="7429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9" name="Text Box 22"/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9720" name="Text Box 23"/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9721" name="Text Box 24"/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9722" name="Text Box 25"/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10</a:t>
            </a:r>
          </a:p>
        </p:txBody>
      </p:sp>
      <p:sp>
        <p:nvSpPr>
          <p:cNvPr id="29723" name="Text Box 26"/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3</a:t>
            </a:r>
          </a:p>
        </p:txBody>
      </p:sp>
      <p:sp>
        <p:nvSpPr>
          <p:cNvPr id="29724" name="Text Box 27"/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6</a:t>
            </a:r>
          </a:p>
        </p:txBody>
      </p:sp>
      <p:sp>
        <p:nvSpPr>
          <p:cNvPr id="29725" name="Text Box 28"/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9726" name="Text Box 29"/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9727" name="Text Box 30"/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9728" name="Text Box 31"/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8</a:t>
            </a:r>
          </a:p>
        </p:txBody>
      </p:sp>
      <p:sp>
        <p:nvSpPr>
          <p:cNvPr id="29729" name="Text Box 32"/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5</a:t>
            </a:r>
          </a:p>
        </p:txBody>
      </p:sp>
      <p:sp>
        <p:nvSpPr>
          <p:cNvPr id="29730" name="Text Box 33"/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9731" name="Text Box 34"/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/>
              <a:t>0</a:t>
            </a:r>
          </a:p>
        </p:txBody>
      </p:sp>
      <p:sp>
        <p:nvSpPr>
          <p:cNvPr id="29732" name="Text Box 35"/>
          <p:cNvSpPr txBox="1">
            <a:spLocks noChangeArrowheads="1"/>
          </p:cNvSpPr>
          <p:nvPr/>
        </p:nvSpPr>
        <p:spPr bwMode="auto">
          <a:xfrm>
            <a:off x="5486400" y="20574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itchFamily="-101" charset="2"/>
              </a:rPr>
              <a:t>2</a:t>
            </a:r>
            <a:endParaRPr lang="en-US" altLang="en-US" sz="1800"/>
          </a:p>
        </p:txBody>
      </p:sp>
      <p:sp>
        <p:nvSpPr>
          <p:cNvPr id="29733" name="Text Box 36"/>
          <p:cNvSpPr txBox="1">
            <a:spLocks noChangeArrowheads="1"/>
          </p:cNvSpPr>
          <p:nvPr/>
        </p:nvSpPr>
        <p:spPr bwMode="auto">
          <a:xfrm>
            <a:off x="1981200" y="36671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itchFamily="-101" charset="2"/>
              </a:rPr>
              <a:t>3</a:t>
            </a:r>
            <a:endParaRPr lang="en-US" altLang="en-US" sz="1800"/>
          </a:p>
        </p:txBody>
      </p:sp>
      <p:sp>
        <p:nvSpPr>
          <p:cNvPr id="29734" name="Text Box 37"/>
          <p:cNvSpPr txBox="1">
            <a:spLocks noChangeArrowheads="1"/>
          </p:cNvSpPr>
          <p:nvPr/>
        </p:nvSpPr>
        <p:spPr bwMode="auto">
          <a:xfrm>
            <a:off x="6858000" y="35909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itchFamily="-101" charset="2"/>
              </a:rPr>
              <a:t>3</a:t>
            </a:r>
            <a:endParaRPr lang="en-US" altLang="en-US" sz="1800"/>
          </a:p>
        </p:txBody>
      </p:sp>
      <p:sp>
        <p:nvSpPr>
          <p:cNvPr id="29735" name="Text Box 38"/>
          <p:cNvSpPr txBox="1">
            <a:spLocks noChangeArrowheads="1"/>
          </p:cNvSpPr>
          <p:nvPr/>
        </p:nvSpPr>
        <p:spPr bwMode="auto">
          <a:xfrm>
            <a:off x="4495800" y="41243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itchFamily="-101" charset="2"/>
              </a:rPr>
              <a:t>1</a:t>
            </a:r>
            <a:endParaRPr lang="en-US" altLang="en-US" sz="1800"/>
          </a:p>
        </p:txBody>
      </p:sp>
      <p:sp>
        <p:nvSpPr>
          <p:cNvPr id="29736" name="Text Box 39"/>
          <p:cNvSpPr txBox="1">
            <a:spLocks noChangeArrowheads="1"/>
          </p:cNvSpPr>
          <p:nvPr/>
        </p:nvSpPr>
        <p:spPr bwMode="auto">
          <a:xfrm>
            <a:off x="1660525" y="5649913"/>
            <a:ext cx="7123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/>
              <a:t>Pick vertex not in S with lowest cost (F) and update neighbors</a:t>
            </a:r>
          </a:p>
        </p:txBody>
      </p:sp>
      <p:sp>
        <p:nvSpPr>
          <p:cNvPr id="29737" name="Line 40"/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8" name="Line 41"/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9" name="Line 42"/>
          <p:cNvSpPr>
            <a:spLocks noChangeShapeType="1"/>
          </p:cNvSpPr>
          <p:nvPr/>
        </p:nvSpPr>
        <p:spPr bwMode="auto">
          <a:xfrm flipH="1" flipV="1">
            <a:off x="4876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40" name="Line 43"/>
          <p:cNvSpPr>
            <a:spLocks noChangeShapeType="1"/>
          </p:cNvSpPr>
          <p:nvPr/>
        </p:nvSpPr>
        <p:spPr bwMode="auto">
          <a:xfrm flipH="1" flipV="1">
            <a:off x="4800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41" name="Line 44"/>
          <p:cNvSpPr>
            <a:spLocks noChangeShapeType="1"/>
          </p:cNvSpPr>
          <p:nvPr/>
        </p:nvSpPr>
        <p:spPr bwMode="auto">
          <a:xfrm flipV="1">
            <a:off x="3962400" y="5105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42" name="Line 45"/>
          <p:cNvSpPr>
            <a:spLocks noChangeShapeType="1"/>
          </p:cNvSpPr>
          <p:nvPr/>
        </p:nvSpPr>
        <p:spPr bwMode="auto">
          <a:xfrm flipV="1">
            <a:off x="2895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43" name="Text Box 46"/>
          <p:cNvSpPr txBox="1">
            <a:spLocks noChangeArrowheads="1"/>
          </p:cNvSpPr>
          <p:nvPr/>
        </p:nvSpPr>
        <p:spPr bwMode="auto">
          <a:xfrm>
            <a:off x="3429000" y="52578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itchFamily="-101" charset="2"/>
              </a:rPr>
              <a:t>6</a:t>
            </a:r>
            <a:endParaRPr lang="en-US" altLang="en-US" sz="1800"/>
          </a:p>
        </p:txBody>
      </p:sp>
      <p:sp>
        <p:nvSpPr>
          <p:cNvPr id="29744" name="Text Box 47"/>
          <p:cNvSpPr txBox="1">
            <a:spLocks noChangeArrowheads="1"/>
          </p:cNvSpPr>
          <p:nvPr/>
        </p:nvSpPr>
        <p:spPr bwMode="auto">
          <a:xfrm>
            <a:off x="5486400" y="52578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itchFamily="-101" charset="2"/>
              </a:rPr>
              <a:t>5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44228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222250" y="2365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en-US" sz="3900" smtClean="0">
                <a:solidFill>
                  <a:srgbClr val="3B62AF"/>
                </a:solidFill>
                <a:latin typeface="Arial" charset="0"/>
                <a:ea typeface="ＭＳ Ｐゴシック" pitchFamily="-101" charset="-128"/>
              </a:rPr>
              <a:t>Another Example</a:t>
            </a:r>
          </a:p>
        </p:txBody>
      </p:sp>
      <p:pic>
        <p:nvPicPr>
          <p:cNvPr id="3072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754063"/>
            <a:ext cx="7912100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409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problem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Let us consider number of cities connected with roads and a traveler wants to travel from his home city A to destination B with minimum cost. So, the traveler will be interested to know the following:</a:t>
            </a:r>
          </a:p>
          <a:p>
            <a:pPr lvl="1"/>
            <a:r>
              <a:rPr lang="en-US" sz="2000" dirty="0" smtClean="0"/>
              <a:t>Is there a path from city A to city B?</a:t>
            </a:r>
          </a:p>
          <a:p>
            <a:pPr lvl="1"/>
            <a:r>
              <a:rPr lang="en-US" sz="2000" dirty="0" smtClean="0"/>
              <a:t>If there are more than one path from city A to B, than </a:t>
            </a:r>
            <a:r>
              <a:rPr lang="en-US" sz="2000" dirty="0" err="1" smtClean="0"/>
              <a:t>whick</a:t>
            </a:r>
            <a:r>
              <a:rPr lang="en-US" sz="2000" dirty="0" smtClean="0"/>
              <a:t> is smallest or least cost path ?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The solution to this problem is suggested by E.W. </a:t>
            </a:r>
            <a:r>
              <a:rPr lang="en-US" sz="2000" dirty="0" err="1" smtClean="0"/>
              <a:t>Dijkstra</a:t>
            </a:r>
            <a:r>
              <a:rPr lang="en-US" sz="2000" dirty="0" smtClean="0"/>
              <a:t> and algorithm is popularly known as </a:t>
            </a:r>
            <a:r>
              <a:rPr lang="en-US" sz="2000" dirty="0" err="1" smtClean="0"/>
              <a:t>Dijkstra’s</a:t>
            </a:r>
            <a:r>
              <a:rPr lang="en-US" sz="2000" dirty="0" smtClean="0"/>
              <a:t> </a:t>
            </a:r>
            <a:r>
              <a:rPr lang="en-US" sz="2000" dirty="0" err="1" smtClean="0"/>
              <a:t>Algorihtm</a:t>
            </a:r>
            <a:r>
              <a:rPr lang="en-US" sz="2000" dirty="0" smtClean="0"/>
              <a:t>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679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en-US" sz="3900" smtClean="0">
                <a:solidFill>
                  <a:srgbClr val="3B62AF"/>
                </a:solidFill>
                <a:latin typeface="Arial" charset="0"/>
                <a:ea typeface="ＭＳ Ｐゴシック" pitchFamily="-101" charset="-128"/>
              </a:rPr>
              <a:t>Another Example</a:t>
            </a:r>
          </a:p>
        </p:txBody>
      </p:sp>
      <p:pic>
        <p:nvPicPr>
          <p:cNvPr id="3174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908050"/>
            <a:ext cx="8247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273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en-US" sz="3900" smtClean="0">
                <a:solidFill>
                  <a:srgbClr val="3B62AF"/>
                </a:solidFill>
                <a:latin typeface="Arial" charset="0"/>
                <a:ea typeface="ＭＳ Ｐゴシック" pitchFamily="-101" charset="-128"/>
              </a:rPr>
              <a:t>Another Example</a:t>
            </a:r>
          </a:p>
        </p:txBody>
      </p:sp>
      <p:pic>
        <p:nvPicPr>
          <p:cNvPr id="3277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960438"/>
            <a:ext cx="8247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336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en-US" sz="3900" smtClean="0">
                <a:solidFill>
                  <a:srgbClr val="3B62AF"/>
                </a:solidFill>
                <a:latin typeface="Arial" charset="0"/>
                <a:ea typeface="ＭＳ Ｐゴシック" pitchFamily="-101" charset="-128"/>
              </a:rPr>
              <a:t>Another Example</a:t>
            </a:r>
          </a:p>
        </p:txBody>
      </p:sp>
      <p:pic>
        <p:nvPicPr>
          <p:cNvPr id="3379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908050"/>
            <a:ext cx="8247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28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en-US" sz="3900" smtClean="0">
                <a:solidFill>
                  <a:srgbClr val="3B62AF"/>
                </a:solidFill>
                <a:latin typeface="Arial" charset="0"/>
                <a:ea typeface="ＭＳ Ｐゴシック" pitchFamily="-101" charset="-128"/>
              </a:rPr>
              <a:t>Another Example</a:t>
            </a:r>
          </a:p>
        </p:txBody>
      </p:sp>
      <p:pic>
        <p:nvPicPr>
          <p:cNvPr id="3481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908050"/>
            <a:ext cx="8247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83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en-US" sz="3900" smtClean="0">
                <a:solidFill>
                  <a:srgbClr val="3B62AF"/>
                </a:solidFill>
                <a:latin typeface="Arial" charset="0"/>
                <a:ea typeface="ＭＳ Ｐゴシック" pitchFamily="-101" charset="-128"/>
              </a:rPr>
              <a:t>Another Example</a:t>
            </a:r>
          </a:p>
        </p:txBody>
      </p:sp>
      <p:pic>
        <p:nvPicPr>
          <p:cNvPr id="3584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071563"/>
            <a:ext cx="82454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93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en-US" sz="3900" smtClean="0">
                <a:solidFill>
                  <a:srgbClr val="3B62AF"/>
                </a:solidFill>
                <a:latin typeface="Arial" charset="0"/>
                <a:ea typeface="ＭＳ Ｐゴシック" pitchFamily="-101" charset="-128"/>
              </a:rPr>
              <a:t>Another Example</a:t>
            </a:r>
          </a:p>
        </p:txBody>
      </p:sp>
      <p:pic>
        <p:nvPicPr>
          <p:cNvPr id="3686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1071563"/>
            <a:ext cx="8247062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017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en-US" sz="3900" smtClean="0">
                <a:solidFill>
                  <a:srgbClr val="3B62AF"/>
                </a:solidFill>
                <a:latin typeface="Arial" charset="0"/>
                <a:ea typeface="ＭＳ Ｐゴシック" pitchFamily="-101" charset="-128"/>
              </a:rPr>
              <a:t>Another Example</a:t>
            </a:r>
          </a:p>
        </p:txBody>
      </p:sp>
      <p:pic>
        <p:nvPicPr>
          <p:cNvPr id="3789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071563"/>
            <a:ext cx="82454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59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en-US" sz="3900" smtClean="0">
                <a:solidFill>
                  <a:srgbClr val="3B62AF"/>
                </a:solidFill>
                <a:latin typeface="Arial" charset="0"/>
                <a:ea typeface="ＭＳ Ｐゴシック" pitchFamily="-101" charset="-128"/>
              </a:rPr>
              <a:t>Another Example</a:t>
            </a:r>
          </a:p>
        </p:txBody>
      </p:sp>
      <p:pic>
        <p:nvPicPr>
          <p:cNvPr id="3891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071563"/>
            <a:ext cx="82454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93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fld id="{CF7DEB3D-0C0E-44FD-AB5F-9D168AAB65FC}" type="slidenum">
              <a:rPr lang="en-US" altLang="en-US" sz="1200">
                <a:solidFill>
                  <a:srgbClr val="898989"/>
                </a:solidFill>
                <a:latin typeface="Calibri" pitchFamily="-101" charset="0"/>
              </a:rPr>
              <a:pPr eaLnBrk="1" hangingPunct="1"/>
              <a:t>28</a:t>
            </a:fld>
            <a:endParaRPr lang="en-US" altLang="en-US" sz="1200">
              <a:solidFill>
                <a:srgbClr val="898989"/>
              </a:solidFill>
              <a:latin typeface="Calibri" pitchFamily="-101" charset="0"/>
            </a:endParaRPr>
          </a:p>
        </p:txBody>
      </p:sp>
      <p:sp>
        <p:nvSpPr>
          <p:cNvPr id="45060" name="Rectangle 2"/>
          <p:cNvSpPr>
            <a:spLocks noChangeArrowheads="1"/>
          </p:cNvSpPr>
          <p:nvPr/>
        </p:nvSpPr>
        <p:spPr bwMode="auto">
          <a:xfrm>
            <a:off x="1295400" y="5162550"/>
            <a:ext cx="5715000" cy="9906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en-US" smtClean="0">
                <a:ea typeface="ＭＳ Ｐゴシック" pitchFamily="-101" charset="-128"/>
              </a:rPr>
              <a:t>Dijkstra’s Pseudo Code</a:t>
            </a:r>
          </a:p>
        </p:txBody>
      </p:sp>
      <p:sp>
        <p:nvSpPr>
          <p:cNvPr id="4506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altLang="en-US" smtClean="0">
                <a:ea typeface="ＭＳ Ｐゴシック" pitchFamily="-101" charset="-128"/>
              </a:rPr>
              <a:t>Graph </a:t>
            </a:r>
            <a:r>
              <a:rPr lang="da-DK" altLang="en-US" i="1" smtClean="0">
                <a:ea typeface="ＭＳ Ｐゴシック" pitchFamily="-101" charset="-128"/>
              </a:rPr>
              <a:t>G</a:t>
            </a:r>
            <a:r>
              <a:rPr lang="da-DK" altLang="en-US" smtClean="0">
                <a:ea typeface="ＭＳ Ｐゴシック" pitchFamily="-101" charset="-128"/>
              </a:rPr>
              <a:t>, weight function </a:t>
            </a:r>
            <a:r>
              <a:rPr lang="da-DK" altLang="en-US" i="1" smtClean="0">
                <a:ea typeface="ＭＳ Ｐゴシック" pitchFamily="-101" charset="-128"/>
              </a:rPr>
              <a:t>w</a:t>
            </a:r>
            <a:r>
              <a:rPr lang="da-DK" altLang="en-US" smtClean="0">
                <a:ea typeface="ＭＳ Ｐゴシック" pitchFamily="-101" charset="-128"/>
              </a:rPr>
              <a:t>, root </a:t>
            </a:r>
            <a:r>
              <a:rPr lang="da-DK" altLang="en-US" i="1" smtClean="0">
                <a:ea typeface="ＭＳ Ｐゴシック" pitchFamily="-101" charset="-128"/>
              </a:rPr>
              <a:t>s</a:t>
            </a: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1331913" y="2419350"/>
          <a:ext cx="5486400" cy="374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Photo Editor Photo" r:id="rId3" imgW="7209524" imgH="4923810" progId="">
                  <p:embed/>
                </p:oleObj>
              </mc:Choice>
              <mc:Fallback>
                <p:oleObj name="Photo Editor Photo" r:id="rId3" imgW="7209524" imgH="492381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419350"/>
                        <a:ext cx="5486400" cy="374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Text Box 6"/>
          <p:cNvSpPr txBox="1">
            <a:spLocks noChangeArrowheads="1"/>
          </p:cNvSpPr>
          <p:nvPr/>
        </p:nvSpPr>
        <p:spPr bwMode="auto">
          <a:xfrm>
            <a:off x="7239000" y="5229225"/>
            <a:ext cx="1371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da-DK" altLang="en-US" dirty="0" smtClean="0"/>
              <a:t>Distance updation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5329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  <a:ea typeface="ＭＳ Ｐゴシック" pitchFamily="-101" charset="-128"/>
              </a:rPr>
              <a:t>Time Complexity: Using List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343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en-US" sz="2400" smtClean="0">
                <a:ea typeface="ＭＳ Ｐゴシック" pitchFamily="-101" charset="-128"/>
              </a:rPr>
              <a:t>The simplest implementation of the Dijkstra's algorithm stores vertices in an ordinary linked list or array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>
                <a:ea typeface="ＭＳ Ｐゴシック" pitchFamily="-101" charset="-128"/>
              </a:rPr>
              <a:t>Good for dense graphs (many edges)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altLang="en-US" sz="2400" smtClean="0">
              <a:ea typeface="ＭＳ Ｐゴシック" pitchFamily="-101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smtClean="0">
                <a:ea typeface="ＭＳ Ｐゴシック" pitchFamily="-101" charset="-128"/>
              </a:rPr>
              <a:t>|V| vertices and |E|</a:t>
            </a:r>
            <a:r>
              <a:rPr lang="en-US" altLang="en-US" sz="2400" smtClean="0">
                <a:solidFill>
                  <a:srgbClr val="FF0000"/>
                </a:solidFill>
                <a:ea typeface="ＭＳ Ｐゴシック" pitchFamily="-101" charset="-128"/>
              </a:rPr>
              <a:t> </a:t>
            </a:r>
            <a:r>
              <a:rPr lang="en-US" altLang="en-US" sz="2400" smtClean="0">
                <a:ea typeface="ＭＳ Ｐゴシック" pitchFamily="-101" charset="-128"/>
              </a:rPr>
              <a:t>edges</a:t>
            </a:r>
          </a:p>
          <a:p>
            <a:pPr>
              <a:lnSpc>
                <a:spcPct val="90000"/>
              </a:lnSpc>
            </a:pPr>
            <a:r>
              <a:rPr lang="en-US" altLang="en-US" sz="2400" smtClean="0">
                <a:ea typeface="ＭＳ Ｐゴシック" pitchFamily="-101" charset="-128"/>
              </a:rPr>
              <a:t>Initializati</a:t>
            </a:r>
            <a:r>
              <a:rPr lang="en-US" altLang="en-US" sz="2400" smtClean="0">
                <a:solidFill>
                  <a:srgbClr val="000000"/>
                </a:solidFill>
                <a:ea typeface="ＭＳ Ｐゴシック" pitchFamily="-101" charset="-128"/>
              </a:rPr>
              <a:t>on </a:t>
            </a:r>
            <a:r>
              <a:rPr lang="en-US" altLang="en-US" sz="2400" smtClean="0">
                <a:solidFill>
                  <a:srgbClr val="C0504D"/>
                </a:solidFill>
                <a:ea typeface="ＭＳ Ｐゴシック" pitchFamily="-101" charset="-128"/>
              </a:rPr>
              <a:t>O(|V|)</a:t>
            </a:r>
          </a:p>
          <a:p>
            <a:pPr>
              <a:lnSpc>
                <a:spcPct val="90000"/>
              </a:lnSpc>
            </a:pPr>
            <a:r>
              <a:rPr lang="en-US" altLang="en-US" sz="2400" smtClean="0">
                <a:solidFill>
                  <a:srgbClr val="000000"/>
                </a:solidFill>
                <a:ea typeface="ＭＳ Ｐゴシック" pitchFamily="-101" charset="-128"/>
              </a:rPr>
              <a:t>While loop </a:t>
            </a:r>
            <a:r>
              <a:rPr lang="en-US" altLang="en-US" sz="2400" smtClean="0">
                <a:solidFill>
                  <a:srgbClr val="C0504D"/>
                </a:solidFill>
                <a:ea typeface="ＭＳ Ｐゴシック" pitchFamily="-101" charset="-128"/>
              </a:rPr>
              <a:t>O(|V|)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>
                <a:solidFill>
                  <a:srgbClr val="000000"/>
                </a:solidFill>
                <a:ea typeface="ＭＳ Ｐゴシック" pitchFamily="-101" charset="-128"/>
              </a:rPr>
              <a:t>Find and remove min distance vertices </a:t>
            </a:r>
            <a:r>
              <a:rPr lang="en-US" altLang="en-US" sz="2000" smtClean="0">
                <a:solidFill>
                  <a:srgbClr val="C0504D"/>
                </a:solidFill>
                <a:ea typeface="ＭＳ Ｐゴシック" pitchFamily="-101" charset="-128"/>
              </a:rPr>
              <a:t>O(|V|)</a:t>
            </a:r>
            <a:endParaRPr lang="en-US" altLang="en-US" sz="2400" smtClean="0">
              <a:solidFill>
                <a:srgbClr val="C0504D"/>
              </a:solidFill>
              <a:ea typeface="ＭＳ Ｐゴシック" pitchFamily="-101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smtClean="0">
                <a:solidFill>
                  <a:srgbClr val="000000"/>
                </a:solidFill>
                <a:ea typeface="ＭＳ Ｐゴシック" pitchFamily="-101" charset="-128"/>
              </a:rPr>
              <a:t>Potentially </a:t>
            </a:r>
            <a:r>
              <a:rPr lang="en-US" altLang="en-US" sz="2400" smtClean="0">
                <a:solidFill>
                  <a:srgbClr val="C0504D"/>
                </a:solidFill>
                <a:ea typeface="ＭＳ Ｐゴシック" pitchFamily="-101" charset="-128"/>
              </a:rPr>
              <a:t>|E| </a:t>
            </a:r>
            <a:r>
              <a:rPr lang="en-US" altLang="en-US" sz="2400" smtClean="0">
                <a:solidFill>
                  <a:srgbClr val="000000"/>
                </a:solidFill>
                <a:ea typeface="ＭＳ Ｐゴシック" pitchFamily="-101" charset="-128"/>
              </a:rPr>
              <a:t>updates</a:t>
            </a:r>
            <a:endParaRPr lang="en-US" altLang="en-US" sz="2000" smtClean="0">
              <a:solidFill>
                <a:srgbClr val="000000"/>
              </a:solidFill>
              <a:ea typeface="ＭＳ Ｐゴシック" pitchFamily="-101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 smtClean="0">
                <a:solidFill>
                  <a:srgbClr val="000000"/>
                </a:solidFill>
                <a:ea typeface="ＭＳ Ｐゴシック" pitchFamily="-101" charset="-128"/>
              </a:rPr>
              <a:t>Update costs </a:t>
            </a:r>
            <a:r>
              <a:rPr lang="en-US" altLang="en-US" sz="2000" smtClean="0">
                <a:solidFill>
                  <a:srgbClr val="C0504D"/>
                </a:solidFill>
                <a:ea typeface="ＭＳ Ｐゴシック" pitchFamily="-101" charset="-128"/>
              </a:rPr>
              <a:t>O(1)</a:t>
            </a:r>
            <a:endParaRPr lang="en-US" altLang="en-US" smtClean="0">
              <a:solidFill>
                <a:srgbClr val="C0504D"/>
              </a:solidFill>
              <a:ea typeface="ＭＳ Ｐゴシック" pitchFamily="-101" charset="-128"/>
            </a:endParaRPr>
          </a:p>
          <a:p>
            <a:pPr lvl="2">
              <a:lnSpc>
                <a:spcPct val="90000"/>
              </a:lnSpc>
            </a:pPr>
            <a:endParaRPr lang="en-US" altLang="en-US" sz="1600" smtClean="0">
              <a:solidFill>
                <a:schemeClr val="accent2"/>
              </a:solidFill>
              <a:ea typeface="ＭＳ Ｐゴシック" pitchFamily="-101" charset="-128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en-US" sz="2400" smtClean="0">
                <a:ea typeface="ＭＳ Ｐゴシック" pitchFamily="-101" charset="-128"/>
              </a:rPr>
              <a:t>Total time </a:t>
            </a:r>
            <a:r>
              <a:rPr lang="en-US" altLang="en-US" sz="2400" smtClean="0">
                <a:solidFill>
                  <a:srgbClr val="C0504D"/>
                </a:solidFill>
                <a:ea typeface="ＭＳ Ｐゴシック" pitchFamily="-101" charset="-128"/>
              </a:rPr>
              <a:t>O(|V</a:t>
            </a:r>
            <a:r>
              <a:rPr lang="en-US" altLang="en-US" sz="2400" baseline="30000" smtClean="0">
                <a:solidFill>
                  <a:srgbClr val="C0504D"/>
                </a:solidFill>
                <a:ea typeface="ＭＳ Ｐゴシック" pitchFamily="-101" charset="-128"/>
              </a:rPr>
              <a:t>2</a:t>
            </a:r>
            <a:r>
              <a:rPr lang="en-US" altLang="en-US" sz="2400" smtClean="0">
                <a:solidFill>
                  <a:srgbClr val="C0504D"/>
                </a:solidFill>
                <a:ea typeface="ＭＳ Ｐゴシック" pitchFamily="-101" charset="-128"/>
              </a:rPr>
              <a:t>| + |E|) = O(|V</a:t>
            </a:r>
            <a:r>
              <a:rPr lang="en-US" altLang="en-US" sz="2400" baseline="30000" smtClean="0">
                <a:solidFill>
                  <a:srgbClr val="C0504D"/>
                </a:solidFill>
                <a:ea typeface="ＭＳ Ｐゴシック" pitchFamily="-101" charset="-128"/>
              </a:rPr>
              <a:t>2</a:t>
            </a:r>
            <a:r>
              <a:rPr lang="en-US" altLang="en-US" sz="2400" smtClean="0">
                <a:solidFill>
                  <a:srgbClr val="C0504D"/>
                </a:solidFill>
                <a:ea typeface="ＭＳ Ｐゴシック" pitchFamily="-101" charset="-128"/>
              </a:rPr>
              <a:t>| )</a:t>
            </a:r>
          </a:p>
        </p:txBody>
      </p:sp>
    </p:spTree>
    <p:extLst>
      <p:ext uri="{BB962C8B-B14F-4D97-AF65-F5344CB8AC3E}">
        <p14:creationId xmlns:p14="http://schemas.microsoft.com/office/powerpoint/2010/main" val="363515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en-US" sz="3900" smtClean="0">
                <a:solidFill>
                  <a:srgbClr val="3B62AF"/>
                </a:solidFill>
                <a:latin typeface="Arial" charset="0"/>
                <a:ea typeface="ＭＳ Ｐゴシック" pitchFamily="-101" charset="-128"/>
              </a:rPr>
              <a:t>Applications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220663" y="1079500"/>
            <a:ext cx="8702675" cy="4941888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en-US" sz="2400" smtClean="0">
                <a:solidFill>
                  <a:srgbClr val="444444"/>
                </a:solidFill>
                <a:latin typeface="Arial" charset="0"/>
                <a:ea typeface="ＭＳ Ｐゴシック" pitchFamily="-101" charset="-128"/>
              </a:rPr>
              <a:t>- Maps (Map Quest, Google Maps) </a:t>
            </a:r>
            <a:endParaRPr lang="en-US" altLang="en-US" sz="2400" smtClean="0">
              <a:ea typeface="ＭＳ Ｐゴシック" pitchFamily="-101" charset="-128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en-US" sz="2400" smtClean="0">
                <a:solidFill>
                  <a:srgbClr val="444444"/>
                </a:solidFill>
                <a:latin typeface="Arial" charset="0"/>
                <a:ea typeface="ＭＳ Ｐゴシック" pitchFamily="-101" charset="-128"/>
              </a:rPr>
              <a:t>- Routing Systems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403475"/>
            <a:ext cx="3413125" cy="332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2070100"/>
            <a:ext cx="3760788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214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Greedy method</a:t>
            </a:r>
          </a:p>
          <a:p>
            <a:r>
              <a:rPr lang="en-US" dirty="0" smtClean="0"/>
              <a:t>Solved following problems using greedy method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Fractional and 0/1 knapsack problem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Prim’s and </a:t>
            </a:r>
            <a:r>
              <a:rPr lang="en-US" dirty="0" err="1" smtClean="0"/>
              <a:t>Krushkal’s</a:t>
            </a:r>
            <a:r>
              <a:rPr lang="en-US" dirty="0" smtClean="0"/>
              <a:t> for MST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Optimal merge pattern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Huffman coding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Shortest path problem (</a:t>
            </a:r>
            <a:r>
              <a:rPr lang="en-US" dirty="0" err="1" smtClean="0"/>
              <a:t>Dijkstras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38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fld id="{25B4A39F-7ED6-4510-A91B-6A797DD51832}" type="slidenum">
              <a:rPr lang="en-US" altLang="en-US" sz="1200">
                <a:solidFill>
                  <a:srgbClr val="898989"/>
                </a:solidFill>
                <a:latin typeface="Calibri" pitchFamily="-101" charset="0"/>
              </a:rPr>
              <a:pPr eaLnBrk="1" hangingPunct="1"/>
              <a:t>31</a:t>
            </a:fld>
            <a:endParaRPr lang="en-US" altLang="en-US" sz="1200">
              <a:solidFill>
                <a:srgbClr val="898989"/>
              </a:solidFill>
              <a:latin typeface="Calibri" pitchFamily="-101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  <a:ea typeface="ＭＳ Ｐゴシック" pitchFamily="-101" charset="-128"/>
              </a:rPr>
              <a:t>Time Complexity: Priority Queue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7638"/>
            <a:ext cx="8001000" cy="4343400"/>
          </a:xfrm>
        </p:spPr>
        <p:txBody>
          <a:bodyPr>
            <a:normAutofit lnSpcReduction="10000"/>
          </a:bodyPr>
          <a:lstStyle/>
          <a:p>
            <a:pPr>
              <a:buFont typeface="Arial" pitchFamily="-101" charset="0"/>
              <a:buNone/>
              <a:defRPr/>
            </a:pPr>
            <a:r>
              <a:rPr lang="en-US" sz="2400" dirty="0" smtClean="0">
                <a:ea typeface="ＭＳ Ｐゴシック" pitchFamily="-101" charset="-128"/>
                <a:cs typeface="ＭＳ Ｐゴシック" pitchFamily="-101" charset="-128"/>
              </a:rPr>
              <a:t>For sparse graphs, (i.e. graphs with much less than |V</a:t>
            </a:r>
            <a:r>
              <a:rPr lang="en-US" sz="2400" baseline="30000" dirty="0" smtClean="0">
                <a:ea typeface="ＭＳ Ｐゴシック" pitchFamily="-101" charset="-128"/>
                <a:cs typeface="ＭＳ Ｐゴシック" pitchFamily="-101" charset="-128"/>
              </a:rPr>
              <a:t>2</a:t>
            </a:r>
            <a:r>
              <a:rPr lang="en-US" sz="2400" dirty="0" smtClean="0">
                <a:ea typeface="ＭＳ Ｐゴシック" pitchFamily="-101" charset="-128"/>
                <a:cs typeface="ＭＳ Ｐゴシック" pitchFamily="-101" charset="-128"/>
              </a:rPr>
              <a:t>| edges) </a:t>
            </a:r>
            <a:r>
              <a:rPr lang="en-US" sz="2400" dirty="0" err="1" smtClean="0">
                <a:ea typeface="ＭＳ Ｐゴシック" pitchFamily="-101" charset="-128"/>
                <a:cs typeface="ＭＳ Ｐゴシック" pitchFamily="-101" charset="-128"/>
              </a:rPr>
              <a:t>Dijkstra's</a:t>
            </a:r>
            <a:r>
              <a:rPr lang="en-US" sz="2400" dirty="0" smtClean="0">
                <a:ea typeface="ＭＳ Ｐゴシック" pitchFamily="-101" charset="-128"/>
                <a:cs typeface="ＭＳ Ｐゴシック" pitchFamily="-101" charset="-128"/>
              </a:rPr>
              <a:t> implemented more efficiently by </a:t>
            </a:r>
            <a:r>
              <a:rPr lang="en-US" sz="2400" i="1" dirty="0" smtClean="0">
                <a:ea typeface="ＭＳ Ｐゴシック" pitchFamily="-101" charset="-128"/>
                <a:cs typeface="ＭＳ Ｐゴシック" pitchFamily="-101" charset="-128"/>
              </a:rPr>
              <a:t>priority queue</a:t>
            </a:r>
            <a:endParaRPr lang="en-US" sz="2400" dirty="0" smtClean="0">
              <a:ea typeface="ＭＳ Ｐゴシック" pitchFamily="-101" charset="-128"/>
              <a:cs typeface="ＭＳ Ｐゴシック" pitchFamily="-101" charset="-128"/>
            </a:endParaRPr>
          </a:p>
          <a:p>
            <a:pPr>
              <a:lnSpc>
                <a:spcPct val="90000"/>
              </a:lnSpc>
              <a:buFont typeface="Arial" pitchFamily="-101" charset="0"/>
              <a:buNone/>
              <a:defRPr/>
            </a:pPr>
            <a:endParaRPr lang="en-US" sz="2400" dirty="0" smtClean="0">
              <a:ea typeface="ＭＳ Ｐゴシック" pitchFamily="-101" charset="-128"/>
              <a:cs typeface="ＭＳ Ｐゴシック" pitchFamily="-101" charset="-128"/>
            </a:endParaRPr>
          </a:p>
          <a:p>
            <a:pPr>
              <a:lnSpc>
                <a:spcPct val="90000"/>
              </a:lnSpc>
              <a:buFont typeface="Arial" pitchFamily="-101" charset="0"/>
              <a:buChar char="•"/>
              <a:defRPr/>
            </a:pPr>
            <a:r>
              <a:rPr lang="en-US" sz="2400" dirty="0" smtClean="0">
                <a:ea typeface="ＭＳ Ｐゴシック" pitchFamily="-101" charset="-128"/>
                <a:cs typeface="ＭＳ Ｐゴシック" pitchFamily="-101" charset="-128"/>
              </a:rPr>
              <a:t>Initializati</a:t>
            </a:r>
            <a:r>
              <a:rPr lang="en-US" sz="2400" dirty="0" smtClean="0">
                <a:solidFill>
                  <a:srgbClr val="000000"/>
                </a:solidFill>
                <a:ea typeface="ＭＳ Ｐゴシック" pitchFamily="-101" charset="-128"/>
                <a:cs typeface="ＭＳ Ｐゴシック" pitchFamily="-101" charset="-128"/>
              </a:rPr>
              <a:t>on</a:t>
            </a:r>
            <a:r>
              <a:rPr lang="en-US" sz="2400" dirty="0" smtClean="0">
                <a:solidFill>
                  <a:schemeClr val="accent2"/>
                </a:solidFill>
                <a:ea typeface="ＭＳ Ｐゴシック" pitchFamily="-101" charset="-128"/>
                <a:cs typeface="ＭＳ Ｐゴシック" pitchFamily="-101" charset="-128"/>
              </a:rPr>
              <a:t> O(|V|) </a:t>
            </a:r>
            <a:r>
              <a:rPr lang="en-US" sz="2400" dirty="0" smtClean="0">
                <a:ea typeface="ＭＳ Ｐゴシック" pitchFamily="-101" charset="-128"/>
                <a:cs typeface="ＭＳ Ｐゴシック" pitchFamily="-101" charset="-128"/>
              </a:rPr>
              <a:t>using O(|V|) </a:t>
            </a:r>
            <a:r>
              <a:rPr lang="en-US" sz="2400" dirty="0" err="1" smtClean="0">
                <a:ea typeface="ＭＳ Ｐゴシック" pitchFamily="-101" charset="-128"/>
                <a:cs typeface="ＭＳ Ｐゴシック" pitchFamily="-101" charset="-128"/>
              </a:rPr>
              <a:t>buildHeap</a:t>
            </a:r>
            <a:endParaRPr lang="en-US" sz="2400" dirty="0" smtClean="0">
              <a:ea typeface="ＭＳ Ｐゴシック" pitchFamily="-101" charset="-128"/>
              <a:cs typeface="ＭＳ Ｐゴシック" pitchFamily="-101" charset="-128"/>
            </a:endParaRPr>
          </a:p>
          <a:p>
            <a:pPr>
              <a:lnSpc>
                <a:spcPct val="90000"/>
              </a:lnSpc>
              <a:buFont typeface="Arial" pitchFamily="-101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ea typeface="ＭＳ Ｐゴシック" pitchFamily="-101" charset="-128"/>
                <a:cs typeface="ＭＳ Ｐゴシック" pitchFamily="-101" charset="-128"/>
              </a:rPr>
              <a:t>While loop </a:t>
            </a:r>
            <a:r>
              <a:rPr lang="en-US" sz="2400" dirty="0" smtClean="0">
                <a:solidFill>
                  <a:srgbClr val="C0504D"/>
                </a:solidFill>
                <a:ea typeface="ＭＳ Ｐゴシック" pitchFamily="-101" charset="-128"/>
                <a:cs typeface="ＭＳ Ｐゴシック" pitchFamily="-101" charset="-128"/>
              </a:rPr>
              <a:t>O(|V|)</a:t>
            </a:r>
          </a:p>
          <a:p>
            <a:pPr marL="742950" lvl="2" indent="-342900">
              <a:lnSpc>
                <a:spcPct val="90000"/>
              </a:lnSpc>
              <a:buFont typeface="Arial" pitchFamily="-101" charset="0"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Find and remove min distance </a:t>
            </a:r>
            <a:r>
              <a:rPr lang="en-US" sz="2000" dirty="0" smtClean="0">
                <a:solidFill>
                  <a:srgbClr val="000000"/>
                </a:solidFill>
              </a:rPr>
              <a:t>vertices cost </a:t>
            </a:r>
            <a:r>
              <a:rPr lang="en-US" sz="2000" dirty="0" smtClean="0">
                <a:solidFill>
                  <a:srgbClr val="C0504D"/>
                </a:solidFill>
              </a:rPr>
              <a:t>O(log |V|) </a:t>
            </a:r>
            <a:endParaRPr lang="en-US" sz="20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Arial" pitchFamily="-101" charset="0"/>
              <a:buChar char="•"/>
              <a:defRPr/>
            </a:pPr>
            <a:endParaRPr lang="en-US" sz="2400" dirty="0" smtClean="0">
              <a:solidFill>
                <a:srgbClr val="C0504D"/>
              </a:solidFill>
              <a:ea typeface="ＭＳ Ｐゴシック" pitchFamily="-101" charset="-128"/>
              <a:cs typeface="ＭＳ Ｐゴシック" pitchFamily="-101" charset="-128"/>
            </a:endParaRPr>
          </a:p>
          <a:p>
            <a:pPr>
              <a:lnSpc>
                <a:spcPct val="90000"/>
              </a:lnSpc>
              <a:buFont typeface="Arial" pitchFamily="-101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Potentially </a:t>
            </a:r>
            <a:r>
              <a:rPr lang="en-US" sz="2400" dirty="0" smtClean="0">
                <a:solidFill>
                  <a:srgbClr val="C0504D"/>
                </a:solidFill>
              </a:rPr>
              <a:t>|E| </a:t>
            </a:r>
            <a:r>
              <a:rPr lang="en-US" sz="2400" dirty="0" smtClean="0">
                <a:solidFill>
                  <a:srgbClr val="000000"/>
                </a:solidFill>
              </a:rPr>
              <a:t>updates</a:t>
            </a:r>
          </a:p>
          <a:p>
            <a:pPr lvl="2">
              <a:lnSpc>
                <a:spcPct val="90000"/>
              </a:lnSpc>
              <a:buFont typeface="Arial" pitchFamily="-101" charset="0"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ea typeface="ＭＳ Ｐゴシック" pitchFamily="-101" charset="-128"/>
              </a:rPr>
              <a:t>Update costs </a:t>
            </a:r>
            <a:r>
              <a:rPr lang="en-US" sz="2000" dirty="0" smtClean="0">
                <a:solidFill>
                  <a:srgbClr val="C0504D"/>
                </a:solidFill>
                <a:ea typeface="ＭＳ Ｐゴシック" pitchFamily="-101" charset="-128"/>
              </a:rPr>
              <a:t>O(log |V</a:t>
            </a:r>
            <a:r>
              <a:rPr lang="en-US" sz="2000" dirty="0" smtClean="0">
                <a:solidFill>
                  <a:srgbClr val="C0504D"/>
                </a:solidFill>
                <a:ea typeface="ＭＳ Ｐゴシック" pitchFamily="-101" charset="-128"/>
              </a:rPr>
              <a:t>|)</a:t>
            </a:r>
            <a:endParaRPr lang="en-US" sz="2000" dirty="0" smtClean="0">
              <a:solidFill>
                <a:srgbClr val="000000"/>
              </a:solidFill>
              <a:ea typeface="ＭＳ Ｐゴシック" pitchFamily="-101" charset="-128"/>
            </a:endParaRPr>
          </a:p>
          <a:p>
            <a:pPr lvl="2">
              <a:lnSpc>
                <a:spcPct val="90000"/>
              </a:lnSpc>
              <a:buFont typeface="Arial" pitchFamily="-101" charset="0"/>
              <a:buChar char="•"/>
              <a:defRPr/>
            </a:pPr>
            <a:endParaRPr lang="en-US" sz="1600" dirty="0" smtClean="0">
              <a:solidFill>
                <a:schemeClr val="accent2"/>
              </a:solidFill>
              <a:ea typeface="ＭＳ Ｐゴシック" pitchFamily="-101" charset="-128"/>
            </a:endParaRPr>
          </a:p>
          <a:p>
            <a:pPr>
              <a:lnSpc>
                <a:spcPct val="90000"/>
              </a:lnSpc>
              <a:buFont typeface="Arial" pitchFamily="-101" charset="0"/>
              <a:buNone/>
              <a:defRPr/>
            </a:pPr>
            <a:r>
              <a:rPr lang="en-US" sz="2400" dirty="0" smtClean="0">
                <a:ea typeface="ＭＳ Ｐゴシック" pitchFamily="-101" charset="-128"/>
                <a:cs typeface="ＭＳ Ｐゴシック" pitchFamily="-101" charset="-128"/>
              </a:rPr>
              <a:t>Total time </a:t>
            </a:r>
            <a:r>
              <a:rPr lang="en-US" sz="2400" dirty="0" err="1" smtClean="0">
                <a:ea typeface="ＭＳ Ｐゴシック" pitchFamily="-101" charset="-128"/>
                <a:cs typeface="ＭＳ Ｐゴシック" pitchFamily="-101" charset="-128"/>
              </a:rPr>
              <a:t>O(|V|log|V</a:t>
            </a:r>
            <a:r>
              <a:rPr lang="en-US" sz="2400" dirty="0" smtClean="0">
                <a:ea typeface="ＭＳ Ｐゴシック" pitchFamily="-101" charset="-128"/>
                <a:cs typeface="ＭＳ Ｐゴシック" pitchFamily="-101" charset="-128"/>
              </a:rPr>
              <a:t>| + |</a:t>
            </a:r>
            <a:r>
              <a:rPr lang="en-US" sz="2400" dirty="0" err="1" smtClean="0">
                <a:ea typeface="ＭＳ Ｐゴシック" pitchFamily="-101" charset="-128"/>
                <a:cs typeface="ＭＳ Ｐゴシック" pitchFamily="-101" charset="-128"/>
              </a:rPr>
              <a:t>E|log|V</a:t>
            </a:r>
            <a:r>
              <a:rPr lang="en-US" sz="2400" dirty="0" smtClean="0">
                <a:ea typeface="ＭＳ Ｐゴシック" pitchFamily="-101" charset="-128"/>
                <a:cs typeface="ＭＳ Ｐゴシック" pitchFamily="-101" charset="-128"/>
              </a:rPr>
              <a:t>|) = </a:t>
            </a:r>
            <a:r>
              <a:rPr lang="en-US" sz="2400" dirty="0" err="1" smtClean="0">
                <a:solidFill>
                  <a:srgbClr val="C0504D"/>
                </a:solidFill>
                <a:ea typeface="ＭＳ Ｐゴシック" pitchFamily="-101" charset="-128"/>
                <a:cs typeface="ＭＳ Ｐゴシック" pitchFamily="-101" charset="-128"/>
              </a:rPr>
              <a:t>O(|E|log|V</a:t>
            </a:r>
            <a:r>
              <a:rPr lang="en-US" sz="2400" dirty="0" smtClean="0">
                <a:solidFill>
                  <a:srgbClr val="C0504D"/>
                </a:solidFill>
                <a:ea typeface="ＭＳ Ｐゴシック" pitchFamily="-101" charset="-128"/>
                <a:cs typeface="ＭＳ Ｐゴシック" pitchFamily="-101" charset="-128"/>
              </a:rPr>
              <a:t>|)</a:t>
            </a:r>
          </a:p>
          <a:p>
            <a:pPr>
              <a:lnSpc>
                <a:spcPct val="90000"/>
              </a:lnSpc>
              <a:buFont typeface="Arial" pitchFamily="-101" charset="0"/>
              <a:buChar char="•"/>
              <a:defRPr/>
            </a:pPr>
            <a:r>
              <a:rPr lang="en-US" sz="2000" dirty="0" smtClean="0">
                <a:ea typeface="ＭＳ Ｐゴシック" pitchFamily="-101" charset="-128"/>
                <a:cs typeface="ＭＳ Ｐゴシック" pitchFamily="-101" charset="-128"/>
              </a:rPr>
              <a:t>|V| = O(|E|) assuming a connected graph</a:t>
            </a:r>
          </a:p>
        </p:txBody>
      </p:sp>
    </p:spTree>
    <p:extLst>
      <p:ext uri="{BB962C8B-B14F-4D97-AF65-F5344CB8AC3E}">
        <p14:creationId xmlns:p14="http://schemas.microsoft.com/office/powerpoint/2010/main" val="49907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01" charset="-128"/>
              </a:rPr>
              <a:t>Dijkstra’s Algorithm</a:t>
            </a:r>
          </a:p>
        </p:txBody>
      </p:sp>
      <p:sp>
        <p:nvSpPr>
          <p:cNvPr id="1536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898989"/>
                </a:solidFill>
                <a:ea typeface="ＭＳ Ｐゴシック" pitchFamily="-101" charset="-128"/>
              </a:rPr>
              <a:t>Slide Courtesy: Uwash, UT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fld id="{D0875200-592B-4AE0-82DE-88FEA7EC2296}" type="slidenum">
              <a:rPr lang="en-US" altLang="en-US" sz="1200">
                <a:solidFill>
                  <a:srgbClr val="898989"/>
                </a:solidFill>
                <a:latin typeface="Calibri" pitchFamily="-101" charset="0"/>
              </a:rPr>
              <a:pPr eaLnBrk="1" hangingPunct="1"/>
              <a:t>4</a:t>
            </a:fld>
            <a:endParaRPr lang="en-US" altLang="en-US" sz="1200">
              <a:solidFill>
                <a:srgbClr val="898989"/>
              </a:solidFill>
              <a:latin typeface="Calibri" pitchFamily="-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60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>
            <a:normAutofit fontScale="90000"/>
          </a:bodyPr>
          <a:lstStyle/>
          <a:p>
            <a:pPr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3900" b="1" dirty="0">
                <a:solidFill>
                  <a:srgbClr val="3B62AF"/>
                </a:solidFill>
                <a:latin typeface="Arial" charset="0"/>
              </a:rPr>
              <a:t>Single-Source Shortest Path Problem 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20675" y="1439863"/>
            <a:ext cx="8697913" cy="4938712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en-US" b="1" u="sng" smtClean="0">
                <a:solidFill>
                  <a:srgbClr val="444444"/>
                </a:solidFill>
                <a:latin typeface="Arial" charset="0"/>
                <a:ea typeface="ＭＳ Ｐゴシック" pitchFamily="-101" charset="-128"/>
              </a:rPr>
              <a:t>Single-Source Shortest Path Problem</a:t>
            </a:r>
            <a:r>
              <a:rPr lang="en-US" altLang="en-US" b="1" smtClean="0">
                <a:solidFill>
                  <a:srgbClr val="444444"/>
                </a:solidFill>
                <a:latin typeface="Arial" charset="0"/>
                <a:ea typeface="ＭＳ Ｐゴシック" pitchFamily="-101" charset="-128"/>
              </a:rPr>
              <a:t> </a:t>
            </a:r>
            <a:r>
              <a:rPr lang="en-US" altLang="en-US" smtClean="0">
                <a:solidFill>
                  <a:srgbClr val="444444"/>
                </a:solidFill>
                <a:latin typeface="Arial" charset="0"/>
                <a:ea typeface="ＭＳ Ｐゴシック" pitchFamily="-101" charset="-128"/>
              </a:rPr>
              <a:t>- The problem of finding shortest paths from a source vertex </a:t>
            </a:r>
            <a:r>
              <a:rPr lang="en-US" altLang="en-US" i="1" smtClean="0">
                <a:solidFill>
                  <a:srgbClr val="444444"/>
                </a:solidFill>
                <a:latin typeface="Arial" charset="0"/>
                <a:ea typeface="ＭＳ Ｐゴシック" pitchFamily="-101" charset="-128"/>
              </a:rPr>
              <a:t>v</a:t>
            </a:r>
            <a:r>
              <a:rPr lang="en-US" altLang="en-US" smtClean="0">
                <a:solidFill>
                  <a:srgbClr val="444444"/>
                </a:solidFill>
                <a:latin typeface="Arial" charset="0"/>
                <a:ea typeface="ＭＳ Ｐゴシック" pitchFamily="-101" charset="-128"/>
              </a:rPr>
              <a:t> to all other vertices in the graph.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563" y="3086100"/>
            <a:ext cx="3808412" cy="251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958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en-US" sz="3900" smtClean="0">
                <a:solidFill>
                  <a:srgbClr val="3B62AF"/>
                </a:solidFill>
                <a:latin typeface="Arial" charset="0"/>
                <a:ea typeface="ＭＳ Ｐゴシック" pitchFamily="-101" charset="-128"/>
              </a:rPr>
              <a:t>Applications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220663" y="1079500"/>
            <a:ext cx="8702675" cy="4941888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en-US" sz="2400" smtClean="0">
                <a:solidFill>
                  <a:srgbClr val="444444"/>
                </a:solidFill>
                <a:latin typeface="Arial" charset="0"/>
                <a:ea typeface="ＭＳ Ｐゴシック" pitchFamily="-101" charset="-128"/>
              </a:rPr>
              <a:t>- Maps (Map Quest, Google Maps) </a:t>
            </a:r>
            <a:endParaRPr lang="en-US" altLang="en-US" sz="2400" smtClean="0">
              <a:ea typeface="ＭＳ Ｐゴシック" pitchFamily="-101" charset="-128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en-US" sz="2400" smtClean="0">
                <a:solidFill>
                  <a:srgbClr val="444444"/>
                </a:solidFill>
                <a:latin typeface="Arial" charset="0"/>
                <a:ea typeface="ＭＳ Ｐゴシック" pitchFamily="-101" charset="-128"/>
              </a:rPr>
              <a:t>- Routing Systems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403475"/>
            <a:ext cx="3413125" cy="332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2070100"/>
            <a:ext cx="3760788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967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en-US" sz="3900" b="1" smtClean="0">
                <a:solidFill>
                  <a:srgbClr val="3B62AF"/>
                </a:solidFill>
                <a:latin typeface="Arial" charset="0"/>
                <a:ea typeface="ＭＳ Ｐゴシック" pitchFamily="-101" charset="-128"/>
              </a:rPr>
              <a:t>Dijkstra's algorithm 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220663" y="1171575"/>
            <a:ext cx="8397875" cy="4938713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en-US" sz="2500" b="1" u="sng" smtClean="0">
                <a:solidFill>
                  <a:srgbClr val="444444"/>
                </a:solidFill>
                <a:latin typeface="Arial" charset="0"/>
                <a:ea typeface="ＭＳ Ｐゴシック" pitchFamily="-101" charset="-128"/>
              </a:rPr>
              <a:t>Dijkstra's algorithm</a:t>
            </a:r>
            <a:r>
              <a:rPr lang="en-US" altLang="en-US" sz="2500" b="1" smtClean="0">
                <a:solidFill>
                  <a:srgbClr val="444444"/>
                </a:solidFill>
                <a:latin typeface="Arial" charset="0"/>
                <a:ea typeface="ＭＳ Ｐゴシック" pitchFamily="-101" charset="-128"/>
              </a:rPr>
              <a:t> </a:t>
            </a:r>
            <a:r>
              <a:rPr lang="en-US" altLang="en-US" sz="2500" smtClean="0">
                <a:solidFill>
                  <a:srgbClr val="444444"/>
                </a:solidFill>
                <a:latin typeface="Arial" charset="0"/>
                <a:ea typeface="ＭＳ Ｐゴシック" pitchFamily="-101" charset="-128"/>
              </a:rPr>
              <a:t>-</a:t>
            </a:r>
            <a:r>
              <a:rPr lang="en-US" altLang="en-US" sz="2500" b="1" smtClean="0">
                <a:solidFill>
                  <a:srgbClr val="444444"/>
                </a:solidFill>
                <a:latin typeface="Arial" charset="0"/>
                <a:ea typeface="ＭＳ Ｐゴシック" pitchFamily="-101" charset="-128"/>
              </a:rPr>
              <a:t> </a:t>
            </a:r>
            <a:r>
              <a:rPr lang="en-US" altLang="en-US" sz="2500" smtClean="0">
                <a:solidFill>
                  <a:srgbClr val="444444"/>
                </a:solidFill>
                <a:latin typeface="Arial" charset="0"/>
                <a:ea typeface="ＭＳ Ｐゴシック" pitchFamily="-101" charset="-128"/>
              </a:rPr>
              <a:t>is a solution to the single-source shortest path problem in graph theory. </a:t>
            </a:r>
            <a:endParaRPr lang="en-US" altLang="en-US" sz="2500" smtClean="0">
              <a:ea typeface="ＭＳ Ｐゴシック" pitchFamily="-101" charset="-128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en-US" sz="2500" smtClean="0">
                <a:solidFill>
                  <a:srgbClr val="444444"/>
                </a:solidFill>
                <a:latin typeface="Arial" charset="0"/>
                <a:ea typeface="ＭＳ Ｐゴシック" pitchFamily="-101" charset="-128"/>
              </a:rPr>
              <a:t> </a:t>
            </a:r>
            <a:endParaRPr lang="en-US" altLang="en-US" sz="2500" smtClean="0">
              <a:ea typeface="ＭＳ Ｐゴシック" pitchFamily="-101" charset="-128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en-US" sz="2500" smtClean="0">
                <a:solidFill>
                  <a:srgbClr val="444444"/>
                </a:solidFill>
                <a:latin typeface="Arial" charset="0"/>
                <a:ea typeface="ＭＳ Ｐゴシック" pitchFamily="-101" charset="-128"/>
              </a:rPr>
              <a:t>Works on both directed and undirected graphs. However, all edges must have nonnegative weights.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Arial" charset="0"/>
              <a:buNone/>
            </a:pPr>
            <a:endParaRPr lang="en-US" altLang="en-US" sz="2500" smtClean="0">
              <a:solidFill>
                <a:srgbClr val="444444"/>
              </a:solidFill>
              <a:latin typeface="Arial" charset="0"/>
              <a:ea typeface="ＭＳ Ｐゴシック" pitchFamily="-101" charset="-128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en-US" sz="2500" smtClean="0">
                <a:solidFill>
                  <a:srgbClr val="990000"/>
                </a:solidFill>
                <a:latin typeface="Arial" charset="0"/>
                <a:ea typeface="ＭＳ Ｐゴシック" pitchFamily="-101" charset="-128"/>
              </a:rPr>
              <a:t>Input:</a:t>
            </a:r>
            <a:r>
              <a:rPr lang="en-US" altLang="en-US" sz="2500" smtClean="0">
                <a:solidFill>
                  <a:srgbClr val="444444"/>
                </a:solidFill>
                <a:latin typeface="Arial" charset="0"/>
                <a:ea typeface="ＭＳ Ｐゴシック" pitchFamily="-101" charset="-128"/>
              </a:rPr>
              <a:t> Weighted graph G={E,V} and source vertex </a:t>
            </a:r>
            <a:r>
              <a:rPr lang="en-US" altLang="en-US" sz="2500" i="1" smtClean="0">
                <a:solidFill>
                  <a:srgbClr val="444444"/>
                </a:solidFill>
                <a:latin typeface="Arial" charset="0"/>
                <a:ea typeface="ＭＳ Ｐゴシック" pitchFamily="-101" charset="-128"/>
              </a:rPr>
              <a:t>v</a:t>
            </a:r>
            <a:r>
              <a:rPr lang="en-US" altLang="en-US" sz="2500" smtClean="0">
                <a:latin typeface="Constantia" pitchFamily="-101" charset="0"/>
                <a:ea typeface="ＭＳ Ｐゴシック" pitchFamily="-101" charset="-128"/>
              </a:rPr>
              <a:t>∈</a:t>
            </a:r>
            <a:r>
              <a:rPr lang="en-US" altLang="en-US" sz="2500" smtClean="0">
                <a:solidFill>
                  <a:srgbClr val="444444"/>
                </a:solidFill>
                <a:latin typeface="Arial" charset="0"/>
                <a:ea typeface="ＭＳ Ｐゴシック" pitchFamily="-101" charset="-128"/>
              </a:rPr>
              <a:t>V, such that all edge weights are nonnegative</a:t>
            </a:r>
            <a:endParaRPr lang="en-US" altLang="en-US" sz="2500" smtClean="0">
              <a:ea typeface="ＭＳ Ｐゴシック" pitchFamily="-101" charset="-128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en-US" sz="2500" smtClean="0">
                <a:solidFill>
                  <a:srgbClr val="444444"/>
                </a:solidFill>
                <a:latin typeface="Arial" charset="0"/>
                <a:ea typeface="ＭＳ Ｐゴシック" pitchFamily="-101" charset="-128"/>
              </a:rPr>
              <a:t> </a:t>
            </a:r>
            <a:endParaRPr lang="en-US" altLang="en-US" sz="2500" smtClean="0">
              <a:ea typeface="ＭＳ Ｐゴシック" pitchFamily="-101" charset="-128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en-US" sz="2500" smtClean="0">
                <a:solidFill>
                  <a:srgbClr val="990000"/>
                </a:solidFill>
                <a:latin typeface="Arial" charset="0"/>
                <a:ea typeface="ＭＳ Ｐゴシック" pitchFamily="-101" charset="-128"/>
              </a:rPr>
              <a:t>Output:</a:t>
            </a:r>
            <a:r>
              <a:rPr lang="en-US" altLang="en-US" sz="2500" smtClean="0">
                <a:solidFill>
                  <a:srgbClr val="444444"/>
                </a:solidFill>
                <a:latin typeface="Arial" charset="0"/>
                <a:ea typeface="ＭＳ Ｐゴシック" pitchFamily="-101" charset="-128"/>
              </a:rPr>
              <a:t> Lengths of shortest paths (or the shortest paths themselves) from a given source vertex</a:t>
            </a:r>
            <a:r>
              <a:rPr lang="en-US" altLang="en-US" sz="2500" i="1" smtClean="0">
                <a:solidFill>
                  <a:srgbClr val="444444"/>
                </a:solidFill>
                <a:latin typeface="Arial" charset="0"/>
                <a:ea typeface="ＭＳ Ｐゴシック" pitchFamily="-101" charset="-128"/>
              </a:rPr>
              <a:t> v</a:t>
            </a:r>
            <a:r>
              <a:rPr lang="en-US" altLang="en-US" sz="2500" smtClean="0">
                <a:latin typeface="Constantia" pitchFamily="-101" charset="0"/>
                <a:ea typeface="ＭＳ Ｐゴシック" pitchFamily="-101" charset="-128"/>
              </a:rPr>
              <a:t>∈</a:t>
            </a:r>
            <a:r>
              <a:rPr lang="en-US" altLang="en-US" sz="2500" smtClean="0">
                <a:solidFill>
                  <a:srgbClr val="444444"/>
                </a:solidFill>
                <a:latin typeface="Arial" charset="0"/>
                <a:ea typeface="ＭＳ Ｐゴシック" pitchFamily="-101" charset="-128"/>
              </a:rPr>
              <a:t>V  to all other vertices</a:t>
            </a:r>
            <a:endParaRPr lang="en-US" altLang="en-US" sz="2500" smtClean="0">
              <a:ea typeface="ＭＳ Ｐゴシック" pitchFamily="-101" charset="-128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Arial" charset="0"/>
              <a:buNone/>
            </a:pPr>
            <a:endParaRPr lang="en-US" altLang="en-US" sz="2500" b="1" smtClean="0">
              <a:solidFill>
                <a:srgbClr val="444444"/>
              </a:solidFill>
              <a:latin typeface="Arial" charset="0"/>
              <a:ea typeface="ＭＳ Ｐゴシック" pitchFamily="-101" charset="-128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Arial" charset="0"/>
              <a:buNone/>
            </a:pPr>
            <a:endParaRPr lang="en-US" altLang="en-US" sz="2500" b="1" u="sng" smtClean="0">
              <a:solidFill>
                <a:srgbClr val="444444"/>
              </a:solidFill>
              <a:latin typeface="Arial" charset="0"/>
              <a:ea typeface="ＭＳ Ｐゴシック" pitchFamily="-10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407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Autofit/>
          </a:bodyPr>
          <a:lstStyle/>
          <a:p>
            <a:r>
              <a:rPr lang="en-US" altLang="en-US" sz="2800" b="1" dirty="0" smtClean="0">
                <a:solidFill>
                  <a:schemeClr val="accent1"/>
                </a:solidFill>
                <a:latin typeface="Arial" charset="0"/>
                <a:ea typeface="ＭＳ Ｐゴシック" pitchFamily="-101" charset="-128"/>
                <a:cs typeface="Arial" charset="0"/>
              </a:rPr>
              <a:t>Approach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096000"/>
          </a:xfrm>
        </p:spPr>
        <p:txBody>
          <a:bodyPr>
            <a:normAutofit fontScale="47500" lnSpcReduction="20000"/>
          </a:bodyPr>
          <a:lstStyle/>
          <a:p>
            <a:pPr fontAlgn="base"/>
            <a:r>
              <a:rPr lang="en-US" sz="4200" dirty="0"/>
              <a:t>Given a graph and a source vertex in the graph, find shortest paths from source to all vertices in the given graph.</a:t>
            </a:r>
          </a:p>
          <a:p>
            <a:pPr fontAlgn="base"/>
            <a:r>
              <a:rPr lang="en-US" sz="4200" dirty="0" smtClean="0"/>
              <a:t>We </a:t>
            </a:r>
            <a:r>
              <a:rPr lang="en-US" sz="4200" dirty="0"/>
              <a:t>maintain two sets, one set contains vertices included in shortest path </a:t>
            </a:r>
            <a:r>
              <a:rPr lang="en-US" sz="4200" dirty="0" smtClean="0"/>
              <a:t>tree , </a:t>
            </a:r>
            <a:r>
              <a:rPr lang="en-US" sz="4200" dirty="0"/>
              <a:t>other set includes vertices not yet included in shortest path tree. At every step of the algorithm, we find a vertex which is in the other set (set of not yet included) and has a minimum distance from the source.</a:t>
            </a:r>
          </a:p>
          <a:p>
            <a:pPr fontAlgn="base"/>
            <a:r>
              <a:rPr lang="en-US" sz="4200" dirty="0"/>
              <a:t>Below are the detailed steps used in </a:t>
            </a:r>
            <a:r>
              <a:rPr lang="en-US" sz="4200" dirty="0" err="1"/>
              <a:t>Dijkstra’s</a:t>
            </a:r>
            <a:r>
              <a:rPr lang="en-US" sz="4200" dirty="0"/>
              <a:t> </a:t>
            </a:r>
            <a:r>
              <a:rPr lang="en-US" sz="4200" dirty="0" smtClean="0"/>
              <a:t>algorithm.</a:t>
            </a:r>
          </a:p>
          <a:p>
            <a:pPr fontAlgn="base"/>
            <a:r>
              <a:rPr lang="en-US" sz="4200" dirty="0"/>
              <a:t/>
            </a:r>
            <a:br>
              <a:rPr lang="en-US" sz="4200" dirty="0"/>
            </a:br>
            <a:r>
              <a:rPr lang="en-US" sz="4200" b="1" dirty="0"/>
              <a:t>1)</a:t>
            </a:r>
            <a:r>
              <a:rPr lang="en-US" sz="4200" dirty="0"/>
              <a:t> Create a set </a:t>
            </a:r>
            <a:r>
              <a:rPr lang="en-US" sz="4200" i="1" dirty="0" err="1"/>
              <a:t>sptSet</a:t>
            </a:r>
            <a:r>
              <a:rPr lang="en-US" sz="4200" dirty="0"/>
              <a:t> (shortest path tree set) that keeps track of vertices included in shortest path tree, i.e., whose minimum distance from source is calculated and finalized. Initially, this set is empty.</a:t>
            </a:r>
            <a:br>
              <a:rPr lang="en-US" sz="4200" dirty="0"/>
            </a:br>
            <a:r>
              <a:rPr lang="en-US" sz="4200" b="1" dirty="0"/>
              <a:t>2)</a:t>
            </a:r>
            <a:r>
              <a:rPr lang="en-US" sz="4200" dirty="0"/>
              <a:t> Assign a distance value to all vertices in the input graph. Initialize all distance values as INFINITE. Assign distance value as 0 for the source vertex so that it is picked first.</a:t>
            </a:r>
            <a:br>
              <a:rPr lang="en-US" sz="4200" dirty="0"/>
            </a:br>
            <a:r>
              <a:rPr lang="en-US" sz="4200" b="1" dirty="0"/>
              <a:t>3)</a:t>
            </a:r>
            <a:r>
              <a:rPr lang="en-US" sz="4200" dirty="0"/>
              <a:t> While </a:t>
            </a:r>
            <a:r>
              <a:rPr lang="en-US" sz="4200" i="1" dirty="0" err="1"/>
              <a:t>sptSet</a:t>
            </a:r>
            <a:r>
              <a:rPr lang="en-US" sz="4200" dirty="0"/>
              <a:t> doesn’t include all vertices</a:t>
            </a:r>
            <a:br>
              <a:rPr lang="en-US" sz="4200" dirty="0"/>
            </a:br>
            <a:r>
              <a:rPr lang="en-US" sz="4200" dirty="0" smtClean="0"/>
              <a:t>….</a:t>
            </a:r>
            <a:r>
              <a:rPr lang="en-US" sz="4200" b="1" dirty="0" smtClean="0"/>
              <a:t>a)</a:t>
            </a:r>
            <a:r>
              <a:rPr lang="en-US" sz="4200" dirty="0" smtClean="0"/>
              <a:t> Pick a vertex u which is not there in </a:t>
            </a:r>
            <a:r>
              <a:rPr lang="en-US" sz="4200" i="1" dirty="0" err="1" smtClean="0"/>
              <a:t>sptSet</a:t>
            </a:r>
            <a:r>
              <a:rPr lang="en-US" sz="4200" dirty="0" smtClean="0"/>
              <a:t> and has minimum distance value.</a:t>
            </a:r>
            <a:br>
              <a:rPr lang="en-US" sz="4200" dirty="0" smtClean="0"/>
            </a:br>
            <a:r>
              <a:rPr lang="en-US" sz="4200" dirty="0" smtClean="0"/>
              <a:t>….</a:t>
            </a:r>
            <a:r>
              <a:rPr lang="en-US" sz="4200" b="1" dirty="0" smtClean="0"/>
              <a:t>b)</a:t>
            </a:r>
            <a:r>
              <a:rPr lang="en-US" sz="4200" dirty="0" smtClean="0"/>
              <a:t> Include u to </a:t>
            </a:r>
            <a:r>
              <a:rPr lang="en-US" sz="4200" i="1" dirty="0" err="1" smtClean="0"/>
              <a:t>sptSet</a:t>
            </a:r>
            <a:r>
              <a:rPr lang="en-US" sz="4200" dirty="0" smtClean="0"/>
              <a:t>.</a:t>
            </a:r>
            <a:br>
              <a:rPr lang="en-US" sz="4200" dirty="0" smtClean="0"/>
            </a:br>
            <a:r>
              <a:rPr lang="en-US" sz="4200" dirty="0" smtClean="0"/>
              <a:t>….</a:t>
            </a:r>
            <a:r>
              <a:rPr lang="en-US" sz="4200" b="1" dirty="0" smtClean="0"/>
              <a:t>c)</a:t>
            </a:r>
            <a:r>
              <a:rPr lang="en-US" sz="4200" dirty="0" smtClean="0"/>
              <a:t> Update distance value of all adjacent vertices of u. To update the distance values, iterate through all adjacent vertices. For every adjacent vertex v, if sum of distance value of u (from source) and weight of edge u-v, is less than the distance value of v, then update the distance value of v.</a:t>
            </a:r>
            <a:endParaRPr lang="en-US" sz="4200" dirty="0"/>
          </a:p>
          <a:p>
            <a:pPr lvl="1">
              <a:buFont typeface="Arial" charset="0"/>
              <a:buNone/>
            </a:pPr>
            <a:endParaRPr lang="en-US" altLang="en-US" sz="2400" dirty="0" smtClean="0">
              <a:latin typeface="Arial" charset="0"/>
              <a:ea typeface="ＭＳ Ｐゴシック" pitchFamily="-101" charset="-128"/>
              <a:cs typeface="Arial" charset="0"/>
            </a:endParaRP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fld id="{0B2A16BE-B37D-4F0C-960A-4B61F5FFC5EC}" type="slidenum">
              <a:rPr lang="en-US" altLang="en-US" sz="1200">
                <a:solidFill>
                  <a:srgbClr val="898989"/>
                </a:solidFill>
                <a:latin typeface="Calibri" pitchFamily="-101" charset="0"/>
              </a:rPr>
              <a:pPr eaLnBrk="1" hangingPunct="1"/>
              <a:t>8</a:t>
            </a:fld>
            <a:endParaRPr lang="en-US" altLang="en-US" sz="1200">
              <a:solidFill>
                <a:srgbClr val="898989"/>
              </a:solidFill>
              <a:latin typeface="Calibri" pitchFamily="-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405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 smtClean="0">
              <a:hlinkClick r:id="rId2"/>
            </a:endParaRPr>
          </a:p>
          <a:p>
            <a:endParaRPr lang="en-US" sz="1800" dirty="0">
              <a:hlinkClick r:id="rId2"/>
            </a:endParaRPr>
          </a:p>
          <a:p>
            <a:endParaRPr lang="en-US" sz="1800" dirty="0" smtClean="0">
              <a:hlinkClick r:id="rId2"/>
            </a:endParaRPr>
          </a:p>
          <a:p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optlab-server.sce.carleton.ca/POAnimations2007/DijkstrasAlgo.html</a:t>
            </a:r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8284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986</Words>
  <Application>Microsoft Office PowerPoint</Application>
  <PresentationFormat>On-screen Show (4:3)</PresentationFormat>
  <Paragraphs>352</Paragraphs>
  <Slides>31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Photo Editor Photo</vt:lpstr>
      <vt:lpstr>SHORTEST PATH PROBLEM</vt:lpstr>
      <vt:lpstr>Shortest path problem </vt:lpstr>
      <vt:lpstr>Applications</vt:lpstr>
      <vt:lpstr>Dijkstra’s Algorithm</vt:lpstr>
      <vt:lpstr>Single-Source Shortest Path Problem </vt:lpstr>
      <vt:lpstr>Applications</vt:lpstr>
      <vt:lpstr>Dijkstra's algorithm </vt:lpstr>
      <vt:lpstr>Approach</vt:lpstr>
      <vt:lpstr>Dijkstra’s Animation</vt:lpstr>
      <vt:lpstr>Example: Initialization</vt:lpstr>
      <vt:lpstr>Example: Update neighbors' distance</vt:lpstr>
      <vt:lpstr>Example: Remove vertex with minimum distance</vt:lpstr>
      <vt:lpstr>Example: Update neighbors</vt:lpstr>
      <vt:lpstr>Example: Continued...</vt:lpstr>
      <vt:lpstr>Example: Continued...</vt:lpstr>
      <vt:lpstr>Example: Continued...</vt:lpstr>
      <vt:lpstr>Example: Continued...</vt:lpstr>
      <vt:lpstr>Example (end)</vt:lpstr>
      <vt:lpstr>Another Example</vt:lpstr>
      <vt:lpstr>Another Example</vt:lpstr>
      <vt:lpstr>Another Example</vt:lpstr>
      <vt:lpstr>Another Example</vt:lpstr>
      <vt:lpstr>Another Example</vt:lpstr>
      <vt:lpstr>Another Example</vt:lpstr>
      <vt:lpstr>Another Example</vt:lpstr>
      <vt:lpstr>Another Example</vt:lpstr>
      <vt:lpstr>Another Example</vt:lpstr>
      <vt:lpstr>Dijkstra’s Pseudo Code</vt:lpstr>
      <vt:lpstr>Time Complexity: Using List</vt:lpstr>
      <vt:lpstr>Summary </vt:lpstr>
      <vt:lpstr>Time Complexity: Priority Queue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SHOTEST PATH PROBLEM</dc:title>
  <dc:creator>Ramalingaswamy Cheruku</dc:creator>
  <cp:lastModifiedBy>Ramalingaswamy Cheruku</cp:lastModifiedBy>
  <cp:revision>18</cp:revision>
  <dcterms:created xsi:type="dcterms:W3CDTF">2006-08-16T00:00:00Z</dcterms:created>
  <dcterms:modified xsi:type="dcterms:W3CDTF">2018-09-25T06:59:33Z</dcterms:modified>
</cp:coreProperties>
</file>