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2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524000"/>
            <a:ext cx="3810000" cy="2247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3924300"/>
            <a:ext cx="3810000" cy="2247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86EA4-F009-46F8-90DC-B62D0DC53729}" type="datetime1">
              <a:rPr lang="zh-TW" altLang="en-US"/>
              <a:pPr>
                <a:defRPr/>
              </a:pPr>
              <a:t>2018/9/11</a:t>
            </a:fld>
            <a:endParaRPr lang="en-US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4</a:t>
            </a:r>
            <a:r>
              <a:rPr lang="en-US" altLang="zh-TW"/>
              <a:t> -</a:t>
            </a:r>
            <a:fld id="{9C01B8B6-3836-4430-AAE0-2D66B438EE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151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Greedy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07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323850" y="404813"/>
            <a:ext cx="84963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EXAMPLE 2: </a:t>
            </a:r>
            <a:r>
              <a:rPr lang="en-US" altLang="en-US">
                <a:solidFill>
                  <a:schemeClr val="bg1"/>
                </a:solidFill>
              </a:rPr>
              <a:t>2: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cs typeface="Times New Roman" pitchFamily="18" charset="0"/>
              </a:rPr>
              <a:t>Consider the following instance of the knapsack problem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cs typeface="Times New Roman" pitchFamily="18" charset="0"/>
              </a:rPr>
              <a:t> n= 7, m=15,(, p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,p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,p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,p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,p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,p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,p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) = (10,5,15,7,6,18,3) and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cs typeface="Times New Roman" pitchFamily="18" charset="0"/>
              </a:rPr>
              <a:t>                  (w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,w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,w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,w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,w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,w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) = (2,3,5,7,1,4,1) </a:t>
            </a:r>
          </a:p>
        </p:txBody>
      </p:sp>
    </p:spTree>
    <p:extLst>
      <p:ext uri="{BB962C8B-B14F-4D97-AF65-F5344CB8AC3E}">
        <p14:creationId xmlns:p14="http://schemas.microsoft.com/office/powerpoint/2010/main" val="335947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 us consider that the capacity of the knapsack </a:t>
            </a:r>
            <a:r>
              <a:rPr lang="en-US" sz="2400" b="1" i="1" dirty="0"/>
              <a:t>W</a:t>
            </a:r>
            <a:r>
              <a:rPr lang="en-US" sz="2400" b="1" dirty="0"/>
              <a:t> = 60</a:t>
            </a:r>
            <a:r>
              <a:rPr lang="en-US" sz="2400" dirty="0"/>
              <a:t> and the list of provided items are shown in the </a:t>
            </a:r>
            <a:r>
              <a:rPr lang="en-US" sz="2400" dirty="0" smtClean="0"/>
              <a:t>following table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19400"/>
            <a:ext cx="604922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6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610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solidFill>
                  <a:srgbClr val="C00000"/>
                </a:solidFill>
                <a:latin typeface="+mn-lt"/>
              </a:rPr>
              <a:t>Greedy algorithm for the fractional Knapsack problem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+mn-lt"/>
              </a:rPr>
              <a:t>Algorithm </a:t>
            </a:r>
            <a:r>
              <a:rPr lang="en-US" sz="2000" b="1" kern="0" dirty="0" err="1">
                <a:latin typeface="+mn-lt"/>
              </a:rPr>
              <a:t>GreedyKnapsack</a:t>
            </a:r>
            <a:r>
              <a:rPr lang="en-US" sz="2000" b="1" kern="0" dirty="0">
                <a:latin typeface="+mn-lt"/>
              </a:rPr>
              <a:t>(m, n)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+mn-lt"/>
              </a:rPr>
              <a:t>//P[1:n]  and w[1:n] contain the profits and weights respectively of the </a:t>
            </a:r>
            <a:r>
              <a:rPr lang="en-US" sz="2000" b="1" kern="0" dirty="0" smtClean="0">
                <a:latin typeface="+mn-lt"/>
              </a:rPr>
              <a:t>n  objects ordered </a:t>
            </a:r>
            <a:r>
              <a:rPr lang="en-US" sz="2000" b="1" kern="0" dirty="0">
                <a:latin typeface="+mn-lt"/>
              </a:rPr>
              <a:t>such that p[</a:t>
            </a:r>
            <a:r>
              <a:rPr lang="en-US" sz="2000" b="1" kern="0" dirty="0" err="1">
                <a:latin typeface="+mn-lt"/>
              </a:rPr>
              <a:t>i</a:t>
            </a:r>
            <a:r>
              <a:rPr lang="en-US" sz="2000" b="1" kern="0" dirty="0">
                <a:latin typeface="+mn-lt"/>
              </a:rPr>
              <a:t>]/w[</a:t>
            </a:r>
            <a:r>
              <a:rPr lang="en-US" sz="2000" b="1" kern="0" dirty="0" err="1">
                <a:latin typeface="+mn-lt"/>
              </a:rPr>
              <a:t>i</a:t>
            </a:r>
            <a:r>
              <a:rPr lang="en-US" sz="2000" b="1" kern="0" dirty="0">
                <a:latin typeface="+mn-lt"/>
              </a:rPr>
              <a:t>] &gt;= p[i+1]/w[i+1].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+mn-lt"/>
              </a:rPr>
              <a:t>//m is the knapsack size and x[1:n] is the solution vector.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+mn-lt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+mn-lt"/>
              </a:rPr>
              <a:t>		for </a:t>
            </a:r>
            <a:r>
              <a:rPr lang="en-US" sz="2000" b="1" kern="0" dirty="0" err="1">
                <a:latin typeface="+mn-lt"/>
              </a:rPr>
              <a:t>i</a:t>
            </a:r>
            <a:r>
              <a:rPr lang="en-US" sz="2000" b="1" kern="0" dirty="0">
                <a:latin typeface="+mn-lt"/>
              </a:rPr>
              <a:t> :=1 to n do  x[</a:t>
            </a:r>
            <a:r>
              <a:rPr lang="en-US" sz="2000" b="1" kern="0" dirty="0" err="1">
                <a:latin typeface="+mn-lt"/>
              </a:rPr>
              <a:t>i</a:t>
            </a:r>
            <a:r>
              <a:rPr lang="en-US" sz="2000" b="1" kern="0" dirty="0">
                <a:latin typeface="+mn-lt"/>
              </a:rPr>
              <a:t>] := 0.0;   // Initialize x.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+mn-lt"/>
              </a:rPr>
              <a:t>		U := m</a:t>
            </a:r>
            <a:r>
              <a:rPr lang="en-US" sz="2000" b="1" kern="0" dirty="0" smtClean="0">
                <a:latin typeface="+mn-lt"/>
              </a:rPr>
              <a:t>; // unused capacity</a:t>
            </a:r>
            <a:endParaRPr lang="en-US" sz="2000" b="1" kern="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+mn-lt"/>
              </a:rPr>
              <a:t>		for </a:t>
            </a:r>
            <a:r>
              <a:rPr lang="en-US" sz="2000" b="1" kern="0" dirty="0" smtClean="0">
                <a:latin typeface="+mn-lt"/>
              </a:rPr>
              <a:t>(</a:t>
            </a:r>
            <a:r>
              <a:rPr lang="en-US" sz="2000" b="1" kern="0" dirty="0" err="1" smtClean="0">
                <a:latin typeface="+mn-lt"/>
              </a:rPr>
              <a:t>i</a:t>
            </a:r>
            <a:r>
              <a:rPr lang="en-US" sz="2000" b="1" kern="0" dirty="0" smtClean="0">
                <a:latin typeface="+mn-lt"/>
              </a:rPr>
              <a:t> </a:t>
            </a:r>
            <a:r>
              <a:rPr lang="en-US" sz="2000" b="1" kern="0" dirty="0">
                <a:latin typeface="+mn-lt"/>
              </a:rPr>
              <a:t>:= 1 </a:t>
            </a:r>
            <a:r>
              <a:rPr lang="en-US" sz="2000" b="1" kern="0" dirty="0" smtClean="0"/>
              <a:t> </a:t>
            </a:r>
            <a:r>
              <a:rPr lang="en-US" sz="2000" b="1" kern="0" dirty="0" err="1" smtClean="0">
                <a:solidFill>
                  <a:srgbClr val="FF0000"/>
                </a:solidFill>
              </a:rPr>
              <a:t>i</a:t>
            </a:r>
            <a:r>
              <a:rPr lang="en-US" sz="2000" b="1" kern="0" dirty="0" smtClean="0">
                <a:solidFill>
                  <a:srgbClr val="FF0000"/>
                </a:solidFill>
              </a:rPr>
              <a:t>&lt;n &amp;&amp; w[</a:t>
            </a:r>
            <a:r>
              <a:rPr lang="en-US" sz="2000" b="1" kern="0" dirty="0" err="1" smtClean="0">
                <a:solidFill>
                  <a:srgbClr val="FF0000"/>
                </a:solidFill>
              </a:rPr>
              <a:t>i</a:t>
            </a:r>
            <a:r>
              <a:rPr lang="en-US" sz="2000" b="1" kern="0" dirty="0" smtClean="0">
                <a:solidFill>
                  <a:srgbClr val="FF0000"/>
                </a:solidFill>
              </a:rPr>
              <a:t>]&lt;=U</a:t>
            </a:r>
            <a:r>
              <a:rPr lang="en-US" sz="2000" b="1" kern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kern="0" dirty="0" smtClean="0">
                <a:latin typeface="+mn-lt"/>
              </a:rPr>
              <a:t>; </a:t>
            </a:r>
            <a:r>
              <a:rPr lang="en-US" sz="2000" b="1" kern="0" dirty="0" err="1" smtClean="0">
                <a:latin typeface="+mn-lt"/>
              </a:rPr>
              <a:t>i</a:t>
            </a:r>
            <a:r>
              <a:rPr lang="en-US" sz="2000" b="1" kern="0" dirty="0" smtClean="0">
                <a:latin typeface="+mn-lt"/>
              </a:rPr>
              <a:t>++ ) </a:t>
            </a:r>
            <a:endParaRPr lang="en-US" sz="2000" b="1" kern="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+mn-lt"/>
              </a:rPr>
              <a:t>	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+mn-lt"/>
              </a:rPr>
              <a:t>			</a:t>
            </a:r>
            <a:r>
              <a:rPr lang="en-US" sz="2000" b="1" kern="0" dirty="0" smtClean="0">
                <a:latin typeface="+mn-lt"/>
              </a:rPr>
              <a:t>x[</a:t>
            </a:r>
            <a:r>
              <a:rPr lang="en-US" sz="2000" b="1" kern="0" dirty="0" err="1" smtClean="0">
                <a:latin typeface="+mn-lt"/>
              </a:rPr>
              <a:t>i</a:t>
            </a:r>
            <a:r>
              <a:rPr lang="en-US" sz="2000" b="1" kern="0" dirty="0">
                <a:latin typeface="+mn-lt"/>
              </a:rPr>
              <a:t>] := 1;  </a:t>
            </a:r>
            <a:r>
              <a:rPr lang="en-US" sz="2000" b="1" kern="0" dirty="0" smtClean="0">
                <a:latin typeface="+mn-lt"/>
              </a:rPr>
              <a:t> // whole item is selected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/>
              <a:t>	</a:t>
            </a:r>
            <a:r>
              <a:rPr lang="en-US" sz="2000" b="1" kern="0" dirty="0" smtClean="0"/>
              <a:t>		</a:t>
            </a:r>
            <a:r>
              <a:rPr lang="en-US" sz="2000" b="1" kern="0" dirty="0" smtClean="0">
                <a:latin typeface="+mn-lt"/>
              </a:rPr>
              <a:t>U </a:t>
            </a:r>
            <a:r>
              <a:rPr lang="en-US" sz="2000" b="1" kern="0" dirty="0">
                <a:latin typeface="+mn-lt"/>
              </a:rPr>
              <a:t>:= U - w[</a:t>
            </a:r>
            <a:r>
              <a:rPr lang="en-US" sz="2000" b="1" kern="0" dirty="0" err="1">
                <a:latin typeface="+mn-lt"/>
              </a:rPr>
              <a:t>i</a:t>
            </a:r>
            <a:r>
              <a:rPr lang="en-US" sz="2000" b="1" kern="0" dirty="0" smtClean="0">
                <a:latin typeface="+mn-lt"/>
              </a:rPr>
              <a:t>];  // knapsack weight </a:t>
            </a:r>
            <a:r>
              <a:rPr lang="en-US" sz="2000" b="1" kern="0" dirty="0" err="1" smtClean="0"/>
              <a:t>updation</a:t>
            </a:r>
            <a:endParaRPr lang="en-US" sz="2000" b="1" kern="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+mn-lt"/>
              </a:rPr>
              <a:t>	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+mn-lt"/>
              </a:rPr>
              <a:t>		if ( </a:t>
            </a:r>
            <a:r>
              <a:rPr lang="en-US" sz="2000" b="1" kern="0" dirty="0" err="1">
                <a:latin typeface="+mn-lt"/>
              </a:rPr>
              <a:t>i</a:t>
            </a:r>
            <a:r>
              <a:rPr lang="en-US" sz="2000" b="1" kern="0" dirty="0">
                <a:latin typeface="+mn-lt"/>
              </a:rPr>
              <a:t> &lt;= n) then </a:t>
            </a:r>
            <a:endParaRPr lang="en-US" sz="2000" b="1" kern="0" dirty="0" smtClean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/>
              <a:t>	</a:t>
            </a:r>
            <a:r>
              <a:rPr lang="en-US" sz="2000" b="1" kern="0" dirty="0" smtClean="0"/>
              <a:t>	</a:t>
            </a:r>
            <a:r>
              <a:rPr lang="en-US" sz="2000" b="1" kern="0" dirty="0" smtClean="0">
                <a:latin typeface="+mn-lt"/>
              </a:rPr>
              <a:t>x[</a:t>
            </a:r>
            <a:r>
              <a:rPr lang="en-US" sz="2000" b="1" kern="0" dirty="0" err="1" smtClean="0">
                <a:latin typeface="+mn-lt"/>
              </a:rPr>
              <a:t>i</a:t>
            </a:r>
            <a:r>
              <a:rPr lang="en-US" sz="2000" b="1" kern="0" dirty="0">
                <a:latin typeface="+mn-lt"/>
              </a:rPr>
              <a:t>] := U/w[</a:t>
            </a:r>
            <a:r>
              <a:rPr lang="en-US" sz="2000" b="1" kern="0" dirty="0" err="1">
                <a:latin typeface="+mn-lt"/>
              </a:rPr>
              <a:t>i</a:t>
            </a:r>
            <a:r>
              <a:rPr lang="en-US" sz="2000" b="1" kern="0" dirty="0" smtClean="0">
                <a:latin typeface="+mn-lt"/>
              </a:rPr>
              <a:t>];   // item is selected fractionally </a:t>
            </a:r>
            <a:endParaRPr lang="en-US" sz="2000" b="1" kern="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+mn-lt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+mn-lt"/>
              </a:rPr>
              <a:t>		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5562600"/>
            <a:ext cx="7467600" cy="762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If you do not consider the time to sort the items, then the time taken by the </a:t>
            </a:r>
          </a:p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above algorithm is </a:t>
            </a:r>
            <a: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O(n).</a:t>
            </a:r>
          </a:p>
        </p:txBody>
      </p:sp>
    </p:spTree>
    <p:extLst>
      <p:ext uri="{BB962C8B-B14F-4D97-AF65-F5344CB8AC3E}">
        <p14:creationId xmlns:p14="http://schemas.microsoft.com/office/powerpoint/2010/main" val="116673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Analysis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provided items are already sorted into a decreasing order of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a time in </a:t>
            </a:r>
            <a:r>
              <a:rPr 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O(n);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total time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O(n).</a:t>
            </a:r>
            <a:endParaRPr lang="en-US" sz="24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provided items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not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into a decreasing order of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while loop takes a time in </a:t>
            </a:r>
            <a:r>
              <a:rPr 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O(n</a:t>
            </a:r>
            <a:r>
              <a:rPr lang="en-US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); and </a:t>
            </a:r>
            <a:r>
              <a:rPr 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O(n </a:t>
            </a:r>
            <a:r>
              <a:rPr lang="en-US" sz="24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logn</a:t>
            </a:r>
            <a:r>
              <a:rPr lang="en-US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) for Sorting.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total time including the sort is in </a:t>
            </a:r>
            <a:r>
              <a:rPr 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O(n </a:t>
            </a:r>
            <a:r>
              <a:rPr lang="en-US" sz="24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logn</a:t>
            </a:r>
            <a:r>
              <a:rPr 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52400"/>
            <a:ext cx="7845425" cy="841375"/>
          </a:xfrm>
          <a:noFill/>
        </p:spPr>
        <p:txBody>
          <a:bodyPr/>
          <a:lstStyle/>
          <a:p>
            <a:r>
              <a:rPr lang="en-US" altLang="en-US" sz="36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Greedy Metho</a:t>
            </a:r>
            <a:r>
              <a:rPr lang="en-US" altLang="en-US" sz="3600" b="1" smtClean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Greedy algorithm obtains an </a:t>
            </a:r>
            <a:r>
              <a:rPr lang="en-US" sz="2800" kern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optimal</a:t>
            </a: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 solution by making a </a:t>
            </a:r>
            <a:r>
              <a:rPr lang="en-US" sz="2800" kern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 of decisions.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Every greedy based problems will be given with a set of inputs and a set of constraints.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Our objective is to find a solution vector which satisfies a set of constraints.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Decisions are made </a:t>
            </a:r>
            <a:r>
              <a:rPr lang="en-US" sz="2800" kern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one by one</a:t>
            </a: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 in some order.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Each decision is made using a </a:t>
            </a:r>
            <a:r>
              <a:rPr lang="en-US" sz="2800" kern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greedy-choice property</a:t>
            </a: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 or greedy criterion.</a:t>
            </a:r>
          </a:p>
        </p:txBody>
      </p:sp>
    </p:spTree>
    <p:extLst>
      <p:ext uri="{BB962C8B-B14F-4D97-AF65-F5344CB8AC3E}">
        <p14:creationId xmlns:p14="http://schemas.microsoft.com/office/powerpoint/2010/main" val="31855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304800"/>
            <a:ext cx="8382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400"/>
              </a:spcBef>
              <a:buFontTx/>
              <a:buChar char="•"/>
              <a:defRPr/>
            </a:pPr>
            <a:r>
              <a:rPr lang="en-US" sz="2800" kern="0" dirty="0">
                <a:solidFill>
                  <a:srgbClr val="FF0000"/>
                </a:solidFill>
                <a:latin typeface="+mn-lt"/>
              </a:rPr>
              <a:t>A feasible solution </a:t>
            </a:r>
            <a:r>
              <a:rPr lang="en-US" sz="2800" kern="0" dirty="0">
                <a:latin typeface="+mn-lt"/>
              </a:rPr>
              <a:t>is any subset of original input that  satisfies a given set of constraints.</a:t>
            </a:r>
          </a:p>
          <a:p>
            <a:pPr marL="342900" indent="-342900">
              <a:spcBef>
                <a:spcPts val="24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A </a:t>
            </a:r>
            <a:r>
              <a:rPr lang="en-US" sz="2800" kern="0" dirty="0">
                <a:solidFill>
                  <a:srgbClr val="FF0000"/>
                </a:solidFill>
                <a:latin typeface="+mn-lt"/>
              </a:rPr>
              <a:t>objective function </a:t>
            </a:r>
            <a:r>
              <a:rPr lang="en-US" sz="2800" kern="0" dirty="0">
                <a:latin typeface="+mn-lt"/>
              </a:rPr>
              <a:t>is an input for which a feasible solution is to be obtained that either maximizes or minimizes.</a:t>
            </a:r>
          </a:p>
          <a:p>
            <a:pPr marL="342900" indent="-342900">
              <a:spcBef>
                <a:spcPts val="24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An </a:t>
            </a:r>
            <a:r>
              <a:rPr lang="en-US" sz="2800" kern="0" dirty="0">
                <a:solidFill>
                  <a:srgbClr val="FF0000"/>
                </a:solidFill>
                <a:latin typeface="+mn-lt"/>
              </a:rPr>
              <a:t>optimal solution </a:t>
            </a:r>
            <a:r>
              <a:rPr lang="en-US" sz="2800" kern="0" dirty="0">
                <a:latin typeface="+mn-lt"/>
              </a:rPr>
              <a:t>is a feasible solution which maximizes or minimizes the objective function.</a:t>
            </a:r>
          </a:p>
          <a:p>
            <a:pPr marL="342900" indent="-342900">
              <a:spcBef>
                <a:spcPts val="2400"/>
              </a:spcBef>
              <a:buFontTx/>
              <a:buChar char="•"/>
              <a:defRPr/>
            </a:pPr>
            <a:r>
              <a:rPr lang="en-US" sz="2800" kern="0" dirty="0">
                <a:solidFill>
                  <a:srgbClr val="FF0000"/>
                </a:solidFill>
                <a:latin typeface="+mn-lt"/>
              </a:rPr>
              <a:t>Irrevocable : </a:t>
            </a:r>
            <a:r>
              <a:rPr lang="en-US" sz="2800" kern="0" dirty="0">
                <a:latin typeface="+mn-lt"/>
              </a:rPr>
              <a:t>Once</a:t>
            </a:r>
            <a:r>
              <a:rPr lang="en-US" sz="28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kern="0" dirty="0">
                <a:latin typeface="+mn-lt"/>
              </a:rPr>
              <a:t>the choices are made in a particular step , it can not be changed in subsequent steps.</a:t>
            </a:r>
          </a:p>
        </p:txBody>
      </p:sp>
    </p:spTree>
    <p:extLst>
      <p:ext uri="{BB962C8B-B14F-4D97-AF65-F5344CB8AC3E}">
        <p14:creationId xmlns:p14="http://schemas.microsoft.com/office/powerpoint/2010/main" val="26483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828836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Based on the nature of the items, Knapsack problems are categorized 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Fractional Knapsack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Knapsack</a:t>
            </a:r>
          </a:p>
        </p:txBody>
      </p:sp>
    </p:spTree>
    <p:extLst>
      <p:ext uri="{BB962C8B-B14F-4D97-AF65-F5344CB8AC3E}">
        <p14:creationId xmlns:p14="http://schemas.microsoft.com/office/powerpoint/2010/main" val="210157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543800" cy="8382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Fractional Knapsack </a:t>
            </a:r>
            <a:r>
              <a:rPr lang="en-US" altLang="en-US" dirty="0" smtClean="0">
                <a:solidFill>
                  <a:srgbClr val="FF0000"/>
                </a:solidFill>
              </a:rPr>
              <a:t>Problem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5410200"/>
          </a:xfrm>
        </p:spPr>
        <p:txBody>
          <a:bodyPr/>
          <a:lstStyle/>
          <a:p>
            <a:r>
              <a:rPr lang="en-US" altLang="zh-TW" sz="2400" smtClean="0"/>
              <a:t>Given: A set </a:t>
            </a:r>
            <a:r>
              <a:rPr lang="en-US" altLang="zh-TW" sz="2400" i="1" smtClean="0">
                <a:solidFill>
                  <a:srgbClr val="0033CC"/>
                </a:solidFill>
              </a:rPr>
              <a:t>S</a:t>
            </a:r>
            <a:r>
              <a:rPr lang="en-US" altLang="zh-TW" sz="2400" smtClean="0"/>
              <a:t> of </a:t>
            </a:r>
            <a:r>
              <a:rPr lang="en-US" altLang="zh-TW" sz="2400" i="1" smtClean="0">
                <a:solidFill>
                  <a:srgbClr val="0033CC"/>
                </a:solidFill>
              </a:rPr>
              <a:t>n</a:t>
            </a:r>
            <a:r>
              <a:rPr lang="en-US" altLang="zh-TW" sz="2400" smtClean="0"/>
              <a:t> objects, and a knapsack or bag</a:t>
            </a:r>
          </a:p>
          <a:p>
            <a:pPr>
              <a:buFontTx/>
              <a:buNone/>
            </a:pPr>
            <a:r>
              <a:rPr lang="en-US" altLang="zh-TW" sz="2400" smtClean="0"/>
              <a:t>      with each object 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 having</a:t>
            </a:r>
          </a:p>
          <a:p>
            <a:pPr lvl="4">
              <a:buFontTx/>
              <a:buNone/>
            </a:pPr>
            <a:r>
              <a:rPr lang="en-US" altLang="zh-TW" sz="2400" i="1" smtClean="0">
                <a:solidFill>
                  <a:srgbClr val="0033CC"/>
                </a:solidFill>
              </a:rPr>
              <a:t>p</a:t>
            </a:r>
            <a:r>
              <a:rPr lang="en-US" altLang="zh-TW" sz="2400" i="1" baseline="-25000" smtClean="0">
                <a:solidFill>
                  <a:srgbClr val="0033CC"/>
                </a:solidFill>
              </a:rPr>
              <a:t>i</a:t>
            </a:r>
            <a:r>
              <a:rPr lang="en-US" altLang="zh-TW" sz="2400" smtClean="0"/>
              <a:t> - a positive profit</a:t>
            </a:r>
          </a:p>
          <a:p>
            <a:pPr lvl="4">
              <a:buFontTx/>
              <a:buNone/>
            </a:pPr>
            <a:r>
              <a:rPr lang="en-US" altLang="zh-TW" sz="2400" i="1" smtClean="0">
                <a:solidFill>
                  <a:srgbClr val="0033CC"/>
                </a:solidFill>
              </a:rPr>
              <a:t>w</a:t>
            </a:r>
            <a:r>
              <a:rPr lang="en-US" altLang="zh-TW" sz="2400" i="1" baseline="-25000" smtClean="0">
                <a:solidFill>
                  <a:srgbClr val="0033CC"/>
                </a:solidFill>
              </a:rPr>
              <a:t>i</a:t>
            </a:r>
            <a:r>
              <a:rPr lang="en-US" altLang="zh-TW" sz="2400" smtClean="0"/>
              <a:t> - a positive weight</a:t>
            </a:r>
          </a:p>
          <a:p>
            <a:r>
              <a:rPr lang="en-US" altLang="zh-TW" sz="2400" smtClean="0"/>
              <a:t>Goal: Choose items, </a:t>
            </a:r>
            <a:r>
              <a:rPr lang="en-US" altLang="zh-TW" sz="2400" smtClean="0">
                <a:solidFill>
                  <a:srgbClr val="0033CC"/>
                </a:solidFill>
              </a:rPr>
              <a:t>allowing fractional amounts(x</a:t>
            </a:r>
            <a:r>
              <a:rPr lang="en-US" altLang="zh-TW" sz="2400" baseline="-25000" smtClean="0">
                <a:solidFill>
                  <a:srgbClr val="0033CC"/>
                </a:solidFill>
              </a:rPr>
              <a:t>i</a:t>
            </a:r>
            <a:r>
              <a:rPr lang="en-US" altLang="zh-TW" sz="2400" smtClean="0">
                <a:solidFill>
                  <a:srgbClr val="0033CC"/>
                </a:solidFill>
              </a:rPr>
              <a:t>)</a:t>
            </a:r>
            <a:r>
              <a:rPr lang="en-US" altLang="zh-TW" sz="2400" smtClean="0"/>
              <a:t>, to </a:t>
            </a:r>
            <a:r>
              <a:rPr lang="en-US" altLang="zh-TW" sz="2400" smtClean="0">
                <a:solidFill>
                  <a:srgbClr val="CC3300"/>
                </a:solidFill>
              </a:rPr>
              <a:t>maximize</a:t>
            </a:r>
            <a:r>
              <a:rPr lang="en-US" altLang="zh-TW" sz="2400" smtClean="0"/>
              <a:t> </a:t>
            </a:r>
            <a:r>
              <a:rPr lang="en-US" altLang="zh-TW" sz="2400" smtClean="0">
                <a:solidFill>
                  <a:srgbClr val="CC3300"/>
                </a:solidFill>
              </a:rPr>
              <a:t>total profit</a:t>
            </a:r>
            <a:r>
              <a:rPr lang="en-US" altLang="zh-TW" sz="2400" smtClean="0"/>
              <a:t> but with weight at most </a:t>
            </a:r>
            <a:r>
              <a:rPr lang="en-US" altLang="zh-TW" sz="2400" i="1" smtClean="0">
                <a:solidFill>
                  <a:srgbClr val="0033CC"/>
                </a:solidFill>
              </a:rPr>
              <a:t>m</a:t>
            </a:r>
            <a:r>
              <a:rPr lang="en-US" altLang="zh-TW" sz="240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14825"/>
            <a:ext cx="67056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00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0" y="692150"/>
            <a:ext cx="8964613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1:</a:t>
            </a:r>
          </a:p>
          <a:p>
            <a:pPr eaLnBrk="1" hangingPunct="1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Consider the following instance of the knapsack problem</a:t>
            </a:r>
          </a:p>
          <a:p>
            <a:pPr eaLnBrk="1" hangingPunct="1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n= 3, m=20,(p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,p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,p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 = (25,24,15) and (w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,w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,w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 = (18,15,10) </a:t>
            </a:r>
          </a:p>
          <a:p>
            <a:pPr eaLnBrk="1" hangingPunct="1"/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20C428"/>
                </a:solidFill>
                <a:latin typeface="Times New Roman" pitchFamily="18" charset="0"/>
                <a:cs typeface="Times New Roman" pitchFamily="18" charset="0"/>
              </a:rPr>
              <a:t>Solution:1 </a:t>
            </a:r>
            <a:endParaRPr lang="en-US" altLang="en-US" dirty="0">
              <a:solidFill>
                <a:srgbClr val="20C42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      Randomly selected</a:t>
            </a:r>
          </a:p>
          <a:p>
            <a:pPr eaLnBrk="1" hangingPunct="1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      Selection Vector  (x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  :     (1/2,1/3,1/4)   </a:t>
            </a:r>
          </a:p>
          <a:p>
            <a:pPr eaLnBrk="1" hangingPunct="1"/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eaLnBrk="1" hangingPunct="1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      ∑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= ( 1/2 *18+ 1/3 *15+1/4*10) =           (9+5+2.5) = 16.5</a:t>
            </a:r>
          </a:p>
          <a:p>
            <a:pPr eaLnBrk="1" hangingPunct="1"/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  Profit =  ∑ 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  = 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(1/2 *25+ 1/3 *24+1/4*15) =            (12.5+8+3.75)  							    = 24.25</a:t>
            </a:r>
          </a:p>
        </p:txBody>
      </p:sp>
    </p:spTree>
    <p:extLst>
      <p:ext uri="{BB962C8B-B14F-4D97-AF65-F5344CB8AC3E}">
        <p14:creationId xmlns:p14="http://schemas.microsoft.com/office/powerpoint/2010/main" val="36817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765175"/>
            <a:ext cx="9144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Greedy Strategy 1 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(</a:t>
            </a:r>
            <a:r>
              <a:rPr lang="en-US" b="1" dirty="0"/>
              <a:t>Pick items with maximum profit per </a:t>
            </a:r>
            <a:r>
              <a:rPr lang="en-US" b="1" dirty="0" smtClean="0"/>
              <a:t>item</a:t>
            </a:r>
            <a:r>
              <a:rPr lang="en-US" dirty="0" smtClean="0"/>
              <a:t>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Objects are arranged in decreasing order of profits</a:t>
            </a:r>
          </a:p>
          <a:p>
            <a:pPr eaLnBrk="1" hangingPunct="1"/>
            <a:r>
              <a:rPr lang="en-US" altLang="en-US" dirty="0"/>
              <a:t>            : x</a:t>
            </a:r>
            <a:r>
              <a:rPr lang="en-US" altLang="en-US" baseline="-25000" dirty="0"/>
              <a:t>1</a:t>
            </a:r>
            <a:r>
              <a:rPr lang="en-US" altLang="en-US" dirty="0"/>
              <a:t>,x</a:t>
            </a:r>
            <a:r>
              <a:rPr lang="en-US" altLang="en-US" baseline="-25000" dirty="0"/>
              <a:t>2</a:t>
            </a:r>
            <a:r>
              <a:rPr lang="en-US" altLang="en-US" dirty="0"/>
              <a:t>,x</a:t>
            </a:r>
            <a:r>
              <a:rPr lang="en-US" altLang="en-US" baseline="-25000" dirty="0"/>
              <a:t>3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Selection Vector  (x</a:t>
            </a:r>
            <a:r>
              <a:rPr lang="en-US" altLang="en-US" baseline="-25000" dirty="0"/>
              <a:t>1</a:t>
            </a:r>
            <a:r>
              <a:rPr lang="en-US" altLang="en-US" dirty="0"/>
              <a:t>,x</a:t>
            </a:r>
            <a:r>
              <a:rPr lang="en-US" altLang="en-US" baseline="-25000" dirty="0"/>
              <a:t>2</a:t>
            </a:r>
            <a:r>
              <a:rPr lang="en-US" altLang="en-US" dirty="0"/>
              <a:t>,x</a:t>
            </a:r>
            <a:r>
              <a:rPr lang="en-US" altLang="en-US" baseline="-25000" dirty="0"/>
              <a:t>3</a:t>
            </a:r>
            <a:r>
              <a:rPr lang="en-US" altLang="en-US" dirty="0"/>
              <a:t>)  :     (1,2/15,0)  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      ∑ </a:t>
            </a:r>
            <a:r>
              <a:rPr lang="en-US" altLang="en-US" dirty="0" err="1">
                <a:solidFill>
                  <a:srgbClr val="FF0000"/>
                </a:solidFill>
              </a:rPr>
              <a:t>w</a:t>
            </a:r>
            <a:r>
              <a:rPr lang="en-US" altLang="en-US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dirty="0" err="1">
                <a:solidFill>
                  <a:srgbClr val="FF0000"/>
                </a:solidFill>
              </a:rPr>
              <a:t>x</a:t>
            </a:r>
            <a:r>
              <a:rPr lang="en-US" altLang="en-US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 </a:t>
            </a:r>
            <a:r>
              <a:rPr lang="en-US" altLang="en-US" dirty="0"/>
              <a:t>= ( 1*18+ 2/15*15+0*10) = (18+2+0) = 20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     Profit =  ∑  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 =  </a:t>
            </a:r>
            <a:r>
              <a:rPr lang="en-US" altLang="en-US" dirty="0"/>
              <a:t>(1 *25+ 2/15 *24+0*15) = (25+3.2+0)  							      = 28.2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853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400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Greedy Strategy 2: </a:t>
            </a:r>
          </a:p>
          <a:p>
            <a:pPr>
              <a:buFontTx/>
              <a:buNone/>
            </a:pPr>
            <a:r>
              <a:rPr lang="en-US" sz="2400" b="1" u="sng" dirty="0" smtClean="0"/>
              <a:t>Pick </a:t>
            </a:r>
            <a:r>
              <a:rPr lang="en-US" sz="2400" b="1" u="sng" dirty="0"/>
              <a:t>as many items as possible (smallest weight items first).</a:t>
            </a:r>
            <a:endParaRPr lang="en-US" altLang="en-US" sz="2400" b="1" u="sng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2400" dirty="0" smtClean="0"/>
              <a:t>Objects </a:t>
            </a:r>
            <a:r>
              <a:rPr lang="en-US" altLang="en-US" sz="2400" dirty="0" smtClean="0"/>
              <a:t>are arranged in increasing order of weights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            : x</a:t>
            </a:r>
            <a:r>
              <a:rPr lang="en-US" altLang="en-US" sz="2400" baseline="-25000" dirty="0" smtClean="0"/>
              <a:t>3</a:t>
            </a:r>
            <a:r>
              <a:rPr lang="en-US" altLang="en-US" sz="2400" dirty="0" smtClean="0"/>
              <a:t>,x</a:t>
            </a:r>
            <a:r>
              <a:rPr lang="en-US" altLang="en-US" sz="2400" baseline="-25000" dirty="0" smtClean="0"/>
              <a:t>2,</a:t>
            </a:r>
            <a:r>
              <a:rPr lang="en-US" altLang="en-US" sz="2400" dirty="0" smtClean="0"/>
              <a:t> x</a:t>
            </a:r>
            <a:r>
              <a:rPr lang="en-US" altLang="en-US" sz="2400" baseline="-25000" dirty="0" smtClean="0"/>
              <a:t>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 smtClean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Selection Vector  (x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,x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,x</a:t>
            </a:r>
            <a:r>
              <a:rPr lang="en-US" altLang="en-US" sz="2400" baseline="-25000" dirty="0" smtClean="0"/>
              <a:t>3</a:t>
            </a:r>
            <a:r>
              <a:rPr lang="en-US" altLang="en-US" sz="2400" dirty="0" smtClean="0"/>
              <a:t>)  :     (0,2/3,1)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3399"/>
                </a:solidFill>
              </a:rPr>
              <a:t>      ∑ </a:t>
            </a:r>
            <a:r>
              <a:rPr lang="en-US" altLang="en-US" sz="2400" dirty="0" err="1" smtClean="0">
                <a:solidFill>
                  <a:srgbClr val="003399"/>
                </a:solidFill>
              </a:rPr>
              <a:t>w</a:t>
            </a:r>
            <a:r>
              <a:rPr lang="en-US" altLang="en-US" sz="2400" baseline="-25000" dirty="0" err="1" smtClean="0">
                <a:solidFill>
                  <a:srgbClr val="003399"/>
                </a:solidFill>
              </a:rPr>
              <a:t>i</a:t>
            </a:r>
            <a:r>
              <a:rPr lang="en-US" altLang="en-US" sz="2400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2400" baseline="-25000" dirty="0" err="1" smtClean="0">
                <a:solidFill>
                  <a:srgbClr val="003399"/>
                </a:solidFill>
              </a:rPr>
              <a:t>i</a:t>
            </a:r>
            <a:r>
              <a:rPr lang="en-US" altLang="en-US" sz="2400" dirty="0" smtClean="0">
                <a:solidFill>
                  <a:srgbClr val="003399"/>
                </a:solidFill>
              </a:rPr>
              <a:t>  </a:t>
            </a:r>
            <a:r>
              <a:rPr lang="en-US" altLang="en-US" sz="2400" dirty="0" smtClean="0"/>
              <a:t>= ( 0*18+ 2/3*15+1*10) = (0+10+10) = 20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     </a:t>
            </a:r>
            <a:r>
              <a:rPr lang="en-US" altLang="en-US" sz="2400" dirty="0" smtClean="0">
                <a:solidFill>
                  <a:srgbClr val="7030A0"/>
                </a:solidFill>
              </a:rPr>
              <a:t>Profit</a:t>
            </a:r>
            <a:r>
              <a:rPr lang="en-US" altLang="en-US" sz="2400" dirty="0" smtClean="0"/>
              <a:t> =  ∑  </a:t>
            </a:r>
            <a:r>
              <a:rPr lang="en-US" altLang="en-US" sz="2400" dirty="0" err="1" smtClean="0"/>
              <a:t>p</a:t>
            </a:r>
            <a:r>
              <a:rPr lang="en-US" altLang="en-US" sz="2400" baseline="-25000" dirty="0" err="1" smtClean="0"/>
              <a:t>i</a:t>
            </a:r>
            <a:r>
              <a:rPr lang="en-US" altLang="en-US" sz="2400" dirty="0" err="1" smtClean="0"/>
              <a:t>x</a:t>
            </a:r>
            <a:r>
              <a:rPr lang="en-US" altLang="en-US" sz="2400" baseline="-25000" dirty="0" err="1" smtClean="0"/>
              <a:t>i</a:t>
            </a:r>
            <a:r>
              <a:rPr lang="en-US" altLang="en-US" sz="2400" baseline="-25000" dirty="0" smtClean="0"/>
              <a:t>  =  </a:t>
            </a:r>
            <a:r>
              <a:rPr lang="en-US" altLang="en-US" sz="2400" dirty="0" smtClean="0"/>
              <a:t>(0 *25+ 2/3 *24+1*15) = (0+16+15)  							      = 31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968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400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Greedy Strategy :3</a:t>
            </a:r>
            <a:endParaRPr lang="en-US" alt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b="1" u="sng" dirty="0"/>
              <a:t>Pick items with maximum profit per unit weight.</a:t>
            </a:r>
            <a:endParaRPr lang="en-US" alt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Objects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are arranged in decreasing order of p</a:t>
            </a: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         : x</a:t>
            </a: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Selection Vector  (x</a:t>
            </a: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)  :     (0,1,1/2)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  ∑ </a:t>
            </a:r>
            <a:r>
              <a:rPr lang="en-US" altLang="en-US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sz="2400" baseline="-250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400" baseline="-250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= ( 0*18+ 1*15+1/2*10) = (0+15+5) = 20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Profit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=  ∑ 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  = 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(0 *25+ 1 *24+1/2*15) = (0+24+7.5)  							      = 31.5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03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648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Greedy Method</vt:lpstr>
      <vt:lpstr>Greedy Method</vt:lpstr>
      <vt:lpstr>PowerPoint Presentation</vt:lpstr>
      <vt:lpstr>PowerPoint Presentation</vt:lpstr>
      <vt:lpstr>Fractional Knapsack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Method</dc:title>
  <dc:creator>Ramalingaswamy Cheruku</dc:creator>
  <cp:lastModifiedBy>Ramalingaswamy Cheruku</cp:lastModifiedBy>
  <cp:revision>20</cp:revision>
  <dcterms:created xsi:type="dcterms:W3CDTF">2006-08-16T00:00:00Z</dcterms:created>
  <dcterms:modified xsi:type="dcterms:W3CDTF">2018-09-11T06:06:12Z</dcterms:modified>
</cp:coreProperties>
</file>