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444" r:id="rId3"/>
    <p:sldId id="445" r:id="rId4"/>
    <p:sldId id="446" r:id="rId5"/>
    <p:sldId id="358" r:id="rId6"/>
    <p:sldId id="420" r:id="rId7"/>
    <p:sldId id="421" r:id="rId8"/>
    <p:sldId id="422" r:id="rId9"/>
    <p:sldId id="423" r:id="rId10"/>
    <p:sldId id="424" r:id="rId11"/>
    <p:sldId id="425" r:id="rId12"/>
    <p:sldId id="426" r:id="rId13"/>
    <p:sldId id="427" r:id="rId14"/>
    <p:sldId id="428" r:id="rId15"/>
    <p:sldId id="429" r:id="rId16"/>
    <p:sldId id="430" r:id="rId17"/>
    <p:sldId id="431" r:id="rId18"/>
    <p:sldId id="432" r:id="rId19"/>
    <p:sldId id="434" r:id="rId20"/>
    <p:sldId id="435" r:id="rId21"/>
    <p:sldId id="436" r:id="rId22"/>
    <p:sldId id="437" r:id="rId23"/>
    <p:sldId id="438" r:id="rId24"/>
    <p:sldId id="439" r:id="rId25"/>
    <p:sldId id="441" r:id="rId26"/>
    <p:sldId id="447" r:id="rId27"/>
    <p:sldId id="440" r:id="rId28"/>
    <p:sldId id="442" r:id="rId29"/>
    <p:sldId id="448" r:id="rId30"/>
    <p:sldId id="449" r:id="rId31"/>
    <p:sldId id="451" r:id="rId32"/>
    <p:sldId id="443" r:id="rId33"/>
    <p:sldId id="450" r:id="rId34"/>
    <p:sldId id="271" r:id="rId35"/>
    <p:sldId id="272"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C0000"/>
    <a:srgbClr val="000099"/>
    <a:srgbClr val="FA7D00"/>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71" autoAdjust="0"/>
  </p:normalViewPr>
  <p:slideViewPr>
    <p:cSldViewPr>
      <p:cViewPr>
        <p:scale>
          <a:sx n="66" d="100"/>
          <a:sy n="66" d="100"/>
        </p:scale>
        <p:origin x="-1506" y="-180"/>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_rels/viewProps.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2781FF-B9F6-4D5A-B366-76F45DFCD8F0}" type="datetimeFigureOut">
              <a:rPr lang="en-US" smtClean="0"/>
              <a:t>8/7/2018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723ABE-7EA7-468E-ACEC-F0D7992634F4}" type="slidenum">
              <a:rPr lang="en-US" smtClean="0"/>
              <a:t>‹#›</a:t>
            </a:fld>
            <a:endParaRPr lang="en-US"/>
          </a:p>
        </p:txBody>
      </p:sp>
    </p:spTree>
    <p:extLst>
      <p:ext uri="{BB962C8B-B14F-4D97-AF65-F5344CB8AC3E}">
        <p14:creationId xmlns:p14="http://schemas.microsoft.com/office/powerpoint/2010/main" val="3522094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algn="ctr" defTabSz="914485" eaLnBrk="0" fontAlgn="base" hangingPunct="0">
              <a:spcBef>
                <a:spcPct val="0"/>
              </a:spcBef>
              <a:spcAft>
                <a:spcPct val="0"/>
              </a:spcAft>
              <a:defRPr sz="2300">
                <a:solidFill>
                  <a:schemeClr val="tx1"/>
                </a:solidFill>
                <a:latin typeface="Times New Roman" pitchFamily="18" charset="0"/>
              </a:defRPr>
            </a:lvl6pPr>
            <a:lvl7pPr marL="2811026" indent="-216233" algn="ctr" defTabSz="914485" eaLnBrk="0" fontAlgn="base" hangingPunct="0">
              <a:spcBef>
                <a:spcPct val="0"/>
              </a:spcBef>
              <a:spcAft>
                <a:spcPct val="0"/>
              </a:spcAft>
              <a:defRPr sz="2300">
                <a:solidFill>
                  <a:schemeClr val="tx1"/>
                </a:solidFill>
                <a:latin typeface="Times New Roman" pitchFamily="18" charset="0"/>
              </a:defRPr>
            </a:lvl7pPr>
            <a:lvl8pPr marL="3243491" indent="-216233" algn="ctr" defTabSz="914485" eaLnBrk="0" fontAlgn="base" hangingPunct="0">
              <a:spcBef>
                <a:spcPct val="0"/>
              </a:spcBef>
              <a:spcAft>
                <a:spcPct val="0"/>
              </a:spcAft>
              <a:defRPr sz="2300">
                <a:solidFill>
                  <a:schemeClr val="tx1"/>
                </a:solidFill>
                <a:latin typeface="Times New Roman" pitchFamily="18" charset="0"/>
              </a:defRPr>
            </a:lvl8pPr>
            <a:lvl9pPr marL="3675957" indent="-216233" algn="ctr" defTabSz="914485" eaLnBrk="0" fontAlgn="base" hangingPunct="0">
              <a:spcBef>
                <a:spcPct val="0"/>
              </a:spcBef>
              <a:spcAft>
                <a:spcPct val="0"/>
              </a:spcAft>
              <a:defRPr sz="2300">
                <a:solidFill>
                  <a:schemeClr val="tx1"/>
                </a:solidFill>
                <a:latin typeface="Times New Roman" pitchFamily="18" charset="0"/>
              </a:defRPr>
            </a:lvl9pPr>
          </a:lstStyle>
          <a:p>
            <a:fld id="{DECD98AC-4D96-4875-9E24-F2CAC4712995}" type="slidenum">
              <a:rPr lang="zh-CN" altLang="en-US" sz="1100"/>
              <a:pPr/>
              <a:t>8</a:t>
            </a:fld>
            <a:endParaRPr lang="en-US" altLang="zh-CN" sz="110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algn="ctr" defTabSz="914485" eaLnBrk="0" fontAlgn="base" hangingPunct="0">
              <a:spcBef>
                <a:spcPct val="0"/>
              </a:spcBef>
              <a:spcAft>
                <a:spcPct val="0"/>
              </a:spcAft>
              <a:defRPr sz="2300">
                <a:solidFill>
                  <a:schemeClr val="tx1"/>
                </a:solidFill>
                <a:latin typeface="Times New Roman" pitchFamily="18" charset="0"/>
              </a:defRPr>
            </a:lvl6pPr>
            <a:lvl7pPr marL="2811026" indent="-216233" algn="ctr" defTabSz="914485" eaLnBrk="0" fontAlgn="base" hangingPunct="0">
              <a:spcBef>
                <a:spcPct val="0"/>
              </a:spcBef>
              <a:spcAft>
                <a:spcPct val="0"/>
              </a:spcAft>
              <a:defRPr sz="2300">
                <a:solidFill>
                  <a:schemeClr val="tx1"/>
                </a:solidFill>
                <a:latin typeface="Times New Roman" pitchFamily="18" charset="0"/>
              </a:defRPr>
            </a:lvl7pPr>
            <a:lvl8pPr marL="3243491" indent="-216233" algn="ctr" defTabSz="914485" eaLnBrk="0" fontAlgn="base" hangingPunct="0">
              <a:spcBef>
                <a:spcPct val="0"/>
              </a:spcBef>
              <a:spcAft>
                <a:spcPct val="0"/>
              </a:spcAft>
              <a:defRPr sz="2300">
                <a:solidFill>
                  <a:schemeClr val="tx1"/>
                </a:solidFill>
                <a:latin typeface="Times New Roman" pitchFamily="18" charset="0"/>
              </a:defRPr>
            </a:lvl8pPr>
            <a:lvl9pPr marL="3675957" indent="-216233" algn="ctr" defTabSz="914485" eaLnBrk="0" fontAlgn="base" hangingPunct="0">
              <a:spcBef>
                <a:spcPct val="0"/>
              </a:spcBef>
              <a:spcAft>
                <a:spcPct val="0"/>
              </a:spcAft>
              <a:defRPr sz="2300">
                <a:solidFill>
                  <a:schemeClr val="tx1"/>
                </a:solidFill>
                <a:latin typeface="Times New Roman" pitchFamily="18" charset="0"/>
              </a:defRPr>
            </a:lvl9pPr>
          </a:lstStyle>
          <a:p>
            <a:fld id="{7CCF6DCE-1E5A-4E1D-870F-775181A11375}" type="slidenum">
              <a:rPr lang="zh-CN" altLang="en-US" sz="1100"/>
              <a:pPr/>
              <a:t>19</a:t>
            </a:fld>
            <a:endParaRPr lang="en-US" altLang="zh-CN" sz="110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algn="ctr" defTabSz="914485" eaLnBrk="0" fontAlgn="base" hangingPunct="0">
              <a:spcBef>
                <a:spcPct val="0"/>
              </a:spcBef>
              <a:spcAft>
                <a:spcPct val="0"/>
              </a:spcAft>
              <a:defRPr sz="2300">
                <a:solidFill>
                  <a:schemeClr val="tx1"/>
                </a:solidFill>
                <a:latin typeface="Times New Roman" pitchFamily="18" charset="0"/>
              </a:defRPr>
            </a:lvl6pPr>
            <a:lvl7pPr marL="2811026" indent="-216233" algn="ctr" defTabSz="914485" eaLnBrk="0" fontAlgn="base" hangingPunct="0">
              <a:spcBef>
                <a:spcPct val="0"/>
              </a:spcBef>
              <a:spcAft>
                <a:spcPct val="0"/>
              </a:spcAft>
              <a:defRPr sz="2300">
                <a:solidFill>
                  <a:schemeClr val="tx1"/>
                </a:solidFill>
                <a:latin typeface="Times New Roman" pitchFamily="18" charset="0"/>
              </a:defRPr>
            </a:lvl7pPr>
            <a:lvl8pPr marL="3243491" indent="-216233" algn="ctr" defTabSz="914485" eaLnBrk="0" fontAlgn="base" hangingPunct="0">
              <a:spcBef>
                <a:spcPct val="0"/>
              </a:spcBef>
              <a:spcAft>
                <a:spcPct val="0"/>
              </a:spcAft>
              <a:defRPr sz="2300">
                <a:solidFill>
                  <a:schemeClr val="tx1"/>
                </a:solidFill>
                <a:latin typeface="Times New Roman" pitchFamily="18" charset="0"/>
              </a:defRPr>
            </a:lvl8pPr>
            <a:lvl9pPr marL="3675957" indent="-216233" algn="ctr" defTabSz="914485" eaLnBrk="0" fontAlgn="base" hangingPunct="0">
              <a:spcBef>
                <a:spcPct val="0"/>
              </a:spcBef>
              <a:spcAft>
                <a:spcPct val="0"/>
              </a:spcAft>
              <a:defRPr sz="2300">
                <a:solidFill>
                  <a:schemeClr val="tx1"/>
                </a:solidFill>
                <a:latin typeface="Times New Roman" pitchFamily="18" charset="0"/>
              </a:defRPr>
            </a:lvl9pPr>
          </a:lstStyle>
          <a:p>
            <a:fld id="{06011D5E-8BA4-4FDE-B384-60045184FCC4}" type="slidenum">
              <a:rPr lang="zh-CN" altLang="en-US" sz="1100"/>
              <a:pPr/>
              <a:t>9</a:t>
            </a:fld>
            <a:endParaRPr lang="en-US" altLang="zh-CN" sz="110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algn="ctr" defTabSz="914485" eaLnBrk="0" fontAlgn="base" hangingPunct="0">
              <a:spcBef>
                <a:spcPct val="0"/>
              </a:spcBef>
              <a:spcAft>
                <a:spcPct val="0"/>
              </a:spcAft>
              <a:defRPr sz="2300">
                <a:solidFill>
                  <a:schemeClr val="tx1"/>
                </a:solidFill>
                <a:latin typeface="Times New Roman" pitchFamily="18" charset="0"/>
              </a:defRPr>
            </a:lvl6pPr>
            <a:lvl7pPr marL="2811026" indent="-216233" algn="ctr" defTabSz="914485" eaLnBrk="0" fontAlgn="base" hangingPunct="0">
              <a:spcBef>
                <a:spcPct val="0"/>
              </a:spcBef>
              <a:spcAft>
                <a:spcPct val="0"/>
              </a:spcAft>
              <a:defRPr sz="2300">
                <a:solidFill>
                  <a:schemeClr val="tx1"/>
                </a:solidFill>
                <a:latin typeface="Times New Roman" pitchFamily="18" charset="0"/>
              </a:defRPr>
            </a:lvl7pPr>
            <a:lvl8pPr marL="3243491" indent="-216233" algn="ctr" defTabSz="914485" eaLnBrk="0" fontAlgn="base" hangingPunct="0">
              <a:spcBef>
                <a:spcPct val="0"/>
              </a:spcBef>
              <a:spcAft>
                <a:spcPct val="0"/>
              </a:spcAft>
              <a:defRPr sz="2300">
                <a:solidFill>
                  <a:schemeClr val="tx1"/>
                </a:solidFill>
                <a:latin typeface="Times New Roman" pitchFamily="18" charset="0"/>
              </a:defRPr>
            </a:lvl8pPr>
            <a:lvl9pPr marL="3675957" indent="-216233" algn="ctr" defTabSz="914485" eaLnBrk="0" fontAlgn="base" hangingPunct="0">
              <a:spcBef>
                <a:spcPct val="0"/>
              </a:spcBef>
              <a:spcAft>
                <a:spcPct val="0"/>
              </a:spcAft>
              <a:defRPr sz="2300">
                <a:solidFill>
                  <a:schemeClr val="tx1"/>
                </a:solidFill>
                <a:latin typeface="Times New Roman" pitchFamily="18" charset="0"/>
              </a:defRPr>
            </a:lvl9pPr>
          </a:lstStyle>
          <a:p>
            <a:fld id="{D10F2D87-A62D-40F3-9D6B-9A33C38F837D}" type="slidenum">
              <a:rPr lang="zh-CN" altLang="en-US" sz="1100"/>
              <a:pPr/>
              <a:t>10</a:t>
            </a:fld>
            <a:endParaRPr lang="en-US" altLang="zh-CN" sz="110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algn="ctr" defTabSz="914485" eaLnBrk="0" fontAlgn="base" hangingPunct="0">
              <a:spcBef>
                <a:spcPct val="0"/>
              </a:spcBef>
              <a:spcAft>
                <a:spcPct val="0"/>
              </a:spcAft>
              <a:defRPr sz="2300">
                <a:solidFill>
                  <a:schemeClr val="tx1"/>
                </a:solidFill>
                <a:latin typeface="Times New Roman" pitchFamily="18" charset="0"/>
              </a:defRPr>
            </a:lvl6pPr>
            <a:lvl7pPr marL="2811026" indent="-216233" algn="ctr" defTabSz="914485" eaLnBrk="0" fontAlgn="base" hangingPunct="0">
              <a:spcBef>
                <a:spcPct val="0"/>
              </a:spcBef>
              <a:spcAft>
                <a:spcPct val="0"/>
              </a:spcAft>
              <a:defRPr sz="2300">
                <a:solidFill>
                  <a:schemeClr val="tx1"/>
                </a:solidFill>
                <a:latin typeface="Times New Roman" pitchFamily="18" charset="0"/>
              </a:defRPr>
            </a:lvl7pPr>
            <a:lvl8pPr marL="3243491" indent="-216233" algn="ctr" defTabSz="914485" eaLnBrk="0" fontAlgn="base" hangingPunct="0">
              <a:spcBef>
                <a:spcPct val="0"/>
              </a:spcBef>
              <a:spcAft>
                <a:spcPct val="0"/>
              </a:spcAft>
              <a:defRPr sz="2300">
                <a:solidFill>
                  <a:schemeClr val="tx1"/>
                </a:solidFill>
                <a:latin typeface="Times New Roman" pitchFamily="18" charset="0"/>
              </a:defRPr>
            </a:lvl8pPr>
            <a:lvl9pPr marL="3675957" indent="-216233" algn="ctr" defTabSz="914485" eaLnBrk="0" fontAlgn="base" hangingPunct="0">
              <a:spcBef>
                <a:spcPct val="0"/>
              </a:spcBef>
              <a:spcAft>
                <a:spcPct val="0"/>
              </a:spcAft>
              <a:defRPr sz="2300">
                <a:solidFill>
                  <a:schemeClr val="tx1"/>
                </a:solidFill>
                <a:latin typeface="Times New Roman" pitchFamily="18" charset="0"/>
              </a:defRPr>
            </a:lvl9pPr>
          </a:lstStyle>
          <a:p>
            <a:fld id="{444FF730-6265-4757-8E4A-2502737034A0}" type="slidenum">
              <a:rPr lang="zh-CN" altLang="en-US" sz="1100"/>
              <a:pPr/>
              <a:t>11</a:t>
            </a:fld>
            <a:endParaRPr lang="en-US" altLang="zh-CN" sz="110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altLang="zh-CN" smtClean="0"/>
              <a:t>regarding </a:t>
            </a:r>
            <a:r>
              <a:rPr lang="en-US" altLang="zh-CN" i="1" smtClean="0"/>
              <a:t>a</a:t>
            </a:r>
            <a:r>
              <a:rPr lang="en-US" altLang="zh-CN" i="1" baseline="30000" smtClean="0"/>
              <a:t>n</a:t>
            </a:r>
            <a:r>
              <a:rPr lang="en-US" altLang="zh-CN" i="1" smtClean="0"/>
              <a:t> </a:t>
            </a:r>
            <a:r>
              <a:rPr lang="en-US" altLang="zh-CN" smtClean="0"/>
              <a:t> point out that the input size measure is more properly measured by</a:t>
            </a:r>
          </a:p>
          <a:p>
            <a:r>
              <a:rPr lang="en-US" altLang="zh-CN" smtClean="0"/>
              <a:t>number of bits:</a:t>
            </a:r>
          </a:p>
          <a:p>
            <a:endParaRPr lang="en-US" altLang="zh-CN" smtClean="0"/>
          </a:p>
          <a:p>
            <a:r>
              <a:rPr lang="en-US" altLang="zh-CN" smtClean="0"/>
              <a:t>b= </a:t>
            </a:r>
            <a:r>
              <a:rPr lang="en-US" altLang="zh-CN" smtClean="0">
                <a:latin typeface="Arial Unicode MS" pitchFamily="34" charset="-128"/>
              </a:rPr>
              <a:t>⌊log</a:t>
            </a:r>
            <a:r>
              <a:rPr lang="en-US" altLang="zh-CN" baseline="-25000" smtClean="0">
                <a:latin typeface="Arial Unicode MS" pitchFamily="34" charset="-128"/>
              </a:rPr>
              <a:t>2</a:t>
            </a:r>
            <a:r>
              <a:rPr lang="en-US" altLang="zh-CN" smtClean="0">
                <a:latin typeface="Arial Unicode MS" pitchFamily="34" charset="-128"/>
              </a:rPr>
              <a:t> </a:t>
            </a:r>
            <a:r>
              <a:rPr lang="en-US" altLang="zh-CN" i="1" smtClean="0">
                <a:latin typeface="Arial Unicode MS" pitchFamily="34" charset="-128"/>
              </a:rPr>
              <a:t>n</a:t>
            </a:r>
            <a:r>
              <a:rPr lang="en-US" altLang="zh-CN" smtClean="0">
                <a:latin typeface="Arial Unicode MS" pitchFamily="34" charset="-128"/>
              </a:rPr>
              <a:t>⌋ + 1</a:t>
            </a:r>
          </a:p>
          <a:p>
            <a:endParaRPr lang="en-US" altLang="zh-CN" smtClean="0">
              <a:latin typeface="Arial Unicode MS" pitchFamily="34" charset="-128"/>
            </a:endParaRPr>
          </a:p>
          <a:p>
            <a:r>
              <a:rPr lang="en-US" altLang="zh-CN" smtClean="0">
                <a:ea typeface="Arial Unicode MS" pitchFamily="34" charset="-128"/>
                <a:cs typeface="Arial Unicode MS" pitchFamily="34" charset="-128"/>
              </a:rPr>
              <a:t>Graph problems are mentioned here just to give me an opportunity to discuss</a:t>
            </a:r>
          </a:p>
          <a:p>
            <a:r>
              <a:rPr lang="en-US" altLang="zh-CN" smtClean="0">
                <a:ea typeface="Arial Unicode MS" pitchFamily="34" charset="-128"/>
                <a:cs typeface="Arial Unicode MS" pitchFamily="34" charset="-128"/>
              </a:rPr>
              <a:t>them in general. Typically this will depend on graph representation and the specific</a:t>
            </a:r>
          </a:p>
          <a:p>
            <a:r>
              <a:rPr lang="en-US" altLang="zh-CN" smtClean="0">
                <a:ea typeface="Arial Unicode MS" pitchFamily="34" charset="-128"/>
                <a:cs typeface="Arial Unicode MS" pitchFamily="34" charset="-128"/>
              </a:rPr>
              <a:t>problem.</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algn="ctr" defTabSz="914485" eaLnBrk="0" fontAlgn="base" hangingPunct="0">
              <a:spcBef>
                <a:spcPct val="0"/>
              </a:spcBef>
              <a:spcAft>
                <a:spcPct val="0"/>
              </a:spcAft>
              <a:defRPr sz="2300">
                <a:solidFill>
                  <a:schemeClr val="tx1"/>
                </a:solidFill>
                <a:latin typeface="Times New Roman" pitchFamily="18" charset="0"/>
              </a:defRPr>
            </a:lvl6pPr>
            <a:lvl7pPr marL="2811026" indent="-216233" algn="ctr" defTabSz="914485" eaLnBrk="0" fontAlgn="base" hangingPunct="0">
              <a:spcBef>
                <a:spcPct val="0"/>
              </a:spcBef>
              <a:spcAft>
                <a:spcPct val="0"/>
              </a:spcAft>
              <a:defRPr sz="2300">
                <a:solidFill>
                  <a:schemeClr val="tx1"/>
                </a:solidFill>
                <a:latin typeface="Times New Roman" pitchFamily="18" charset="0"/>
              </a:defRPr>
            </a:lvl7pPr>
            <a:lvl8pPr marL="3243491" indent="-216233" algn="ctr" defTabSz="914485" eaLnBrk="0" fontAlgn="base" hangingPunct="0">
              <a:spcBef>
                <a:spcPct val="0"/>
              </a:spcBef>
              <a:spcAft>
                <a:spcPct val="0"/>
              </a:spcAft>
              <a:defRPr sz="2300">
                <a:solidFill>
                  <a:schemeClr val="tx1"/>
                </a:solidFill>
                <a:latin typeface="Times New Roman" pitchFamily="18" charset="0"/>
              </a:defRPr>
            </a:lvl8pPr>
            <a:lvl9pPr marL="3675957" indent="-216233" algn="ctr" defTabSz="914485" eaLnBrk="0" fontAlgn="base" hangingPunct="0">
              <a:spcBef>
                <a:spcPct val="0"/>
              </a:spcBef>
              <a:spcAft>
                <a:spcPct val="0"/>
              </a:spcAft>
              <a:defRPr sz="2300">
                <a:solidFill>
                  <a:schemeClr val="tx1"/>
                </a:solidFill>
                <a:latin typeface="Times New Roman" pitchFamily="18" charset="0"/>
              </a:defRPr>
            </a:lvl9pPr>
          </a:lstStyle>
          <a:p>
            <a:fld id="{AB38B365-69CB-4C49-9B47-3217534DE49E}" type="slidenum">
              <a:rPr lang="zh-CN" altLang="en-US" sz="1100"/>
              <a:pPr/>
              <a:t>12</a:t>
            </a:fld>
            <a:endParaRPr lang="en-US" altLang="zh-CN" sz="110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algn="ctr" defTabSz="914485" eaLnBrk="0" fontAlgn="base" hangingPunct="0">
              <a:spcBef>
                <a:spcPct val="0"/>
              </a:spcBef>
              <a:spcAft>
                <a:spcPct val="0"/>
              </a:spcAft>
              <a:defRPr sz="2300">
                <a:solidFill>
                  <a:schemeClr val="tx1"/>
                </a:solidFill>
                <a:latin typeface="Times New Roman" pitchFamily="18" charset="0"/>
              </a:defRPr>
            </a:lvl6pPr>
            <a:lvl7pPr marL="2811026" indent="-216233" algn="ctr" defTabSz="914485" eaLnBrk="0" fontAlgn="base" hangingPunct="0">
              <a:spcBef>
                <a:spcPct val="0"/>
              </a:spcBef>
              <a:spcAft>
                <a:spcPct val="0"/>
              </a:spcAft>
              <a:defRPr sz="2300">
                <a:solidFill>
                  <a:schemeClr val="tx1"/>
                </a:solidFill>
                <a:latin typeface="Times New Roman" pitchFamily="18" charset="0"/>
              </a:defRPr>
            </a:lvl7pPr>
            <a:lvl8pPr marL="3243491" indent="-216233" algn="ctr" defTabSz="914485" eaLnBrk="0" fontAlgn="base" hangingPunct="0">
              <a:spcBef>
                <a:spcPct val="0"/>
              </a:spcBef>
              <a:spcAft>
                <a:spcPct val="0"/>
              </a:spcAft>
              <a:defRPr sz="2300">
                <a:solidFill>
                  <a:schemeClr val="tx1"/>
                </a:solidFill>
                <a:latin typeface="Times New Roman" pitchFamily="18" charset="0"/>
              </a:defRPr>
            </a:lvl8pPr>
            <a:lvl9pPr marL="3675957" indent="-216233" algn="ctr" defTabSz="914485" eaLnBrk="0" fontAlgn="base" hangingPunct="0">
              <a:spcBef>
                <a:spcPct val="0"/>
              </a:spcBef>
              <a:spcAft>
                <a:spcPct val="0"/>
              </a:spcAft>
              <a:defRPr sz="2300">
                <a:solidFill>
                  <a:schemeClr val="tx1"/>
                </a:solidFill>
                <a:latin typeface="Times New Roman" pitchFamily="18" charset="0"/>
              </a:defRPr>
            </a:lvl9pPr>
          </a:lstStyle>
          <a:p>
            <a:fld id="{282D7D07-C0E6-42B6-A3CF-51AEE3915107}" type="slidenum">
              <a:rPr lang="zh-CN" altLang="en-US" sz="1100"/>
              <a:pPr/>
              <a:t>13</a:t>
            </a:fld>
            <a:endParaRPr lang="en-US" altLang="zh-CN" sz="110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zh-CN" altLang="en-US" smtClean="0">
              <a:ea typeface="Arial Unicode MS" pitchFamily="34" charset="-128"/>
              <a:cs typeface="Arial Unicode MS"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algn="ctr" defTabSz="914485" eaLnBrk="0" fontAlgn="base" hangingPunct="0">
              <a:spcBef>
                <a:spcPct val="0"/>
              </a:spcBef>
              <a:spcAft>
                <a:spcPct val="0"/>
              </a:spcAft>
              <a:defRPr sz="2300">
                <a:solidFill>
                  <a:schemeClr val="tx1"/>
                </a:solidFill>
                <a:latin typeface="Times New Roman" pitchFamily="18" charset="0"/>
              </a:defRPr>
            </a:lvl6pPr>
            <a:lvl7pPr marL="2811026" indent="-216233" algn="ctr" defTabSz="914485" eaLnBrk="0" fontAlgn="base" hangingPunct="0">
              <a:spcBef>
                <a:spcPct val="0"/>
              </a:spcBef>
              <a:spcAft>
                <a:spcPct val="0"/>
              </a:spcAft>
              <a:defRPr sz="2300">
                <a:solidFill>
                  <a:schemeClr val="tx1"/>
                </a:solidFill>
                <a:latin typeface="Times New Roman" pitchFamily="18" charset="0"/>
              </a:defRPr>
            </a:lvl7pPr>
            <a:lvl8pPr marL="3243491" indent="-216233" algn="ctr" defTabSz="914485" eaLnBrk="0" fontAlgn="base" hangingPunct="0">
              <a:spcBef>
                <a:spcPct val="0"/>
              </a:spcBef>
              <a:spcAft>
                <a:spcPct val="0"/>
              </a:spcAft>
              <a:defRPr sz="2300">
                <a:solidFill>
                  <a:schemeClr val="tx1"/>
                </a:solidFill>
                <a:latin typeface="Times New Roman" pitchFamily="18" charset="0"/>
              </a:defRPr>
            </a:lvl8pPr>
            <a:lvl9pPr marL="3675957" indent="-216233" algn="ctr" defTabSz="914485" eaLnBrk="0" fontAlgn="base" hangingPunct="0">
              <a:spcBef>
                <a:spcPct val="0"/>
              </a:spcBef>
              <a:spcAft>
                <a:spcPct val="0"/>
              </a:spcAft>
              <a:defRPr sz="2300">
                <a:solidFill>
                  <a:schemeClr val="tx1"/>
                </a:solidFill>
                <a:latin typeface="Times New Roman" pitchFamily="18" charset="0"/>
              </a:defRPr>
            </a:lvl9pPr>
          </a:lstStyle>
          <a:p>
            <a:fld id="{1F20F9D7-8941-48A2-9049-4ECDAC77AA01}" type="slidenum">
              <a:rPr lang="zh-CN" altLang="en-US" sz="1100"/>
              <a:pPr/>
              <a:t>14</a:t>
            </a:fld>
            <a:endParaRPr lang="en-US" altLang="zh-CN" sz="110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zh-CN" altLang="en-US" smtClean="0">
              <a:ea typeface="Arial Unicode MS" pitchFamily="34" charset="-128"/>
              <a:cs typeface="Arial Unicode MS"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algn="ctr" defTabSz="914485" eaLnBrk="0" fontAlgn="base" hangingPunct="0">
              <a:spcBef>
                <a:spcPct val="0"/>
              </a:spcBef>
              <a:spcAft>
                <a:spcPct val="0"/>
              </a:spcAft>
              <a:defRPr sz="2300">
                <a:solidFill>
                  <a:schemeClr val="tx1"/>
                </a:solidFill>
                <a:latin typeface="Times New Roman" pitchFamily="18" charset="0"/>
              </a:defRPr>
            </a:lvl6pPr>
            <a:lvl7pPr marL="2811026" indent="-216233" algn="ctr" defTabSz="914485" eaLnBrk="0" fontAlgn="base" hangingPunct="0">
              <a:spcBef>
                <a:spcPct val="0"/>
              </a:spcBef>
              <a:spcAft>
                <a:spcPct val="0"/>
              </a:spcAft>
              <a:defRPr sz="2300">
                <a:solidFill>
                  <a:schemeClr val="tx1"/>
                </a:solidFill>
                <a:latin typeface="Times New Roman" pitchFamily="18" charset="0"/>
              </a:defRPr>
            </a:lvl7pPr>
            <a:lvl8pPr marL="3243491" indent="-216233" algn="ctr" defTabSz="914485" eaLnBrk="0" fontAlgn="base" hangingPunct="0">
              <a:spcBef>
                <a:spcPct val="0"/>
              </a:spcBef>
              <a:spcAft>
                <a:spcPct val="0"/>
              </a:spcAft>
              <a:defRPr sz="2300">
                <a:solidFill>
                  <a:schemeClr val="tx1"/>
                </a:solidFill>
                <a:latin typeface="Times New Roman" pitchFamily="18" charset="0"/>
              </a:defRPr>
            </a:lvl8pPr>
            <a:lvl9pPr marL="3675957" indent="-216233" algn="ctr" defTabSz="914485" eaLnBrk="0" fontAlgn="base" hangingPunct="0">
              <a:spcBef>
                <a:spcPct val="0"/>
              </a:spcBef>
              <a:spcAft>
                <a:spcPct val="0"/>
              </a:spcAft>
              <a:defRPr sz="2300">
                <a:solidFill>
                  <a:schemeClr val="tx1"/>
                </a:solidFill>
                <a:latin typeface="Times New Roman" pitchFamily="18" charset="0"/>
              </a:defRPr>
            </a:lvl9pPr>
          </a:lstStyle>
          <a:p>
            <a:fld id="{E79AE7E1-EC62-4813-B852-5D3D74489295}" type="slidenum">
              <a:rPr lang="zh-CN" altLang="en-US" sz="1100"/>
              <a:pPr/>
              <a:t>15</a:t>
            </a:fld>
            <a:endParaRPr lang="en-US" altLang="zh-CN" sz="110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zh-CN" altLang="en-US" smtClean="0">
              <a:ea typeface="Arial Unicode MS" pitchFamily="34" charset="-128"/>
              <a:cs typeface="Arial Unicode MS"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algn="ctr" defTabSz="914485" eaLnBrk="0" fontAlgn="base" hangingPunct="0">
              <a:spcBef>
                <a:spcPct val="0"/>
              </a:spcBef>
              <a:spcAft>
                <a:spcPct val="0"/>
              </a:spcAft>
              <a:defRPr sz="2300">
                <a:solidFill>
                  <a:schemeClr val="tx1"/>
                </a:solidFill>
                <a:latin typeface="Times New Roman" pitchFamily="18" charset="0"/>
              </a:defRPr>
            </a:lvl6pPr>
            <a:lvl7pPr marL="2811026" indent="-216233" algn="ctr" defTabSz="914485" eaLnBrk="0" fontAlgn="base" hangingPunct="0">
              <a:spcBef>
                <a:spcPct val="0"/>
              </a:spcBef>
              <a:spcAft>
                <a:spcPct val="0"/>
              </a:spcAft>
              <a:defRPr sz="2300">
                <a:solidFill>
                  <a:schemeClr val="tx1"/>
                </a:solidFill>
                <a:latin typeface="Times New Roman" pitchFamily="18" charset="0"/>
              </a:defRPr>
            </a:lvl7pPr>
            <a:lvl8pPr marL="3243491" indent="-216233" algn="ctr" defTabSz="914485" eaLnBrk="0" fontAlgn="base" hangingPunct="0">
              <a:spcBef>
                <a:spcPct val="0"/>
              </a:spcBef>
              <a:spcAft>
                <a:spcPct val="0"/>
              </a:spcAft>
              <a:defRPr sz="2300">
                <a:solidFill>
                  <a:schemeClr val="tx1"/>
                </a:solidFill>
                <a:latin typeface="Times New Roman" pitchFamily="18" charset="0"/>
              </a:defRPr>
            </a:lvl8pPr>
            <a:lvl9pPr marL="3675957" indent="-216233" algn="ctr" defTabSz="914485" eaLnBrk="0" fontAlgn="base" hangingPunct="0">
              <a:spcBef>
                <a:spcPct val="0"/>
              </a:spcBef>
              <a:spcAft>
                <a:spcPct val="0"/>
              </a:spcAft>
              <a:defRPr sz="2300">
                <a:solidFill>
                  <a:schemeClr val="tx1"/>
                </a:solidFill>
                <a:latin typeface="Times New Roman" pitchFamily="18" charset="0"/>
              </a:defRPr>
            </a:lvl9pPr>
          </a:lstStyle>
          <a:p>
            <a:fld id="{17378313-1FFF-4C31-B590-9D752F1AC575}" type="slidenum">
              <a:rPr lang="zh-CN" altLang="en-US" sz="1100"/>
              <a:pPr/>
              <a:t>16</a:t>
            </a:fld>
            <a:endParaRPr lang="en-US" altLang="zh-CN" sz="110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FF00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000099"/>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D26DD97C-50E6-43B9-9C2F-4D1F0D6FEF3D}" type="datetimeFigureOut">
              <a:rPr lang="en-US" smtClean="0"/>
              <a:t>8/7/2018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9278C-736E-4009-A0B5-FB481F155F2E}" type="slidenum">
              <a:rPr lang="en-US" smtClean="0"/>
              <a:t>‹#›</a:t>
            </a:fld>
            <a:endParaRPr lang="en-US"/>
          </a:p>
        </p:txBody>
      </p:sp>
      <p:pic>
        <p:nvPicPr>
          <p:cNvPr id="7" name="Picture 2" descr="D:\works\MEC Works\MEC_Project\MEC Branding\PSD Files\MEC-Logo_PNG.png"/>
          <p:cNvPicPr>
            <a:picLocks noChangeAspect="1" noChangeArrowheads="1"/>
          </p:cNvPicPr>
          <p:nvPr userDrawn="1"/>
        </p:nvPicPr>
        <p:blipFill>
          <a:blip r:embed="rId2" cstate="print"/>
          <a:srcRect b="35464"/>
          <a:stretch>
            <a:fillRect/>
          </a:stretch>
        </p:blipFill>
        <p:spPr bwMode="auto">
          <a:xfrm>
            <a:off x="7041016" y="0"/>
            <a:ext cx="2102984" cy="792088"/>
          </a:xfrm>
          <a:prstGeom prst="rect">
            <a:avLst/>
          </a:prstGeom>
          <a:noFill/>
        </p:spPr>
      </p:pic>
      <p:pic>
        <p:nvPicPr>
          <p:cNvPr id="8" name="Picture 2" descr="D:\works\MEC Works\MEC_Project\MEC Branding\PSD Files\MEC-Logo_PNG.png"/>
          <p:cNvPicPr>
            <a:picLocks noChangeAspect="1" noChangeArrowheads="1"/>
          </p:cNvPicPr>
          <p:nvPr userDrawn="1"/>
        </p:nvPicPr>
        <p:blipFill>
          <a:blip r:embed="rId2" cstate="print"/>
          <a:srcRect t="69145" b="12416"/>
          <a:stretch>
            <a:fillRect/>
          </a:stretch>
        </p:blipFill>
        <p:spPr bwMode="auto">
          <a:xfrm>
            <a:off x="0" y="6596980"/>
            <a:ext cx="2676525" cy="288032"/>
          </a:xfrm>
          <a:prstGeom prst="rect">
            <a:avLst/>
          </a:prstGeom>
          <a:noFill/>
        </p:spPr>
      </p:pic>
    </p:spTree>
    <p:extLst>
      <p:ext uri="{BB962C8B-B14F-4D97-AF65-F5344CB8AC3E}">
        <p14:creationId xmlns:p14="http://schemas.microsoft.com/office/powerpoint/2010/main" val="880830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6DD97C-50E6-43B9-9C2F-4D1F0D6FEF3D}" type="datetimeFigureOut">
              <a:rPr lang="en-US" smtClean="0"/>
              <a:t>8/7/2018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9278C-736E-4009-A0B5-FB481F155F2E}" type="slidenum">
              <a:rPr lang="en-US" smtClean="0"/>
              <a:t>‹#›</a:t>
            </a:fld>
            <a:endParaRPr lang="en-US"/>
          </a:p>
        </p:txBody>
      </p:sp>
    </p:spTree>
    <p:extLst>
      <p:ext uri="{BB962C8B-B14F-4D97-AF65-F5344CB8AC3E}">
        <p14:creationId xmlns:p14="http://schemas.microsoft.com/office/powerpoint/2010/main" val="426242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6DD97C-50E6-43B9-9C2F-4D1F0D6FEF3D}" type="datetimeFigureOut">
              <a:rPr lang="en-US" smtClean="0"/>
              <a:t>8/7/2018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9278C-736E-4009-A0B5-FB481F155F2E}" type="slidenum">
              <a:rPr lang="en-US" smtClean="0"/>
              <a:t>‹#›</a:t>
            </a:fld>
            <a:endParaRPr lang="en-US"/>
          </a:p>
        </p:txBody>
      </p:sp>
    </p:spTree>
    <p:extLst>
      <p:ext uri="{BB962C8B-B14F-4D97-AF65-F5344CB8AC3E}">
        <p14:creationId xmlns:p14="http://schemas.microsoft.com/office/powerpoint/2010/main" val="32682470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11188" y="198438"/>
            <a:ext cx="7588250" cy="685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09600" y="1266825"/>
            <a:ext cx="8305800" cy="4905375"/>
          </a:xfrm>
        </p:spPr>
        <p:txBody>
          <a:bodyPr/>
          <a:lstStyle/>
          <a:p>
            <a:pPr lvl="0"/>
            <a:endParaRPr lang="en-US" noProof="0" smtClean="0"/>
          </a:p>
        </p:txBody>
      </p:sp>
      <p:sp>
        <p:nvSpPr>
          <p:cNvPr id="4"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3"/>
          <p:cNvSpPr>
            <a:spLocks noGrp="1" noChangeArrowheads="1"/>
          </p:cNvSpPr>
          <p:nvPr>
            <p:ph type="ftr" sz="quarter" idx="11"/>
          </p:nvPr>
        </p:nvSpPr>
        <p:spPr>
          <a:ln/>
        </p:spPr>
        <p:txBody>
          <a:bodyPr/>
          <a:lstStyle>
            <a:lvl1pPr>
              <a:defRPr/>
            </a:lvl1pPr>
          </a:lstStyle>
          <a:p>
            <a:pPr>
              <a:defRPr/>
            </a:pPr>
            <a:r>
              <a:rPr lang="en-US" altLang="zh-CN"/>
              <a:t>Design and Analysis of Algorithms Chapter 2.1</a:t>
            </a:r>
          </a:p>
        </p:txBody>
      </p:sp>
      <p:sp>
        <p:nvSpPr>
          <p:cNvPr id="6" name="Rectangle 14"/>
          <p:cNvSpPr>
            <a:spLocks noGrp="1" noChangeArrowheads="1"/>
          </p:cNvSpPr>
          <p:nvPr>
            <p:ph type="sldNum" sz="quarter" idx="12"/>
          </p:nvPr>
        </p:nvSpPr>
        <p:spPr>
          <a:ln/>
        </p:spPr>
        <p:txBody>
          <a:bodyPr/>
          <a:lstStyle>
            <a:lvl1pPr>
              <a:defRPr/>
            </a:lvl1pPr>
          </a:lstStyle>
          <a:p>
            <a:pPr>
              <a:defRPr/>
            </a:pPr>
            <a:fld id="{A63DC4D7-6841-4583-B56F-A73A315A33F7}" type="slidenum">
              <a:rPr lang="zh-CN" altLang="en-US"/>
              <a:pPr>
                <a:defRPr/>
              </a:pPr>
              <a:t>‹#›</a:t>
            </a:fld>
            <a:endParaRPr lang="en-US" altLang="zh-CN"/>
          </a:p>
        </p:txBody>
      </p:sp>
    </p:spTree>
    <p:extLst>
      <p:ext uri="{BB962C8B-B14F-4D97-AF65-F5344CB8AC3E}">
        <p14:creationId xmlns:p14="http://schemas.microsoft.com/office/powerpoint/2010/main" val="2349571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rgbClr val="000099"/>
                </a:solidFill>
              </a:defRPr>
            </a:lvl1pPr>
            <a:lvl2pPr>
              <a:defRPr>
                <a:solidFill>
                  <a:srgbClr val="006600"/>
                </a:solidFill>
              </a:defRPr>
            </a:lvl2pPr>
            <a:lvl3pPr>
              <a:defRPr>
                <a:solidFill>
                  <a:srgbClr val="FA7D00"/>
                </a:solidFill>
              </a:defRPr>
            </a:lvl3pPr>
            <a:lvl4pPr>
              <a:defRPr>
                <a:solidFill>
                  <a:srgbClr val="000099"/>
                </a:solidFill>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D26DD97C-50E6-43B9-9C2F-4D1F0D6FEF3D}" type="datetimeFigureOut">
              <a:rPr lang="en-US" smtClean="0"/>
              <a:t>8/7/2018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9278C-736E-4009-A0B5-FB481F155F2E}" type="slidenum">
              <a:rPr lang="en-US" smtClean="0"/>
              <a:t>‹#›</a:t>
            </a:fld>
            <a:endParaRPr lang="en-US"/>
          </a:p>
        </p:txBody>
      </p:sp>
      <p:pic>
        <p:nvPicPr>
          <p:cNvPr id="7" name="Picture 2" descr="D:\works\MEC Works\MEC_Project\MEC Branding\PSD Files\MEC-Logo_PNG.png"/>
          <p:cNvPicPr>
            <a:picLocks noChangeAspect="1" noChangeArrowheads="1"/>
          </p:cNvPicPr>
          <p:nvPr userDrawn="1"/>
        </p:nvPicPr>
        <p:blipFill>
          <a:blip r:embed="rId2" cstate="print"/>
          <a:srcRect b="35464"/>
          <a:stretch>
            <a:fillRect/>
          </a:stretch>
        </p:blipFill>
        <p:spPr bwMode="auto">
          <a:xfrm>
            <a:off x="7041016" y="0"/>
            <a:ext cx="2102984" cy="792088"/>
          </a:xfrm>
          <a:prstGeom prst="rect">
            <a:avLst/>
          </a:prstGeom>
          <a:noFill/>
        </p:spPr>
      </p:pic>
      <p:pic>
        <p:nvPicPr>
          <p:cNvPr id="8" name="Picture 2" descr="D:\works\MEC Works\MEC_Project\MEC Branding\PSD Files\MEC-Logo_PNG.png"/>
          <p:cNvPicPr>
            <a:picLocks noChangeAspect="1" noChangeArrowheads="1"/>
          </p:cNvPicPr>
          <p:nvPr userDrawn="1"/>
        </p:nvPicPr>
        <p:blipFill>
          <a:blip r:embed="rId2" cstate="print"/>
          <a:srcRect t="69145" b="12416"/>
          <a:stretch>
            <a:fillRect/>
          </a:stretch>
        </p:blipFill>
        <p:spPr bwMode="auto">
          <a:xfrm>
            <a:off x="0" y="6596980"/>
            <a:ext cx="2676525" cy="288032"/>
          </a:xfrm>
          <a:prstGeom prst="rect">
            <a:avLst/>
          </a:prstGeom>
          <a:noFill/>
        </p:spPr>
      </p:pic>
    </p:spTree>
    <p:extLst>
      <p:ext uri="{BB962C8B-B14F-4D97-AF65-F5344CB8AC3E}">
        <p14:creationId xmlns:p14="http://schemas.microsoft.com/office/powerpoint/2010/main" val="4038424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1" cap="none"/>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6DD97C-50E6-43B9-9C2F-4D1F0D6FEF3D}" type="datetimeFigureOut">
              <a:rPr lang="en-US" smtClean="0"/>
              <a:t>8/7/2018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9278C-736E-4009-A0B5-FB481F155F2E}" type="slidenum">
              <a:rPr lang="en-US" smtClean="0"/>
              <a:t>‹#›</a:t>
            </a:fld>
            <a:endParaRPr lang="en-US"/>
          </a:p>
        </p:txBody>
      </p:sp>
    </p:spTree>
    <p:extLst>
      <p:ext uri="{BB962C8B-B14F-4D97-AF65-F5344CB8AC3E}">
        <p14:creationId xmlns:p14="http://schemas.microsoft.com/office/powerpoint/2010/main" val="924053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solidFill>
                  <a:srgbClr val="000099"/>
                </a:solidFill>
              </a:defRPr>
            </a:lvl1pPr>
            <a:lvl2pPr>
              <a:defRPr sz="2400">
                <a:solidFill>
                  <a:srgbClr val="006600"/>
                </a:solidFill>
              </a:defRPr>
            </a:lvl2pPr>
            <a:lvl3pPr>
              <a:defRPr sz="2000">
                <a:solidFill>
                  <a:srgbClr val="FA7D00"/>
                </a:solidFill>
              </a:defRPr>
            </a:lvl3pPr>
            <a:lvl4pPr>
              <a:defRPr sz="1800">
                <a:solidFill>
                  <a:srgbClr val="000099"/>
                </a:solidFill>
              </a:defRPr>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solidFill>
                  <a:srgbClr val="000099"/>
                </a:solidFill>
              </a:defRPr>
            </a:lvl1pPr>
            <a:lvl2pPr>
              <a:defRPr sz="2400">
                <a:solidFill>
                  <a:srgbClr val="006600"/>
                </a:solidFill>
              </a:defRPr>
            </a:lvl2pPr>
            <a:lvl3pPr>
              <a:defRPr sz="2000">
                <a:solidFill>
                  <a:srgbClr val="FA7D00"/>
                </a:solidFill>
              </a:defRPr>
            </a:lvl3pPr>
            <a:lvl4pPr>
              <a:defRPr sz="1800">
                <a:solidFill>
                  <a:srgbClr val="000099"/>
                </a:solidFill>
              </a:defRPr>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D26DD97C-50E6-43B9-9C2F-4D1F0D6FEF3D}" type="datetimeFigureOut">
              <a:rPr lang="en-US" smtClean="0"/>
              <a:t>8/7/2018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D9278C-736E-4009-A0B5-FB481F155F2E}" type="slidenum">
              <a:rPr lang="en-US" smtClean="0"/>
              <a:t>‹#›</a:t>
            </a:fld>
            <a:endParaRPr lang="en-US"/>
          </a:p>
        </p:txBody>
      </p:sp>
      <p:pic>
        <p:nvPicPr>
          <p:cNvPr id="8" name="Picture 2" descr="D:\works\MEC Works\MEC_Project\MEC Branding\PSD Files\MEC-Logo_PNG.png"/>
          <p:cNvPicPr>
            <a:picLocks noChangeAspect="1" noChangeArrowheads="1"/>
          </p:cNvPicPr>
          <p:nvPr userDrawn="1"/>
        </p:nvPicPr>
        <p:blipFill>
          <a:blip r:embed="rId2" cstate="print"/>
          <a:srcRect b="35464"/>
          <a:stretch>
            <a:fillRect/>
          </a:stretch>
        </p:blipFill>
        <p:spPr bwMode="auto">
          <a:xfrm>
            <a:off x="7041016" y="0"/>
            <a:ext cx="2102984" cy="792088"/>
          </a:xfrm>
          <a:prstGeom prst="rect">
            <a:avLst/>
          </a:prstGeom>
          <a:noFill/>
        </p:spPr>
      </p:pic>
      <p:pic>
        <p:nvPicPr>
          <p:cNvPr id="9" name="Picture 2" descr="D:\works\MEC Works\MEC_Project\MEC Branding\PSD Files\MEC-Logo_PNG.png"/>
          <p:cNvPicPr>
            <a:picLocks noChangeAspect="1" noChangeArrowheads="1"/>
          </p:cNvPicPr>
          <p:nvPr userDrawn="1"/>
        </p:nvPicPr>
        <p:blipFill>
          <a:blip r:embed="rId2" cstate="print"/>
          <a:srcRect t="69145" b="12416"/>
          <a:stretch>
            <a:fillRect/>
          </a:stretch>
        </p:blipFill>
        <p:spPr bwMode="auto">
          <a:xfrm>
            <a:off x="0" y="6596980"/>
            <a:ext cx="2676525" cy="288032"/>
          </a:xfrm>
          <a:prstGeom prst="rect">
            <a:avLst/>
          </a:prstGeom>
          <a:noFill/>
        </p:spPr>
      </p:pic>
    </p:spTree>
    <p:extLst>
      <p:ext uri="{BB962C8B-B14F-4D97-AF65-F5344CB8AC3E}">
        <p14:creationId xmlns:p14="http://schemas.microsoft.com/office/powerpoint/2010/main" val="992140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26DD97C-50E6-43B9-9C2F-4D1F0D6FEF3D}" type="datetimeFigureOut">
              <a:rPr lang="en-US" smtClean="0"/>
              <a:t>8/7/2018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D9278C-736E-4009-A0B5-FB481F155F2E}" type="slidenum">
              <a:rPr lang="en-US" smtClean="0"/>
              <a:t>‹#›</a:t>
            </a:fld>
            <a:endParaRPr lang="en-US"/>
          </a:p>
        </p:txBody>
      </p:sp>
    </p:spTree>
    <p:extLst>
      <p:ext uri="{BB962C8B-B14F-4D97-AF65-F5344CB8AC3E}">
        <p14:creationId xmlns:p14="http://schemas.microsoft.com/office/powerpoint/2010/main" val="2339466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6DD97C-50E6-43B9-9C2F-4D1F0D6FEF3D}" type="datetimeFigureOut">
              <a:rPr lang="en-US" smtClean="0"/>
              <a:t>8/7/2018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D9278C-736E-4009-A0B5-FB481F155F2E}" type="slidenum">
              <a:rPr lang="en-US" smtClean="0"/>
              <a:t>‹#›</a:t>
            </a:fld>
            <a:endParaRPr lang="en-US"/>
          </a:p>
        </p:txBody>
      </p:sp>
    </p:spTree>
    <p:extLst>
      <p:ext uri="{BB962C8B-B14F-4D97-AF65-F5344CB8AC3E}">
        <p14:creationId xmlns:p14="http://schemas.microsoft.com/office/powerpoint/2010/main" val="435535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6DD97C-50E6-43B9-9C2F-4D1F0D6FEF3D}" type="datetimeFigureOut">
              <a:rPr lang="en-US" smtClean="0"/>
              <a:t>8/7/2018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D9278C-736E-4009-A0B5-FB481F155F2E}" type="slidenum">
              <a:rPr lang="en-US" smtClean="0"/>
              <a:t>‹#›</a:t>
            </a:fld>
            <a:endParaRPr lang="en-US"/>
          </a:p>
        </p:txBody>
      </p:sp>
    </p:spTree>
    <p:extLst>
      <p:ext uri="{BB962C8B-B14F-4D97-AF65-F5344CB8AC3E}">
        <p14:creationId xmlns:p14="http://schemas.microsoft.com/office/powerpoint/2010/main" val="2439919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6DD97C-50E6-43B9-9C2F-4D1F0D6FEF3D}" type="datetimeFigureOut">
              <a:rPr lang="en-US" smtClean="0"/>
              <a:t>8/7/2018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D9278C-736E-4009-A0B5-FB481F155F2E}" type="slidenum">
              <a:rPr lang="en-US" smtClean="0"/>
              <a:t>‹#›</a:t>
            </a:fld>
            <a:endParaRPr lang="en-US"/>
          </a:p>
        </p:txBody>
      </p:sp>
    </p:spTree>
    <p:extLst>
      <p:ext uri="{BB962C8B-B14F-4D97-AF65-F5344CB8AC3E}">
        <p14:creationId xmlns:p14="http://schemas.microsoft.com/office/powerpoint/2010/main" val="1650634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6DD97C-50E6-43B9-9C2F-4D1F0D6FEF3D}" type="datetimeFigureOut">
              <a:rPr lang="en-US" smtClean="0"/>
              <a:t>8/7/2018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D9278C-736E-4009-A0B5-FB481F155F2E}" type="slidenum">
              <a:rPr lang="en-US" smtClean="0"/>
              <a:t>‹#›</a:t>
            </a:fld>
            <a:endParaRPr lang="en-US"/>
          </a:p>
        </p:txBody>
      </p:sp>
    </p:spTree>
    <p:extLst>
      <p:ext uri="{BB962C8B-B14F-4D97-AF65-F5344CB8AC3E}">
        <p14:creationId xmlns:p14="http://schemas.microsoft.com/office/powerpoint/2010/main" val="1943235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53144"/>
            <a:ext cx="8229600" cy="6858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990600"/>
            <a:ext cx="8229600" cy="560638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6DD97C-50E6-43B9-9C2F-4D1F0D6FEF3D}" type="datetimeFigureOut">
              <a:rPr lang="en-US" smtClean="0"/>
              <a:t>8/7/2018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D9278C-736E-4009-A0B5-FB481F155F2E}" type="slidenum">
              <a:rPr lang="en-US" smtClean="0"/>
              <a:t>‹#›</a:t>
            </a:fld>
            <a:endParaRPr lang="en-US"/>
          </a:p>
        </p:txBody>
      </p:sp>
      <p:pic>
        <p:nvPicPr>
          <p:cNvPr id="7" name="Picture 2" descr="D:\works\MEC Works\MEC_Project\MEC Branding\PSD Files\MEC-Logo_PNG.png"/>
          <p:cNvPicPr>
            <a:picLocks noChangeAspect="1" noChangeArrowheads="1"/>
          </p:cNvPicPr>
          <p:nvPr userDrawn="1"/>
        </p:nvPicPr>
        <p:blipFill>
          <a:blip r:embed="rId14" cstate="print"/>
          <a:srcRect b="35464"/>
          <a:stretch>
            <a:fillRect/>
          </a:stretch>
        </p:blipFill>
        <p:spPr bwMode="auto">
          <a:xfrm>
            <a:off x="7041016" y="0"/>
            <a:ext cx="2102984" cy="792088"/>
          </a:xfrm>
          <a:prstGeom prst="rect">
            <a:avLst/>
          </a:prstGeom>
          <a:noFill/>
        </p:spPr>
      </p:pic>
      <p:pic>
        <p:nvPicPr>
          <p:cNvPr id="8" name="Picture 2" descr="D:\works\MEC Works\MEC_Project\MEC Branding\PSD Files\MEC-Logo_PNG.png"/>
          <p:cNvPicPr>
            <a:picLocks noChangeAspect="1" noChangeArrowheads="1"/>
          </p:cNvPicPr>
          <p:nvPr userDrawn="1"/>
        </p:nvPicPr>
        <p:blipFill>
          <a:blip r:embed="rId14" cstate="print"/>
          <a:srcRect t="69145" b="12416"/>
          <a:stretch>
            <a:fillRect/>
          </a:stretch>
        </p:blipFill>
        <p:spPr bwMode="auto">
          <a:xfrm>
            <a:off x="0" y="6596980"/>
            <a:ext cx="2676525" cy="288032"/>
          </a:xfrm>
          <a:prstGeom prst="rect">
            <a:avLst/>
          </a:prstGeom>
          <a:noFill/>
        </p:spPr>
      </p:pic>
    </p:spTree>
    <p:extLst>
      <p:ext uri="{BB962C8B-B14F-4D97-AF65-F5344CB8AC3E}">
        <p14:creationId xmlns:p14="http://schemas.microsoft.com/office/powerpoint/2010/main" val="27354219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800" kern="1200">
          <a:solidFill>
            <a:srgbClr val="000099"/>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rgbClr val="006600"/>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FA7D00"/>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000099"/>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en.wikipedia.org/wiki/Uniform_distribution_(discrete)"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www.geeksforgeeks.org/analysis-of-algorithems-little-o-and-little-omega-notations/"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en.wikipedia.org/wiki/Asymptotic_analysi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1" dirty="0" smtClean="0"/>
              <a:t>Algorithms Analysis</a:t>
            </a:r>
            <a:endParaRPr lang="en-US" b="1" dirty="0"/>
          </a:p>
        </p:txBody>
      </p:sp>
      <p:sp>
        <p:nvSpPr>
          <p:cNvPr id="3" name="Subtitle 2"/>
          <p:cNvSpPr>
            <a:spLocks noGrp="1"/>
          </p:cNvSpPr>
          <p:nvPr>
            <p:ph type="subTitle" idx="1"/>
          </p:nvPr>
        </p:nvSpPr>
        <p:spPr/>
        <p:txBody>
          <a:bodyPr/>
          <a:lstStyle/>
          <a:p>
            <a:pPr algn="r"/>
            <a:r>
              <a:rPr lang="en-US" sz="4800" b="1" dirty="0" smtClean="0">
                <a:latin typeface="Edwardian Script ITC" panose="030303020407070D0804" pitchFamily="66" charset="0"/>
              </a:rPr>
              <a:t>Dr. </a:t>
            </a:r>
            <a:r>
              <a:rPr lang="en-US" sz="4800" b="1" dirty="0" err="1" smtClean="0">
                <a:latin typeface="Edwardian Script ITC" panose="030303020407070D0804" pitchFamily="66" charset="0"/>
              </a:rPr>
              <a:t>Ramalingaswamy</a:t>
            </a:r>
            <a:r>
              <a:rPr lang="en-US" sz="4800" b="1" dirty="0" smtClean="0">
                <a:latin typeface="Edwardian Script ITC" panose="030303020407070D0804" pitchFamily="66" charset="0"/>
              </a:rPr>
              <a:t> </a:t>
            </a:r>
            <a:r>
              <a:rPr lang="en-US" sz="4800" b="1" dirty="0" err="1" smtClean="0">
                <a:latin typeface="Edwardian Script ITC" panose="030303020407070D0804" pitchFamily="66" charset="0"/>
              </a:rPr>
              <a:t>cheruku</a:t>
            </a:r>
            <a:r>
              <a:rPr lang="en-US" sz="4800" b="1" dirty="0" smtClean="0">
                <a:latin typeface="Edwardian Script ITC" panose="030303020407070D0804" pitchFamily="66" charset="0"/>
              </a:rPr>
              <a:t> </a:t>
            </a:r>
            <a:endParaRPr lang="en-US" sz="4800" b="1" dirty="0">
              <a:latin typeface="Edwardian Script ITC" panose="030303020407070D0804" pitchFamily="66" charset="0"/>
            </a:endParaRPr>
          </a:p>
        </p:txBody>
      </p:sp>
    </p:spTree>
    <p:extLst>
      <p:ext uri="{BB962C8B-B14F-4D97-AF65-F5344CB8AC3E}">
        <p14:creationId xmlns:p14="http://schemas.microsoft.com/office/powerpoint/2010/main" val="500220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sz="2400" b="1">
                <a:solidFill>
                  <a:srgbClr val="FFFF99"/>
                </a:solidFill>
                <a:latin typeface="Times New Roman" pitchFamily="18" charset="0"/>
              </a:defRPr>
            </a:lvl3pPr>
            <a:lvl4pPr marL="1600200" indent="-228600" algn="l">
              <a:spcBef>
                <a:spcPct val="20000"/>
              </a:spcBef>
              <a:buClr>
                <a:srgbClr val="A50021"/>
              </a:buClr>
              <a:buChar char="–"/>
              <a:defRPr kumimoji="1" sz="2000" b="1">
                <a:solidFill>
                  <a:srgbClr val="FFFF99"/>
                </a:solidFill>
                <a:latin typeface="Times New Roman" pitchFamily="18" charset="0"/>
              </a:defRPr>
            </a:lvl4pPr>
            <a:lvl5pPr marL="2057400" indent="-228600" algn="l">
              <a:spcBef>
                <a:spcPct val="20000"/>
              </a:spcBef>
              <a:buClr>
                <a:srgbClr val="A50021"/>
              </a:buClr>
              <a:buChar char="»"/>
              <a:defRPr kumimoji="1" sz="2000"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sz="2000"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sz="2000"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sz="2000"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sz="2000" b="1">
                <a:solidFill>
                  <a:srgbClr val="FFFF99"/>
                </a:solidFill>
                <a:latin typeface="Times New Roman" pitchFamily="18" charset="0"/>
              </a:defRPr>
            </a:lvl9pPr>
          </a:lstStyle>
          <a:p>
            <a:pPr algn="r">
              <a:spcBef>
                <a:spcPct val="50000"/>
              </a:spcBef>
              <a:buClrTx/>
              <a:buSzTx/>
              <a:buFontTx/>
              <a:buNone/>
            </a:pPr>
            <a:fld id="{AFD1A8C0-06B4-49E9-8331-60A20684932B}" type="slidenum">
              <a:rPr kumimoji="0" lang="zh-CN" altLang="en-US" sz="1400" b="0">
                <a:solidFill>
                  <a:schemeClr val="tx1"/>
                </a:solidFill>
                <a:latin typeface="Arial Narrow" pitchFamily="34" charset="0"/>
              </a:rPr>
              <a:pPr algn="r">
                <a:spcBef>
                  <a:spcPct val="50000"/>
                </a:spcBef>
                <a:buClrTx/>
                <a:buSzTx/>
                <a:buFontTx/>
                <a:buNone/>
              </a:pPr>
              <a:t>10</a:t>
            </a:fld>
            <a:endParaRPr kumimoji="0" lang="en-US" altLang="zh-CN" sz="1400" b="0">
              <a:solidFill>
                <a:schemeClr val="tx1"/>
              </a:solidFill>
              <a:latin typeface="Arial Narrow" pitchFamily="34" charset="0"/>
            </a:endParaRPr>
          </a:p>
        </p:txBody>
      </p:sp>
      <p:sp>
        <p:nvSpPr>
          <p:cNvPr id="314370" name="Rectangle 2"/>
          <p:cNvSpPr>
            <a:spLocks noGrp="1" noChangeArrowheads="1"/>
          </p:cNvSpPr>
          <p:nvPr>
            <p:ph type="title"/>
          </p:nvPr>
        </p:nvSpPr>
        <p:spPr/>
        <p:txBody>
          <a:bodyPr>
            <a:normAutofit/>
          </a:bodyPr>
          <a:lstStyle/>
          <a:p>
            <a:pPr>
              <a:defRPr/>
            </a:pPr>
            <a:r>
              <a:rPr lang="en-US" altLang="zh-CN" sz="2800" dirty="0" smtClean="0">
                <a:ea typeface="SimSun" pitchFamily="2" charset="-122"/>
              </a:rPr>
              <a:t>Asymptotic analysis</a:t>
            </a:r>
          </a:p>
        </p:txBody>
      </p:sp>
      <p:sp>
        <p:nvSpPr>
          <p:cNvPr id="314371" name="Rectangle 3"/>
          <p:cNvSpPr>
            <a:spLocks noGrp="1" noChangeArrowheads="1"/>
          </p:cNvSpPr>
          <p:nvPr>
            <p:ph type="body" idx="1"/>
          </p:nvPr>
        </p:nvSpPr>
        <p:spPr>
          <a:xfrm>
            <a:off x="419100" y="1219200"/>
            <a:ext cx="8305800" cy="4905375"/>
          </a:xfrm>
        </p:spPr>
        <p:txBody>
          <a:bodyPr/>
          <a:lstStyle/>
          <a:p>
            <a:pPr>
              <a:buFont typeface="Monotype Sorts" pitchFamily="2" charset="2"/>
              <a:buNone/>
              <a:defRPr/>
            </a:pPr>
            <a:r>
              <a:rPr lang="en-US" altLang="zh-CN" dirty="0" smtClean="0">
                <a:ea typeface="宋体" charset="-122"/>
              </a:rPr>
              <a:t>Time efficiency is analyzed by determining the number of repetitions of the </a:t>
            </a:r>
            <a:r>
              <a:rPr lang="en-US" altLang="zh-CN" i="1" u="sng" dirty="0" smtClean="0">
                <a:ea typeface="宋体" charset="-122"/>
              </a:rPr>
              <a:t>basic operation</a:t>
            </a:r>
            <a:r>
              <a:rPr lang="en-US" altLang="zh-CN" dirty="0" smtClean="0">
                <a:ea typeface="宋体" charset="-122"/>
              </a:rPr>
              <a:t> as a function of </a:t>
            </a:r>
            <a:r>
              <a:rPr lang="en-US" altLang="zh-CN" i="1" u="sng" dirty="0" smtClean="0">
                <a:ea typeface="宋体" charset="-122"/>
              </a:rPr>
              <a:t>input size</a:t>
            </a:r>
          </a:p>
          <a:p>
            <a:pPr>
              <a:defRPr/>
            </a:pPr>
            <a:r>
              <a:rPr lang="en-US" altLang="zh-CN" i="1" u="sng" dirty="0" smtClean="0">
                <a:ea typeface="宋体" charset="-122"/>
              </a:rPr>
              <a:t>Basic operation:</a:t>
            </a:r>
            <a:r>
              <a:rPr lang="en-US" altLang="zh-CN" dirty="0" smtClean="0">
                <a:ea typeface="宋体" charset="-122"/>
              </a:rPr>
              <a:t> the operation that contributes most towards the running time of the algorithm.</a:t>
            </a:r>
          </a:p>
          <a:p>
            <a:pPr>
              <a:defRPr/>
            </a:pPr>
            <a:endParaRPr lang="en-US" altLang="zh-CN" dirty="0" smtClean="0">
              <a:ea typeface="宋体" charset="-122"/>
            </a:endParaRPr>
          </a:p>
          <a:p>
            <a:pPr>
              <a:defRPr/>
            </a:pPr>
            <a:endParaRPr lang="en-US" altLang="zh-CN" dirty="0" smtClean="0">
              <a:ea typeface="宋体" charset="-122"/>
            </a:endParaRPr>
          </a:p>
          <a:p>
            <a:pPr>
              <a:buFont typeface="Monotype Sorts" pitchFamily="2" charset="2"/>
              <a:buNone/>
              <a:defRPr/>
            </a:pPr>
            <a:r>
              <a:rPr lang="en-US" altLang="zh-CN" sz="2800" i="1" dirty="0" smtClean="0">
                <a:ea typeface="宋体" charset="-122"/>
              </a:rPr>
              <a:t>                       </a:t>
            </a:r>
            <a:r>
              <a:rPr lang="en-US" altLang="zh-CN" sz="3200" i="1" dirty="0" smtClean="0">
                <a:ea typeface="宋体" charset="-122"/>
              </a:rPr>
              <a:t>T</a:t>
            </a:r>
            <a:r>
              <a:rPr lang="en-US" altLang="zh-CN" sz="3200" dirty="0" smtClean="0">
                <a:ea typeface="宋体" charset="-122"/>
              </a:rPr>
              <a:t>(</a:t>
            </a:r>
            <a:r>
              <a:rPr lang="en-US" altLang="zh-CN" sz="3200" i="1" dirty="0" smtClean="0">
                <a:ea typeface="宋体" charset="-122"/>
              </a:rPr>
              <a:t>n</a:t>
            </a:r>
            <a:r>
              <a:rPr lang="en-US" altLang="zh-CN" sz="3200" dirty="0" smtClean="0">
                <a:ea typeface="宋体" charset="-122"/>
              </a:rPr>
              <a:t>) </a:t>
            </a:r>
            <a:r>
              <a:rPr lang="en-US" altLang="zh-CN" sz="3200" dirty="0" smtClean="0">
                <a:ea typeface="宋体" charset="-122"/>
                <a:cs typeface="Times New Roman" pitchFamily="18" charset="0"/>
              </a:rPr>
              <a:t>≈</a:t>
            </a:r>
            <a:r>
              <a:rPr lang="en-US" altLang="zh-CN" sz="3200" dirty="0" smtClean="0">
                <a:ea typeface="宋体" charset="-122"/>
              </a:rPr>
              <a:t> </a:t>
            </a:r>
            <a:r>
              <a:rPr lang="en-US" altLang="zh-CN" sz="3200" i="1" dirty="0" err="1" smtClean="0">
                <a:ea typeface="宋体" charset="-122"/>
              </a:rPr>
              <a:t>c</a:t>
            </a:r>
            <a:r>
              <a:rPr lang="en-US" altLang="zh-CN" sz="3200" i="1" baseline="-25000" dirty="0" err="1" smtClean="0">
                <a:ea typeface="宋体" charset="-122"/>
              </a:rPr>
              <a:t>op</a:t>
            </a:r>
            <a:r>
              <a:rPr lang="en-US" altLang="zh-CN" sz="3200" i="1" dirty="0" err="1" smtClean="0">
                <a:ea typeface="宋体" charset="-122"/>
              </a:rPr>
              <a:t>C</a:t>
            </a:r>
            <a:r>
              <a:rPr lang="en-US" altLang="zh-CN" sz="3200" dirty="0" smtClean="0">
                <a:ea typeface="宋体" charset="-122"/>
              </a:rPr>
              <a:t>(</a:t>
            </a:r>
            <a:r>
              <a:rPr lang="en-US" altLang="zh-CN" sz="3200" i="1" dirty="0" smtClean="0">
                <a:ea typeface="宋体" charset="-122"/>
              </a:rPr>
              <a:t>n</a:t>
            </a:r>
            <a:r>
              <a:rPr lang="en-US" altLang="zh-CN" sz="3200" dirty="0" smtClean="0">
                <a:ea typeface="宋体" charset="-122"/>
              </a:rPr>
              <a:t>)</a:t>
            </a:r>
          </a:p>
        </p:txBody>
      </p:sp>
      <p:grpSp>
        <p:nvGrpSpPr>
          <p:cNvPr id="16390" name="Group 4"/>
          <p:cNvGrpSpPr>
            <a:grpSpLocks/>
          </p:cNvGrpSpPr>
          <p:nvPr/>
        </p:nvGrpSpPr>
        <p:grpSpPr bwMode="auto">
          <a:xfrm>
            <a:off x="838200" y="3429000"/>
            <a:ext cx="6265863" cy="2667000"/>
            <a:chOff x="624" y="2496"/>
            <a:chExt cx="3947" cy="1680"/>
          </a:xfrm>
        </p:grpSpPr>
        <p:sp>
          <p:nvSpPr>
            <p:cNvPr id="16391" name="Text Box 5"/>
            <p:cNvSpPr txBox="1">
              <a:spLocks noChangeArrowheads="1"/>
            </p:cNvSpPr>
            <p:nvPr/>
          </p:nvSpPr>
          <p:spPr bwMode="auto">
            <a:xfrm>
              <a:off x="624" y="3408"/>
              <a:ext cx="9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sz="2400" b="1">
                  <a:solidFill>
                    <a:srgbClr val="FFFF99"/>
                  </a:solidFill>
                  <a:latin typeface="Times New Roman" pitchFamily="18" charset="0"/>
                </a:defRPr>
              </a:lvl3pPr>
              <a:lvl4pPr marL="1600200" indent="-228600" algn="l">
                <a:spcBef>
                  <a:spcPct val="20000"/>
                </a:spcBef>
                <a:buClr>
                  <a:srgbClr val="A50021"/>
                </a:buClr>
                <a:buChar char="–"/>
                <a:defRPr kumimoji="1" sz="2000" b="1">
                  <a:solidFill>
                    <a:srgbClr val="FFFF99"/>
                  </a:solidFill>
                  <a:latin typeface="Times New Roman" pitchFamily="18" charset="0"/>
                </a:defRPr>
              </a:lvl4pPr>
              <a:lvl5pPr marL="2057400" indent="-228600" algn="l">
                <a:spcBef>
                  <a:spcPct val="20000"/>
                </a:spcBef>
                <a:buClr>
                  <a:srgbClr val="A50021"/>
                </a:buClr>
                <a:buChar char="»"/>
                <a:defRPr kumimoji="1" sz="2000"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sz="2000"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sz="2000"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sz="2000"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sz="2000" b="1">
                  <a:solidFill>
                    <a:srgbClr val="FFFF99"/>
                  </a:solidFill>
                  <a:latin typeface="Times New Roman" pitchFamily="18" charset="0"/>
                </a:defRPr>
              </a:lvl9pPr>
            </a:lstStyle>
            <a:p>
              <a:pPr algn="ctr">
                <a:spcBef>
                  <a:spcPct val="0"/>
                </a:spcBef>
                <a:buClrTx/>
                <a:buSzTx/>
                <a:buFontTx/>
                <a:buNone/>
              </a:pPr>
              <a:r>
                <a:rPr kumimoji="0" lang="en-US" altLang="zh-CN" sz="2000" b="0" dirty="0">
                  <a:solidFill>
                    <a:schemeClr val="tx1"/>
                  </a:solidFill>
                  <a:ea typeface="宋体" charset="-122"/>
                </a:rPr>
                <a:t>running time</a:t>
              </a:r>
            </a:p>
          </p:txBody>
        </p:sp>
        <p:sp>
          <p:nvSpPr>
            <p:cNvPr id="16392" name="Text Box 6"/>
            <p:cNvSpPr txBox="1">
              <a:spLocks noChangeArrowheads="1"/>
            </p:cNvSpPr>
            <p:nvPr/>
          </p:nvSpPr>
          <p:spPr bwMode="auto">
            <a:xfrm>
              <a:off x="1584" y="3734"/>
              <a:ext cx="13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sz="2400" b="1">
                  <a:solidFill>
                    <a:srgbClr val="FFFF99"/>
                  </a:solidFill>
                  <a:latin typeface="Times New Roman" pitchFamily="18" charset="0"/>
                </a:defRPr>
              </a:lvl3pPr>
              <a:lvl4pPr marL="1600200" indent="-228600" algn="l">
                <a:spcBef>
                  <a:spcPct val="20000"/>
                </a:spcBef>
                <a:buClr>
                  <a:srgbClr val="A50021"/>
                </a:buClr>
                <a:buChar char="–"/>
                <a:defRPr kumimoji="1" sz="2000" b="1">
                  <a:solidFill>
                    <a:srgbClr val="FFFF99"/>
                  </a:solidFill>
                  <a:latin typeface="Times New Roman" pitchFamily="18" charset="0"/>
                </a:defRPr>
              </a:lvl4pPr>
              <a:lvl5pPr marL="2057400" indent="-228600" algn="l">
                <a:spcBef>
                  <a:spcPct val="20000"/>
                </a:spcBef>
                <a:buClr>
                  <a:srgbClr val="A50021"/>
                </a:buClr>
                <a:buChar char="»"/>
                <a:defRPr kumimoji="1" sz="2000"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sz="2000"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sz="2000"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sz="2000"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sz="2000" b="1">
                  <a:solidFill>
                    <a:srgbClr val="FFFF99"/>
                  </a:solidFill>
                  <a:latin typeface="Times New Roman" pitchFamily="18" charset="0"/>
                </a:defRPr>
              </a:lvl9pPr>
            </a:lstStyle>
            <a:p>
              <a:pPr algn="ctr">
                <a:spcBef>
                  <a:spcPct val="0"/>
                </a:spcBef>
                <a:buClrTx/>
                <a:buSzTx/>
                <a:buFontTx/>
                <a:buNone/>
              </a:pPr>
              <a:r>
                <a:rPr kumimoji="0" lang="en-US" altLang="zh-CN" sz="2000" b="0">
                  <a:solidFill>
                    <a:schemeClr val="tx1"/>
                  </a:solidFill>
                  <a:ea typeface="宋体" charset="-122"/>
                </a:rPr>
                <a:t>execution time</a:t>
              </a:r>
            </a:p>
            <a:p>
              <a:pPr algn="ctr">
                <a:spcBef>
                  <a:spcPct val="0"/>
                </a:spcBef>
                <a:buClrTx/>
                <a:buSzTx/>
                <a:buFontTx/>
                <a:buNone/>
              </a:pPr>
              <a:r>
                <a:rPr kumimoji="0" lang="en-US" altLang="zh-CN" sz="2000" b="0">
                  <a:solidFill>
                    <a:schemeClr val="tx1"/>
                  </a:solidFill>
                  <a:ea typeface="宋体" charset="-122"/>
                </a:rPr>
                <a:t>for basic operation</a:t>
              </a:r>
            </a:p>
          </p:txBody>
        </p:sp>
        <p:sp>
          <p:nvSpPr>
            <p:cNvPr id="16393" name="Text Box 7"/>
            <p:cNvSpPr txBox="1">
              <a:spLocks noChangeArrowheads="1"/>
            </p:cNvSpPr>
            <p:nvPr/>
          </p:nvSpPr>
          <p:spPr bwMode="auto">
            <a:xfrm>
              <a:off x="3120" y="3408"/>
              <a:ext cx="1451"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sz="2400" b="1">
                  <a:solidFill>
                    <a:srgbClr val="FFFF99"/>
                  </a:solidFill>
                  <a:latin typeface="Times New Roman" pitchFamily="18" charset="0"/>
                </a:defRPr>
              </a:lvl3pPr>
              <a:lvl4pPr marL="1600200" indent="-228600" algn="l">
                <a:spcBef>
                  <a:spcPct val="20000"/>
                </a:spcBef>
                <a:buClr>
                  <a:srgbClr val="A50021"/>
                </a:buClr>
                <a:buChar char="–"/>
                <a:defRPr kumimoji="1" sz="2000" b="1">
                  <a:solidFill>
                    <a:srgbClr val="FFFF99"/>
                  </a:solidFill>
                  <a:latin typeface="Times New Roman" pitchFamily="18" charset="0"/>
                </a:defRPr>
              </a:lvl4pPr>
              <a:lvl5pPr marL="2057400" indent="-228600" algn="l">
                <a:spcBef>
                  <a:spcPct val="20000"/>
                </a:spcBef>
                <a:buClr>
                  <a:srgbClr val="A50021"/>
                </a:buClr>
                <a:buChar char="»"/>
                <a:defRPr kumimoji="1" sz="2000"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sz="2000"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sz="2000"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sz="2000"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sz="2000" b="1">
                  <a:solidFill>
                    <a:srgbClr val="FFFF99"/>
                  </a:solidFill>
                  <a:latin typeface="Times New Roman" pitchFamily="18" charset="0"/>
                </a:defRPr>
              </a:lvl9pPr>
            </a:lstStyle>
            <a:p>
              <a:pPr algn="ctr">
                <a:spcBef>
                  <a:spcPct val="0"/>
                </a:spcBef>
                <a:buClrTx/>
                <a:buSzTx/>
                <a:buFontTx/>
                <a:buNone/>
              </a:pPr>
              <a:r>
                <a:rPr kumimoji="0" lang="en-US" altLang="zh-CN" sz="2000" b="0" dirty="0">
                  <a:solidFill>
                    <a:schemeClr val="tx1"/>
                  </a:solidFill>
                  <a:ea typeface="宋体" charset="-122"/>
                </a:rPr>
                <a:t>Number of times basic operation is executed</a:t>
              </a:r>
            </a:p>
          </p:txBody>
        </p:sp>
        <p:sp>
          <p:nvSpPr>
            <p:cNvPr id="16394" name="Line 8"/>
            <p:cNvSpPr>
              <a:spLocks noChangeShapeType="1"/>
            </p:cNvSpPr>
            <p:nvPr/>
          </p:nvSpPr>
          <p:spPr bwMode="auto">
            <a:xfrm flipV="1">
              <a:off x="1008" y="3360"/>
              <a:ext cx="576" cy="144"/>
            </a:xfrm>
            <a:prstGeom prst="line">
              <a:avLst/>
            </a:prstGeom>
            <a:noFill/>
            <a:ln w="3810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395" name="Line 9"/>
            <p:cNvSpPr>
              <a:spLocks noChangeShapeType="1"/>
            </p:cNvSpPr>
            <p:nvPr/>
          </p:nvSpPr>
          <p:spPr bwMode="auto">
            <a:xfrm flipV="1">
              <a:off x="2256" y="3542"/>
              <a:ext cx="192" cy="240"/>
            </a:xfrm>
            <a:prstGeom prst="line">
              <a:avLst/>
            </a:prstGeom>
            <a:noFill/>
            <a:ln w="3810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396" name="Line 10"/>
            <p:cNvSpPr>
              <a:spLocks noChangeShapeType="1"/>
            </p:cNvSpPr>
            <p:nvPr/>
          </p:nvSpPr>
          <p:spPr bwMode="auto">
            <a:xfrm flipH="1" flipV="1">
              <a:off x="2976" y="3408"/>
              <a:ext cx="336" cy="240"/>
            </a:xfrm>
            <a:prstGeom prst="line">
              <a:avLst/>
            </a:prstGeom>
            <a:noFill/>
            <a:ln w="3810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397" name="Text Box 11"/>
            <p:cNvSpPr txBox="1">
              <a:spLocks noChangeArrowheads="1"/>
            </p:cNvSpPr>
            <p:nvPr/>
          </p:nvSpPr>
          <p:spPr bwMode="auto">
            <a:xfrm>
              <a:off x="2112" y="2496"/>
              <a:ext cx="7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sz="2400" b="1">
                  <a:solidFill>
                    <a:srgbClr val="FFFF99"/>
                  </a:solidFill>
                  <a:latin typeface="Times New Roman" pitchFamily="18" charset="0"/>
                </a:defRPr>
              </a:lvl3pPr>
              <a:lvl4pPr marL="1600200" indent="-228600" algn="l">
                <a:spcBef>
                  <a:spcPct val="20000"/>
                </a:spcBef>
                <a:buClr>
                  <a:srgbClr val="A50021"/>
                </a:buClr>
                <a:buChar char="–"/>
                <a:defRPr kumimoji="1" sz="2000" b="1">
                  <a:solidFill>
                    <a:srgbClr val="FFFF99"/>
                  </a:solidFill>
                  <a:latin typeface="Times New Roman" pitchFamily="18" charset="0"/>
                </a:defRPr>
              </a:lvl4pPr>
              <a:lvl5pPr marL="2057400" indent="-228600" algn="l">
                <a:spcBef>
                  <a:spcPct val="20000"/>
                </a:spcBef>
                <a:buClr>
                  <a:srgbClr val="A50021"/>
                </a:buClr>
                <a:buChar char="»"/>
                <a:defRPr kumimoji="1" sz="2000"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sz="2000"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sz="2000"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sz="2000"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sz="2000" b="1">
                  <a:solidFill>
                    <a:srgbClr val="FFFF99"/>
                  </a:solidFill>
                  <a:latin typeface="Times New Roman" pitchFamily="18" charset="0"/>
                </a:defRPr>
              </a:lvl9pPr>
            </a:lstStyle>
            <a:p>
              <a:pPr algn="ctr">
                <a:spcBef>
                  <a:spcPct val="0"/>
                </a:spcBef>
                <a:buClrTx/>
                <a:buSzTx/>
                <a:buFontTx/>
                <a:buNone/>
              </a:pPr>
              <a:r>
                <a:rPr kumimoji="0" lang="en-US" altLang="zh-CN" sz="2000" b="0" dirty="0">
                  <a:solidFill>
                    <a:schemeClr val="tx1"/>
                  </a:solidFill>
                  <a:ea typeface="宋体" charset="-122"/>
                </a:rPr>
                <a:t>input size</a:t>
              </a:r>
            </a:p>
          </p:txBody>
        </p:sp>
        <p:sp>
          <p:nvSpPr>
            <p:cNvPr id="16398" name="Line 12"/>
            <p:cNvSpPr>
              <a:spLocks noChangeShapeType="1"/>
            </p:cNvSpPr>
            <p:nvPr/>
          </p:nvSpPr>
          <p:spPr bwMode="auto">
            <a:xfrm>
              <a:off x="2400" y="2784"/>
              <a:ext cx="336" cy="240"/>
            </a:xfrm>
            <a:prstGeom prst="line">
              <a:avLst/>
            </a:prstGeom>
            <a:noFill/>
            <a:ln w="3810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399" name="Line 13"/>
            <p:cNvSpPr>
              <a:spLocks noChangeShapeType="1"/>
            </p:cNvSpPr>
            <p:nvPr/>
          </p:nvSpPr>
          <p:spPr bwMode="auto">
            <a:xfrm flipH="1">
              <a:off x="1680" y="2736"/>
              <a:ext cx="528" cy="288"/>
            </a:xfrm>
            <a:prstGeom prst="line">
              <a:avLst/>
            </a:prstGeom>
            <a:noFill/>
            <a:ln w="3810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32715400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sz="2400" b="1">
                <a:solidFill>
                  <a:srgbClr val="FFFF99"/>
                </a:solidFill>
                <a:latin typeface="Times New Roman" pitchFamily="18" charset="0"/>
              </a:defRPr>
            </a:lvl3pPr>
            <a:lvl4pPr marL="1600200" indent="-228600" algn="l">
              <a:spcBef>
                <a:spcPct val="20000"/>
              </a:spcBef>
              <a:buClr>
                <a:srgbClr val="A50021"/>
              </a:buClr>
              <a:buChar char="–"/>
              <a:defRPr kumimoji="1" sz="2000" b="1">
                <a:solidFill>
                  <a:srgbClr val="FFFF99"/>
                </a:solidFill>
                <a:latin typeface="Times New Roman" pitchFamily="18" charset="0"/>
              </a:defRPr>
            </a:lvl4pPr>
            <a:lvl5pPr marL="2057400" indent="-228600" algn="l">
              <a:spcBef>
                <a:spcPct val="20000"/>
              </a:spcBef>
              <a:buClr>
                <a:srgbClr val="A50021"/>
              </a:buClr>
              <a:buChar char="»"/>
              <a:defRPr kumimoji="1" sz="2000"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sz="2000"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sz="2000"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sz="2000"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sz="2000" b="1">
                <a:solidFill>
                  <a:srgbClr val="FFFF99"/>
                </a:solidFill>
                <a:latin typeface="Times New Roman" pitchFamily="18" charset="0"/>
              </a:defRPr>
            </a:lvl9pPr>
          </a:lstStyle>
          <a:p>
            <a:pPr algn="ctr">
              <a:spcBef>
                <a:spcPct val="50000"/>
              </a:spcBef>
              <a:buClrTx/>
              <a:buSzTx/>
              <a:buFontTx/>
              <a:buNone/>
            </a:pPr>
            <a:r>
              <a:rPr kumimoji="0" lang="en-US" altLang="zh-CN" sz="1400" b="0" smtClean="0">
                <a:solidFill>
                  <a:schemeClr val="tx1"/>
                </a:solidFill>
                <a:latin typeface="Arial Narrow" pitchFamily="34" charset="0"/>
                <a:ea typeface="宋体" charset="-122"/>
              </a:rPr>
              <a:t>Design and Analysis of Algorithms Chapter 2.1</a:t>
            </a:r>
          </a:p>
        </p:txBody>
      </p:sp>
      <p:sp>
        <p:nvSpPr>
          <p:cNvPr id="1741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sz="2400" b="1">
                <a:solidFill>
                  <a:srgbClr val="FFFF99"/>
                </a:solidFill>
                <a:latin typeface="Times New Roman" pitchFamily="18" charset="0"/>
              </a:defRPr>
            </a:lvl3pPr>
            <a:lvl4pPr marL="1600200" indent="-228600" algn="l">
              <a:spcBef>
                <a:spcPct val="20000"/>
              </a:spcBef>
              <a:buClr>
                <a:srgbClr val="A50021"/>
              </a:buClr>
              <a:buChar char="–"/>
              <a:defRPr kumimoji="1" sz="2000" b="1">
                <a:solidFill>
                  <a:srgbClr val="FFFF99"/>
                </a:solidFill>
                <a:latin typeface="Times New Roman" pitchFamily="18" charset="0"/>
              </a:defRPr>
            </a:lvl4pPr>
            <a:lvl5pPr marL="2057400" indent="-228600" algn="l">
              <a:spcBef>
                <a:spcPct val="20000"/>
              </a:spcBef>
              <a:buClr>
                <a:srgbClr val="A50021"/>
              </a:buClr>
              <a:buChar char="»"/>
              <a:defRPr kumimoji="1" sz="2000"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sz="2000"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sz="2000"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sz="2000"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sz="2000" b="1">
                <a:solidFill>
                  <a:srgbClr val="FFFF99"/>
                </a:solidFill>
                <a:latin typeface="Times New Roman" pitchFamily="18" charset="0"/>
              </a:defRPr>
            </a:lvl9pPr>
          </a:lstStyle>
          <a:p>
            <a:pPr algn="r">
              <a:spcBef>
                <a:spcPct val="50000"/>
              </a:spcBef>
              <a:buClrTx/>
              <a:buSzTx/>
              <a:buFontTx/>
              <a:buNone/>
            </a:pPr>
            <a:fld id="{D21E75C0-4815-4BBE-A9CD-210CE47F30E6}" type="slidenum">
              <a:rPr kumimoji="0" lang="zh-CN" altLang="en-US" sz="1400" b="0">
                <a:solidFill>
                  <a:schemeClr val="tx1"/>
                </a:solidFill>
                <a:latin typeface="Arial Narrow" pitchFamily="34" charset="0"/>
              </a:rPr>
              <a:pPr algn="r">
                <a:spcBef>
                  <a:spcPct val="50000"/>
                </a:spcBef>
                <a:buClrTx/>
                <a:buSzTx/>
                <a:buFontTx/>
                <a:buNone/>
              </a:pPr>
              <a:t>11</a:t>
            </a:fld>
            <a:endParaRPr kumimoji="0" lang="en-US" altLang="zh-CN" sz="1400" b="0">
              <a:solidFill>
                <a:schemeClr val="tx1"/>
              </a:solidFill>
              <a:latin typeface="Arial Narrow" pitchFamily="34" charset="0"/>
            </a:endParaRPr>
          </a:p>
        </p:txBody>
      </p:sp>
      <p:sp>
        <p:nvSpPr>
          <p:cNvPr id="320514" name="Rectangle 2"/>
          <p:cNvSpPr>
            <a:spLocks noGrp="1" noChangeArrowheads="1"/>
          </p:cNvSpPr>
          <p:nvPr>
            <p:ph type="title"/>
          </p:nvPr>
        </p:nvSpPr>
        <p:spPr>
          <a:xfrm>
            <a:off x="611188" y="198438"/>
            <a:ext cx="8532812" cy="685800"/>
          </a:xfrm>
        </p:spPr>
        <p:txBody>
          <a:bodyPr>
            <a:normAutofit fontScale="90000"/>
          </a:bodyPr>
          <a:lstStyle/>
          <a:p>
            <a:pPr>
              <a:defRPr/>
            </a:pPr>
            <a:r>
              <a:rPr lang="en-US" altLang="zh-CN" smtClean="0">
                <a:ea typeface="SimSun" pitchFamily="2" charset="-122"/>
              </a:rPr>
              <a:t>Input size and basic operation examples</a:t>
            </a:r>
          </a:p>
        </p:txBody>
      </p:sp>
      <p:graphicFrame>
        <p:nvGraphicFramePr>
          <p:cNvPr id="320515" name="Group 3"/>
          <p:cNvGraphicFramePr>
            <a:graphicFrameLocks noGrp="1"/>
          </p:cNvGraphicFramePr>
          <p:nvPr>
            <p:ph idx="1"/>
            <p:extLst>
              <p:ext uri="{D42A27DB-BD31-4B8C-83A1-F6EECF244321}">
                <p14:modId xmlns:p14="http://schemas.microsoft.com/office/powerpoint/2010/main" val="1770385610"/>
              </p:ext>
            </p:extLst>
          </p:nvPr>
        </p:nvGraphicFramePr>
        <p:xfrm>
          <a:off x="609600" y="1295400"/>
          <a:ext cx="8305800" cy="4876802"/>
        </p:xfrm>
        <a:graphic>
          <a:graphicData uri="http://schemas.openxmlformats.org/drawingml/2006/table">
            <a:tbl>
              <a:tblPr/>
              <a:tblGrid>
                <a:gridCol w="2768600"/>
                <a:gridCol w="2768600"/>
                <a:gridCol w="2768600"/>
              </a:tblGrid>
              <a:tr h="922338">
                <a:tc>
                  <a:txBody>
                    <a:bodyPr/>
                    <a:lstStyle>
                      <a:lvl1pPr algn="l">
                        <a:spcBef>
                          <a:spcPct val="20000"/>
                        </a:spcBef>
                        <a:buClr>
                          <a:srgbClr val="A50021"/>
                        </a:buClr>
                        <a:buSzPct val="75000"/>
                        <a:buFont typeface="Monotype Sorts" pitchFamily="2" charset="2"/>
                        <a:defRPr kumimoji="1" sz="2000" b="1">
                          <a:solidFill>
                            <a:srgbClr val="FFFF99"/>
                          </a:solidFill>
                          <a:latin typeface="Times New Roman" pitchFamily="18" charset="0"/>
                        </a:defRPr>
                      </a:lvl1pPr>
                      <a:lvl2pPr marL="742950" indent="-285750" algn="l">
                        <a:spcBef>
                          <a:spcPct val="20000"/>
                        </a:spcBef>
                        <a:buClr>
                          <a:srgbClr val="A50021"/>
                        </a:buClr>
                        <a:defRPr kumimoji="1" b="1">
                          <a:solidFill>
                            <a:srgbClr val="FFFF99"/>
                          </a:solidFill>
                          <a:latin typeface="Times New Roman" pitchFamily="18" charset="0"/>
                        </a:defRPr>
                      </a:lvl2pPr>
                      <a:lvl3pPr marL="1143000" indent="-228600" algn="l">
                        <a:spcBef>
                          <a:spcPct val="20000"/>
                        </a:spcBef>
                        <a:buClr>
                          <a:srgbClr val="A50021"/>
                        </a:buClr>
                        <a:defRPr kumimoji="1" sz="2000" b="1">
                          <a:solidFill>
                            <a:srgbClr val="FFFF99"/>
                          </a:solidFill>
                          <a:latin typeface="Times New Roman" pitchFamily="18" charset="0"/>
                        </a:defRPr>
                      </a:lvl3pPr>
                      <a:lvl4pPr marL="1600200" indent="-228600" algn="l">
                        <a:spcBef>
                          <a:spcPct val="20000"/>
                        </a:spcBef>
                        <a:buClr>
                          <a:srgbClr val="A50021"/>
                        </a:buClr>
                        <a:defRPr kumimoji="1" b="1">
                          <a:solidFill>
                            <a:srgbClr val="FFFF99"/>
                          </a:solidFill>
                          <a:latin typeface="Times New Roman" pitchFamily="18" charset="0"/>
                        </a:defRPr>
                      </a:lvl4pPr>
                      <a:lvl5pPr marL="2057400" indent="-228600" algn="l">
                        <a:spcBef>
                          <a:spcPct val="20000"/>
                        </a:spcBef>
                        <a:buClr>
                          <a:srgbClr val="A50021"/>
                        </a:buCl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defRPr kumimoji="1" b="1">
                          <a:solidFill>
                            <a:srgbClr val="FFFF99"/>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zh-CN" sz="2400" b="1" i="1" u="none" strike="noStrike" cap="none" normalizeH="0" baseline="0" dirty="0" smtClean="0">
                          <a:ln>
                            <a:noFill/>
                          </a:ln>
                          <a:solidFill>
                            <a:srgbClr val="FFFF99"/>
                          </a:solidFill>
                          <a:effectLst>
                            <a:outerShdw blurRad="38100" dist="38100" dir="2700000" algn="tl">
                              <a:srgbClr val="000000"/>
                            </a:outerShdw>
                          </a:effectLst>
                          <a:latin typeface="Times New Roman" pitchFamily="18" charset="0"/>
                          <a:ea typeface="宋体" charset="-122"/>
                        </a:rPr>
                        <a:t>Problem</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latin typeface="Times New Roman" pitchFamily="18" charset="0"/>
                        </a:defRPr>
                      </a:lvl1pPr>
                      <a:lvl2pPr marL="742950" indent="-285750" algn="l">
                        <a:spcBef>
                          <a:spcPct val="20000"/>
                        </a:spcBef>
                        <a:buClr>
                          <a:srgbClr val="A50021"/>
                        </a:buClr>
                        <a:defRPr kumimoji="1" b="1">
                          <a:solidFill>
                            <a:srgbClr val="FFFF99"/>
                          </a:solidFill>
                          <a:latin typeface="Times New Roman" pitchFamily="18" charset="0"/>
                        </a:defRPr>
                      </a:lvl2pPr>
                      <a:lvl3pPr marL="1143000" indent="-228600" algn="l">
                        <a:spcBef>
                          <a:spcPct val="20000"/>
                        </a:spcBef>
                        <a:buClr>
                          <a:srgbClr val="A50021"/>
                        </a:buClr>
                        <a:defRPr kumimoji="1" sz="2000" b="1">
                          <a:solidFill>
                            <a:srgbClr val="FFFF99"/>
                          </a:solidFill>
                          <a:latin typeface="Times New Roman" pitchFamily="18" charset="0"/>
                        </a:defRPr>
                      </a:lvl3pPr>
                      <a:lvl4pPr marL="1600200" indent="-228600" algn="l">
                        <a:spcBef>
                          <a:spcPct val="20000"/>
                        </a:spcBef>
                        <a:buClr>
                          <a:srgbClr val="A50021"/>
                        </a:buClr>
                        <a:defRPr kumimoji="1" b="1">
                          <a:solidFill>
                            <a:srgbClr val="FFFF99"/>
                          </a:solidFill>
                          <a:latin typeface="Times New Roman" pitchFamily="18" charset="0"/>
                        </a:defRPr>
                      </a:lvl4pPr>
                      <a:lvl5pPr marL="2057400" indent="-228600" algn="l">
                        <a:spcBef>
                          <a:spcPct val="20000"/>
                        </a:spcBef>
                        <a:buClr>
                          <a:srgbClr val="A50021"/>
                        </a:buCl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defRPr kumimoji="1" b="1">
                          <a:solidFill>
                            <a:srgbClr val="FFFF99"/>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zh-CN" sz="2400" b="1" i="1" u="none" strike="noStrike" cap="none" normalizeH="0" baseline="0" smtClean="0">
                          <a:ln>
                            <a:noFill/>
                          </a:ln>
                          <a:solidFill>
                            <a:srgbClr val="FFFF99"/>
                          </a:solidFill>
                          <a:effectLst>
                            <a:outerShdw blurRad="38100" dist="38100" dir="2700000" algn="tl">
                              <a:srgbClr val="000000"/>
                            </a:outerShdw>
                          </a:effectLst>
                          <a:latin typeface="Times New Roman" pitchFamily="18" charset="0"/>
                          <a:ea typeface="宋体" charset="-122"/>
                        </a:rPr>
                        <a:t>Input size measure</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latin typeface="Times New Roman" pitchFamily="18" charset="0"/>
                        </a:defRPr>
                      </a:lvl1pPr>
                      <a:lvl2pPr marL="742950" indent="-285750" algn="l">
                        <a:spcBef>
                          <a:spcPct val="20000"/>
                        </a:spcBef>
                        <a:buClr>
                          <a:srgbClr val="A50021"/>
                        </a:buClr>
                        <a:defRPr kumimoji="1" b="1">
                          <a:solidFill>
                            <a:srgbClr val="FFFF99"/>
                          </a:solidFill>
                          <a:latin typeface="Times New Roman" pitchFamily="18" charset="0"/>
                        </a:defRPr>
                      </a:lvl2pPr>
                      <a:lvl3pPr marL="1143000" indent="-228600" algn="l">
                        <a:spcBef>
                          <a:spcPct val="20000"/>
                        </a:spcBef>
                        <a:buClr>
                          <a:srgbClr val="A50021"/>
                        </a:buClr>
                        <a:defRPr kumimoji="1" sz="2000" b="1">
                          <a:solidFill>
                            <a:srgbClr val="FFFF99"/>
                          </a:solidFill>
                          <a:latin typeface="Times New Roman" pitchFamily="18" charset="0"/>
                        </a:defRPr>
                      </a:lvl3pPr>
                      <a:lvl4pPr marL="1600200" indent="-228600" algn="l">
                        <a:spcBef>
                          <a:spcPct val="20000"/>
                        </a:spcBef>
                        <a:buClr>
                          <a:srgbClr val="A50021"/>
                        </a:buClr>
                        <a:defRPr kumimoji="1" b="1">
                          <a:solidFill>
                            <a:srgbClr val="FFFF99"/>
                          </a:solidFill>
                          <a:latin typeface="Times New Roman" pitchFamily="18" charset="0"/>
                        </a:defRPr>
                      </a:lvl4pPr>
                      <a:lvl5pPr marL="2057400" indent="-228600" algn="l">
                        <a:spcBef>
                          <a:spcPct val="20000"/>
                        </a:spcBef>
                        <a:buClr>
                          <a:srgbClr val="A50021"/>
                        </a:buCl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defRPr kumimoji="1" b="1">
                          <a:solidFill>
                            <a:srgbClr val="FFFF99"/>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zh-CN" sz="2400" b="1" i="1" u="none" strike="noStrike" cap="none" normalizeH="0" baseline="0" smtClean="0">
                          <a:ln>
                            <a:noFill/>
                          </a:ln>
                          <a:solidFill>
                            <a:srgbClr val="FFFF99"/>
                          </a:solidFill>
                          <a:effectLst>
                            <a:outerShdw blurRad="38100" dist="38100" dir="2700000" algn="tl">
                              <a:srgbClr val="000000"/>
                            </a:outerShdw>
                          </a:effectLst>
                          <a:latin typeface="Times New Roman" pitchFamily="18" charset="0"/>
                          <a:ea typeface="宋体" charset="-122"/>
                        </a:rPr>
                        <a:t>Basic operation</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950913">
                <a:tc>
                  <a:txBody>
                    <a:bodyPr/>
                    <a:lstStyle>
                      <a:lvl1pPr algn="l">
                        <a:spcBef>
                          <a:spcPct val="20000"/>
                        </a:spcBef>
                        <a:buClr>
                          <a:srgbClr val="A50021"/>
                        </a:buClr>
                        <a:buSzPct val="75000"/>
                        <a:buFont typeface="Monotype Sorts" pitchFamily="2" charset="2"/>
                        <a:defRPr kumimoji="1" sz="2000" b="1">
                          <a:solidFill>
                            <a:srgbClr val="FFFF99"/>
                          </a:solidFill>
                          <a:latin typeface="Times New Roman" pitchFamily="18" charset="0"/>
                        </a:defRPr>
                      </a:lvl1pPr>
                      <a:lvl2pPr marL="742950" indent="-285750" algn="l">
                        <a:spcBef>
                          <a:spcPct val="20000"/>
                        </a:spcBef>
                        <a:buClr>
                          <a:srgbClr val="A50021"/>
                        </a:buClr>
                        <a:defRPr kumimoji="1" b="1">
                          <a:solidFill>
                            <a:srgbClr val="FFFF99"/>
                          </a:solidFill>
                          <a:latin typeface="Times New Roman" pitchFamily="18" charset="0"/>
                        </a:defRPr>
                      </a:lvl2pPr>
                      <a:lvl3pPr marL="1143000" indent="-228600" algn="l">
                        <a:spcBef>
                          <a:spcPct val="20000"/>
                        </a:spcBef>
                        <a:buClr>
                          <a:srgbClr val="A50021"/>
                        </a:buClr>
                        <a:defRPr kumimoji="1" sz="2000" b="1">
                          <a:solidFill>
                            <a:srgbClr val="FFFF99"/>
                          </a:solidFill>
                          <a:latin typeface="Times New Roman" pitchFamily="18" charset="0"/>
                        </a:defRPr>
                      </a:lvl3pPr>
                      <a:lvl4pPr marL="1600200" indent="-228600" algn="l">
                        <a:spcBef>
                          <a:spcPct val="20000"/>
                        </a:spcBef>
                        <a:buClr>
                          <a:srgbClr val="A50021"/>
                        </a:buClr>
                        <a:defRPr kumimoji="1" b="1">
                          <a:solidFill>
                            <a:srgbClr val="FFFF99"/>
                          </a:solidFill>
                          <a:latin typeface="Times New Roman" pitchFamily="18" charset="0"/>
                        </a:defRPr>
                      </a:lvl4pPr>
                      <a:lvl5pPr marL="2057400" indent="-228600" algn="l">
                        <a:spcBef>
                          <a:spcPct val="20000"/>
                        </a:spcBef>
                        <a:buClr>
                          <a:srgbClr val="A50021"/>
                        </a:buCl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defRPr kumimoji="1" b="1">
                          <a:solidFill>
                            <a:srgbClr val="FFFF99"/>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zh-CN" sz="2000" b="0" i="0" u="none" strike="noStrike" cap="none" normalizeH="0" baseline="0" smtClean="0">
                          <a:ln>
                            <a:noFill/>
                          </a:ln>
                          <a:solidFill>
                            <a:srgbClr val="FFFF99"/>
                          </a:solidFill>
                          <a:effectLst>
                            <a:outerShdw blurRad="38100" dist="38100" dir="2700000" algn="tl">
                              <a:srgbClr val="000000"/>
                            </a:outerShdw>
                          </a:effectLst>
                          <a:latin typeface="Times New Roman" pitchFamily="18" charset="0"/>
                          <a:ea typeface="宋体" charset="-122"/>
                        </a:rPr>
                        <a:t>Search for key in a list of </a:t>
                      </a:r>
                      <a:r>
                        <a:rPr kumimoji="1" lang="en-US" altLang="zh-CN" sz="2000" b="0" i="1" u="none" strike="noStrike" cap="none" normalizeH="0" baseline="0" smtClean="0">
                          <a:ln>
                            <a:noFill/>
                          </a:ln>
                          <a:solidFill>
                            <a:srgbClr val="FFFF99"/>
                          </a:solidFill>
                          <a:effectLst>
                            <a:outerShdw blurRad="38100" dist="38100" dir="2700000" algn="tl">
                              <a:srgbClr val="000000"/>
                            </a:outerShdw>
                          </a:effectLst>
                          <a:latin typeface="Times New Roman" pitchFamily="18" charset="0"/>
                          <a:ea typeface="宋体" charset="-122"/>
                        </a:rPr>
                        <a:t>n</a:t>
                      </a:r>
                      <a:r>
                        <a:rPr kumimoji="1" lang="en-US" altLang="zh-CN" sz="2000" b="0" i="0" u="none" strike="noStrike" cap="none" normalizeH="0" baseline="0" smtClean="0">
                          <a:ln>
                            <a:noFill/>
                          </a:ln>
                          <a:solidFill>
                            <a:srgbClr val="FFFF99"/>
                          </a:solidFill>
                          <a:effectLst>
                            <a:outerShdw blurRad="38100" dist="38100" dir="2700000" algn="tl">
                              <a:srgbClr val="000000"/>
                            </a:outerShdw>
                          </a:effectLst>
                          <a:latin typeface="Times New Roman" pitchFamily="18" charset="0"/>
                          <a:ea typeface="宋体" charset="-122"/>
                        </a:rPr>
                        <a:t> items</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latin typeface="Times New Roman" pitchFamily="18" charset="0"/>
                        </a:defRPr>
                      </a:lvl1pPr>
                      <a:lvl2pPr marL="742950" indent="-285750" algn="l">
                        <a:spcBef>
                          <a:spcPct val="20000"/>
                        </a:spcBef>
                        <a:buClr>
                          <a:srgbClr val="A50021"/>
                        </a:buClr>
                        <a:defRPr kumimoji="1" b="1">
                          <a:solidFill>
                            <a:srgbClr val="FFFF99"/>
                          </a:solidFill>
                          <a:latin typeface="Times New Roman" pitchFamily="18" charset="0"/>
                        </a:defRPr>
                      </a:lvl2pPr>
                      <a:lvl3pPr marL="1143000" indent="-228600" algn="l">
                        <a:spcBef>
                          <a:spcPct val="20000"/>
                        </a:spcBef>
                        <a:buClr>
                          <a:srgbClr val="A50021"/>
                        </a:buClr>
                        <a:defRPr kumimoji="1" sz="2000" b="1">
                          <a:solidFill>
                            <a:srgbClr val="FFFF99"/>
                          </a:solidFill>
                          <a:latin typeface="Times New Roman" pitchFamily="18" charset="0"/>
                        </a:defRPr>
                      </a:lvl3pPr>
                      <a:lvl4pPr marL="1600200" indent="-228600" algn="l">
                        <a:spcBef>
                          <a:spcPct val="20000"/>
                        </a:spcBef>
                        <a:buClr>
                          <a:srgbClr val="A50021"/>
                        </a:buClr>
                        <a:defRPr kumimoji="1" b="1">
                          <a:solidFill>
                            <a:srgbClr val="FFFF99"/>
                          </a:solidFill>
                          <a:latin typeface="Times New Roman" pitchFamily="18" charset="0"/>
                        </a:defRPr>
                      </a:lvl4pPr>
                      <a:lvl5pPr marL="2057400" indent="-228600" algn="l">
                        <a:spcBef>
                          <a:spcPct val="20000"/>
                        </a:spcBef>
                        <a:buClr>
                          <a:srgbClr val="A50021"/>
                        </a:buCl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defRPr kumimoji="1" b="1">
                          <a:solidFill>
                            <a:srgbClr val="FFFF99"/>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endParaRPr kumimoji="1" lang="zh-CN" altLang="en-US" sz="2000" b="0" i="1" u="none" strike="noStrike" cap="none" normalizeH="0" baseline="0" smtClean="0">
                        <a:ln>
                          <a:noFill/>
                        </a:ln>
                        <a:solidFill>
                          <a:srgbClr val="FFFF99"/>
                        </a:solidFill>
                        <a:effectLst>
                          <a:outerShdw blurRad="38100" dist="38100" dir="2700000" algn="tl">
                            <a:srgbClr val="000000"/>
                          </a:outerShdw>
                        </a:effectLst>
                        <a:latin typeface="Times New Roman" pitchFamily="18" charset="0"/>
                        <a:ea typeface="宋体" charset="-122"/>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latin typeface="Times New Roman" pitchFamily="18" charset="0"/>
                        </a:defRPr>
                      </a:lvl1pPr>
                      <a:lvl2pPr marL="742950" indent="-285750" algn="l">
                        <a:spcBef>
                          <a:spcPct val="20000"/>
                        </a:spcBef>
                        <a:buClr>
                          <a:srgbClr val="A50021"/>
                        </a:buClr>
                        <a:defRPr kumimoji="1" b="1">
                          <a:solidFill>
                            <a:srgbClr val="FFFF99"/>
                          </a:solidFill>
                          <a:latin typeface="Times New Roman" pitchFamily="18" charset="0"/>
                        </a:defRPr>
                      </a:lvl2pPr>
                      <a:lvl3pPr marL="1143000" indent="-228600" algn="l">
                        <a:spcBef>
                          <a:spcPct val="20000"/>
                        </a:spcBef>
                        <a:buClr>
                          <a:srgbClr val="A50021"/>
                        </a:buClr>
                        <a:defRPr kumimoji="1" sz="2000" b="1">
                          <a:solidFill>
                            <a:srgbClr val="FFFF99"/>
                          </a:solidFill>
                          <a:latin typeface="Times New Roman" pitchFamily="18" charset="0"/>
                        </a:defRPr>
                      </a:lvl3pPr>
                      <a:lvl4pPr marL="1600200" indent="-228600" algn="l">
                        <a:spcBef>
                          <a:spcPct val="20000"/>
                        </a:spcBef>
                        <a:buClr>
                          <a:srgbClr val="A50021"/>
                        </a:buClr>
                        <a:defRPr kumimoji="1" b="1">
                          <a:solidFill>
                            <a:srgbClr val="FFFF99"/>
                          </a:solidFill>
                          <a:latin typeface="Times New Roman" pitchFamily="18" charset="0"/>
                        </a:defRPr>
                      </a:lvl4pPr>
                      <a:lvl5pPr marL="2057400" indent="-228600" algn="l">
                        <a:spcBef>
                          <a:spcPct val="20000"/>
                        </a:spcBef>
                        <a:buClr>
                          <a:srgbClr val="A50021"/>
                        </a:buCl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defRPr kumimoji="1" b="1">
                          <a:solidFill>
                            <a:srgbClr val="FFFF99"/>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endParaRPr kumimoji="1" lang="zh-CN" altLang="en-US" sz="2000" b="0" i="0" u="none" strike="noStrike" cap="none" normalizeH="0" baseline="0" smtClean="0">
                        <a:ln>
                          <a:noFill/>
                        </a:ln>
                        <a:solidFill>
                          <a:srgbClr val="FFFF99"/>
                        </a:solidFill>
                        <a:effectLst>
                          <a:outerShdw blurRad="38100" dist="38100" dir="2700000" algn="tl">
                            <a:srgbClr val="000000"/>
                          </a:outerShdw>
                        </a:effectLst>
                        <a:latin typeface="Times New Roman" pitchFamily="18" charset="0"/>
                        <a:ea typeface="宋体" charset="-122"/>
                      </a:endParaRP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101725">
                <a:tc>
                  <a:txBody>
                    <a:bodyPr/>
                    <a:lstStyle>
                      <a:lvl1pPr algn="l">
                        <a:spcBef>
                          <a:spcPct val="20000"/>
                        </a:spcBef>
                        <a:buClr>
                          <a:srgbClr val="A50021"/>
                        </a:buClr>
                        <a:buSzPct val="75000"/>
                        <a:buFont typeface="Monotype Sorts" pitchFamily="2" charset="2"/>
                        <a:defRPr kumimoji="1" sz="2000" b="1">
                          <a:solidFill>
                            <a:srgbClr val="FFFF99"/>
                          </a:solidFill>
                          <a:latin typeface="Times New Roman" pitchFamily="18" charset="0"/>
                        </a:defRPr>
                      </a:lvl1pPr>
                      <a:lvl2pPr marL="742950" indent="-285750" algn="l">
                        <a:spcBef>
                          <a:spcPct val="20000"/>
                        </a:spcBef>
                        <a:buClr>
                          <a:srgbClr val="A50021"/>
                        </a:buClr>
                        <a:defRPr kumimoji="1" b="1">
                          <a:solidFill>
                            <a:srgbClr val="FFFF99"/>
                          </a:solidFill>
                          <a:latin typeface="Times New Roman" pitchFamily="18" charset="0"/>
                        </a:defRPr>
                      </a:lvl2pPr>
                      <a:lvl3pPr marL="1143000" indent="-228600" algn="l">
                        <a:spcBef>
                          <a:spcPct val="20000"/>
                        </a:spcBef>
                        <a:buClr>
                          <a:srgbClr val="A50021"/>
                        </a:buClr>
                        <a:defRPr kumimoji="1" sz="2000" b="1">
                          <a:solidFill>
                            <a:srgbClr val="FFFF99"/>
                          </a:solidFill>
                          <a:latin typeface="Times New Roman" pitchFamily="18" charset="0"/>
                        </a:defRPr>
                      </a:lvl3pPr>
                      <a:lvl4pPr marL="1600200" indent="-228600" algn="l">
                        <a:spcBef>
                          <a:spcPct val="20000"/>
                        </a:spcBef>
                        <a:buClr>
                          <a:srgbClr val="A50021"/>
                        </a:buClr>
                        <a:defRPr kumimoji="1" b="1">
                          <a:solidFill>
                            <a:srgbClr val="FFFF99"/>
                          </a:solidFill>
                          <a:latin typeface="Times New Roman" pitchFamily="18" charset="0"/>
                        </a:defRPr>
                      </a:lvl4pPr>
                      <a:lvl5pPr marL="2057400" indent="-228600" algn="l">
                        <a:spcBef>
                          <a:spcPct val="20000"/>
                        </a:spcBef>
                        <a:buClr>
                          <a:srgbClr val="A50021"/>
                        </a:buCl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defRPr kumimoji="1" b="1">
                          <a:solidFill>
                            <a:srgbClr val="FFFF99"/>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zh-CN" sz="2000" b="0" i="0" u="none" strike="noStrike" cap="none" normalizeH="0" baseline="0" dirty="0" smtClean="0">
                          <a:ln>
                            <a:noFill/>
                          </a:ln>
                          <a:solidFill>
                            <a:srgbClr val="FFFF99"/>
                          </a:solidFill>
                          <a:effectLst>
                            <a:outerShdw blurRad="38100" dist="38100" dir="2700000" algn="tl">
                              <a:srgbClr val="000000"/>
                            </a:outerShdw>
                          </a:effectLst>
                          <a:latin typeface="Times New Roman" pitchFamily="18" charset="0"/>
                          <a:ea typeface="宋体" charset="-122"/>
                        </a:rPr>
                        <a:t>Multiply two matrices of floating point numbers</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latin typeface="Times New Roman" pitchFamily="18" charset="0"/>
                        </a:defRPr>
                      </a:lvl1pPr>
                      <a:lvl2pPr marL="742950" indent="-285750" algn="l">
                        <a:spcBef>
                          <a:spcPct val="20000"/>
                        </a:spcBef>
                        <a:buClr>
                          <a:srgbClr val="A50021"/>
                        </a:buClr>
                        <a:defRPr kumimoji="1" b="1">
                          <a:solidFill>
                            <a:srgbClr val="FFFF99"/>
                          </a:solidFill>
                          <a:latin typeface="Times New Roman" pitchFamily="18" charset="0"/>
                        </a:defRPr>
                      </a:lvl2pPr>
                      <a:lvl3pPr marL="1143000" indent="-228600" algn="l">
                        <a:spcBef>
                          <a:spcPct val="20000"/>
                        </a:spcBef>
                        <a:buClr>
                          <a:srgbClr val="A50021"/>
                        </a:buClr>
                        <a:defRPr kumimoji="1" sz="2000" b="1">
                          <a:solidFill>
                            <a:srgbClr val="FFFF99"/>
                          </a:solidFill>
                          <a:latin typeface="Times New Roman" pitchFamily="18" charset="0"/>
                        </a:defRPr>
                      </a:lvl3pPr>
                      <a:lvl4pPr marL="1600200" indent="-228600" algn="l">
                        <a:spcBef>
                          <a:spcPct val="20000"/>
                        </a:spcBef>
                        <a:buClr>
                          <a:srgbClr val="A50021"/>
                        </a:buClr>
                        <a:defRPr kumimoji="1" b="1">
                          <a:solidFill>
                            <a:srgbClr val="FFFF99"/>
                          </a:solidFill>
                          <a:latin typeface="Times New Roman" pitchFamily="18" charset="0"/>
                        </a:defRPr>
                      </a:lvl4pPr>
                      <a:lvl5pPr marL="2057400" indent="-228600" algn="l">
                        <a:spcBef>
                          <a:spcPct val="20000"/>
                        </a:spcBef>
                        <a:buClr>
                          <a:srgbClr val="A50021"/>
                        </a:buCl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defRPr kumimoji="1" b="1">
                          <a:solidFill>
                            <a:srgbClr val="FFFF99"/>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endParaRPr kumimoji="1" lang="zh-CN" altLang="en-US" sz="2000" b="0" i="0" u="none" strike="noStrike" cap="none" normalizeH="0" baseline="0" smtClean="0">
                        <a:ln>
                          <a:noFill/>
                        </a:ln>
                        <a:solidFill>
                          <a:srgbClr val="FFFF99"/>
                        </a:solidFill>
                        <a:effectLst>
                          <a:outerShdw blurRad="38100" dist="38100" dir="2700000" algn="tl">
                            <a:srgbClr val="000000"/>
                          </a:outerShdw>
                        </a:effectLst>
                        <a:latin typeface="Times New Roman" pitchFamily="18" charset="0"/>
                        <a:ea typeface="宋体" charset="-122"/>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latin typeface="Times New Roman" pitchFamily="18" charset="0"/>
                        </a:defRPr>
                      </a:lvl1pPr>
                      <a:lvl2pPr marL="742950" indent="-285750" algn="l">
                        <a:spcBef>
                          <a:spcPct val="20000"/>
                        </a:spcBef>
                        <a:buClr>
                          <a:srgbClr val="A50021"/>
                        </a:buClr>
                        <a:defRPr kumimoji="1" b="1">
                          <a:solidFill>
                            <a:srgbClr val="FFFF99"/>
                          </a:solidFill>
                          <a:latin typeface="Times New Roman" pitchFamily="18" charset="0"/>
                        </a:defRPr>
                      </a:lvl2pPr>
                      <a:lvl3pPr marL="1143000" indent="-228600" algn="l">
                        <a:spcBef>
                          <a:spcPct val="20000"/>
                        </a:spcBef>
                        <a:buClr>
                          <a:srgbClr val="A50021"/>
                        </a:buClr>
                        <a:defRPr kumimoji="1" sz="2000" b="1">
                          <a:solidFill>
                            <a:srgbClr val="FFFF99"/>
                          </a:solidFill>
                          <a:latin typeface="Times New Roman" pitchFamily="18" charset="0"/>
                        </a:defRPr>
                      </a:lvl3pPr>
                      <a:lvl4pPr marL="1600200" indent="-228600" algn="l">
                        <a:spcBef>
                          <a:spcPct val="20000"/>
                        </a:spcBef>
                        <a:buClr>
                          <a:srgbClr val="A50021"/>
                        </a:buClr>
                        <a:defRPr kumimoji="1" b="1">
                          <a:solidFill>
                            <a:srgbClr val="FFFF99"/>
                          </a:solidFill>
                          <a:latin typeface="Times New Roman" pitchFamily="18" charset="0"/>
                        </a:defRPr>
                      </a:lvl4pPr>
                      <a:lvl5pPr marL="2057400" indent="-228600" algn="l">
                        <a:spcBef>
                          <a:spcPct val="20000"/>
                        </a:spcBef>
                        <a:buClr>
                          <a:srgbClr val="A50021"/>
                        </a:buCl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defRPr kumimoji="1" b="1">
                          <a:solidFill>
                            <a:srgbClr val="FFFF99"/>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endParaRPr kumimoji="1" lang="zh-CN" altLang="en-US" sz="2000" b="0" i="0" u="none" strike="noStrike" cap="none" normalizeH="0" baseline="0" smtClean="0">
                        <a:ln>
                          <a:noFill/>
                        </a:ln>
                        <a:solidFill>
                          <a:srgbClr val="FFFF99"/>
                        </a:solidFill>
                        <a:effectLst>
                          <a:outerShdw blurRad="38100" dist="38100" dir="2700000" algn="tl">
                            <a:srgbClr val="000000"/>
                          </a:outerShdw>
                        </a:effectLst>
                        <a:latin typeface="Times New Roman" pitchFamily="18" charset="0"/>
                        <a:ea typeface="宋体" charset="-122"/>
                      </a:endParaRP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950913">
                <a:tc>
                  <a:txBody>
                    <a:bodyPr/>
                    <a:lstStyle>
                      <a:lvl1pPr algn="l">
                        <a:spcBef>
                          <a:spcPct val="20000"/>
                        </a:spcBef>
                        <a:buClr>
                          <a:srgbClr val="A50021"/>
                        </a:buClr>
                        <a:buSzPct val="75000"/>
                        <a:buFont typeface="Monotype Sorts" pitchFamily="2" charset="2"/>
                        <a:defRPr kumimoji="1" sz="2000" b="1">
                          <a:solidFill>
                            <a:srgbClr val="FFFF99"/>
                          </a:solidFill>
                          <a:latin typeface="Times New Roman" pitchFamily="18" charset="0"/>
                        </a:defRPr>
                      </a:lvl1pPr>
                      <a:lvl2pPr marL="742950" indent="-285750" algn="l">
                        <a:spcBef>
                          <a:spcPct val="20000"/>
                        </a:spcBef>
                        <a:buClr>
                          <a:srgbClr val="A50021"/>
                        </a:buClr>
                        <a:defRPr kumimoji="1" b="1">
                          <a:solidFill>
                            <a:srgbClr val="FFFF99"/>
                          </a:solidFill>
                          <a:latin typeface="Times New Roman" pitchFamily="18" charset="0"/>
                        </a:defRPr>
                      </a:lvl2pPr>
                      <a:lvl3pPr marL="1143000" indent="-228600" algn="l">
                        <a:spcBef>
                          <a:spcPct val="20000"/>
                        </a:spcBef>
                        <a:buClr>
                          <a:srgbClr val="A50021"/>
                        </a:buClr>
                        <a:defRPr kumimoji="1" sz="2000" b="1">
                          <a:solidFill>
                            <a:srgbClr val="FFFF99"/>
                          </a:solidFill>
                          <a:latin typeface="Times New Roman" pitchFamily="18" charset="0"/>
                        </a:defRPr>
                      </a:lvl3pPr>
                      <a:lvl4pPr marL="1600200" indent="-228600" algn="l">
                        <a:spcBef>
                          <a:spcPct val="20000"/>
                        </a:spcBef>
                        <a:buClr>
                          <a:srgbClr val="A50021"/>
                        </a:buClr>
                        <a:defRPr kumimoji="1" b="1">
                          <a:solidFill>
                            <a:srgbClr val="FFFF99"/>
                          </a:solidFill>
                          <a:latin typeface="Times New Roman" pitchFamily="18" charset="0"/>
                        </a:defRPr>
                      </a:lvl4pPr>
                      <a:lvl5pPr marL="2057400" indent="-228600" algn="l">
                        <a:spcBef>
                          <a:spcPct val="20000"/>
                        </a:spcBef>
                        <a:buClr>
                          <a:srgbClr val="A50021"/>
                        </a:buCl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defRPr kumimoji="1" b="1">
                          <a:solidFill>
                            <a:srgbClr val="FFFF99"/>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zh-CN" sz="2000" b="0" i="0" u="none" strike="noStrike" cap="none" normalizeH="0" baseline="0" smtClean="0">
                          <a:ln>
                            <a:noFill/>
                          </a:ln>
                          <a:solidFill>
                            <a:srgbClr val="FFFF99"/>
                          </a:solidFill>
                          <a:effectLst>
                            <a:outerShdw blurRad="38100" dist="38100" dir="2700000" algn="tl">
                              <a:srgbClr val="000000"/>
                            </a:outerShdw>
                          </a:effectLst>
                          <a:latin typeface="Times New Roman" pitchFamily="18" charset="0"/>
                          <a:ea typeface="宋体" charset="-122"/>
                        </a:rPr>
                        <a:t>Compute </a:t>
                      </a:r>
                      <a:r>
                        <a:rPr kumimoji="1" lang="en-US" altLang="zh-CN" sz="2000" b="0" i="1" u="none" strike="noStrike" cap="none" normalizeH="0" baseline="0" smtClean="0">
                          <a:ln>
                            <a:noFill/>
                          </a:ln>
                          <a:solidFill>
                            <a:srgbClr val="FFFF99"/>
                          </a:solidFill>
                          <a:effectLst>
                            <a:outerShdw blurRad="38100" dist="38100" dir="2700000" algn="tl">
                              <a:srgbClr val="000000"/>
                            </a:outerShdw>
                          </a:effectLst>
                          <a:latin typeface="Times New Roman" pitchFamily="18" charset="0"/>
                          <a:ea typeface="宋体" charset="-122"/>
                        </a:rPr>
                        <a:t>a</a:t>
                      </a:r>
                      <a:r>
                        <a:rPr kumimoji="1" lang="en-US" altLang="zh-CN" sz="2000" b="0" i="1" u="none" strike="noStrike" cap="none" normalizeH="0" baseline="30000" smtClean="0">
                          <a:ln>
                            <a:noFill/>
                          </a:ln>
                          <a:solidFill>
                            <a:srgbClr val="FFFF99"/>
                          </a:solidFill>
                          <a:effectLst>
                            <a:outerShdw blurRad="38100" dist="38100" dir="2700000" algn="tl">
                              <a:srgbClr val="000000"/>
                            </a:outerShdw>
                          </a:effectLst>
                          <a:latin typeface="Times New Roman" pitchFamily="18" charset="0"/>
                          <a:ea typeface="宋体" charset="-122"/>
                        </a:rPr>
                        <a:t>n</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latin typeface="Times New Roman" pitchFamily="18" charset="0"/>
                        </a:defRPr>
                      </a:lvl1pPr>
                      <a:lvl2pPr marL="742950" indent="-285750" algn="l">
                        <a:spcBef>
                          <a:spcPct val="20000"/>
                        </a:spcBef>
                        <a:buClr>
                          <a:srgbClr val="A50021"/>
                        </a:buClr>
                        <a:defRPr kumimoji="1" b="1">
                          <a:solidFill>
                            <a:srgbClr val="FFFF99"/>
                          </a:solidFill>
                          <a:latin typeface="Times New Roman" pitchFamily="18" charset="0"/>
                        </a:defRPr>
                      </a:lvl2pPr>
                      <a:lvl3pPr marL="1143000" indent="-228600" algn="l">
                        <a:spcBef>
                          <a:spcPct val="20000"/>
                        </a:spcBef>
                        <a:buClr>
                          <a:srgbClr val="A50021"/>
                        </a:buClr>
                        <a:defRPr kumimoji="1" sz="2000" b="1">
                          <a:solidFill>
                            <a:srgbClr val="FFFF99"/>
                          </a:solidFill>
                          <a:latin typeface="Times New Roman" pitchFamily="18" charset="0"/>
                        </a:defRPr>
                      </a:lvl3pPr>
                      <a:lvl4pPr marL="1600200" indent="-228600" algn="l">
                        <a:spcBef>
                          <a:spcPct val="20000"/>
                        </a:spcBef>
                        <a:buClr>
                          <a:srgbClr val="A50021"/>
                        </a:buClr>
                        <a:defRPr kumimoji="1" b="1">
                          <a:solidFill>
                            <a:srgbClr val="FFFF99"/>
                          </a:solidFill>
                          <a:latin typeface="Times New Roman" pitchFamily="18" charset="0"/>
                        </a:defRPr>
                      </a:lvl4pPr>
                      <a:lvl5pPr marL="2057400" indent="-228600" algn="l">
                        <a:spcBef>
                          <a:spcPct val="20000"/>
                        </a:spcBef>
                        <a:buClr>
                          <a:srgbClr val="A50021"/>
                        </a:buCl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defRPr kumimoji="1" b="1">
                          <a:solidFill>
                            <a:srgbClr val="FFFF99"/>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endParaRPr kumimoji="1" lang="zh-CN" altLang="en-US" sz="2000" b="0" i="1" u="none" strike="noStrike" cap="none" normalizeH="0" baseline="0" smtClean="0">
                        <a:ln>
                          <a:noFill/>
                        </a:ln>
                        <a:solidFill>
                          <a:srgbClr val="FFFF99"/>
                        </a:solidFill>
                        <a:effectLst>
                          <a:outerShdw blurRad="38100" dist="38100" dir="2700000" algn="tl">
                            <a:srgbClr val="000000"/>
                          </a:outerShdw>
                        </a:effectLst>
                        <a:latin typeface="Times New Roman" pitchFamily="18" charset="0"/>
                        <a:ea typeface="宋体" charset="-122"/>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latin typeface="Times New Roman" pitchFamily="18" charset="0"/>
                        </a:defRPr>
                      </a:lvl1pPr>
                      <a:lvl2pPr marL="742950" indent="-285750" algn="l">
                        <a:spcBef>
                          <a:spcPct val="20000"/>
                        </a:spcBef>
                        <a:buClr>
                          <a:srgbClr val="A50021"/>
                        </a:buClr>
                        <a:defRPr kumimoji="1" b="1">
                          <a:solidFill>
                            <a:srgbClr val="FFFF99"/>
                          </a:solidFill>
                          <a:latin typeface="Times New Roman" pitchFamily="18" charset="0"/>
                        </a:defRPr>
                      </a:lvl2pPr>
                      <a:lvl3pPr marL="1143000" indent="-228600" algn="l">
                        <a:spcBef>
                          <a:spcPct val="20000"/>
                        </a:spcBef>
                        <a:buClr>
                          <a:srgbClr val="A50021"/>
                        </a:buClr>
                        <a:defRPr kumimoji="1" sz="2000" b="1">
                          <a:solidFill>
                            <a:srgbClr val="FFFF99"/>
                          </a:solidFill>
                          <a:latin typeface="Times New Roman" pitchFamily="18" charset="0"/>
                        </a:defRPr>
                      </a:lvl3pPr>
                      <a:lvl4pPr marL="1600200" indent="-228600" algn="l">
                        <a:spcBef>
                          <a:spcPct val="20000"/>
                        </a:spcBef>
                        <a:buClr>
                          <a:srgbClr val="A50021"/>
                        </a:buClr>
                        <a:defRPr kumimoji="1" b="1">
                          <a:solidFill>
                            <a:srgbClr val="FFFF99"/>
                          </a:solidFill>
                          <a:latin typeface="Times New Roman" pitchFamily="18" charset="0"/>
                        </a:defRPr>
                      </a:lvl4pPr>
                      <a:lvl5pPr marL="2057400" indent="-228600" algn="l">
                        <a:spcBef>
                          <a:spcPct val="20000"/>
                        </a:spcBef>
                        <a:buClr>
                          <a:srgbClr val="A50021"/>
                        </a:buCl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defRPr kumimoji="1" b="1">
                          <a:solidFill>
                            <a:srgbClr val="FFFF99"/>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endParaRPr kumimoji="1" lang="zh-CN" altLang="en-US" sz="2000" b="0" i="0" u="none" strike="noStrike" cap="none" normalizeH="0" baseline="0" smtClean="0">
                        <a:ln>
                          <a:noFill/>
                        </a:ln>
                        <a:solidFill>
                          <a:srgbClr val="FFFF99"/>
                        </a:solidFill>
                        <a:effectLst>
                          <a:outerShdw blurRad="38100" dist="38100" dir="2700000" algn="tl">
                            <a:srgbClr val="000000"/>
                          </a:outerShdw>
                        </a:effectLst>
                        <a:latin typeface="Times New Roman" pitchFamily="18" charset="0"/>
                        <a:ea typeface="宋体" charset="-122"/>
                      </a:endParaRP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950913">
                <a:tc>
                  <a:txBody>
                    <a:bodyPr/>
                    <a:lstStyle>
                      <a:lvl1pPr algn="l">
                        <a:spcBef>
                          <a:spcPct val="20000"/>
                        </a:spcBef>
                        <a:buClr>
                          <a:srgbClr val="A50021"/>
                        </a:buClr>
                        <a:buSzPct val="75000"/>
                        <a:buFont typeface="Monotype Sorts" pitchFamily="2" charset="2"/>
                        <a:defRPr kumimoji="1" sz="2000" b="1">
                          <a:solidFill>
                            <a:srgbClr val="FFFF99"/>
                          </a:solidFill>
                          <a:latin typeface="Times New Roman" pitchFamily="18" charset="0"/>
                        </a:defRPr>
                      </a:lvl1pPr>
                      <a:lvl2pPr marL="742950" indent="-285750" algn="l">
                        <a:spcBef>
                          <a:spcPct val="20000"/>
                        </a:spcBef>
                        <a:buClr>
                          <a:srgbClr val="A50021"/>
                        </a:buClr>
                        <a:defRPr kumimoji="1" b="1">
                          <a:solidFill>
                            <a:srgbClr val="FFFF99"/>
                          </a:solidFill>
                          <a:latin typeface="Times New Roman" pitchFamily="18" charset="0"/>
                        </a:defRPr>
                      </a:lvl2pPr>
                      <a:lvl3pPr marL="1143000" indent="-228600" algn="l">
                        <a:spcBef>
                          <a:spcPct val="20000"/>
                        </a:spcBef>
                        <a:buClr>
                          <a:srgbClr val="A50021"/>
                        </a:buClr>
                        <a:defRPr kumimoji="1" sz="2000" b="1">
                          <a:solidFill>
                            <a:srgbClr val="FFFF99"/>
                          </a:solidFill>
                          <a:latin typeface="Times New Roman" pitchFamily="18" charset="0"/>
                        </a:defRPr>
                      </a:lvl3pPr>
                      <a:lvl4pPr marL="1600200" indent="-228600" algn="l">
                        <a:spcBef>
                          <a:spcPct val="20000"/>
                        </a:spcBef>
                        <a:buClr>
                          <a:srgbClr val="A50021"/>
                        </a:buClr>
                        <a:defRPr kumimoji="1" b="1">
                          <a:solidFill>
                            <a:srgbClr val="FFFF99"/>
                          </a:solidFill>
                          <a:latin typeface="Times New Roman" pitchFamily="18" charset="0"/>
                        </a:defRPr>
                      </a:lvl4pPr>
                      <a:lvl5pPr marL="2057400" indent="-228600" algn="l">
                        <a:spcBef>
                          <a:spcPct val="20000"/>
                        </a:spcBef>
                        <a:buClr>
                          <a:srgbClr val="A50021"/>
                        </a:buCl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defRPr kumimoji="1" b="1">
                          <a:solidFill>
                            <a:srgbClr val="FFFF99"/>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zh-CN" sz="2000" b="0" i="0" u="none" strike="noStrike" cap="none" normalizeH="0" baseline="0" smtClean="0">
                          <a:ln>
                            <a:noFill/>
                          </a:ln>
                          <a:solidFill>
                            <a:srgbClr val="FFFF99"/>
                          </a:solidFill>
                          <a:effectLst>
                            <a:outerShdw blurRad="38100" dist="38100" dir="2700000" algn="tl">
                              <a:srgbClr val="000000"/>
                            </a:outerShdw>
                          </a:effectLst>
                          <a:latin typeface="Times New Roman" pitchFamily="18" charset="0"/>
                          <a:ea typeface="宋体" charset="-122"/>
                        </a:rPr>
                        <a:t>Graph problem</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latin typeface="Times New Roman" pitchFamily="18" charset="0"/>
                        </a:defRPr>
                      </a:lvl1pPr>
                      <a:lvl2pPr marL="742950" indent="-285750" algn="l">
                        <a:spcBef>
                          <a:spcPct val="20000"/>
                        </a:spcBef>
                        <a:buClr>
                          <a:srgbClr val="A50021"/>
                        </a:buClr>
                        <a:defRPr kumimoji="1" b="1">
                          <a:solidFill>
                            <a:srgbClr val="FFFF99"/>
                          </a:solidFill>
                          <a:latin typeface="Times New Roman" pitchFamily="18" charset="0"/>
                        </a:defRPr>
                      </a:lvl2pPr>
                      <a:lvl3pPr marL="1143000" indent="-228600" algn="l">
                        <a:spcBef>
                          <a:spcPct val="20000"/>
                        </a:spcBef>
                        <a:buClr>
                          <a:srgbClr val="A50021"/>
                        </a:buClr>
                        <a:defRPr kumimoji="1" sz="2000" b="1">
                          <a:solidFill>
                            <a:srgbClr val="FFFF99"/>
                          </a:solidFill>
                          <a:latin typeface="Times New Roman" pitchFamily="18" charset="0"/>
                        </a:defRPr>
                      </a:lvl3pPr>
                      <a:lvl4pPr marL="1600200" indent="-228600" algn="l">
                        <a:spcBef>
                          <a:spcPct val="20000"/>
                        </a:spcBef>
                        <a:buClr>
                          <a:srgbClr val="A50021"/>
                        </a:buClr>
                        <a:defRPr kumimoji="1" b="1">
                          <a:solidFill>
                            <a:srgbClr val="FFFF99"/>
                          </a:solidFill>
                          <a:latin typeface="Times New Roman" pitchFamily="18" charset="0"/>
                        </a:defRPr>
                      </a:lvl4pPr>
                      <a:lvl5pPr marL="2057400" indent="-228600" algn="l">
                        <a:spcBef>
                          <a:spcPct val="20000"/>
                        </a:spcBef>
                        <a:buClr>
                          <a:srgbClr val="A50021"/>
                        </a:buCl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defRPr kumimoji="1" b="1">
                          <a:solidFill>
                            <a:srgbClr val="FFFF99"/>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endParaRPr kumimoji="1" lang="zh-CN" altLang="en-US" sz="2000" b="0" i="0" u="none" strike="noStrike" cap="none" normalizeH="0" baseline="0" smtClean="0">
                        <a:ln>
                          <a:noFill/>
                        </a:ln>
                        <a:solidFill>
                          <a:srgbClr val="FFFF99"/>
                        </a:solidFill>
                        <a:effectLst>
                          <a:outerShdw blurRad="38100" dist="38100" dir="2700000" algn="tl">
                            <a:srgbClr val="000000"/>
                          </a:outerShdw>
                        </a:effectLst>
                        <a:latin typeface="Times New Roman" pitchFamily="18" charset="0"/>
                        <a:ea typeface="宋体" charset="-122"/>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latin typeface="Times New Roman" pitchFamily="18" charset="0"/>
                        </a:defRPr>
                      </a:lvl1pPr>
                      <a:lvl2pPr marL="742950" indent="-285750" algn="l">
                        <a:spcBef>
                          <a:spcPct val="20000"/>
                        </a:spcBef>
                        <a:buClr>
                          <a:srgbClr val="A50021"/>
                        </a:buClr>
                        <a:defRPr kumimoji="1" b="1">
                          <a:solidFill>
                            <a:srgbClr val="FFFF99"/>
                          </a:solidFill>
                          <a:latin typeface="Times New Roman" pitchFamily="18" charset="0"/>
                        </a:defRPr>
                      </a:lvl2pPr>
                      <a:lvl3pPr marL="1143000" indent="-228600" algn="l">
                        <a:spcBef>
                          <a:spcPct val="20000"/>
                        </a:spcBef>
                        <a:buClr>
                          <a:srgbClr val="A50021"/>
                        </a:buClr>
                        <a:defRPr kumimoji="1" sz="2000" b="1">
                          <a:solidFill>
                            <a:srgbClr val="FFFF99"/>
                          </a:solidFill>
                          <a:latin typeface="Times New Roman" pitchFamily="18" charset="0"/>
                        </a:defRPr>
                      </a:lvl3pPr>
                      <a:lvl4pPr marL="1600200" indent="-228600" algn="l">
                        <a:spcBef>
                          <a:spcPct val="20000"/>
                        </a:spcBef>
                        <a:buClr>
                          <a:srgbClr val="A50021"/>
                        </a:buClr>
                        <a:defRPr kumimoji="1" b="1">
                          <a:solidFill>
                            <a:srgbClr val="FFFF99"/>
                          </a:solidFill>
                          <a:latin typeface="Times New Roman" pitchFamily="18" charset="0"/>
                        </a:defRPr>
                      </a:lvl4pPr>
                      <a:lvl5pPr marL="2057400" indent="-228600" algn="l">
                        <a:spcBef>
                          <a:spcPct val="20000"/>
                        </a:spcBef>
                        <a:buClr>
                          <a:srgbClr val="A50021"/>
                        </a:buCl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defRPr kumimoji="1" b="1">
                          <a:solidFill>
                            <a:srgbClr val="FFFF99"/>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endParaRPr kumimoji="1" lang="zh-CN" altLang="en-US" sz="2000" b="0" i="0" u="none" strike="noStrike" cap="none" normalizeH="0" baseline="0" dirty="0" smtClean="0">
                        <a:ln>
                          <a:noFill/>
                        </a:ln>
                        <a:solidFill>
                          <a:srgbClr val="FFFF99"/>
                        </a:solidFill>
                        <a:effectLst>
                          <a:outerShdw blurRad="38100" dist="38100" dir="2700000" algn="tl">
                            <a:srgbClr val="000000"/>
                          </a:outerShdw>
                        </a:effectLst>
                        <a:latin typeface="Times New Roman" pitchFamily="18" charset="0"/>
                        <a:ea typeface="宋体" charset="-122"/>
                      </a:endParaRP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extLst>
      <p:ext uri="{BB962C8B-B14F-4D97-AF65-F5344CB8AC3E}">
        <p14:creationId xmlns:p14="http://schemas.microsoft.com/office/powerpoint/2010/main" val="15514839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sz="2400" b="1">
                <a:solidFill>
                  <a:srgbClr val="FFFF99"/>
                </a:solidFill>
                <a:latin typeface="Times New Roman" pitchFamily="18" charset="0"/>
              </a:defRPr>
            </a:lvl3pPr>
            <a:lvl4pPr marL="1600200" indent="-228600" algn="l">
              <a:spcBef>
                <a:spcPct val="20000"/>
              </a:spcBef>
              <a:buClr>
                <a:srgbClr val="A50021"/>
              </a:buClr>
              <a:buChar char="–"/>
              <a:defRPr kumimoji="1" sz="2000" b="1">
                <a:solidFill>
                  <a:srgbClr val="FFFF99"/>
                </a:solidFill>
                <a:latin typeface="Times New Roman" pitchFamily="18" charset="0"/>
              </a:defRPr>
            </a:lvl4pPr>
            <a:lvl5pPr marL="2057400" indent="-228600" algn="l">
              <a:spcBef>
                <a:spcPct val="20000"/>
              </a:spcBef>
              <a:buClr>
                <a:srgbClr val="A50021"/>
              </a:buClr>
              <a:buChar char="»"/>
              <a:defRPr kumimoji="1" sz="2000"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sz="2000"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sz="2000"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sz="2000"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sz="2000" b="1">
                <a:solidFill>
                  <a:srgbClr val="FFFF99"/>
                </a:solidFill>
                <a:latin typeface="Times New Roman" pitchFamily="18" charset="0"/>
              </a:defRPr>
            </a:lvl9pPr>
          </a:lstStyle>
          <a:p>
            <a:pPr algn="ctr">
              <a:spcBef>
                <a:spcPct val="50000"/>
              </a:spcBef>
              <a:buClrTx/>
              <a:buSzTx/>
              <a:buFontTx/>
              <a:buNone/>
            </a:pPr>
            <a:r>
              <a:rPr kumimoji="0" lang="en-US" altLang="zh-CN" sz="1400" b="0" smtClean="0">
                <a:solidFill>
                  <a:schemeClr val="tx1"/>
                </a:solidFill>
                <a:latin typeface="Arial Narrow" pitchFamily="34" charset="0"/>
                <a:ea typeface="宋体" charset="-122"/>
              </a:rPr>
              <a:t>Design and Analysis of Algorithms Chapter 2.1</a:t>
            </a:r>
          </a:p>
        </p:txBody>
      </p:sp>
      <p:sp>
        <p:nvSpPr>
          <p:cNvPr id="184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sz="2400" b="1">
                <a:solidFill>
                  <a:srgbClr val="FFFF99"/>
                </a:solidFill>
                <a:latin typeface="Times New Roman" pitchFamily="18" charset="0"/>
              </a:defRPr>
            </a:lvl3pPr>
            <a:lvl4pPr marL="1600200" indent="-228600" algn="l">
              <a:spcBef>
                <a:spcPct val="20000"/>
              </a:spcBef>
              <a:buClr>
                <a:srgbClr val="A50021"/>
              </a:buClr>
              <a:buChar char="–"/>
              <a:defRPr kumimoji="1" sz="2000" b="1">
                <a:solidFill>
                  <a:srgbClr val="FFFF99"/>
                </a:solidFill>
                <a:latin typeface="Times New Roman" pitchFamily="18" charset="0"/>
              </a:defRPr>
            </a:lvl4pPr>
            <a:lvl5pPr marL="2057400" indent="-228600" algn="l">
              <a:spcBef>
                <a:spcPct val="20000"/>
              </a:spcBef>
              <a:buClr>
                <a:srgbClr val="A50021"/>
              </a:buClr>
              <a:buChar char="»"/>
              <a:defRPr kumimoji="1" sz="2000"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sz="2000"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sz="2000"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sz="2000"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sz="2000" b="1">
                <a:solidFill>
                  <a:srgbClr val="FFFF99"/>
                </a:solidFill>
                <a:latin typeface="Times New Roman" pitchFamily="18" charset="0"/>
              </a:defRPr>
            </a:lvl9pPr>
          </a:lstStyle>
          <a:p>
            <a:pPr algn="r">
              <a:spcBef>
                <a:spcPct val="50000"/>
              </a:spcBef>
              <a:buClrTx/>
              <a:buSzTx/>
              <a:buFontTx/>
              <a:buNone/>
            </a:pPr>
            <a:fld id="{3C51FB04-D0F9-4355-928D-07D3F9A1A289}" type="slidenum">
              <a:rPr kumimoji="0" lang="zh-CN" altLang="en-US" sz="1400" b="0">
                <a:solidFill>
                  <a:schemeClr val="tx1"/>
                </a:solidFill>
                <a:latin typeface="Arial Narrow" pitchFamily="34" charset="0"/>
              </a:rPr>
              <a:pPr algn="r">
                <a:spcBef>
                  <a:spcPct val="50000"/>
                </a:spcBef>
                <a:buClrTx/>
                <a:buSzTx/>
                <a:buFontTx/>
                <a:buNone/>
              </a:pPr>
              <a:t>12</a:t>
            </a:fld>
            <a:endParaRPr kumimoji="0" lang="en-US" altLang="zh-CN" sz="1400" b="0">
              <a:solidFill>
                <a:schemeClr val="tx1"/>
              </a:solidFill>
              <a:latin typeface="Arial Narrow" pitchFamily="34" charset="0"/>
            </a:endParaRPr>
          </a:p>
        </p:txBody>
      </p:sp>
      <p:sp>
        <p:nvSpPr>
          <p:cNvPr id="316418" name="Rectangle 2"/>
          <p:cNvSpPr>
            <a:spLocks noGrp="1" noChangeArrowheads="1"/>
          </p:cNvSpPr>
          <p:nvPr>
            <p:ph type="title"/>
          </p:nvPr>
        </p:nvSpPr>
        <p:spPr>
          <a:xfrm>
            <a:off x="611188" y="198438"/>
            <a:ext cx="8532812" cy="685800"/>
          </a:xfrm>
        </p:spPr>
        <p:txBody>
          <a:bodyPr>
            <a:normAutofit fontScale="90000"/>
          </a:bodyPr>
          <a:lstStyle/>
          <a:p>
            <a:pPr>
              <a:defRPr/>
            </a:pPr>
            <a:r>
              <a:rPr lang="en-US" altLang="zh-CN" smtClean="0">
                <a:ea typeface="SimSun" pitchFamily="2" charset="-122"/>
              </a:rPr>
              <a:t>Input size and basic operation examples</a:t>
            </a:r>
          </a:p>
        </p:txBody>
      </p:sp>
      <p:graphicFrame>
        <p:nvGraphicFramePr>
          <p:cNvPr id="316419" name="Group 3"/>
          <p:cNvGraphicFramePr>
            <a:graphicFrameLocks noGrp="1"/>
          </p:cNvGraphicFramePr>
          <p:nvPr>
            <p:ph idx="1"/>
          </p:nvPr>
        </p:nvGraphicFramePr>
        <p:xfrm>
          <a:off x="609600" y="1295400"/>
          <a:ext cx="8305800" cy="4876802"/>
        </p:xfrm>
        <a:graphic>
          <a:graphicData uri="http://schemas.openxmlformats.org/drawingml/2006/table">
            <a:tbl>
              <a:tblPr/>
              <a:tblGrid>
                <a:gridCol w="2768600"/>
                <a:gridCol w="2768600"/>
                <a:gridCol w="2768600"/>
              </a:tblGrid>
              <a:tr h="922338">
                <a:tc>
                  <a:txBody>
                    <a:bodyPr/>
                    <a:lstStyle>
                      <a:lvl1pPr algn="l">
                        <a:spcBef>
                          <a:spcPct val="20000"/>
                        </a:spcBef>
                        <a:buClr>
                          <a:srgbClr val="A50021"/>
                        </a:buClr>
                        <a:buSzPct val="75000"/>
                        <a:buFont typeface="Monotype Sorts" pitchFamily="2" charset="2"/>
                        <a:defRPr kumimoji="1" sz="2000" b="1">
                          <a:solidFill>
                            <a:srgbClr val="FFFF99"/>
                          </a:solidFill>
                          <a:latin typeface="Times New Roman" pitchFamily="18" charset="0"/>
                        </a:defRPr>
                      </a:lvl1pPr>
                      <a:lvl2pPr marL="742950" indent="-285750" algn="l">
                        <a:spcBef>
                          <a:spcPct val="20000"/>
                        </a:spcBef>
                        <a:buClr>
                          <a:srgbClr val="A50021"/>
                        </a:buClr>
                        <a:defRPr kumimoji="1" b="1">
                          <a:solidFill>
                            <a:srgbClr val="FFFF99"/>
                          </a:solidFill>
                          <a:latin typeface="Times New Roman" pitchFamily="18" charset="0"/>
                        </a:defRPr>
                      </a:lvl2pPr>
                      <a:lvl3pPr marL="1143000" indent="-228600" algn="l">
                        <a:spcBef>
                          <a:spcPct val="20000"/>
                        </a:spcBef>
                        <a:buClr>
                          <a:srgbClr val="A50021"/>
                        </a:buClr>
                        <a:defRPr kumimoji="1" sz="2000" b="1">
                          <a:solidFill>
                            <a:srgbClr val="FFFF99"/>
                          </a:solidFill>
                          <a:latin typeface="Times New Roman" pitchFamily="18" charset="0"/>
                        </a:defRPr>
                      </a:lvl3pPr>
                      <a:lvl4pPr marL="1600200" indent="-228600" algn="l">
                        <a:spcBef>
                          <a:spcPct val="20000"/>
                        </a:spcBef>
                        <a:buClr>
                          <a:srgbClr val="A50021"/>
                        </a:buClr>
                        <a:defRPr kumimoji="1" b="1">
                          <a:solidFill>
                            <a:srgbClr val="FFFF99"/>
                          </a:solidFill>
                          <a:latin typeface="Times New Roman" pitchFamily="18" charset="0"/>
                        </a:defRPr>
                      </a:lvl4pPr>
                      <a:lvl5pPr marL="2057400" indent="-228600" algn="l">
                        <a:spcBef>
                          <a:spcPct val="20000"/>
                        </a:spcBef>
                        <a:buClr>
                          <a:srgbClr val="A50021"/>
                        </a:buCl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defRPr kumimoji="1" b="1">
                          <a:solidFill>
                            <a:srgbClr val="FFFF99"/>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zh-CN" sz="2400" b="1" i="1" u="none" strike="noStrike" cap="none" normalizeH="0" baseline="0" smtClean="0">
                          <a:ln>
                            <a:noFill/>
                          </a:ln>
                          <a:solidFill>
                            <a:srgbClr val="FFFF99"/>
                          </a:solidFill>
                          <a:effectLst>
                            <a:outerShdw blurRad="38100" dist="38100" dir="2700000" algn="tl">
                              <a:srgbClr val="000000"/>
                            </a:outerShdw>
                          </a:effectLst>
                          <a:latin typeface="Times New Roman" pitchFamily="18" charset="0"/>
                          <a:ea typeface="宋体" charset="-122"/>
                        </a:rPr>
                        <a:t>Problem</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latin typeface="Times New Roman" pitchFamily="18" charset="0"/>
                        </a:defRPr>
                      </a:lvl1pPr>
                      <a:lvl2pPr marL="742950" indent="-285750" algn="l">
                        <a:spcBef>
                          <a:spcPct val="20000"/>
                        </a:spcBef>
                        <a:buClr>
                          <a:srgbClr val="A50021"/>
                        </a:buClr>
                        <a:defRPr kumimoji="1" b="1">
                          <a:solidFill>
                            <a:srgbClr val="FFFF99"/>
                          </a:solidFill>
                          <a:latin typeface="Times New Roman" pitchFamily="18" charset="0"/>
                        </a:defRPr>
                      </a:lvl2pPr>
                      <a:lvl3pPr marL="1143000" indent="-228600" algn="l">
                        <a:spcBef>
                          <a:spcPct val="20000"/>
                        </a:spcBef>
                        <a:buClr>
                          <a:srgbClr val="A50021"/>
                        </a:buClr>
                        <a:defRPr kumimoji="1" sz="2000" b="1">
                          <a:solidFill>
                            <a:srgbClr val="FFFF99"/>
                          </a:solidFill>
                          <a:latin typeface="Times New Roman" pitchFamily="18" charset="0"/>
                        </a:defRPr>
                      </a:lvl3pPr>
                      <a:lvl4pPr marL="1600200" indent="-228600" algn="l">
                        <a:spcBef>
                          <a:spcPct val="20000"/>
                        </a:spcBef>
                        <a:buClr>
                          <a:srgbClr val="A50021"/>
                        </a:buClr>
                        <a:defRPr kumimoji="1" b="1">
                          <a:solidFill>
                            <a:srgbClr val="FFFF99"/>
                          </a:solidFill>
                          <a:latin typeface="Times New Roman" pitchFamily="18" charset="0"/>
                        </a:defRPr>
                      </a:lvl4pPr>
                      <a:lvl5pPr marL="2057400" indent="-228600" algn="l">
                        <a:spcBef>
                          <a:spcPct val="20000"/>
                        </a:spcBef>
                        <a:buClr>
                          <a:srgbClr val="A50021"/>
                        </a:buCl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defRPr kumimoji="1" b="1">
                          <a:solidFill>
                            <a:srgbClr val="FFFF99"/>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zh-CN" sz="2400" b="1" i="1" u="none" strike="noStrike" cap="none" normalizeH="0" baseline="0" smtClean="0">
                          <a:ln>
                            <a:noFill/>
                          </a:ln>
                          <a:solidFill>
                            <a:srgbClr val="FFFF99"/>
                          </a:solidFill>
                          <a:effectLst>
                            <a:outerShdw blurRad="38100" dist="38100" dir="2700000" algn="tl">
                              <a:srgbClr val="000000"/>
                            </a:outerShdw>
                          </a:effectLst>
                          <a:latin typeface="Times New Roman" pitchFamily="18" charset="0"/>
                          <a:ea typeface="宋体" charset="-122"/>
                        </a:rPr>
                        <a:t>Input size measure</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latin typeface="Times New Roman" pitchFamily="18" charset="0"/>
                        </a:defRPr>
                      </a:lvl1pPr>
                      <a:lvl2pPr marL="742950" indent="-285750" algn="l">
                        <a:spcBef>
                          <a:spcPct val="20000"/>
                        </a:spcBef>
                        <a:buClr>
                          <a:srgbClr val="A50021"/>
                        </a:buClr>
                        <a:defRPr kumimoji="1" b="1">
                          <a:solidFill>
                            <a:srgbClr val="FFFF99"/>
                          </a:solidFill>
                          <a:latin typeface="Times New Roman" pitchFamily="18" charset="0"/>
                        </a:defRPr>
                      </a:lvl2pPr>
                      <a:lvl3pPr marL="1143000" indent="-228600" algn="l">
                        <a:spcBef>
                          <a:spcPct val="20000"/>
                        </a:spcBef>
                        <a:buClr>
                          <a:srgbClr val="A50021"/>
                        </a:buClr>
                        <a:defRPr kumimoji="1" sz="2000" b="1">
                          <a:solidFill>
                            <a:srgbClr val="FFFF99"/>
                          </a:solidFill>
                          <a:latin typeface="Times New Roman" pitchFamily="18" charset="0"/>
                        </a:defRPr>
                      </a:lvl3pPr>
                      <a:lvl4pPr marL="1600200" indent="-228600" algn="l">
                        <a:spcBef>
                          <a:spcPct val="20000"/>
                        </a:spcBef>
                        <a:buClr>
                          <a:srgbClr val="A50021"/>
                        </a:buClr>
                        <a:defRPr kumimoji="1" b="1">
                          <a:solidFill>
                            <a:srgbClr val="FFFF99"/>
                          </a:solidFill>
                          <a:latin typeface="Times New Roman" pitchFamily="18" charset="0"/>
                        </a:defRPr>
                      </a:lvl4pPr>
                      <a:lvl5pPr marL="2057400" indent="-228600" algn="l">
                        <a:spcBef>
                          <a:spcPct val="20000"/>
                        </a:spcBef>
                        <a:buClr>
                          <a:srgbClr val="A50021"/>
                        </a:buCl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defRPr kumimoji="1" b="1">
                          <a:solidFill>
                            <a:srgbClr val="FFFF99"/>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zh-CN" sz="2400" b="1" i="1" u="none" strike="noStrike" cap="none" normalizeH="0" baseline="0" smtClean="0">
                          <a:ln>
                            <a:noFill/>
                          </a:ln>
                          <a:solidFill>
                            <a:srgbClr val="FFFF99"/>
                          </a:solidFill>
                          <a:effectLst>
                            <a:outerShdw blurRad="38100" dist="38100" dir="2700000" algn="tl">
                              <a:srgbClr val="000000"/>
                            </a:outerShdw>
                          </a:effectLst>
                          <a:latin typeface="Times New Roman" pitchFamily="18" charset="0"/>
                          <a:ea typeface="宋体" charset="-122"/>
                        </a:rPr>
                        <a:t>Basic operation</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950913">
                <a:tc>
                  <a:txBody>
                    <a:bodyPr/>
                    <a:lstStyle>
                      <a:lvl1pPr algn="l">
                        <a:spcBef>
                          <a:spcPct val="20000"/>
                        </a:spcBef>
                        <a:buClr>
                          <a:srgbClr val="A50021"/>
                        </a:buClr>
                        <a:buSzPct val="75000"/>
                        <a:buFont typeface="Monotype Sorts" pitchFamily="2" charset="2"/>
                        <a:defRPr kumimoji="1" sz="2000" b="1">
                          <a:solidFill>
                            <a:srgbClr val="FFFF99"/>
                          </a:solidFill>
                          <a:latin typeface="Times New Roman" pitchFamily="18" charset="0"/>
                        </a:defRPr>
                      </a:lvl1pPr>
                      <a:lvl2pPr marL="742950" indent="-285750" algn="l">
                        <a:spcBef>
                          <a:spcPct val="20000"/>
                        </a:spcBef>
                        <a:buClr>
                          <a:srgbClr val="A50021"/>
                        </a:buClr>
                        <a:defRPr kumimoji="1" b="1">
                          <a:solidFill>
                            <a:srgbClr val="FFFF99"/>
                          </a:solidFill>
                          <a:latin typeface="Times New Roman" pitchFamily="18" charset="0"/>
                        </a:defRPr>
                      </a:lvl2pPr>
                      <a:lvl3pPr marL="1143000" indent="-228600" algn="l">
                        <a:spcBef>
                          <a:spcPct val="20000"/>
                        </a:spcBef>
                        <a:buClr>
                          <a:srgbClr val="A50021"/>
                        </a:buClr>
                        <a:defRPr kumimoji="1" sz="2000" b="1">
                          <a:solidFill>
                            <a:srgbClr val="FFFF99"/>
                          </a:solidFill>
                          <a:latin typeface="Times New Roman" pitchFamily="18" charset="0"/>
                        </a:defRPr>
                      </a:lvl3pPr>
                      <a:lvl4pPr marL="1600200" indent="-228600" algn="l">
                        <a:spcBef>
                          <a:spcPct val="20000"/>
                        </a:spcBef>
                        <a:buClr>
                          <a:srgbClr val="A50021"/>
                        </a:buClr>
                        <a:defRPr kumimoji="1" b="1">
                          <a:solidFill>
                            <a:srgbClr val="FFFF99"/>
                          </a:solidFill>
                          <a:latin typeface="Times New Roman" pitchFamily="18" charset="0"/>
                        </a:defRPr>
                      </a:lvl4pPr>
                      <a:lvl5pPr marL="2057400" indent="-228600" algn="l">
                        <a:spcBef>
                          <a:spcPct val="20000"/>
                        </a:spcBef>
                        <a:buClr>
                          <a:srgbClr val="A50021"/>
                        </a:buCl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defRPr kumimoji="1" b="1">
                          <a:solidFill>
                            <a:srgbClr val="FFFF99"/>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zh-CN" sz="2000" b="0" i="0" u="none" strike="noStrike" cap="none" normalizeH="0" baseline="0" smtClean="0">
                          <a:ln>
                            <a:noFill/>
                          </a:ln>
                          <a:solidFill>
                            <a:srgbClr val="FFFF99"/>
                          </a:solidFill>
                          <a:effectLst>
                            <a:outerShdw blurRad="38100" dist="38100" dir="2700000" algn="tl">
                              <a:srgbClr val="000000"/>
                            </a:outerShdw>
                          </a:effectLst>
                          <a:latin typeface="Times New Roman" pitchFamily="18" charset="0"/>
                          <a:ea typeface="宋体" charset="-122"/>
                        </a:rPr>
                        <a:t>Search for key in a list of </a:t>
                      </a:r>
                      <a:r>
                        <a:rPr kumimoji="1" lang="en-US" altLang="zh-CN" sz="2000" b="0" i="1" u="none" strike="noStrike" cap="none" normalizeH="0" baseline="0" smtClean="0">
                          <a:ln>
                            <a:noFill/>
                          </a:ln>
                          <a:solidFill>
                            <a:srgbClr val="FFFF99"/>
                          </a:solidFill>
                          <a:effectLst>
                            <a:outerShdw blurRad="38100" dist="38100" dir="2700000" algn="tl">
                              <a:srgbClr val="000000"/>
                            </a:outerShdw>
                          </a:effectLst>
                          <a:latin typeface="Times New Roman" pitchFamily="18" charset="0"/>
                          <a:ea typeface="宋体" charset="-122"/>
                        </a:rPr>
                        <a:t>n</a:t>
                      </a:r>
                      <a:r>
                        <a:rPr kumimoji="1" lang="en-US" altLang="zh-CN" sz="2000" b="0" i="0" u="none" strike="noStrike" cap="none" normalizeH="0" baseline="0" smtClean="0">
                          <a:ln>
                            <a:noFill/>
                          </a:ln>
                          <a:solidFill>
                            <a:srgbClr val="FFFF99"/>
                          </a:solidFill>
                          <a:effectLst>
                            <a:outerShdw blurRad="38100" dist="38100" dir="2700000" algn="tl">
                              <a:srgbClr val="000000"/>
                            </a:outerShdw>
                          </a:effectLst>
                          <a:latin typeface="Times New Roman" pitchFamily="18" charset="0"/>
                          <a:ea typeface="宋体" charset="-122"/>
                        </a:rPr>
                        <a:t> items</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latin typeface="Times New Roman" pitchFamily="18" charset="0"/>
                        </a:defRPr>
                      </a:lvl1pPr>
                      <a:lvl2pPr marL="742950" indent="-285750" algn="l">
                        <a:spcBef>
                          <a:spcPct val="20000"/>
                        </a:spcBef>
                        <a:buClr>
                          <a:srgbClr val="A50021"/>
                        </a:buClr>
                        <a:defRPr kumimoji="1" b="1">
                          <a:solidFill>
                            <a:srgbClr val="FFFF99"/>
                          </a:solidFill>
                          <a:latin typeface="Times New Roman" pitchFamily="18" charset="0"/>
                        </a:defRPr>
                      </a:lvl2pPr>
                      <a:lvl3pPr marL="1143000" indent="-228600" algn="l">
                        <a:spcBef>
                          <a:spcPct val="20000"/>
                        </a:spcBef>
                        <a:buClr>
                          <a:srgbClr val="A50021"/>
                        </a:buClr>
                        <a:defRPr kumimoji="1" sz="2000" b="1">
                          <a:solidFill>
                            <a:srgbClr val="FFFF99"/>
                          </a:solidFill>
                          <a:latin typeface="Times New Roman" pitchFamily="18" charset="0"/>
                        </a:defRPr>
                      </a:lvl3pPr>
                      <a:lvl4pPr marL="1600200" indent="-228600" algn="l">
                        <a:spcBef>
                          <a:spcPct val="20000"/>
                        </a:spcBef>
                        <a:buClr>
                          <a:srgbClr val="A50021"/>
                        </a:buClr>
                        <a:defRPr kumimoji="1" b="1">
                          <a:solidFill>
                            <a:srgbClr val="FFFF99"/>
                          </a:solidFill>
                          <a:latin typeface="Times New Roman" pitchFamily="18" charset="0"/>
                        </a:defRPr>
                      </a:lvl4pPr>
                      <a:lvl5pPr marL="2057400" indent="-228600" algn="l">
                        <a:spcBef>
                          <a:spcPct val="20000"/>
                        </a:spcBef>
                        <a:buClr>
                          <a:srgbClr val="A50021"/>
                        </a:buCl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defRPr kumimoji="1" b="1">
                          <a:solidFill>
                            <a:srgbClr val="FFFF99"/>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zh-CN" sz="2000" b="0" i="0" u="none" strike="noStrike" cap="none" normalizeH="0" baseline="0" smtClean="0">
                          <a:ln>
                            <a:noFill/>
                          </a:ln>
                          <a:solidFill>
                            <a:srgbClr val="FFFF99"/>
                          </a:solidFill>
                          <a:effectLst>
                            <a:outerShdw blurRad="38100" dist="38100" dir="2700000" algn="tl">
                              <a:srgbClr val="000000"/>
                            </a:outerShdw>
                          </a:effectLst>
                          <a:latin typeface="Times New Roman" pitchFamily="18" charset="0"/>
                          <a:ea typeface="宋体" charset="-122"/>
                        </a:rPr>
                        <a:t>Number of items in the list: </a:t>
                      </a:r>
                      <a:r>
                        <a:rPr kumimoji="1" lang="en-US" altLang="zh-CN" sz="2000" b="0" i="1" u="none" strike="noStrike" cap="none" normalizeH="0" baseline="0" smtClean="0">
                          <a:ln>
                            <a:noFill/>
                          </a:ln>
                          <a:solidFill>
                            <a:srgbClr val="FFFF99"/>
                          </a:solidFill>
                          <a:effectLst>
                            <a:outerShdw blurRad="38100" dist="38100" dir="2700000" algn="tl">
                              <a:srgbClr val="000000"/>
                            </a:outerShdw>
                          </a:effectLst>
                          <a:latin typeface="Times New Roman" pitchFamily="18" charset="0"/>
                          <a:ea typeface="宋体" charset="-122"/>
                        </a:rPr>
                        <a:t>n</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latin typeface="Times New Roman" pitchFamily="18" charset="0"/>
                        </a:defRPr>
                      </a:lvl1pPr>
                      <a:lvl2pPr marL="742950" indent="-285750" algn="l">
                        <a:spcBef>
                          <a:spcPct val="20000"/>
                        </a:spcBef>
                        <a:buClr>
                          <a:srgbClr val="A50021"/>
                        </a:buClr>
                        <a:defRPr kumimoji="1" b="1">
                          <a:solidFill>
                            <a:srgbClr val="FFFF99"/>
                          </a:solidFill>
                          <a:latin typeface="Times New Roman" pitchFamily="18" charset="0"/>
                        </a:defRPr>
                      </a:lvl2pPr>
                      <a:lvl3pPr marL="1143000" indent="-228600" algn="l">
                        <a:spcBef>
                          <a:spcPct val="20000"/>
                        </a:spcBef>
                        <a:buClr>
                          <a:srgbClr val="A50021"/>
                        </a:buClr>
                        <a:defRPr kumimoji="1" sz="2000" b="1">
                          <a:solidFill>
                            <a:srgbClr val="FFFF99"/>
                          </a:solidFill>
                          <a:latin typeface="Times New Roman" pitchFamily="18" charset="0"/>
                        </a:defRPr>
                      </a:lvl3pPr>
                      <a:lvl4pPr marL="1600200" indent="-228600" algn="l">
                        <a:spcBef>
                          <a:spcPct val="20000"/>
                        </a:spcBef>
                        <a:buClr>
                          <a:srgbClr val="A50021"/>
                        </a:buClr>
                        <a:defRPr kumimoji="1" b="1">
                          <a:solidFill>
                            <a:srgbClr val="FFFF99"/>
                          </a:solidFill>
                          <a:latin typeface="Times New Roman" pitchFamily="18" charset="0"/>
                        </a:defRPr>
                      </a:lvl4pPr>
                      <a:lvl5pPr marL="2057400" indent="-228600" algn="l">
                        <a:spcBef>
                          <a:spcPct val="20000"/>
                        </a:spcBef>
                        <a:buClr>
                          <a:srgbClr val="A50021"/>
                        </a:buCl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defRPr kumimoji="1" b="1">
                          <a:solidFill>
                            <a:srgbClr val="FFFF99"/>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zh-CN" sz="2000" b="0" i="0" u="none" strike="noStrike" cap="none" normalizeH="0" baseline="0" smtClean="0">
                          <a:ln>
                            <a:noFill/>
                          </a:ln>
                          <a:solidFill>
                            <a:srgbClr val="FFFF99"/>
                          </a:solidFill>
                          <a:effectLst>
                            <a:outerShdw blurRad="38100" dist="38100" dir="2700000" algn="tl">
                              <a:srgbClr val="000000"/>
                            </a:outerShdw>
                          </a:effectLst>
                          <a:latin typeface="Times New Roman" pitchFamily="18" charset="0"/>
                          <a:ea typeface="宋体" charset="-122"/>
                        </a:rPr>
                        <a:t>Key comparison</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101725">
                <a:tc>
                  <a:txBody>
                    <a:bodyPr/>
                    <a:lstStyle>
                      <a:lvl1pPr algn="l">
                        <a:spcBef>
                          <a:spcPct val="20000"/>
                        </a:spcBef>
                        <a:buClr>
                          <a:srgbClr val="A50021"/>
                        </a:buClr>
                        <a:buSzPct val="75000"/>
                        <a:buFont typeface="Monotype Sorts" pitchFamily="2" charset="2"/>
                        <a:defRPr kumimoji="1" sz="2000" b="1">
                          <a:solidFill>
                            <a:srgbClr val="FFFF99"/>
                          </a:solidFill>
                          <a:latin typeface="Times New Roman" pitchFamily="18" charset="0"/>
                        </a:defRPr>
                      </a:lvl1pPr>
                      <a:lvl2pPr marL="742950" indent="-285750" algn="l">
                        <a:spcBef>
                          <a:spcPct val="20000"/>
                        </a:spcBef>
                        <a:buClr>
                          <a:srgbClr val="A50021"/>
                        </a:buClr>
                        <a:defRPr kumimoji="1" b="1">
                          <a:solidFill>
                            <a:srgbClr val="FFFF99"/>
                          </a:solidFill>
                          <a:latin typeface="Times New Roman" pitchFamily="18" charset="0"/>
                        </a:defRPr>
                      </a:lvl2pPr>
                      <a:lvl3pPr marL="1143000" indent="-228600" algn="l">
                        <a:spcBef>
                          <a:spcPct val="20000"/>
                        </a:spcBef>
                        <a:buClr>
                          <a:srgbClr val="A50021"/>
                        </a:buClr>
                        <a:defRPr kumimoji="1" sz="2000" b="1">
                          <a:solidFill>
                            <a:srgbClr val="FFFF99"/>
                          </a:solidFill>
                          <a:latin typeface="Times New Roman" pitchFamily="18" charset="0"/>
                        </a:defRPr>
                      </a:lvl3pPr>
                      <a:lvl4pPr marL="1600200" indent="-228600" algn="l">
                        <a:spcBef>
                          <a:spcPct val="20000"/>
                        </a:spcBef>
                        <a:buClr>
                          <a:srgbClr val="A50021"/>
                        </a:buClr>
                        <a:defRPr kumimoji="1" b="1">
                          <a:solidFill>
                            <a:srgbClr val="FFFF99"/>
                          </a:solidFill>
                          <a:latin typeface="Times New Roman" pitchFamily="18" charset="0"/>
                        </a:defRPr>
                      </a:lvl4pPr>
                      <a:lvl5pPr marL="2057400" indent="-228600" algn="l">
                        <a:spcBef>
                          <a:spcPct val="20000"/>
                        </a:spcBef>
                        <a:buClr>
                          <a:srgbClr val="A50021"/>
                        </a:buCl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defRPr kumimoji="1" b="1">
                          <a:solidFill>
                            <a:srgbClr val="FFFF99"/>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zh-CN" sz="2000" b="0" i="0" u="none" strike="noStrike" cap="none" normalizeH="0" baseline="0" smtClean="0">
                          <a:ln>
                            <a:noFill/>
                          </a:ln>
                          <a:solidFill>
                            <a:srgbClr val="FFFF99"/>
                          </a:solidFill>
                          <a:effectLst>
                            <a:outerShdw blurRad="38100" dist="38100" dir="2700000" algn="tl">
                              <a:srgbClr val="000000"/>
                            </a:outerShdw>
                          </a:effectLst>
                          <a:latin typeface="Times New Roman" pitchFamily="18" charset="0"/>
                          <a:ea typeface="宋体" charset="-122"/>
                        </a:rPr>
                        <a:t>Multiply two matrices of floating point numbers</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latin typeface="Times New Roman" pitchFamily="18" charset="0"/>
                        </a:defRPr>
                      </a:lvl1pPr>
                      <a:lvl2pPr marL="742950" indent="-285750" algn="l">
                        <a:spcBef>
                          <a:spcPct val="20000"/>
                        </a:spcBef>
                        <a:buClr>
                          <a:srgbClr val="A50021"/>
                        </a:buClr>
                        <a:defRPr kumimoji="1" b="1">
                          <a:solidFill>
                            <a:srgbClr val="FFFF99"/>
                          </a:solidFill>
                          <a:latin typeface="Times New Roman" pitchFamily="18" charset="0"/>
                        </a:defRPr>
                      </a:lvl2pPr>
                      <a:lvl3pPr marL="1143000" indent="-228600" algn="l">
                        <a:spcBef>
                          <a:spcPct val="20000"/>
                        </a:spcBef>
                        <a:buClr>
                          <a:srgbClr val="A50021"/>
                        </a:buClr>
                        <a:defRPr kumimoji="1" sz="2000" b="1">
                          <a:solidFill>
                            <a:srgbClr val="FFFF99"/>
                          </a:solidFill>
                          <a:latin typeface="Times New Roman" pitchFamily="18" charset="0"/>
                        </a:defRPr>
                      </a:lvl3pPr>
                      <a:lvl4pPr marL="1600200" indent="-228600" algn="l">
                        <a:spcBef>
                          <a:spcPct val="20000"/>
                        </a:spcBef>
                        <a:buClr>
                          <a:srgbClr val="A50021"/>
                        </a:buClr>
                        <a:defRPr kumimoji="1" b="1">
                          <a:solidFill>
                            <a:srgbClr val="FFFF99"/>
                          </a:solidFill>
                          <a:latin typeface="Times New Roman" pitchFamily="18" charset="0"/>
                        </a:defRPr>
                      </a:lvl4pPr>
                      <a:lvl5pPr marL="2057400" indent="-228600" algn="l">
                        <a:spcBef>
                          <a:spcPct val="20000"/>
                        </a:spcBef>
                        <a:buClr>
                          <a:srgbClr val="A50021"/>
                        </a:buCl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defRPr kumimoji="1" b="1">
                          <a:solidFill>
                            <a:srgbClr val="FFFF99"/>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endParaRPr kumimoji="1" lang="zh-CN" altLang="en-US" sz="2000" b="0" i="0" u="none" strike="noStrike" cap="none" normalizeH="0" baseline="0" smtClean="0">
                        <a:ln>
                          <a:noFill/>
                        </a:ln>
                        <a:solidFill>
                          <a:srgbClr val="FFFF99"/>
                        </a:solidFill>
                        <a:effectLst>
                          <a:outerShdw blurRad="38100" dist="38100" dir="2700000" algn="tl">
                            <a:srgbClr val="000000"/>
                          </a:outerShdw>
                        </a:effectLst>
                        <a:latin typeface="Times New Roman" pitchFamily="18" charset="0"/>
                        <a:ea typeface="宋体" charset="-122"/>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latin typeface="Times New Roman" pitchFamily="18" charset="0"/>
                        </a:defRPr>
                      </a:lvl1pPr>
                      <a:lvl2pPr marL="742950" indent="-285750" algn="l">
                        <a:spcBef>
                          <a:spcPct val="20000"/>
                        </a:spcBef>
                        <a:buClr>
                          <a:srgbClr val="A50021"/>
                        </a:buClr>
                        <a:defRPr kumimoji="1" b="1">
                          <a:solidFill>
                            <a:srgbClr val="FFFF99"/>
                          </a:solidFill>
                          <a:latin typeface="Times New Roman" pitchFamily="18" charset="0"/>
                        </a:defRPr>
                      </a:lvl2pPr>
                      <a:lvl3pPr marL="1143000" indent="-228600" algn="l">
                        <a:spcBef>
                          <a:spcPct val="20000"/>
                        </a:spcBef>
                        <a:buClr>
                          <a:srgbClr val="A50021"/>
                        </a:buClr>
                        <a:defRPr kumimoji="1" sz="2000" b="1">
                          <a:solidFill>
                            <a:srgbClr val="FFFF99"/>
                          </a:solidFill>
                          <a:latin typeface="Times New Roman" pitchFamily="18" charset="0"/>
                        </a:defRPr>
                      </a:lvl3pPr>
                      <a:lvl4pPr marL="1600200" indent="-228600" algn="l">
                        <a:spcBef>
                          <a:spcPct val="20000"/>
                        </a:spcBef>
                        <a:buClr>
                          <a:srgbClr val="A50021"/>
                        </a:buClr>
                        <a:defRPr kumimoji="1" b="1">
                          <a:solidFill>
                            <a:srgbClr val="FFFF99"/>
                          </a:solidFill>
                          <a:latin typeface="Times New Roman" pitchFamily="18" charset="0"/>
                        </a:defRPr>
                      </a:lvl4pPr>
                      <a:lvl5pPr marL="2057400" indent="-228600" algn="l">
                        <a:spcBef>
                          <a:spcPct val="20000"/>
                        </a:spcBef>
                        <a:buClr>
                          <a:srgbClr val="A50021"/>
                        </a:buCl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defRPr kumimoji="1" b="1">
                          <a:solidFill>
                            <a:srgbClr val="FFFF99"/>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endParaRPr kumimoji="1" lang="zh-CN" altLang="en-US" sz="2000" b="0" i="0" u="none" strike="noStrike" cap="none" normalizeH="0" baseline="0" smtClean="0">
                        <a:ln>
                          <a:noFill/>
                        </a:ln>
                        <a:solidFill>
                          <a:srgbClr val="FFFF99"/>
                        </a:solidFill>
                        <a:effectLst>
                          <a:outerShdw blurRad="38100" dist="38100" dir="2700000" algn="tl">
                            <a:srgbClr val="000000"/>
                          </a:outerShdw>
                        </a:effectLst>
                        <a:latin typeface="Times New Roman" pitchFamily="18" charset="0"/>
                        <a:ea typeface="宋体" charset="-122"/>
                      </a:endParaRP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950913">
                <a:tc>
                  <a:txBody>
                    <a:bodyPr/>
                    <a:lstStyle>
                      <a:lvl1pPr algn="l">
                        <a:spcBef>
                          <a:spcPct val="20000"/>
                        </a:spcBef>
                        <a:buClr>
                          <a:srgbClr val="A50021"/>
                        </a:buClr>
                        <a:buSzPct val="75000"/>
                        <a:buFont typeface="Monotype Sorts" pitchFamily="2" charset="2"/>
                        <a:defRPr kumimoji="1" sz="2000" b="1">
                          <a:solidFill>
                            <a:srgbClr val="FFFF99"/>
                          </a:solidFill>
                          <a:latin typeface="Times New Roman" pitchFamily="18" charset="0"/>
                        </a:defRPr>
                      </a:lvl1pPr>
                      <a:lvl2pPr marL="742950" indent="-285750" algn="l">
                        <a:spcBef>
                          <a:spcPct val="20000"/>
                        </a:spcBef>
                        <a:buClr>
                          <a:srgbClr val="A50021"/>
                        </a:buClr>
                        <a:defRPr kumimoji="1" b="1">
                          <a:solidFill>
                            <a:srgbClr val="FFFF99"/>
                          </a:solidFill>
                          <a:latin typeface="Times New Roman" pitchFamily="18" charset="0"/>
                        </a:defRPr>
                      </a:lvl2pPr>
                      <a:lvl3pPr marL="1143000" indent="-228600" algn="l">
                        <a:spcBef>
                          <a:spcPct val="20000"/>
                        </a:spcBef>
                        <a:buClr>
                          <a:srgbClr val="A50021"/>
                        </a:buClr>
                        <a:defRPr kumimoji="1" sz="2000" b="1">
                          <a:solidFill>
                            <a:srgbClr val="FFFF99"/>
                          </a:solidFill>
                          <a:latin typeface="Times New Roman" pitchFamily="18" charset="0"/>
                        </a:defRPr>
                      </a:lvl3pPr>
                      <a:lvl4pPr marL="1600200" indent="-228600" algn="l">
                        <a:spcBef>
                          <a:spcPct val="20000"/>
                        </a:spcBef>
                        <a:buClr>
                          <a:srgbClr val="A50021"/>
                        </a:buClr>
                        <a:defRPr kumimoji="1" b="1">
                          <a:solidFill>
                            <a:srgbClr val="FFFF99"/>
                          </a:solidFill>
                          <a:latin typeface="Times New Roman" pitchFamily="18" charset="0"/>
                        </a:defRPr>
                      </a:lvl4pPr>
                      <a:lvl5pPr marL="2057400" indent="-228600" algn="l">
                        <a:spcBef>
                          <a:spcPct val="20000"/>
                        </a:spcBef>
                        <a:buClr>
                          <a:srgbClr val="A50021"/>
                        </a:buCl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defRPr kumimoji="1" b="1">
                          <a:solidFill>
                            <a:srgbClr val="FFFF99"/>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zh-CN" sz="2000" b="0" i="0" u="none" strike="noStrike" cap="none" normalizeH="0" baseline="0" smtClean="0">
                          <a:ln>
                            <a:noFill/>
                          </a:ln>
                          <a:solidFill>
                            <a:srgbClr val="FFFF99"/>
                          </a:solidFill>
                          <a:effectLst>
                            <a:outerShdw blurRad="38100" dist="38100" dir="2700000" algn="tl">
                              <a:srgbClr val="000000"/>
                            </a:outerShdw>
                          </a:effectLst>
                          <a:latin typeface="Times New Roman" pitchFamily="18" charset="0"/>
                          <a:ea typeface="宋体" charset="-122"/>
                        </a:rPr>
                        <a:t>Compute </a:t>
                      </a:r>
                      <a:r>
                        <a:rPr kumimoji="1" lang="en-US" altLang="zh-CN" sz="2000" b="0" i="1" u="none" strike="noStrike" cap="none" normalizeH="0" baseline="0" smtClean="0">
                          <a:ln>
                            <a:noFill/>
                          </a:ln>
                          <a:solidFill>
                            <a:srgbClr val="FFFF99"/>
                          </a:solidFill>
                          <a:effectLst>
                            <a:outerShdw blurRad="38100" dist="38100" dir="2700000" algn="tl">
                              <a:srgbClr val="000000"/>
                            </a:outerShdw>
                          </a:effectLst>
                          <a:latin typeface="Times New Roman" pitchFamily="18" charset="0"/>
                          <a:ea typeface="宋体" charset="-122"/>
                        </a:rPr>
                        <a:t>a</a:t>
                      </a:r>
                      <a:r>
                        <a:rPr kumimoji="1" lang="en-US" altLang="zh-CN" sz="2000" b="0" i="1" u="none" strike="noStrike" cap="none" normalizeH="0" baseline="30000" smtClean="0">
                          <a:ln>
                            <a:noFill/>
                          </a:ln>
                          <a:solidFill>
                            <a:srgbClr val="FFFF99"/>
                          </a:solidFill>
                          <a:effectLst>
                            <a:outerShdw blurRad="38100" dist="38100" dir="2700000" algn="tl">
                              <a:srgbClr val="000000"/>
                            </a:outerShdw>
                          </a:effectLst>
                          <a:latin typeface="Times New Roman" pitchFamily="18" charset="0"/>
                          <a:ea typeface="宋体" charset="-122"/>
                        </a:rPr>
                        <a:t>n</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latin typeface="Times New Roman" pitchFamily="18" charset="0"/>
                        </a:defRPr>
                      </a:lvl1pPr>
                      <a:lvl2pPr marL="742950" indent="-285750" algn="l">
                        <a:spcBef>
                          <a:spcPct val="20000"/>
                        </a:spcBef>
                        <a:buClr>
                          <a:srgbClr val="A50021"/>
                        </a:buClr>
                        <a:defRPr kumimoji="1" b="1">
                          <a:solidFill>
                            <a:srgbClr val="FFFF99"/>
                          </a:solidFill>
                          <a:latin typeface="Times New Roman" pitchFamily="18" charset="0"/>
                        </a:defRPr>
                      </a:lvl2pPr>
                      <a:lvl3pPr marL="1143000" indent="-228600" algn="l">
                        <a:spcBef>
                          <a:spcPct val="20000"/>
                        </a:spcBef>
                        <a:buClr>
                          <a:srgbClr val="A50021"/>
                        </a:buClr>
                        <a:defRPr kumimoji="1" sz="2000" b="1">
                          <a:solidFill>
                            <a:srgbClr val="FFFF99"/>
                          </a:solidFill>
                          <a:latin typeface="Times New Roman" pitchFamily="18" charset="0"/>
                        </a:defRPr>
                      </a:lvl3pPr>
                      <a:lvl4pPr marL="1600200" indent="-228600" algn="l">
                        <a:spcBef>
                          <a:spcPct val="20000"/>
                        </a:spcBef>
                        <a:buClr>
                          <a:srgbClr val="A50021"/>
                        </a:buClr>
                        <a:defRPr kumimoji="1" b="1">
                          <a:solidFill>
                            <a:srgbClr val="FFFF99"/>
                          </a:solidFill>
                          <a:latin typeface="Times New Roman" pitchFamily="18" charset="0"/>
                        </a:defRPr>
                      </a:lvl4pPr>
                      <a:lvl5pPr marL="2057400" indent="-228600" algn="l">
                        <a:spcBef>
                          <a:spcPct val="20000"/>
                        </a:spcBef>
                        <a:buClr>
                          <a:srgbClr val="A50021"/>
                        </a:buCl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defRPr kumimoji="1" b="1">
                          <a:solidFill>
                            <a:srgbClr val="FFFF99"/>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endParaRPr kumimoji="1" lang="zh-CN" altLang="en-US" sz="2000" b="0" i="1" u="none" strike="noStrike" cap="none" normalizeH="0" baseline="0" smtClean="0">
                        <a:ln>
                          <a:noFill/>
                        </a:ln>
                        <a:solidFill>
                          <a:srgbClr val="FFFF99"/>
                        </a:solidFill>
                        <a:effectLst>
                          <a:outerShdw blurRad="38100" dist="38100" dir="2700000" algn="tl">
                            <a:srgbClr val="000000"/>
                          </a:outerShdw>
                        </a:effectLst>
                        <a:latin typeface="Times New Roman" pitchFamily="18" charset="0"/>
                        <a:ea typeface="宋体" charset="-122"/>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latin typeface="Times New Roman" pitchFamily="18" charset="0"/>
                        </a:defRPr>
                      </a:lvl1pPr>
                      <a:lvl2pPr marL="742950" indent="-285750" algn="l">
                        <a:spcBef>
                          <a:spcPct val="20000"/>
                        </a:spcBef>
                        <a:buClr>
                          <a:srgbClr val="A50021"/>
                        </a:buClr>
                        <a:defRPr kumimoji="1" b="1">
                          <a:solidFill>
                            <a:srgbClr val="FFFF99"/>
                          </a:solidFill>
                          <a:latin typeface="Times New Roman" pitchFamily="18" charset="0"/>
                        </a:defRPr>
                      </a:lvl2pPr>
                      <a:lvl3pPr marL="1143000" indent="-228600" algn="l">
                        <a:spcBef>
                          <a:spcPct val="20000"/>
                        </a:spcBef>
                        <a:buClr>
                          <a:srgbClr val="A50021"/>
                        </a:buClr>
                        <a:defRPr kumimoji="1" sz="2000" b="1">
                          <a:solidFill>
                            <a:srgbClr val="FFFF99"/>
                          </a:solidFill>
                          <a:latin typeface="Times New Roman" pitchFamily="18" charset="0"/>
                        </a:defRPr>
                      </a:lvl3pPr>
                      <a:lvl4pPr marL="1600200" indent="-228600" algn="l">
                        <a:spcBef>
                          <a:spcPct val="20000"/>
                        </a:spcBef>
                        <a:buClr>
                          <a:srgbClr val="A50021"/>
                        </a:buClr>
                        <a:defRPr kumimoji="1" b="1">
                          <a:solidFill>
                            <a:srgbClr val="FFFF99"/>
                          </a:solidFill>
                          <a:latin typeface="Times New Roman" pitchFamily="18" charset="0"/>
                        </a:defRPr>
                      </a:lvl4pPr>
                      <a:lvl5pPr marL="2057400" indent="-228600" algn="l">
                        <a:spcBef>
                          <a:spcPct val="20000"/>
                        </a:spcBef>
                        <a:buClr>
                          <a:srgbClr val="A50021"/>
                        </a:buCl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defRPr kumimoji="1" b="1">
                          <a:solidFill>
                            <a:srgbClr val="FFFF99"/>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endParaRPr kumimoji="1" lang="zh-CN" altLang="en-US" sz="2000" b="0" i="0" u="none" strike="noStrike" cap="none" normalizeH="0" baseline="0" smtClean="0">
                        <a:ln>
                          <a:noFill/>
                        </a:ln>
                        <a:solidFill>
                          <a:srgbClr val="FFFF99"/>
                        </a:solidFill>
                        <a:effectLst>
                          <a:outerShdw blurRad="38100" dist="38100" dir="2700000" algn="tl">
                            <a:srgbClr val="000000"/>
                          </a:outerShdw>
                        </a:effectLst>
                        <a:latin typeface="Times New Roman" pitchFamily="18" charset="0"/>
                        <a:ea typeface="宋体" charset="-122"/>
                      </a:endParaRP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950913">
                <a:tc>
                  <a:txBody>
                    <a:bodyPr/>
                    <a:lstStyle>
                      <a:lvl1pPr algn="l">
                        <a:spcBef>
                          <a:spcPct val="20000"/>
                        </a:spcBef>
                        <a:buClr>
                          <a:srgbClr val="A50021"/>
                        </a:buClr>
                        <a:buSzPct val="75000"/>
                        <a:buFont typeface="Monotype Sorts" pitchFamily="2" charset="2"/>
                        <a:defRPr kumimoji="1" sz="2000" b="1">
                          <a:solidFill>
                            <a:srgbClr val="FFFF99"/>
                          </a:solidFill>
                          <a:latin typeface="Times New Roman" pitchFamily="18" charset="0"/>
                        </a:defRPr>
                      </a:lvl1pPr>
                      <a:lvl2pPr marL="742950" indent="-285750" algn="l">
                        <a:spcBef>
                          <a:spcPct val="20000"/>
                        </a:spcBef>
                        <a:buClr>
                          <a:srgbClr val="A50021"/>
                        </a:buClr>
                        <a:defRPr kumimoji="1" b="1">
                          <a:solidFill>
                            <a:srgbClr val="FFFF99"/>
                          </a:solidFill>
                          <a:latin typeface="Times New Roman" pitchFamily="18" charset="0"/>
                        </a:defRPr>
                      </a:lvl2pPr>
                      <a:lvl3pPr marL="1143000" indent="-228600" algn="l">
                        <a:spcBef>
                          <a:spcPct val="20000"/>
                        </a:spcBef>
                        <a:buClr>
                          <a:srgbClr val="A50021"/>
                        </a:buClr>
                        <a:defRPr kumimoji="1" sz="2000" b="1">
                          <a:solidFill>
                            <a:srgbClr val="FFFF99"/>
                          </a:solidFill>
                          <a:latin typeface="Times New Roman" pitchFamily="18" charset="0"/>
                        </a:defRPr>
                      </a:lvl3pPr>
                      <a:lvl4pPr marL="1600200" indent="-228600" algn="l">
                        <a:spcBef>
                          <a:spcPct val="20000"/>
                        </a:spcBef>
                        <a:buClr>
                          <a:srgbClr val="A50021"/>
                        </a:buClr>
                        <a:defRPr kumimoji="1" b="1">
                          <a:solidFill>
                            <a:srgbClr val="FFFF99"/>
                          </a:solidFill>
                          <a:latin typeface="Times New Roman" pitchFamily="18" charset="0"/>
                        </a:defRPr>
                      </a:lvl4pPr>
                      <a:lvl5pPr marL="2057400" indent="-228600" algn="l">
                        <a:spcBef>
                          <a:spcPct val="20000"/>
                        </a:spcBef>
                        <a:buClr>
                          <a:srgbClr val="A50021"/>
                        </a:buCl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defRPr kumimoji="1" b="1">
                          <a:solidFill>
                            <a:srgbClr val="FFFF99"/>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zh-CN" sz="2000" b="0" i="0" u="none" strike="noStrike" cap="none" normalizeH="0" baseline="0" smtClean="0">
                          <a:ln>
                            <a:noFill/>
                          </a:ln>
                          <a:solidFill>
                            <a:srgbClr val="FFFF99"/>
                          </a:solidFill>
                          <a:effectLst>
                            <a:outerShdw blurRad="38100" dist="38100" dir="2700000" algn="tl">
                              <a:srgbClr val="000000"/>
                            </a:outerShdw>
                          </a:effectLst>
                          <a:latin typeface="Times New Roman" pitchFamily="18" charset="0"/>
                          <a:ea typeface="宋体" charset="-122"/>
                        </a:rPr>
                        <a:t>Graph problem</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latin typeface="Times New Roman" pitchFamily="18" charset="0"/>
                        </a:defRPr>
                      </a:lvl1pPr>
                      <a:lvl2pPr marL="742950" indent="-285750" algn="l">
                        <a:spcBef>
                          <a:spcPct val="20000"/>
                        </a:spcBef>
                        <a:buClr>
                          <a:srgbClr val="A50021"/>
                        </a:buClr>
                        <a:defRPr kumimoji="1" b="1">
                          <a:solidFill>
                            <a:srgbClr val="FFFF99"/>
                          </a:solidFill>
                          <a:latin typeface="Times New Roman" pitchFamily="18" charset="0"/>
                        </a:defRPr>
                      </a:lvl2pPr>
                      <a:lvl3pPr marL="1143000" indent="-228600" algn="l">
                        <a:spcBef>
                          <a:spcPct val="20000"/>
                        </a:spcBef>
                        <a:buClr>
                          <a:srgbClr val="A50021"/>
                        </a:buClr>
                        <a:defRPr kumimoji="1" sz="2000" b="1">
                          <a:solidFill>
                            <a:srgbClr val="FFFF99"/>
                          </a:solidFill>
                          <a:latin typeface="Times New Roman" pitchFamily="18" charset="0"/>
                        </a:defRPr>
                      </a:lvl3pPr>
                      <a:lvl4pPr marL="1600200" indent="-228600" algn="l">
                        <a:spcBef>
                          <a:spcPct val="20000"/>
                        </a:spcBef>
                        <a:buClr>
                          <a:srgbClr val="A50021"/>
                        </a:buClr>
                        <a:defRPr kumimoji="1" b="1">
                          <a:solidFill>
                            <a:srgbClr val="FFFF99"/>
                          </a:solidFill>
                          <a:latin typeface="Times New Roman" pitchFamily="18" charset="0"/>
                        </a:defRPr>
                      </a:lvl4pPr>
                      <a:lvl5pPr marL="2057400" indent="-228600" algn="l">
                        <a:spcBef>
                          <a:spcPct val="20000"/>
                        </a:spcBef>
                        <a:buClr>
                          <a:srgbClr val="A50021"/>
                        </a:buCl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defRPr kumimoji="1" b="1">
                          <a:solidFill>
                            <a:srgbClr val="FFFF99"/>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endParaRPr kumimoji="1" lang="zh-CN" altLang="en-US" sz="2000" b="0" i="0" u="none" strike="noStrike" cap="none" normalizeH="0" baseline="0" smtClean="0">
                        <a:ln>
                          <a:noFill/>
                        </a:ln>
                        <a:solidFill>
                          <a:srgbClr val="FFFF99"/>
                        </a:solidFill>
                        <a:effectLst>
                          <a:outerShdw blurRad="38100" dist="38100" dir="2700000" algn="tl">
                            <a:srgbClr val="000000"/>
                          </a:outerShdw>
                        </a:effectLst>
                        <a:latin typeface="Times New Roman" pitchFamily="18" charset="0"/>
                        <a:ea typeface="宋体" charset="-122"/>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latin typeface="Times New Roman" pitchFamily="18" charset="0"/>
                        </a:defRPr>
                      </a:lvl1pPr>
                      <a:lvl2pPr marL="742950" indent="-285750" algn="l">
                        <a:spcBef>
                          <a:spcPct val="20000"/>
                        </a:spcBef>
                        <a:buClr>
                          <a:srgbClr val="A50021"/>
                        </a:buClr>
                        <a:defRPr kumimoji="1" b="1">
                          <a:solidFill>
                            <a:srgbClr val="FFFF99"/>
                          </a:solidFill>
                          <a:latin typeface="Times New Roman" pitchFamily="18" charset="0"/>
                        </a:defRPr>
                      </a:lvl2pPr>
                      <a:lvl3pPr marL="1143000" indent="-228600" algn="l">
                        <a:spcBef>
                          <a:spcPct val="20000"/>
                        </a:spcBef>
                        <a:buClr>
                          <a:srgbClr val="A50021"/>
                        </a:buClr>
                        <a:defRPr kumimoji="1" sz="2000" b="1">
                          <a:solidFill>
                            <a:srgbClr val="FFFF99"/>
                          </a:solidFill>
                          <a:latin typeface="Times New Roman" pitchFamily="18" charset="0"/>
                        </a:defRPr>
                      </a:lvl3pPr>
                      <a:lvl4pPr marL="1600200" indent="-228600" algn="l">
                        <a:spcBef>
                          <a:spcPct val="20000"/>
                        </a:spcBef>
                        <a:buClr>
                          <a:srgbClr val="A50021"/>
                        </a:buClr>
                        <a:defRPr kumimoji="1" b="1">
                          <a:solidFill>
                            <a:srgbClr val="FFFF99"/>
                          </a:solidFill>
                          <a:latin typeface="Times New Roman" pitchFamily="18" charset="0"/>
                        </a:defRPr>
                      </a:lvl4pPr>
                      <a:lvl5pPr marL="2057400" indent="-228600" algn="l">
                        <a:spcBef>
                          <a:spcPct val="20000"/>
                        </a:spcBef>
                        <a:buClr>
                          <a:srgbClr val="A50021"/>
                        </a:buCl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defRPr kumimoji="1" b="1">
                          <a:solidFill>
                            <a:srgbClr val="FFFF99"/>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endParaRPr kumimoji="1" lang="zh-CN" altLang="en-US" sz="2000" b="0" i="0" u="none" strike="noStrike" cap="none" normalizeH="0" baseline="0" smtClean="0">
                        <a:ln>
                          <a:noFill/>
                        </a:ln>
                        <a:solidFill>
                          <a:srgbClr val="FFFF99"/>
                        </a:solidFill>
                        <a:effectLst>
                          <a:outerShdw blurRad="38100" dist="38100" dir="2700000" algn="tl">
                            <a:srgbClr val="000000"/>
                          </a:outerShdw>
                        </a:effectLst>
                        <a:latin typeface="Times New Roman" pitchFamily="18" charset="0"/>
                        <a:ea typeface="宋体" charset="-122"/>
                      </a:endParaRP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extLst>
      <p:ext uri="{BB962C8B-B14F-4D97-AF65-F5344CB8AC3E}">
        <p14:creationId xmlns:p14="http://schemas.microsoft.com/office/powerpoint/2010/main" val="10054362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sz="2400" b="1">
                <a:solidFill>
                  <a:srgbClr val="FFFF99"/>
                </a:solidFill>
                <a:latin typeface="Times New Roman" pitchFamily="18" charset="0"/>
              </a:defRPr>
            </a:lvl3pPr>
            <a:lvl4pPr marL="1600200" indent="-228600" algn="l">
              <a:spcBef>
                <a:spcPct val="20000"/>
              </a:spcBef>
              <a:buClr>
                <a:srgbClr val="A50021"/>
              </a:buClr>
              <a:buChar char="–"/>
              <a:defRPr kumimoji="1" sz="2000" b="1">
                <a:solidFill>
                  <a:srgbClr val="FFFF99"/>
                </a:solidFill>
                <a:latin typeface="Times New Roman" pitchFamily="18" charset="0"/>
              </a:defRPr>
            </a:lvl4pPr>
            <a:lvl5pPr marL="2057400" indent="-228600" algn="l">
              <a:spcBef>
                <a:spcPct val="20000"/>
              </a:spcBef>
              <a:buClr>
                <a:srgbClr val="A50021"/>
              </a:buClr>
              <a:buChar char="»"/>
              <a:defRPr kumimoji="1" sz="2000"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sz="2000"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sz="2000"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sz="2000"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sz="2000" b="1">
                <a:solidFill>
                  <a:srgbClr val="FFFF99"/>
                </a:solidFill>
                <a:latin typeface="Times New Roman" pitchFamily="18" charset="0"/>
              </a:defRPr>
            </a:lvl9pPr>
          </a:lstStyle>
          <a:p>
            <a:pPr algn="ctr">
              <a:spcBef>
                <a:spcPct val="50000"/>
              </a:spcBef>
              <a:buClrTx/>
              <a:buSzTx/>
              <a:buFontTx/>
              <a:buNone/>
            </a:pPr>
            <a:r>
              <a:rPr kumimoji="0" lang="en-US" altLang="zh-CN" sz="1400" b="0" smtClean="0">
                <a:solidFill>
                  <a:schemeClr val="tx1"/>
                </a:solidFill>
                <a:latin typeface="Arial Narrow" pitchFamily="34" charset="0"/>
                <a:ea typeface="宋体" charset="-122"/>
              </a:rPr>
              <a:t>Design and Analysis of Algorithms Chapter 2.1</a:t>
            </a:r>
          </a:p>
        </p:txBody>
      </p:sp>
      <p:sp>
        <p:nvSpPr>
          <p:cNvPr id="1945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sz="2400" b="1">
                <a:solidFill>
                  <a:srgbClr val="FFFF99"/>
                </a:solidFill>
                <a:latin typeface="Times New Roman" pitchFamily="18" charset="0"/>
              </a:defRPr>
            </a:lvl3pPr>
            <a:lvl4pPr marL="1600200" indent="-228600" algn="l">
              <a:spcBef>
                <a:spcPct val="20000"/>
              </a:spcBef>
              <a:buClr>
                <a:srgbClr val="A50021"/>
              </a:buClr>
              <a:buChar char="–"/>
              <a:defRPr kumimoji="1" sz="2000" b="1">
                <a:solidFill>
                  <a:srgbClr val="FFFF99"/>
                </a:solidFill>
                <a:latin typeface="Times New Roman" pitchFamily="18" charset="0"/>
              </a:defRPr>
            </a:lvl4pPr>
            <a:lvl5pPr marL="2057400" indent="-228600" algn="l">
              <a:spcBef>
                <a:spcPct val="20000"/>
              </a:spcBef>
              <a:buClr>
                <a:srgbClr val="A50021"/>
              </a:buClr>
              <a:buChar char="»"/>
              <a:defRPr kumimoji="1" sz="2000"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sz="2000"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sz="2000"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sz="2000"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sz="2000" b="1">
                <a:solidFill>
                  <a:srgbClr val="FFFF99"/>
                </a:solidFill>
                <a:latin typeface="Times New Roman" pitchFamily="18" charset="0"/>
              </a:defRPr>
            </a:lvl9pPr>
          </a:lstStyle>
          <a:p>
            <a:pPr algn="r">
              <a:spcBef>
                <a:spcPct val="50000"/>
              </a:spcBef>
              <a:buClrTx/>
              <a:buSzTx/>
              <a:buFontTx/>
              <a:buNone/>
            </a:pPr>
            <a:fld id="{05A470C9-29BA-43FA-82EF-53960939BA66}" type="slidenum">
              <a:rPr kumimoji="0" lang="zh-CN" altLang="en-US" sz="1400" b="0">
                <a:solidFill>
                  <a:schemeClr val="tx1"/>
                </a:solidFill>
                <a:latin typeface="Arial Narrow" pitchFamily="34" charset="0"/>
              </a:rPr>
              <a:pPr algn="r">
                <a:spcBef>
                  <a:spcPct val="50000"/>
                </a:spcBef>
                <a:buClrTx/>
                <a:buSzTx/>
                <a:buFontTx/>
                <a:buNone/>
              </a:pPr>
              <a:t>13</a:t>
            </a:fld>
            <a:endParaRPr kumimoji="0" lang="en-US" altLang="zh-CN" sz="1400" b="0">
              <a:solidFill>
                <a:schemeClr val="tx1"/>
              </a:solidFill>
              <a:latin typeface="Arial Narrow" pitchFamily="34" charset="0"/>
            </a:endParaRPr>
          </a:p>
        </p:txBody>
      </p:sp>
      <p:sp>
        <p:nvSpPr>
          <p:cNvPr id="322562" name="Rectangle 2"/>
          <p:cNvSpPr>
            <a:spLocks noGrp="1" noChangeArrowheads="1"/>
          </p:cNvSpPr>
          <p:nvPr>
            <p:ph type="title"/>
          </p:nvPr>
        </p:nvSpPr>
        <p:spPr>
          <a:xfrm>
            <a:off x="611188" y="198438"/>
            <a:ext cx="8532812" cy="685800"/>
          </a:xfrm>
        </p:spPr>
        <p:txBody>
          <a:bodyPr>
            <a:normAutofit fontScale="90000"/>
          </a:bodyPr>
          <a:lstStyle/>
          <a:p>
            <a:pPr>
              <a:defRPr/>
            </a:pPr>
            <a:r>
              <a:rPr lang="en-US" altLang="zh-CN" smtClean="0">
                <a:ea typeface="SimSun" pitchFamily="2" charset="-122"/>
              </a:rPr>
              <a:t>Input size and basic operation examples</a:t>
            </a:r>
          </a:p>
        </p:txBody>
      </p:sp>
      <p:graphicFrame>
        <p:nvGraphicFramePr>
          <p:cNvPr id="322563" name="Group 3"/>
          <p:cNvGraphicFramePr>
            <a:graphicFrameLocks noGrp="1"/>
          </p:cNvGraphicFramePr>
          <p:nvPr>
            <p:ph idx="1"/>
          </p:nvPr>
        </p:nvGraphicFramePr>
        <p:xfrm>
          <a:off x="609600" y="1295400"/>
          <a:ext cx="8305800" cy="4876802"/>
        </p:xfrm>
        <a:graphic>
          <a:graphicData uri="http://schemas.openxmlformats.org/drawingml/2006/table">
            <a:tbl>
              <a:tblPr/>
              <a:tblGrid>
                <a:gridCol w="2768600"/>
                <a:gridCol w="2768600"/>
                <a:gridCol w="2768600"/>
              </a:tblGrid>
              <a:tr h="922338">
                <a:tc>
                  <a:txBody>
                    <a:bodyPr/>
                    <a:lstStyle>
                      <a:lvl1pPr algn="l">
                        <a:spcBef>
                          <a:spcPct val="20000"/>
                        </a:spcBef>
                        <a:buClr>
                          <a:srgbClr val="A50021"/>
                        </a:buClr>
                        <a:buSzPct val="75000"/>
                        <a:buFont typeface="Monotype Sorts" pitchFamily="2" charset="2"/>
                        <a:defRPr kumimoji="1" sz="2000" b="1">
                          <a:solidFill>
                            <a:srgbClr val="FFFF99"/>
                          </a:solidFill>
                          <a:latin typeface="Times New Roman" pitchFamily="18" charset="0"/>
                        </a:defRPr>
                      </a:lvl1pPr>
                      <a:lvl2pPr marL="742950" indent="-285750" algn="l">
                        <a:spcBef>
                          <a:spcPct val="20000"/>
                        </a:spcBef>
                        <a:buClr>
                          <a:srgbClr val="A50021"/>
                        </a:buClr>
                        <a:defRPr kumimoji="1" b="1">
                          <a:solidFill>
                            <a:srgbClr val="FFFF99"/>
                          </a:solidFill>
                          <a:latin typeface="Times New Roman" pitchFamily="18" charset="0"/>
                        </a:defRPr>
                      </a:lvl2pPr>
                      <a:lvl3pPr marL="1143000" indent="-228600" algn="l">
                        <a:spcBef>
                          <a:spcPct val="20000"/>
                        </a:spcBef>
                        <a:buClr>
                          <a:srgbClr val="A50021"/>
                        </a:buClr>
                        <a:defRPr kumimoji="1" sz="2000" b="1">
                          <a:solidFill>
                            <a:srgbClr val="FFFF99"/>
                          </a:solidFill>
                          <a:latin typeface="Times New Roman" pitchFamily="18" charset="0"/>
                        </a:defRPr>
                      </a:lvl3pPr>
                      <a:lvl4pPr marL="1600200" indent="-228600" algn="l">
                        <a:spcBef>
                          <a:spcPct val="20000"/>
                        </a:spcBef>
                        <a:buClr>
                          <a:srgbClr val="A50021"/>
                        </a:buClr>
                        <a:defRPr kumimoji="1" b="1">
                          <a:solidFill>
                            <a:srgbClr val="FFFF99"/>
                          </a:solidFill>
                          <a:latin typeface="Times New Roman" pitchFamily="18" charset="0"/>
                        </a:defRPr>
                      </a:lvl4pPr>
                      <a:lvl5pPr marL="2057400" indent="-228600" algn="l">
                        <a:spcBef>
                          <a:spcPct val="20000"/>
                        </a:spcBef>
                        <a:buClr>
                          <a:srgbClr val="A50021"/>
                        </a:buCl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defRPr kumimoji="1" b="1">
                          <a:solidFill>
                            <a:srgbClr val="FFFF99"/>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zh-CN" sz="2400" b="1" i="1" u="none" strike="noStrike" cap="none" normalizeH="0" baseline="0" smtClean="0">
                          <a:ln>
                            <a:noFill/>
                          </a:ln>
                          <a:solidFill>
                            <a:srgbClr val="FFFF99"/>
                          </a:solidFill>
                          <a:effectLst>
                            <a:outerShdw blurRad="38100" dist="38100" dir="2700000" algn="tl">
                              <a:srgbClr val="000000"/>
                            </a:outerShdw>
                          </a:effectLst>
                          <a:latin typeface="Times New Roman" pitchFamily="18" charset="0"/>
                          <a:ea typeface="宋体" charset="-122"/>
                        </a:rPr>
                        <a:t>Problem</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latin typeface="Times New Roman" pitchFamily="18" charset="0"/>
                        </a:defRPr>
                      </a:lvl1pPr>
                      <a:lvl2pPr marL="742950" indent="-285750" algn="l">
                        <a:spcBef>
                          <a:spcPct val="20000"/>
                        </a:spcBef>
                        <a:buClr>
                          <a:srgbClr val="A50021"/>
                        </a:buClr>
                        <a:defRPr kumimoji="1" b="1">
                          <a:solidFill>
                            <a:srgbClr val="FFFF99"/>
                          </a:solidFill>
                          <a:latin typeface="Times New Roman" pitchFamily="18" charset="0"/>
                        </a:defRPr>
                      </a:lvl2pPr>
                      <a:lvl3pPr marL="1143000" indent="-228600" algn="l">
                        <a:spcBef>
                          <a:spcPct val="20000"/>
                        </a:spcBef>
                        <a:buClr>
                          <a:srgbClr val="A50021"/>
                        </a:buClr>
                        <a:defRPr kumimoji="1" sz="2000" b="1">
                          <a:solidFill>
                            <a:srgbClr val="FFFF99"/>
                          </a:solidFill>
                          <a:latin typeface="Times New Roman" pitchFamily="18" charset="0"/>
                        </a:defRPr>
                      </a:lvl3pPr>
                      <a:lvl4pPr marL="1600200" indent="-228600" algn="l">
                        <a:spcBef>
                          <a:spcPct val="20000"/>
                        </a:spcBef>
                        <a:buClr>
                          <a:srgbClr val="A50021"/>
                        </a:buClr>
                        <a:defRPr kumimoji="1" b="1">
                          <a:solidFill>
                            <a:srgbClr val="FFFF99"/>
                          </a:solidFill>
                          <a:latin typeface="Times New Roman" pitchFamily="18" charset="0"/>
                        </a:defRPr>
                      </a:lvl4pPr>
                      <a:lvl5pPr marL="2057400" indent="-228600" algn="l">
                        <a:spcBef>
                          <a:spcPct val="20000"/>
                        </a:spcBef>
                        <a:buClr>
                          <a:srgbClr val="A50021"/>
                        </a:buCl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defRPr kumimoji="1" b="1">
                          <a:solidFill>
                            <a:srgbClr val="FFFF99"/>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zh-CN" sz="2400" b="1" i="1" u="none" strike="noStrike" cap="none" normalizeH="0" baseline="0" smtClean="0">
                          <a:ln>
                            <a:noFill/>
                          </a:ln>
                          <a:solidFill>
                            <a:srgbClr val="FFFF99"/>
                          </a:solidFill>
                          <a:effectLst>
                            <a:outerShdw blurRad="38100" dist="38100" dir="2700000" algn="tl">
                              <a:srgbClr val="000000"/>
                            </a:outerShdw>
                          </a:effectLst>
                          <a:latin typeface="Times New Roman" pitchFamily="18" charset="0"/>
                          <a:ea typeface="宋体" charset="-122"/>
                        </a:rPr>
                        <a:t>Input size measure</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latin typeface="Times New Roman" pitchFamily="18" charset="0"/>
                        </a:defRPr>
                      </a:lvl1pPr>
                      <a:lvl2pPr marL="742950" indent="-285750" algn="l">
                        <a:spcBef>
                          <a:spcPct val="20000"/>
                        </a:spcBef>
                        <a:buClr>
                          <a:srgbClr val="A50021"/>
                        </a:buClr>
                        <a:defRPr kumimoji="1" b="1">
                          <a:solidFill>
                            <a:srgbClr val="FFFF99"/>
                          </a:solidFill>
                          <a:latin typeface="Times New Roman" pitchFamily="18" charset="0"/>
                        </a:defRPr>
                      </a:lvl2pPr>
                      <a:lvl3pPr marL="1143000" indent="-228600" algn="l">
                        <a:spcBef>
                          <a:spcPct val="20000"/>
                        </a:spcBef>
                        <a:buClr>
                          <a:srgbClr val="A50021"/>
                        </a:buClr>
                        <a:defRPr kumimoji="1" sz="2000" b="1">
                          <a:solidFill>
                            <a:srgbClr val="FFFF99"/>
                          </a:solidFill>
                          <a:latin typeface="Times New Roman" pitchFamily="18" charset="0"/>
                        </a:defRPr>
                      </a:lvl3pPr>
                      <a:lvl4pPr marL="1600200" indent="-228600" algn="l">
                        <a:spcBef>
                          <a:spcPct val="20000"/>
                        </a:spcBef>
                        <a:buClr>
                          <a:srgbClr val="A50021"/>
                        </a:buClr>
                        <a:defRPr kumimoji="1" b="1">
                          <a:solidFill>
                            <a:srgbClr val="FFFF99"/>
                          </a:solidFill>
                          <a:latin typeface="Times New Roman" pitchFamily="18" charset="0"/>
                        </a:defRPr>
                      </a:lvl4pPr>
                      <a:lvl5pPr marL="2057400" indent="-228600" algn="l">
                        <a:spcBef>
                          <a:spcPct val="20000"/>
                        </a:spcBef>
                        <a:buClr>
                          <a:srgbClr val="A50021"/>
                        </a:buCl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defRPr kumimoji="1" b="1">
                          <a:solidFill>
                            <a:srgbClr val="FFFF99"/>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zh-CN" sz="2400" b="1" i="1" u="none" strike="noStrike" cap="none" normalizeH="0" baseline="0" smtClean="0">
                          <a:ln>
                            <a:noFill/>
                          </a:ln>
                          <a:solidFill>
                            <a:srgbClr val="FFFF99"/>
                          </a:solidFill>
                          <a:effectLst>
                            <a:outerShdw blurRad="38100" dist="38100" dir="2700000" algn="tl">
                              <a:srgbClr val="000000"/>
                            </a:outerShdw>
                          </a:effectLst>
                          <a:latin typeface="Times New Roman" pitchFamily="18" charset="0"/>
                          <a:ea typeface="宋体" charset="-122"/>
                        </a:rPr>
                        <a:t>Basic operation</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950913">
                <a:tc>
                  <a:txBody>
                    <a:bodyPr/>
                    <a:lstStyle>
                      <a:lvl1pPr algn="l">
                        <a:spcBef>
                          <a:spcPct val="20000"/>
                        </a:spcBef>
                        <a:buClr>
                          <a:srgbClr val="A50021"/>
                        </a:buClr>
                        <a:buSzPct val="75000"/>
                        <a:buFont typeface="Monotype Sorts" pitchFamily="2" charset="2"/>
                        <a:defRPr kumimoji="1" sz="2000" b="1">
                          <a:solidFill>
                            <a:srgbClr val="FFFF99"/>
                          </a:solidFill>
                          <a:latin typeface="Times New Roman" pitchFamily="18" charset="0"/>
                        </a:defRPr>
                      </a:lvl1pPr>
                      <a:lvl2pPr marL="742950" indent="-285750" algn="l">
                        <a:spcBef>
                          <a:spcPct val="20000"/>
                        </a:spcBef>
                        <a:buClr>
                          <a:srgbClr val="A50021"/>
                        </a:buClr>
                        <a:defRPr kumimoji="1" b="1">
                          <a:solidFill>
                            <a:srgbClr val="FFFF99"/>
                          </a:solidFill>
                          <a:latin typeface="Times New Roman" pitchFamily="18" charset="0"/>
                        </a:defRPr>
                      </a:lvl2pPr>
                      <a:lvl3pPr marL="1143000" indent="-228600" algn="l">
                        <a:spcBef>
                          <a:spcPct val="20000"/>
                        </a:spcBef>
                        <a:buClr>
                          <a:srgbClr val="A50021"/>
                        </a:buClr>
                        <a:defRPr kumimoji="1" sz="2000" b="1">
                          <a:solidFill>
                            <a:srgbClr val="FFFF99"/>
                          </a:solidFill>
                          <a:latin typeface="Times New Roman" pitchFamily="18" charset="0"/>
                        </a:defRPr>
                      </a:lvl3pPr>
                      <a:lvl4pPr marL="1600200" indent="-228600" algn="l">
                        <a:spcBef>
                          <a:spcPct val="20000"/>
                        </a:spcBef>
                        <a:buClr>
                          <a:srgbClr val="A50021"/>
                        </a:buClr>
                        <a:defRPr kumimoji="1" b="1">
                          <a:solidFill>
                            <a:srgbClr val="FFFF99"/>
                          </a:solidFill>
                          <a:latin typeface="Times New Roman" pitchFamily="18" charset="0"/>
                        </a:defRPr>
                      </a:lvl4pPr>
                      <a:lvl5pPr marL="2057400" indent="-228600" algn="l">
                        <a:spcBef>
                          <a:spcPct val="20000"/>
                        </a:spcBef>
                        <a:buClr>
                          <a:srgbClr val="A50021"/>
                        </a:buCl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defRPr kumimoji="1" b="1">
                          <a:solidFill>
                            <a:srgbClr val="FFFF99"/>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zh-CN" sz="2000" b="0" i="0" u="none" strike="noStrike" cap="none" normalizeH="0" baseline="0" smtClean="0">
                          <a:ln>
                            <a:noFill/>
                          </a:ln>
                          <a:solidFill>
                            <a:srgbClr val="FFFF99"/>
                          </a:solidFill>
                          <a:effectLst>
                            <a:outerShdw blurRad="38100" dist="38100" dir="2700000" algn="tl">
                              <a:srgbClr val="000000"/>
                            </a:outerShdw>
                          </a:effectLst>
                          <a:latin typeface="Times New Roman" pitchFamily="18" charset="0"/>
                          <a:ea typeface="宋体" charset="-122"/>
                        </a:rPr>
                        <a:t>Search for key in a list of </a:t>
                      </a:r>
                      <a:r>
                        <a:rPr kumimoji="1" lang="en-US" altLang="zh-CN" sz="2000" b="0" i="1" u="none" strike="noStrike" cap="none" normalizeH="0" baseline="0" smtClean="0">
                          <a:ln>
                            <a:noFill/>
                          </a:ln>
                          <a:solidFill>
                            <a:srgbClr val="FFFF99"/>
                          </a:solidFill>
                          <a:effectLst>
                            <a:outerShdw blurRad="38100" dist="38100" dir="2700000" algn="tl">
                              <a:srgbClr val="000000"/>
                            </a:outerShdw>
                          </a:effectLst>
                          <a:latin typeface="Times New Roman" pitchFamily="18" charset="0"/>
                          <a:ea typeface="宋体" charset="-122"/>
                        </a:rPr>
                        <a:t>n</a:t>
                      </a:r>
                      <a:r>
                        <a:rPr kumimoji="1" lang="en-US" altLang="zh-CN" sz="2000" b="0" i="0" u="none" strike="noStrike" cap="none" normalizeH="0" baseline="0" smtClean="0">
                          <a:ln>
                            <a:noFill/>
                          </a:ln>
                          <a:solidFill>
                            <a:srgbClr val="FFFF99"/>
                          </a:solidFill>
                          <a:effectLst>
                            <a:outerShdw blurRad="38100" dist="38100" dir="2700000" algn="tl">
                              <a:srgbClr val="000000"/>
                            </a:outerShdw>
                          </a:effectLst>
                          <a:latin typeface="Times New Roman" pitchFamily="18" charset="0"/>
                          <a:ea typeface="宋体" charset="-122"/>
                        </a:rPr>
                        <a:t> items</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latin typeface="Times New Roman" pitchFamily="18" charset="0"/>
                        </a:defRPr>
                      </a:lvl1pPr>
                      <a:lvl2pPr marL="742950" indent="-285750" algn="l">
                        <a:spcBef>
                          <a:spcPct val="20000"/>
                        </a:spcBef>
                        <a:buClr>
                          <a:srgbClr val="A50021"/>
                        </a:buClr>
                        <a:defRPr kumimoji="1" b="1">
                          <a:solidFill>
                            <a:srgbClr val="FFFF99"/>
                          </a:solidFill>
                          <a:latin typeface="Times New Roman" pitchFamily="18" charset="0"/>
                        </a:defRPr>
                      </a:lvl2pPr>
                      <a:lvl3pPr marL="1143000" indent="-228600" algn="l">
                        <a:spcBef>
                          <a:spcPct val="20000"/>
                        </a:spcBef>
                        <a:buClr>
                          <a:srgbClr val="A50021"/>
                        </a:buClr>
                        <a:defRPr kumimoji="1" sz="2000" b="1">
                          <a:solidFill>
                            <a:srgbClr val="FFFF99"/>
                          </a:solidFill>
                          <a:latin typeface="Times New Roman" pitchFamily="18" charset="0"/>
                        </a:defRPr>
                      </a:lvl3pPr>
                      <a:lvl4pPr marL="1600200" indent="-228600" algn="l">
                        <a:spcBef>
                          <a:spcPct val="20000"/>
                        </a:spcBef>
                        <a:buClr>
                          <a:srgbClr val="A50021"/>
                        </a:buClr>
                        <a:defRPr kumimoji="1" b="1">
                          <a:solidFill>
                            <a:srgbClr val="FFFF99"/>
                          </a:solidFill>
                          <a:latin typeface="Times New Roman" pitchFamily="18" charset="0"/>
                        </a:defRPr>
                      </a:lvl4pPr>
                      <a:lvl5pPr marL="2057400" indent="-228600" algn="l">
                        <a:spcBef>
                          <a:spcPct val="20000"/>
                        </a:spcBef>
                        <a:buClr>
                          <a:srgbClr val="A50021"/>
                        </a:buCl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defRPr kumimoji="1" b="1">
                          <a:solidFill>
                            <a:srgbClr val="FFFF99"/>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zh-CN" sz="2000" b="0" i="0" u="none" strike="noStrike" cap="none" normalizeH="0" baseline="0" smtClean="0">
                          <a:ln>
                            <a:noFill/>
                          </a:ln>
                          <a:solidFill>
                            <a:srgbClr val="FFFF99"/>
                          </a:solidFill>
                          <a:effectLst>
                            <a:outerShdw blurRad="38100" dist="38100" dir="2700000" algn="tl">
                              <a:srgbClr val="000000"/>
                            </a:outerShdw>
                          </a:effectLst>
                          <a:latin typeface="Times New Roman" pitchFamily="18" charset="0"/>
                          <a:ea typeface="宋体" charset="-122"/>
                        </a:rPr>
                        <a:t>Number of items in the list: </a:t>
                      </a:r>
                      <a:r>
                        <a:rPr kumimoji="1" lang="en-US" altLang="zh-CN" sz="2000" b="0" i="1" u="none" strike="noStrike" cap="none" normalizeH="0" baseline="0" smtClean="0">
                          <a:ln>
                            <a:noFill/>
                          </a:ln>
                          <a:solidFill>
                            <a:srgbClr val="FFFF99"/>
                          </a:solidFill>
                          <a:effectLst>
                            <a:outerShdw blurRad="38100" dist="38100" dir="2700000" algn="tl">
                              <a:srgbClr val="000000"/>
                            </a:outerShdw>
                          </a:effectLst>
                          <a:latin typeface="Times New Roman" pitchFamily="18" charset="0"/>
                          <a:ea typeface="宋体" charset="-122"/>
                        </a:rPr>
                        <a:t>n</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latin typeface="Times New Roman" pitchFamily="18" charset="0"/>
                        </a:defRPr>
                      </a:lvl1pPr>
                      <a:lvl2pPr marL="742950" indent="-285750" algn="l">
                        <a:spcBef>
                          <a:spcPct val="20000"/>
                        </a:spcBef>
                        <a:buClr>
                          <a:srgbClr val="A50021"/>
                        </a:buClr>
                        <a:defRPr kumimoji="1" b="1">
                          <a:solidFill>
                            <a:srgbClr val="FFFF99"/>
                          </a:solidFill>
                          <a:latin typeface="Times New Roman" pitchFamily="18" charset="0"/>
                        </a:defRPr>
                      </a:lvl2pPr>
                      <a:lvl3pPr marL="1143000" indent="-228600" algn="l">
                        <a:spcBef>
                          <a:spcPct val="20000"/>
                        </a:spcBef>
                        <a:buClr>
                          <a:srgbClr val="A50021"/>
                        </a:buClr>
                        <a:defRPr kumimoji="1" sz="2000" b="1">
                          <a:solidFill>
                            <a:srgbClr val="FFFF99"/>
                          </a:solidFill>
                          <a:latin typeface="Times New Roman" pitchFamily="18" charset="0"/>
                        </a:defRPr>
                      </a:lvl3pPr>
                      <a:lvl4pPr marL="1600200" indent="-228600" algn="l">
                        <a:spcBef>
                          <a:spcPct val="20000"/>
                        </a:spcBef>
                        <a:buClr>
                          <a:srgbClr val="A50021"/>
                        </a:buClr>
                        <a:defRPr kumimoji="1" b="1">
                          <a:solidFill>
                            <a:srgbClr val="FFFF99"/>
                          </a:solidFill>
                          <a:latin typeface="Times New Roman" pitchFamily="18" charset="0"/>
                        </a:defRPr>
                      </a:lvl4pPr>
                      <a:lvl5pPr marL="2057400" indent="-228600" algn="l">
                        <a:spcBef>
                          <a:spcPct val="20000"/>
                        </a:spcBef>
                        <a:buClr>
                          <a:srgbClr val="A50021"/>
                        </a:buCl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defRPr kumimoji="1" b="1">
                          <a:solidFill>
                            <a:srgbClr val="FFFF99"/>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zh-CN" sz="2000" b="0" i="0" u="none" strike="noStrike" cap="none" normalizeH="0" baseline="0" smtClean="0">
                          <a:ln>
                            <a:noFill/>
                          </a:ln>
                          <a:solidFill>
                            <a:srgbClr val="FFFF99"/>
                          </a:solidFill>
                          <a:effectLst>
                            <a:outerShdw blurRad="38100" dist="38100" dir="2700000" algn="tl">
                              <a:srgbClr val="000000"/>
                            </a:outerShdw>
                          </a:effectLst>
                          <a:latin typeface="Times New Roman" pitchFamily="18" charset="0"/>
                          <a:ea typeface="宋体" charset="-122"/>
                        </a:rPr>
                        <a:t>Key comparison</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101725">
                <a:tc>
                  <a:txBody>
                    <a:bodyPr/>
                    <a:lstStyle>
                      <a:lvl1pPr algn="l">
                        <a:spcBef>
                          <a:spcPct val="20000"/>
                        </a:spcBef>
                        <a:buClr>
                          <a:srgbClr val="A50021"/>
                        </a:buClr>
                        <a:buSzPct val="75000"/>
                        <a:buFont typeface="Monotype Sorts" pitchFamily="2" charset="2"/>
                        <a:defRPr kumimoji="1" sz="2000" b="1">
                          <a:solidFill>
                            <a:srgbClr val="FFFF99"/>
                          </a:solidFill>
                          <a:latin typeface="Times New Roman" pitchFamily="18" charset="0"/>
                        </a:defRPr>
                      </a:lvl1pPr>
                      <a:lvl2pPr marL="742950" indent="-285750" algn="l">
                        <a:spcBef>
                          <a:spcPct val="20000"/>
                        </a:spcBef>
                        <a:buClr>
                          <a:srgbClr val="A50021"/>
                        </a:buClr>
                        <a:defRPr kumimoji="1" b="1">
                          <a:solidFill>
                            <a:srgbClr val="FFFF99"/>
                          </a:solidFill>
                          <a:latin typeface="Times New Roman" pitchFamily="18" charset="0"/>
                        </a:defRPr>
                      </a:lvl2pPr>
                      <a:lvl3pPr marL="1143000" indent="-228600" algn="l">
                        <a:spcBef>
                          <a:spcPct val="20000"/>
                        </a:spcBef>
                        <a:buClr>
                          <a:srgbClr val="A50021"/>
                        </a:buClr>
                        <a:defRPr kumimoji="1" sz="2000" b="1">
                          <a:solidFill>
                            <a:srgbClr val="FFFF99"/>
                          </a:solidFill>
                          <a:latin typeface="Times New Roman" pitchFamily="18" charset="0"/>
                        </a:defRPr>
                      </a:lvl3pPr>
                      <a:lvl4pPr marL="1600200" indent="-228600" algn="l">
                        <a:spcBef>
                          <a:spcPct val="20000"/>
                        </a:spcBef>
                        <a:buClr>
                          <a:srgbClr val="A50021"/>
                        </a:buClr>
                        <a:defRPr kumimoji="1" b="1">
                          <a:solidFill>
                            <a:srgbClr val="FFFF99"/>
                          </a:solidFill>
                          <a:latin typeface="Times New Roman" pitchFamily="18" charset="0"/>
                        </a:defRPr>
                      </a:lvl4pPr>
                      <a:lvl5pPr marL="2057400" indent="-228600" algn="l">
                        <a:spcBef>
                          <a:spcPct val="20000"/>
                        </a:spcBef>
                        <a:buClr>
                          <a:srgbClr val="A50021"/>
                        </a:buCl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defRPr kumimoji="1" b="1">
                          <a:solidFill>
                            <a:srgbClr val="FFFF99"/>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zh-CN" sz="2000" b="0" i="0" u="none" strike="noStrike" cap="none" normalizeH="0" baseline="0" smtClean="0">
                          <a:ln>
                            <a:noFill/>
                          </a:ln>
                          <a:solidFill>
                            <a:srgbClr val="FFFF99"/>
                          </a:solidFill>
                          <a:effectLst>
                            <a:outerShdw blurRad="38100" dist="38100" dir="2700000" algn="tl">
                              <a:srgbClr val="000000"/>
                            </a:outerShdw>
                          </a:effectLst>
                          <a:latin typeface="Times New Roman" pitchFamily="18" charset="0"/>
                          <a:ea typeface="宋体" charset="-122"/>
                        </a:rPr>
                        <a:t>Multiply two matrices of floating point numbers</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latin typeface="Times New Roman" pitchFamily="18" charset="0"/>
                        </a:defRPr>
                      </a:lvl1pPr>
                      <a:lvl2pPr marL="742950" indent="-285750" algn="l">
                        <a:spcBef>
                          <a:spcPct val="20000"/>
                        </a:spcBef>
                        <a:buClr>
                          <a:srgbClr val="A50021"/>
                        </a:buClr>
                        <a:defRPr kumimoji="1" b="1">
                          <a:solidFill>
                            <a:srgbClr val="FFFF99"/>
                          </a:solidFill>
                          <a:latin typeface="Times New Roman" pitchFamily="18" charset="0"/>
                        </a:defRPr>
                      </a:lvl2pPr>
                      <a:lvl3pPr marL="1143000" indent="-228600" algn="l">
                        <a:spcBef>
                          <a:spcPct val="20000"/>
                        </a:spcBef>
                        <a:buClr>
                          <a:srgbClr val="A50021"/>
                        </a:buClr>
                        <a:defRPr kumimoji="1" sz="2000" b="1">
                          <a:solidFill>
                            <a:srgbClr val="FFFF99"/>
                          </a:solidFill>
                          <a:latin typeface="Times New Roman" pitchFamily="18" charset="0"/>
                        </a:defRPr>
                      </a:lvl3pPr>
                      <a:lvl4pPr marL="1600200" indent="-228600" algn="l">
                        <a:spcBef>
                          <a:spcPct val="20000"/>
                        </a:spcBef>
                        <a:buClr>
                          <a:srgbClr val="A50021"/>
                        </a:buClr>
                        <a:defRPr kumimoji="1" b="1">
                          <a:solidFill>
                            <a:srgbClr val="FFFF99"/>
                          </a:solidFill>
                          <a:latin typeface="Times New Roman" pitchFamily="18" charset="0"/>
                        </a:defRPr>
                      </a:lvl4pPr>
                      <a:lvl5pPr marL="2057400" indent="-228600" algn="l">
                        <a:spcBef>
                          <a:spcPct val="20000"/>
                        </a:spcBef>
                        <a:buClr>
                          <a:srgbClr val="A50021"/>
                        </a:buCl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defRPr kumimoji="1" b="1">
                          <a:solidFill>
                            <a:srgbClr val="FFFF99"/>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zh-CN" sz="2000" b="0" i="0" u="none" strike="noStrike" cap="none" normalizeH="0" baseline="0" smtClean="0">
                          <a:ln>
                            <a:noFill/>
                          </a:ln>
                          <a:solidFill>
                            <a:srgbClr val="FFFF99"/>
                          </a:solidFill>
                          <a:effectLst>
                            <a:outerShdw blurRad="38100" dist="38100" dir="2700000" algn="tl">
                              <a:srgbClr val="000000"/>
                            </a:outerShdw>
                          </a:effectLst>
                          <a:latin typeface="Times New Roman" pitchFamily="18" charset="0"/>
                          <a:ea typeface="宋体" charset="-122"/>
                        </a:rPr>
                        <a:t>Dimensions of matrices</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latin typeface="Times New Roman" pitchFamily="18" charset="0"/>
                        </a:defRPr>
                      </a:lvl1pPr>
                      <a:lvl2pPr marL="742950" indent="-285750" algn="l">
                        <a:spcBef>
                          <a:spcPct val="20000"/>
                        </a:spcBef>
                        <a:buClr>
                          <a:srgbClr val="A50021"/>
                        </a:buClr>
                        <a:defRPr kumimoji="1" b="1">
                          <a:solidFill>
                            <a:srgbClr val="FFFF99"/>
                          </a:solidFill>
                          <a:latin typeface="Times New Roman" pitchFamily="18" charset="0"/>
                        </a:defRPr>
                      </a:lvl2pPr>
                      <a:lvl3pPr marL="1143000" indent="-228600" algn="l">
                        <a:spcBef>
                          <a:spcPct val="20000"/>
                        </a:spcBef>
                        <a:buClr>
                          <a:srgbClr val="A50021"/>
                        </a:buClr>
                        <a:defRPr kumimoji="1" sz="2000" b="1">
                          <a:solidFill>
                            <a:srgbClr val="FFFF99"/>
                          </a:solidFill>
                          <a:latin typeface="Times New Roman" pitchFamily="18" charset="0"/>
                        </a:defRPr>
                      </a:lvl3pPr>
                      <a:lvl4pPr marL="1600200" indent="-228600" algn="l">
                        <a:spcBef>
                          <a:spcPct val="20000"/>
                        </a:spcBef>
                        <a:buClr>
                          <a:srgbClr val="A50021"/>
                        </a:buClr>
                        <a:defRPr kumimoji="1" b="1">
                          <a:solidFill>
                            <a:srgbClr val="FFFF99"/>
                          </a:solidFill>
                          <a:latin typeface="Times New Roman" pitchFamily="18" charset="0"/>
                        </a:defRPr>
                      </a:lvl4pPr>
                      <a:lvl5pPr marL="2057400" indent="-228600" algn="l">
                        <a:spcBef>
                          <a:spcPct val="20000"/>
                        </a:spcBef>
                        <a:buClr>
                          <a:srgbClr val="A50021"/>
                        </a:buCl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defRPr kumimoji="1" b="1">
                          <a:solidFill>
                            <a:srgbClr val="FFFF99"/>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zh-CN" sz="2000" b="0" i="0" u="none" strike="noStrike" cap="none" normalizeH="0" baseline="0" smtClean="0">
                          <a:ln>
                            <a:noFill/>
                          </a:ln>
                          <a:solidFill>
                            <a:srgbClr val="FFFF99"/>
                          </a:solidFill>
                          <a:effectLst>
                            <a:outerShdw blurRad="38100" dist="38100" dir="2700000" algn="tl">
                              <a:srgbClr val="000000"/>
                            </a:outerShdw>
                          </a:effectLst>
                          <a:latin typeface="Times New Roman" pitchFamily="18" charset="0"/>
                          <a:ea typeface="宋体" charset="-122"/>
                        </a:rPr>
                        <a:t>Floating point multiplication</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950913">
                <a:tc>
                  <a:txBody>
                    <a:bodyPr/>
                    <a:lstStyle>
                      <a:lvl1pPr algn="l">
                        <a:spcBef>
                          <a:spcPct val="20000"/>
                        </a:spcBef>
                        <a:buClr>
                          <a:srgbClr val="A50021"/>
                        </a:buClr>
                        <a:buSzPct val="75000"/>
                        <a:buFont typeface="Monotype Sorts" pitchFamily="2" charset="2"/>
                        <a:defRPr kumimoji="1" sz="2000" b="1">
                          <a:solidFill>
                            <a:srgbClr val="FFFF99"/>
                          </a:solidFill>
                          <a:latin typeface="Times New Roman" pitchFamily="18" charset="0"/>
                        </a:defRPr>
                      </a:lvl1pPr>
                      <a:lvl2pPr marL="742950" indent="-285750" algn="l">
                        <a:spcBef>
                          <a:spcPct val="20000"/>
                        </a:spcBef>
                        <a:buClr>
                          <a:srgbClr val="A50021"/>
                        </a:buClr>
                        <a:defRPr kumimoji="1" b="1">
                          <a:solidFill>
                            <a:srgbClr val="FFFF99"/>
                          </a:solidFill>
                          <a:latin typeface="Times New Roman" pitchFamily="18" charset="0"/>
                        </a:defRPr>
                      </a:lvl2pPr>
                      <a:lvl3pPr marL="1143000" indent="-228600" algn="l">
                        <a:spcBef>
                          <a:spcPct val="20000"/>
                        </a:spcBef>
                        <a:buClr>
                          <a:srgbClr val="A50021"/>
                        </a:buClr>
                        <a:defRPr kumimoji="1" sz="2000" b="1">
                          <a:solidFill>
                            <a:srgbClr val="FFFF99"/>
                          </a:solidFill>
                          <a:latin typeface="Times New Roman" pitchFamily="18" charset="0"/>
                        </a:defRPr>
                      </a:lvl3pPr>
                      <a:lvl4pPr marL="1600200" indent="-228600" algn="l">
                        <a:spcBef>
                          <a:spcPct val="20000"/>
                        </a:spcBef>
                        <a:buClr>
                          <a:srgbClr val="A50021"/>
                        </a:buClr>
                        <a:defRPr kumimoji="1" b="1">
                          <a:solidFill>
                            <a:srgbClr val="FFFF99"/>
                          </a:solidFill>
                          <a:latin typeface="Times New Roman" pitchFamily="18" charset="0"/>
                        </a:defRPr>
                      </a:lvl4pPr>
                      <a:lvl5pPr marL="2057400" indent="-228600" algn="l">
                        <a:spcBef>
                          <a:spcPct val="20000"/>
                        </a:spcBef>
                        <a:buClr>
                          <a:srgbClr val="A50021"/>
                        </a:buCl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defRPr kumimoji="1" b="1">
                          <a:solidFill>
                            <a:srgbClr val="FFFF99"/>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zh-CN" sz="2000" b="0" i="0" u="none" strike="noStrike" cap="none" normalizeH="0" baseline="0" smtClean="0">
                          <a:ln>
                            <a:noFill/>
                          </a:ln>
                          <a:solidFill>
                            <a:srgbClr val="FFFF99"/>
                          </a:solidFill>
                          <a:effectLst>
                            <a:outerShdw blurRad="38100" dist="38100" dir="2700000" algn="tl">
                              <a:srgbClr val="000000"/>
                            </a:outerShdw>
                          </a:effectLst>
                          <a:latin typeface="Times New Roman" pitchFamily="18" charset="0"/>
                          <a:ea typeface="宋体" charset="-122"/>
                        </a:rPr>
                        <a:t>Compute </a:t>
                      </a:r>
                      <a:r>
                        <a:rPr kumimoji="1" lang="en-US" altLang="zh-CN" sz="2000" b="0" i="1" u="none" strike="noStrike" cap="none" normalizeH="0" baseline="0" smtClean="0">
                          <a:ln>
                            <a:noFill/>
                          </a:ln>
                          <a:solidFill>
                            <a:srgbClr val="FFFF99"/>
                          </a:solidFill>
                          <a:effectLst>
                            <a:outerShdw blurRad="38100" dist="38100" dir="2700000" algn="tl">
                              <a:srgbClr val="000000"/>
                            </a:outerShdw>
                          </a:effectLst>
                          <a:latin typeface="Times New Roman" pitchFamily="18" charset="0"/>
                          <a:ea typeface="宋体" charset="-122"/>
                        </a:rPr>
                        <a:t>a</a:t>
                      </a:r>
                      <a:r>
                        <a:rPr kumimoji="1" lang="en-US" altLang="zh-CN" sz="2000" b="0" i="1" u="none" strike="noStrike" cap="none" normalizeH="0" baseline="30000" smtClean="0">
                          <a:ln>
                            <a:noFill/>
                          </a:ln>
                          <a:solidFill>
                            <a:srgbClr val="FFFF99"/>
                          </a:solidFill>
                          <a:effectLst>
                            <a:outerShdw blurRad="38100" dist="38100" dir="2700000" algn="tl">
                              <a:srgbClr val="000000"/>
                            </a:outerShdw>
                          </a:effectLst>
                          <a:latin typeface="Times New Roman" pitchFamily="18" charset="0"/>
                          <a:ea typeface="宋体" charset="-122"/>
                        </a:rPr>
                        <a:t>n</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latin typeface="Times New Roman" pitchFamily="18" charset="0"/>
                        </a:defRPr>
                      </a:lvl1pPr>
                      <a:lvl2pPr marL="742950" indent="-285750" algn="l">
                        <a:spcBef>
                          <a:spcPct val="20000"/>
                        </a:spcBef>
                        <a:buClr>
                          <a:srgbClr val="A50021"/>
                        </a:buClr>
                        <a:defRPr kumimoji="1" b="1">
                          <a:solidFill>
                            <a:srgbClr val="FFFF99"/>
                          </a:solidFill>
                          <a:latin typeface="Times New Roman" pitchFamily="18" charset="0"/>
                        </a:defRPr>
                      </a:lvl2pPr>
                      <a:lvl3pPr marL="1143000" indent="-228600" algn="l">
                        <a:spcBef>
                          <a:spcPct val="20000"/>
                        </a:spcBef>
                        <a:buClr>
                          <a:srgbClr val="A50021"/>
                        </a:buClr>
                        <a:defRPr kumimoji="1" sz="2000" b="1">
                          <a:solidFill>
                            <a:srgbClr val="FFFF99"/>
                          </a:solidFill>
                          <a:latin typeface="Times New Roman" pitchFamily="18" charset="0"/>
                        </a:defRPr>
                      </a:lvl3pPr>
                      <a:lvl4pPr marL="1600200" indent="-228600" algn="l">
                        <a:spcBef>
                          <a:spcPct val="20000"/>
                        </a:spcBef>
                        <a:buClr>
                          <a:srgbClr val="A50021"/>
                        </a:buClr>
                        <a:defRPr kumimoji="1" b="1">
                          <a:solidFill>
                            <a:srgbClr val="FFFF99"/>
                          </a:solidFill>
                          <a:latin typeface="Times New Roman" pitchFamily="18" charset="0"/>
                        </a:defRPr>
                      </a:lvl4pPr>
                      <a:lvl5pPr marL="2057400" indent="-228600" algn="l">
                        <a:spcBef>
                          <a:spcPct val="20000"/>
                        </a:spcBef>
                        <a:buClr>
                          <a:srgbClr val="A50021"/>
                        </a:buCl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defRPr kumimoji="1" b="1">
                          <a:solidFill>
                            <a:srgbClr val="FFFF99"/>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endParaRPr kumimoji="1" lang="zh-CN" altLang="en-US" sz="2000" b="0" i="1" u="none" strike="noStrike" cap="none" normalizeH="0" baseline="0" smtClean="0">
                        <a:ln>
                          <a:noFill/>
                        </a:ln>
                        <a:solidFill>
                          <a:srgbClr val="FFFF99"/>
                        </a:solidFill>
                        <a:effectLst>
                          <a:outerShdw blurRad="38100" dist="38100" dir="2700000" algn="tl">
                            <a:srgbClr val="000000"/>
                          </a:outerShdw>
                        </a:effectLst>
                        <a:latin typeface="Times New Roman" pitchFamily="18" charset="0"/>
                        <a:ea typeface="宋体" charset="-122"/>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latin typeface="Times New Roman" pitchFamily="18" charset="0"/>
                        </a:defRPr>
                      </a:lvl1pPr>
                      <a:lvl2pPr marL="742950" indent="-285750" algn="l">
                        <a:spcBef>
                          <a:spcPct val="20000"/>
                        </a:spcBef>
                        <a:buClr>
                          <a:srgbClr val="A50021"/>
                        </a:buClr>
                        <a:defRPr kumimoji="1" b="1">
                          <a:solidFill>
                            <a:srgbClr val="FFFF99"/>
                          </a:solidFill>
                          <a:latin typeface="Times New Roman" pitchFamily="18" charset="0"/>
                        </a:defRPr>
                      </a:lvl2pPr>
                      <a:lvl3pPr marL="1143000" indent="-228600" algn="l">
                        <a:spcBef>
                          <a:spcPct val="20000"/>
                        </a:spcBef>
                        <a:buClr>
                          <a:srgbClr val="A50021"/>
                        </a:buClr>
                        <a:defRPr kumimoji="1" sz="2000" b="1">
                          <a:solidFill>
                            <a:srgbClr val="FFFF99"/>
                          </a:solidFill>
                          <a:latin typeface="Times New Roman" pitchFamily="18" charset="0"/>
                        </a:defRPr>
                      </a:lvl3pPr>
                      <a:lvl4pPr marL="1600200" indent="-228600" algn="l">
                        <a:spcBef>
                          <a:spcPct val="20000"/>
                        </a:spcBef>
                        <a:buClr>
                          <a:srgbClr val="A50021"/>
                        </a:buClr>
                        <a:defRPr kumimoji="1" b="1">
                          <a:solidFill>
                            <a:srgbClr val="FFFF99"/>
                          </a:solidFill>
                          <a:latin typeface="Times New Roman" pitchFamily="18" charset="0"/>
                        </a:defRPr>
                      </a:lvl4pPr>
                      <a:lvl5pPr marL="2057400" indent="-228600" algn="l">
                        <a:spcBef>
                          <a:spcPct val="20000"/>
                        </a:spcBef>
                        <a:buClr>
                          <a:srgbClr val="A50021"/>
                        </a:buCl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defRPr kumimoji="1" b="1">
                          <a:solidFill>
                            <a:srgbClr val="FFFF99"/>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endParaRPr kumimoji="1" lang="zh-CN" altLang="en-US" sz="2000" b="0" i="0" u="none" strike="noStrike" cap="none" normalizeH="0" baseline="0" smtClean="0">
                        <a:ln>
                          <a:noFill/>
                        </a:ln>
                        <a:solidFill>
                          <a:srgbClr val="FFFF99"/>
                        </a:solidFill>
                        <a:effectLst>
                          <a:outerShdw blurRad="38100" dist="38100" dir="2700000" algn="tl">
                            <a:srgbClr val="000000"/>
                          </a:outerShdw>
                        </a:effectLst>
                        <a:latin typeface="Times New Roman" pitchFamily="18" charset="0"/>
                        <a:ea typeface="宋体" charset="-122"/>
                      </a:endParaRP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950913">
                <a:tc>
                  <a:txBody>
                    <a:bodyPr/>
                    <a:lstStyle>
                      <a:lvl1pPr algn="l">
                        <a:spcBef>
                          <a:spcPct val="20000"/>
                        </a:spcBef>
                        <a:buClr>
                          <a:srgbClr val="A50021"/>
                        </a:buClr>
                        <a:buSzPct val="75000"/>
                        <a:buFont typeface="Monotype Sorts" pitchFamily="2" charset="2"/>
                        <a:defRPr kumimoji="1" sz="2000" b="1">
                          <a:solidFill>
                            <a:srgbClr val="FFFF99"/>
                          </a:solidFill>
                          <a:latin typeface="Times New Roman" pitchFamily="18" charset="0"/>
                        </a:defRPr>
                      </a:lvl1pPr>
                      <a:lvl2pPr marL="742950" indent="-285750" algn="l">
                        <a:spcBef>
                          <a:spcPct val="20000"/>
                        </a:spcBef>
                        <a:buClr>
                          <a:srgbClr val="A50021"/>
                        </a:buClr>
                        <a:defRPr kumimoji="1" b="1">
                          <a:solidFill>
                            <a:srgbClr val="FFFF99"/>
                          </a:solidFill>
                          <a:latin typeface="Times New Roman" pitchFamily="18" charset="0"/>
                        </a:defRPr>
                      </a:lvl2pPr>
                      <a:lvl3pPr marL="1143000" indent="-228600" algn="l">
                        <a:spcBef>
                          <a:spcPct val="20000"/>
                        </a:spcBef>
                        <a:buClr>
                          <a:srgbClr val="A50021"/>
                        </a:buClr>
                        <a:defRPr kumimoji="1" sz="2000" b="1">
                          <a:solidFill>
                            <a:srgbClr val="FFFF99"/>
                          </a:solidFill>
                          <a:latin typeface="Times New Roman" pitchFamily="18" charset="0"/>
                        </a:defRPr>
                      </a:lvl3pPr>
                      <a:lvl4pPr marL="1600200" indent="-228600" algn="l">
                        <a:spcBef>
                          <a:spcPct val="20000"/>
                        </a:spcBef>
                        <a:buClr>
                          <a:srgbClr val="A50021"/>
                        </a:buClr>
                        <a:defRPr kumimoji="1" b="1">
                          <a:solidFill>
                            <a:srgbClr val="FFFF99"/>
                          </a:solidFill>
                          <a:latin typeface="Times New Roman" pitchFamily="18" charset="0"/>
                        </a:defRPr>
                      </a:lvl4pPr>
                      <a:lvl5pPr marL="2057400" indent="-228600" algn="l">
                        <a:spcBef>
                          <a:spcPct val="20000"/>
                        </a:spcBef>
                        <a:buClr>
                          <a:srgbClr val="A50021"/>
                        </a:buCl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defRPr kumimoji="1" b="1">
                          <a:solidFill>
                            <a:srgbClr val="FFFF99"/>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zh-CN" sz="2000" b="0" i="0" u="none" strike="noStrike" cap="none" normalizeH="0" baseline="0" smtClean="0">
                          <a:ln>
                            <a:noFill/>
                          </a:ln>
                          <a:solidFill>
                            <a:srgbClr val="FFFF99"/>
                          </a:solidFill>
                          <a:effectLst>
                            <a:outerShdw blurRad="38100" dist="38100" dir="2700000" algn="tl">
                              <a:srgbClr val="000000"/>
                            </a:outerShdw>
                          </a:effectLst>
                          <a:latin typeface="Times New Roman" pitchFamily="18" charset="0"/>
                          <a:ea typeface="宋体" charset="-122"/>
                        </a:rPr>
                        <a:t>Graph problem</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latin typeface="Times New Roman" pitchFamily="18" charset="0"/>
                        </a:defRPr>
                      </a:lvl1pPr>
                      <a:lvl2pPr marL="742950" indent="-285750" algn="l">
                        <a:spcBef>
                          <a:spcPct val="20000"/>
                        </a:spcBef>
                        <a:buClr>
                          <a:srgbClr val="A50021"/>
                        </a:buClr>
                        <a:defRPr kumimoji="1" b="1">
                          <a:solidFill>
                            <a:srgbClr val="FFFF99"/>
                          </a:solidFill>
                          <a:latin typeface="Times New Roman" pitchFamily="18" charset="0"/>
                        </a:defRPr>
                      </a:lvl2pPr>
                      <a:lvl3pPr marL="1143000" indent="-228600" algn="l">
                        <a:spcBef>
                          <a:spcPct val="20000"/>
                        </a:spcBef>
                        <a:buClr>
                          <a:srgbClr val="A50021"/>
                        </a:buClr>
                        <a:defRPr kumimoji="1" sz="2000" b="1">
                          <a:solidFill>
                            <a:srgbClr val="FFFF99"/>
                          </a:solidFill>
                          <a:latin typeface="Times New Roman" pitchFamily="18" charset="0"/>
                        </a:defRPr>
                      </a:lvl3pPr>
                      <a:lvl4pPr marL="1600200" indent="-228600" algn="l">
                        <a:spcBef>
                          <a:spcPct val="20000"/>
                        </a:spcBef>
                        <a:buClr>
                          <a:srgbClr val="A50021"/>
                        </a:buClr>
                        <a:defRPr kumimoji="1" b="1">
                          <a:solidFill>
                            <a:srgbClr val="FFFF99"/>
                          </a:solidFill>
                          <a:latin typeface="Times New Roman" pitchFamily="18" charset="0"/>
                        </a:defRPr>
                      </a:lvl4pPr>
                      <a:lvl5pPr marL="2057400" indent="-228600" algn="l">
                        <a:spcBef>
                          <a:spcPct val="20000"/>
                        </a:spcBef>
                        <a:buClr>
                          <a:srgbClr val="A50021"/>
                        </a:buCl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defRPr kumimoji="1" b="1">
                          <a:solidFill>
                            <a:srgbClr val="FFFF99"/>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endParaRPr kumimoji="1" lang="zh-CN" altLang="en-US" sz="2000" b="0" i="0" u="none" strike="noStrike" cap="none" normalizeH="0" baseline="0" smtClean="0">
                        <a:ln>
                          <a:noFill/>
                        </a:ln>
                        <a:solidFill>
                          <a:srgbClr val="FFFF99"/>
                        </a:solidFill>
                        <a:effectLst>
                          <a:outerShdw blurRad="38100" dist="38100" dir="2700000" algn="tl">
                            <a:srgbClr val="000000"/>
                          </a:outerShdw>
                        </a:effectLst>
                        <a:latin typeface="Times New Roman" pitchFamily="18" charset="0"/>
                        <a:ea typeface="宋体" charset="-122"/>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latin typeface="Times New Roman" pitchFamily="18" charset="0"/>
                        </a:defRPr>
                      </a:lvl1pPr>
                      <a:lvl2pPr marL="742950" indent="-285750" algn="l">
                        <a:spcBef>
                          <a:spcPct val="20000"/>
                        </a:spcBef>
                        <a:buClr>
                          <a:srgbClr val="A50021"/>
                        </a:buClr>
                        <a:defRPr kumimoji="1" b="1">
                          <a:solidFill>
                            <a:srgbClr val="FFFF99"/>
                          </a:solidFill>
                          <a:latin typeface="Times New Roman" pitchFamily="18" charset="0"/>
                        </a:defRPr>
                      </a:lvl2pPr>
                      <a:lvl3pPr marL="1143000" indent="-228600" algn="l">
                        <a:spcBef>
                          <a:spcPct val="20000"/>
                        </a:spcBef>
                        <a:buClr>
                          <a:srgbClr val="A50021"/>
                        </a:buClr>
                        <a:defRPr kumimoji="1" sz="2000" b="1">
                          <a:solidFill>
                            <a:srgbClr val="FFFF99"/>
                          </a:solidFill>
                          <a:latin typeface="Times New Roman" pitchFamily="18" charset="0"/>
                        </a:defRPr>
                      </a:lvl3pPr>
                      <a:lvl4pPr marL="1600200" indent="-228600" algn="l">
                        <a:spcBef>
                          <a:spcPct val="20000"/>
                        </a:spcBef>
                        <a:buClr>
                          <a:srgbClr val="A50021"/>
                        </a:buClr>
                        <a:defRPr kumimoji="1" b="1">
                          <a:solidFill>
                            <a:srgbClr val="FFFF99"/>
                          </a:solidFill>
                          <a:latin typeface="Times New Roman" pitchFamily="18" charset="0"/>
                        </a:defRPr>
                      </a:lvl4pPr>
                      <a:lvl5pPr marL="2057400" indent="-228600" algn="l">
                        <a:spcBef>
                          <a:spcPct val="20000"/>
                        </a:spcBef>
                        <a:buClr>
                          <a:srgbClr val="A50021"/>
                        </a:buCl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defRPr kumimoji="1" b="1">
                          <a:solidFill>
                            <a:srgbClr val="FFFF99"/>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endParaRPr kumimoji="1" lang="zh-CN" altLang="en-US" sz="2000" b="0" i="0" u="none" strike="noStrike" cap="none" normalizeH="0" baseline="0" smtClean="0">
                        <a:ln>
                          <a:noFill/>
                        </a:ln>
                        <a:solidFill>
                          <a:srgbClr val="FFFF99"/>
                        </a:solidFill>
                        <a:effectLst>
                          <a:outerShdw blurRad="38100" dist="38100" dir="2700000" algn="tl">
                            <a:srgbClr val="000000"/>
                          </a:outerShdw>
                        </a:effectLst>
                        <a:latin typeface="Times New Roman" pitchFamily="18" charset="0"/>
                        <a:ea typeface="宋体" charset="-122"/>
                      </a:endParaRP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extLst>
      <p:ext uri="{BB962C8B-B14F-4D97-AF65-F5344CB8AC3E}">
        <p14:creationId xmlns:p14="http://schemas.microsoft.com/office/powerpoint/2010/main" val="15110308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sz="2400" b="1">
                <a:solidFill>
                  <a:srgbClr val="FFFF99"/>
                </a:solidFill>
                <a:latin typeface="Times New Roman" pitchFamily="18" charset="0"/>
              </a:defRPr>
            </a:lvl3pPr>
            <a:lvl4pPr marL="1600200" indent="-228600" algn="l">
              <a:spcBef>
                <a:spcPct val="20000"/>
              </a:spcBef>
              <a:buClr>
                <a:srgbClr val="A50021"/>
              </a:buClr>
              <a:buChar char="–"/>
              <a:defRPr kumimoji="1" sz="2000" b="1">
                <a:solidFill>
                  <a:srgbClr val="FFFF99"/>
                </a:solidFill>
                <a:latin typeface="Times New Roman" pitchFamily="18" charset="0"/>
              </a:defRPr>
            </a:lvl4pPr>
            <a:lvl5pPr marL="2057400" indent="-228600" algn="l">
              <a:spcBef>
                <a:spcPct val="20000"/>
              </a:spcBef>
              <a:buClr>
                <a:srgbClr val="A50021"/>
              </a:buClr>
              <a:buChar char="»"/>
              <a:defRPr kumimoji="1" sz="2000"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sz="2000"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sz="2000"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sz="2000"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sz="2000" b="1">
                <a:solidFill>
                  <a:srgbClr val="FFFF99"/>
                </a:solidFill>
                <a:latin typeface="Times New Roman" pitchFamily="18" charset="0"/>
              </a:defRPr>
            </a:lvl9pPr>
          </a:lstStyle>
          <a:p>
            <a:pPr algn="ctr">
              <a:spcBef>
                <a:spcPct val="50000"/>
              </a:spcBef>
              <a:buClrTx/>
              <a:buSzTx/>
              <a:buFontTx/>
              <a:buNone/>
            </a:pPr>
            <a:r>
              <a:rPr kumimoji="0" lang="en-US" altLang="zh-CN" sz="1400" b="0" smtClean="0">
                <a:solidFill>
                  <a:schemeClr val="tx1"/>
                </a:solidFill>
                <a:latin typeface="Arial Narrow" pitchFamily="34" charset="0"/>
                <a:ea typeface="宋体" charset="-122"/>
              </a:rPr>
              <a:t>Design and Analysis of Algorithms Chapter 2.1</a:t>
            </a:r>
          </a:p>
        </p:txBody>
      </p:sp>
      <p:sp>
        <p:nvSpPr>
          <p:cNvPr id="204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sz="2400" b="1">
                <a:solidFill>
                  <a:srgbClr val="FFFF99"/>
                </a:solidFill>
                <a:latin typeface="Times New Roman" pitchFamily="18" charset="0"/>
              </a:defRPr>
            </a:lvl3pPr>
            <a:lvl4pPr marL="1600200" indent="-228600" algn="l">
              <a:spcBef>
                <a:spcPct val="20000"/>
              </a:spcBef>
              <a:buClr>
                <a:srgbClr val="A50021"/>
              </a:buClr>
              <a:buChar char="–"/>
              <a:defRPr kumimoji="1" sz="2000" b="1">
                <a:solidFill>
                  <a:srgbClr val="FFFF99"/>
                </a:solidFill>
                <a:latin typeface="Times New Roman" pitchFamily="18" charset="0"/>
              </a:defRPr>
            </a:lvl4pPr>
            <a:lvl5pPr marL="2057400" indent="-228600" algn="l">
              <a:spcBef>
                <a:spcPct val="20000"/>
              </a:spcBef>
              <a:buClr>
                <a:srgbClr val="A50021"/>
              </a:buClr>
              <a:buChar char="»"/>
              <a:defRPr kumimoji="1" sz="2000"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sz="2000"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sz="2000"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sz="2000"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sz="2000" b="1">
                <a:solidFill>
                  <a:srgbClr val="FFFF99"/>
                </a:solidFill>
                <a:latin typeface="Times New Roman" pitchFamily="18" charset="0"/>
              </a:defRPr>
            </a:lvl9pPr>
          </a:lstStyle>
          <a:p>
            <a:pPr algn="r">
              <a:spcBef>
                <a:spcPct val="50000"/>
              </a:spcBef>
              <a:buClrTx/>
              <a:buSzTx/>
              <a:buFontTx/>
              <a:buNone/>
            </a:pPr>
            <a:fld id="{68B47374-2E06-4E57-99F6-B8B308898D8B}" type="slidenum">
              <a:rPr kumimoji="0" lang="zh-CN" altLang="en-US" sz="1400" b="0">
                <a:solidFill>
                  <a:schemeClr val="tx1"/>
                </a:solidFill>
                <a:latin typeface="Arial Narrow" pitchFamily="34" charset="0"/>
              </a:rPr>
              <a:pPr algn="r">
                <a:spcBef>
                  <a:spcPct val="50000"/>
                </a:spcBef>
                <a:buClrTx/>
                <a:buSzTx/>
                <a:buFontTx/>
                <a:buNone/>
              </a:pPr>
              <a:t>14</a:t>
            </a:fld>
            <a:endParaRPr kumimoji="0" lang="en-US" altLang="zh-CN" sz="1400" b="0">
              <a:solidFill>
                <a:schemeClr val="tx1"/>
              </a:solidFill>
              <a:latin typeface="Arial Narrow" pitchFamily="34" charset="0"/>
            </a:endParaRPr>
          </a:p>
        </p:txBody>
      </p:sp>
      <p:sp>
        <p:nvSpPr>
          <p:cNvPr id="324610" name="Rectangle 2"/>
          <p:cNvSpPr>
            <a:spLocks noGrp="1" noChangeArrowheads="1"/>
          </p:cNvSpPr>
          <p:nvPr>
            <p:ph type="title"/>
          </p:nvPr>
        </p:nvSpPr>
        <p:spPr>
          <a:xfrm>
            <a:off x="611188" y="198438"/>
            <a:ext cx="8532812" cy="685800"/>
          </a:xfrm>
        </p:spPr>
        <p:txBody>
          <a:bodyPr>
            <a:normAutofit fontScale="90000"/>
          </a:bodyPr>
          <a:lstStyle/>
          <a:p>
            <a:pPr>
              <a:defRPr/>
            </a:pPr>
            <a:r>
              <a:rPr lang="en-US" altLang="zh-CN" smtClean="0">
                <a:ea typeface="SimSun" pitchFamily="2" charset="-122"/>
              </a:rPr>
              <a:t>Input size and basic operation examples</a:t>
            </a:r>
          </a:p>
        </p:txBody>
      </p:sp>
      <p:graphicFrame>
        <p:nvGraphicFramePr>
          <p:cNvPr id="324611" name="Group 3"/>
          <p:cNvGraphicFramePr>
            <a:graphicFrameLocks noGrp="1"/>
          </p:cNvGraphicFramePr>
          <p:nvPr>
            <p:ph idx="1"/>
          </p:nvPr>
        </p:nvGraphicFramePr>
        <p:xfrm>
          <a:off x="609600" y="1295400"/>
          <a:ext cx="8305800" cy="4876802"/>
        </p:xfrm>
        <a:graphic>
          <a:graphicData uri="http://schemas.openxmlformats.org/drawingml/2006/table">
            <a:tbl>
              <a:tblPr/>
              <a:tblGrid>
                <a:gridCol w="2768600"/>
                <a:gridCol w="2768600"/>
                <a:gridCol w="2768600"/>
              </a:tblGrid>
              <a:tr h="922338">
                <a:tc>
                  <a:txBody>
                    <a:bodyPr/>
                    <a:lstStyle>
                      <a:lvl1pPr algn="l">
                        <a:spcBef>
                          <a:spcPct val="20000"/>
                        </a:spcBef>
                        <a:buClr>
                          <a:srgbClr val="A50021"/>
                        </a:buClr>
                        <a:buSzPct val="75000"/>
                        <a:buFont typeface="Monotype Sorts" pitchFamily="2" charset="2"/>
                        <a:defRPr kumimoji="1" sz="2000" b="1">
                          <a:solidFill>
                            <a:srgbClr val="FFFF99"/>
                          </a:solidFill>
                          <a:latin typeface="Times New Roman" pitchFamily="18" charset="0"/>
                        </a:defRPr>
                      </a:lvl1pPr>
                      <a:lvl2pPr marL="742950" indent="-285750" algn="l">
                        <a:spcBef>
                          <a:spcPct val="20000"/>
                        </a:spcBef>
                        <a:buClr>
                          <a:srgbClr val="A50021"/>
                        </a:buClr>
                        <a:defRPr kumimoji="1" b="1">
                          <a:solidFill>
                            <a:srgbClr val="FFFF99"/>
                          </a:solidFill>
                          <a:latin typeface="Times New Roman" pitchFamily="18" charset="0"/>
                        </a:defRPr>
                      </a:lvl2pPr>
                      <a:lvl3pPr marL="1143000" indent="-228600" algn="l">
                        <a:spcBef>
                          <a:spcPct val="20000"/>
                        </a:spcBef>
                        <a:buClr>
                          <a:srgbClr val="A50021"/>
                        </a:buClr>
                        <a:defRPr kumimoji="1" sz="2000" b="1">
                          <a:solidFill>
                            <a:srgbClr val="FFFF99"/>
                          </a:solidFill>
                          <a:latin typeface="Times New Roman" pitchFamily="18" charset="0"/>
                        </a:defRPr>
                      </a:lvl3pPr>
                      <a:lvl4pPr marL="1600200" indent="-228600" algn="l">
                        <a:spcBef>
                          <a:spcPct val="20000"/>
                        </a:spcBef>
                        <a:buClr>
                          <a:srgbClr val="A50021"/>
                        </a:buClr>
                        <a:defRPr kumimoji="1" b="1">
                          <a:solidFill>
                            <a:srgbClr val="FFFF99"/>
                          </a:solidFill>
                          <a:latin typeface="Times New Roman" pitchFamily="18" charset="0"/>
                        </a:defRPr>
                      </a:lvl4pPr>
                      <a:lvl5pPr marL="2057400" indent="-228600" algn="l">
                        <a:spcBef>
                          <a:spcPct val="20000"/>
                        </a:spcBef>
                        <a:buClr>
                          <a:srgbClr val="A50021"/>
                        </a:buCl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defRPr kumimoji="1" b="1">
                          <a:solidFill>
                            <a:srgbClr val="FFFF99"/>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zh-CN" sz="2400" b="1" i="1" u="none" strike="noStrike" cap="none" normalizeH="0" baseline="0" smtClean="0">
                          <a:ln>
                            <a:noFill/>
                          </a:ln>
                          <a:solidFill>
                            <a:srgbClr val="FFFF99"/>
                          </a:solidFill>
                          <a:effectLst>
                            <a:outerShdw blurRad="38100" dist="38100" dir="2700000" algn="tl">
                              <a:srgbClr val="000000"/>
                            </a:outerShdw>
                          </a:effectLst>
                          <a:latin typeface="Times New Roman" pitchFamily="18" charset="0"/>
                          <a:ea typeface="宋体" charset="-122"/>
                        </a:rPr>
                        <a:t>Problem</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latin typeface="Times New Roman" pitchFamily="18" charset="0"/>
                        </a:defRPr>
                      </a:lvl1pPr>
                      <a:lvl2pPr marL="742950" indent="-285750" algn="l">
                        <a:spcBef>
                          <a:spcPct val="20000"/>
                        </a:spcBef>
                        <a:buClr>
                          <a:srgbClr val="A50021"/>
                        </a:buClr>
                        <a:defRPr kumimoji="1" b="1">
                          <a:solidFill>
                            <a:srgbClr val="FFFF99"/>
                          </a:solidFill>
                          <a:latin typeface="Times New Roman" pitchFamily="18" charset="0"/>
                        </a:defRPr>
                      </a:lvl2pPr>
                      <a:lvl3pPr marL="1143000" indent="-228600" algn="l">
                        <a:spcBef>
                          <a:spcPct val="20000"/>
                        </a:spcBef>
                        <a:buClr>
                          <a:srgbClr val="A50021"/>
                        </a:buClr>
                        <a:defRPr kumimoji="1" sz="2000" b="1">
                          <a:solidFill>
                            <a:srgbClr val="FFFF99"/>
                          </a:solidFill>
                          <a:latin typeface="Times New Roman" pitchFamily="18" charset="0"/>
                        </a:defRPr>
                      </a:lvl3pPr>
                      <a:lvl4pPr marL="1600200" indent="-228600" algn="l">
                        <a:spcBef>
                          <a:spcPct val="20000"/>
                        </a:spcBef>
                        <a:buClr>
                          <a:srgbClr val="A50021"/>
                        </a:buClr>
                        <a:defRPr kumimoji="1" b="1">
                          <a:solidFill>
                            <a:srgbClr val="FFFF99"/>
                          </a:solidFill>
                          <a:latin typeface="Times New Roman" pitchFamily="18" charset="0"/>
                        </a:defRPr>
                      </a:lvl4pPr>
                      <a:lvl5pPr marL="2057400" indent="-228600" algn="l">
                        <a:spcBef>
                          <a:spcPct val="20000"/>
                        </a:spcBef>
                        <a:buClr>
                          <a:srgbClr val="A50021"/>
                        </a:buCl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defRPr kumimoji="1" b="1">
                          <a:solidFill>
                            <a:srgbClr val="FFFF99"/>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zh-CN" sz="2400" b="1" i="1" u="none" strike="noStrike" cap="none" normalizeH="0" baseline="0" smtClean="0">
                          <a:ln>
                            <a:noFill/>
                          </a:ln>
                          <a:solidFill>
                            <a:srgbClr val="FFFF99"/>
                          </a:solidFill>
                          <a:effectLst>
                            <a:outerShdw blurRad="38100" dist="38100" dir="2700000" algn="tl">
                              <a:srgbClr val="000000"/>
                            </a:outerShdw>
                          </a:effectLst>
                          <a:latin typeface="Times New Roman" pitchFamily="18" charset="0"/>
                          <a:ea typeface="宋体" charset="-122"/>
                        </a:rPr>
                        <a:t>Input size measure</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latin typeface="Times New Roman" pitchFamily="18" charset="0"/>
                        </a:defRPr>
                      </a:lvl1pPr>
                      <a:lvl2pPr marL="742950" indent="-285750" algn="l">
                        <a:spcBef>
                          <a:spcPct val="20000"/>
                        </a:spcBef>
                        <a:buClr>
                          <a:srgbClr val="A50021"/>
                        </a:buClr>
                        <a:defRPr kumimoji="1" b="1">
                          <a:solidFill>
                            <a:srgbClr val="FFFF99"/>
                          </a:solidFill>
                          <a:latin typeface="Times New Roman" pitchFamily="18" charset="0"/>
                        </a:defRPr>
                      </a:lvl2pPr>
                      <a:lvl3pPr marL="1143000" indent="-228600" algn="l">
                        <a:spcBef>
                          <a:spcPct val="20000"/>
                        </a:spcBef>
                        <a:buClr>
                          <a:srgbClr val="A50021"/>
                        </a:buClr>
                        <a:defRPr kumimoji="1" sz="2000" b="1">
                          <a:solidFill>
                            <a:srgbClr val="FFFF99"/>
                          </a:solidFill>
                          <a:latin typeface="Times New Roman" pitchFamily="18" charset="0"/>
                        </a:defRPr>
                      </a:lvl3pPr>
                      <a:lvl4pPr marL="1600200" indent="-228600" algn="l">
                        <a:spcBef>
                          <a:spcPct val="20000"/>
                        </a:spcBef>
                        <a:buClr>
                          <a:srgbClr val="A50021"/>
                        </a:buClr>
                        <a:defRPr kumimoji="1" b="1">
                          <a:solidFill>
                            <a:srgbClr val="FFFF99"/>
                          </a:solidFill>
                          <a:latin typeface="Times New Roman" pitchFamily="18" charset="0"/>
                        </a:defRPr>
                      </a:lvl4pPr>
                      <a:lvl5pPr marL="2057400" indent="-228600" algn="l">
                        <a:spcBef>
                          <a:spcPct val="20000"/>
                        </a:spcBef>
                        <a:buClr>
                          <a:srgbClr val="A50021"/>
                        </a:buCl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defRPr kumimoji="1" b="1">
                          <a:solidFill>
                            <a:srgbClr val="FFFF99"/>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zh-CN" sz="2400" b="1" i="1" u="none" strike="noStrike" cap="none" normalizeH="0" baseline="0" smtClean="0">
                          <a:ln>
                            <a:noFill/>
                          </a:ln>
                          <a:solidFill>
                            <a:srgbClr val="FFFF99"/>
                          </a:solidFill>
                          <a:effectLst>
                            <a:outerShdw blurRad="38100" dist="38100" dir="2700000" algn="tl">
                              <a:srgbClr val="000000"/>
                            </a:outerShdw>
                          </a:effectLst>
                          <a:latin typeface="Times New Roman" pitchFamily="18" charset="0"/>
                          <a:ea typeface="宋体" charset="-122"/>
                        </a:rPr>
                        <a:t>Basic operation</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950913">
                <a:tc>
                  <a:txBody>
                    <a:bodyPr/>
                    <a:lstStyle>
                      <a:lvl1pPr algn="l">
                        <a:spcBef>
                          <a:spcPct val="20000"/>
                        </a:spcBef>
                        <a:buClr>
                          <a:srgbClr val="A50021"/>
                        </a:buClr>
                        <a:buSzPct val="75000"/>
                        <a:buFont typeface="Monotype Sorts" pitchFamily="2" charset="2"/>
                        <a:defRPr kumimoji="1" sz="2000" b="1">
                          <a:solidFill>
                            <a:srgbClr val="FFFF99"/>
                          </a:solidFill>
                          <a:latin typeface="Times New Roman" pitchFamily="18" charset="0"/>
                        </a:defRPr>
                      </a:lvl1pPr>
                      <a:lvl2pPr marL="742950" indent="-285750" algn="l">
                        <a:spcBef>
                          <a:spcPct val="20000"/>
                        </a:spcBef>
                        <a:buClr>
                          <a:srgbClr val="A50021"/>
                        </a:buClr>
                        <a:defRPr kumimoji="1" b="1">
                          <a:solidFill>
                            <a:srgbClr val="FFFF99"/>
                          </a:solidFill>
                          <a:latin typeface="Times New Roman" pitchFamily="18" charset="0"/>
                        </a:defRPr>
                      </a:lvl2pPr>
                      <a:lvl3pPr marL="1143000" indent="-228600" algn="l">
                        <a:spcBef>
                          <a:spcPct val="20000"/>
                        </a:spcBef>
                        <a:buClr>
                          <a:srgbClr val="A50021"/>
                        </a:buClr>
                        <a:defRPr kumimoji="1" sz="2000" b="1">
                          <a:solidFill>
                            <a:srgbClr val="FFFF99"/>
                          </a:solidFill>
                          <a:latin typeface="Times New Roman" pitchFamily="18" charset="0"/>
                        </a:defRPr>
                      </a:lvl3pPr>
                      <a:lvl4pPr marL="1600200" indent="-228600" algn="l">
                        <a:spcBef>
                          <a:spcPct val="20000"/>
                        </a:spcBef>
                        <a:buClr>
                          <a:srgbClr val="A50021"/>
                        </a:buClr>
                        <a:defRPr kumimoji="1" b="1">
                          <a:solidFill>
                            <a:srgbClr val="FFFF99"/>
                          </a:solidFill>
                          <a:latin typeface="Times New Roman" pitchFamily="18" charset="0"/>
                        </a:defRPr>
                      </a:lvl4pPr>
                      <a:lvl5pPr marL="2057400" indent="-228600" algn="l">
                        <a:spcBef>
                          <a:spcPct val="20000"/>
                        </a:spcBef>
                        <a:buClr>
                          <a:srgbClr val="A50021"/>
                        </a:buCl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defRPr kumimoji="1" b="1">
                          <a:solidFill>
                            <a:srgbClr val="FFFF99"/>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zh-CN" sz="2000" b="0" i="0" u="none" strike="noStrike" cap="none" normalizeH="0" baseline="0" smtClean="0">
                          <a:ln>
                            <a:noFill/>
                          </a:ln>
                          <a:solidFill>
                            <a:srgbClr val="FFFF99"/>
                          </a:solidFill>
                          <a:effectLst>
                            <a:outerShdw blurRad="38100" dist="38100" dir="2700000" algn="tl">
                              <a:srgbClr val="000000"/>
                            </a:outerShdw>
                          </a:effectLst>
                          <a:latin typeface="Times New Roman" pitchFamily="18" charset="0"/>
                          <a:ea typeface="宋体" charset="-122"/>
                        </a:rPr>
                        <a:t>Search for key in list of </a:t>
                      </a:r>
                      <a:r>
                        <a:rPr kumimoji="1" lang="en-US" altLang="zh-CN" sz="2000" b="0" i="1" u="none" strike="noStrike" cap="none" normalizeH="0" baseline="0" smtClean="0">
                          <a:ln>
                            <a:noFill/>
                          </a:ln>
                          <a:solidFill>
                            <a:srgbClr val="FFFF99"/>
                          </a:solidFill>
                          <a:effectLst>
                            <a:outerShdw blurRad="38100" dist="38100" dir="2700000" algn="tl">
                              <a:srgbClr val="000000"/>
                            </a:outerShdw>
                          </a:effectLst>
                          <a:latin typeface="Times New Roman" pitchFamily="18" charset="0"/>
                          <a:ea typeface="宋体" charset="-122"/>
                        </a:rPr>
                        <a:t>n</a:t>
                      </a:r>
                      <a:r>
                        <a:rPr kumimoji="1" lang="en-US" altLang="zh-CN" sz="2000" b="0" i="0" u="none" strike="noStrike" cap="none" normalizeH="0" baseline="0" smtClean="0">
                          <a:ln>
                            <a:noFill/>
                          </a:ln>
                          <a:solidFill>
                            <a:srgbClr val="FFFF99"/>
                          </a:solidFill>
                          <a:effectLst>
                            <a:outerShdw blurRad="38100" dist="38100" dir="2700000" algn="tl">
                              <a:srgbClr val="000000"/>
                            </a:outerShdw>
                          </a:effectLst>
                          <a:latin typeface="Times New Roman" pitchFamily="18" charset="0"/>
                          <a:ea typeface="宋体" charset="-122"/>
                        </a:rPr>
                        <a:t> items</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latin typeface="Times New Roman" pitchFamily="18" charset="0"/>
                        </a:defRPr>
                      </a:lvl1pPr>
                      <a:lvl2pPr marL="742950" indent="-285750" algn="l">
                        <a:spcBef>
                          <a:spcPct val="20000"/>
                        </a:spcBef>
                        <a:buClr>
                          <a:srgbClr val="A50021"/>
                        </a:buClr>
                        <a:defRPr kumimoji="1" b="1">
                          <a:solidFill>
                            <a:srgbClr val="FFFF99"/>
                          </a:solidFill>
                          <a:latin typeface="Times New Roman" pitchFamily="18" charset="0"/>
                        </a:defRPr>
                      </a:lvl2pPr>
                      <a:lvl3pPr marL="1143000" indent="-228600" algn="l">
                        <a:spcBef>
                          <a:spcPct val="20000"/>
                        </a:spcBef>
                        <a:buClr>
                          <a:srgbClr val="A50021"/>
                        </a:buClr>
                        <a:defRPr kumimoji="1" sz="2000" b="1">
                          <a:solidFill>
                            <a:srgbClr val="FFFF99"/>
                          </a:solidFill>
                          <a:latin typeface="Times New Roman" pitchFamily="18" charset="0"/>
                        </a:defRPr>
                      </a:lvl3pPr>
                      <a:lvl4pPr marL="1600200" indent="-228600" algn="l">
                        <a:spcBef>
                          <a:spcPct val="20000"/>
                        </a:spcBef>
                        <a:buClr>
                          <a:srgbClr val="A50021"/>
                        </a:buClr>
                        <a:defRPr kumimoji="1" b="1">
                          <a:solidFill>
                            <a:srgbClr val="FFFF99"/>
                          </a:solidFill>
                          <a:latin typeface="Times New Roman" pitchFamily="18" charset="0"/>
                        </a:defRPr>
                      </a:lvl4pPr>
                      <a:lvl5pPr marL="2057400" indent="-228600" algn="l">
                        <a:spcBef>
                          <a:spcPct val="20000"/>
                        </a:spcBef>
                        <a:buClr>
                          <a:srgbClr val="A50021"/>
                        </a:buCl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defRPr kumimoji="1" b="1">
                          <a:solidFill>
                            <a:srgbClr val="FFFF99"/>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zh-CN" sz="2000" b="0" i="0" u="none" strike="noStrike" cap="none" normalizeH="0" baseline="0" smtClean="0">
                          <a:ln>
                            <a:noFill/>
                          </a:ln>
                          <a:solidFill>
                            <a:srgbClr val="FFFF99"/>
                          </a:solidFill>
                          <a:effectLst>
                            <a:outerShdw blurRad="38100" dist="38100" dir="2700000" algn="tl">
                              <a:srgbClr val="000000"/>
                            </a:outerShdw>
                          </a:effectLst>
                          <a:latin typeface="Times New Roman" pitchFamily="18" charset="0"/>
                          <a:ea typeface="宋体" charset="-122"/>
                        </a:rPr>
                        <a:t>Number of items in list </a:t>
                      </a:r>
                      <a:r>
                        <a:rPr kumimoji="1" lang="en-US" altLang="zh-CN" sz="2000" b="0" i="1" u="none" strike="noStrike" cap="none" normalizeH="0" baseline="0" smtClean="0">
                          <a:ln>
                            <a:noFill/>
                          </a:ln>
                          <a:solidFill>
                            <a:srgbClr val="FFFF99"/>
                          </a:solidFill>
                          <a:effectLst>
                            <a:outerShdw blurRad="38100" dist="38100" dir="2700000" algn="tl">
                              <a:srgbClr val="000000"/>
                            </a:outerShdw>
                          </a:effectLst>
                          <a:latin typeface="Times New Roman" pitchFamily="18" charset="0"/>
                          <a:ea typeface="宋体" charset="-122"/>
                        </a:rPr>
                        <a:t>n</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latin typeface="Times New Roman" pitchFamily="18" charset="0"/>
                        </a:defRPr>
                      </a:lvl1pPr>
                      <a:lvl2pPr marL="742950" indent="-285750" algn="l">
                        <a:spcBef>
                          <a:spcPct val="20000"/>
                        </a:spcBef>
                        <a:buClr>
                          <a:srgbClr val="A50021"/>
                        </a:buClr>
                        <a:defRPr kumimoji="1" b="1">
                          <a:solidFill>
                            <a:srgbClr val="FFFF99"/>
                          </a:solidFill>
                          <a:latin typeface="Times New Roman" pitchFamily="18" charset="0"/>
                        </a:defRPr>
                      </a:lvl2pPr>
                      <a:lvl3pPr marL="1143000" indent="-228600" algn="l">
                        <a:spcBef>
                          <a:spcPct val="20000"/>
                        </a:spcBef>
                        <a:buClr>
                          <a:srgbClr val="A50021"/>
                        </a:buClr>
                        <a:defRPr kumimoji="1" sz="2000" b="1">
                          <a:solidFill>
                            <a:srgbClr val="FFFF99"/>
                          </a:solidFill>
                          <a:latin typeface="Times New Roman" pitchFamily="18" charset="0"/>
                        </a:defRPr>
                      </a:lvl3pPr>
                      <a:lvl4pPr marL="1600200" indent="-228600" algn="l">
                        <a:spcBef>
                          <a:spcPct val="20000"/>
                        </a:spcBef>
                        <a:buClr>
                          <a:srgbClr val="A50021"/>
                        </a:buClr>
                        <a:defRPr kumimoji="1" b="1">
                          <a:solidFill>
                            <a:srgbClr val="FFFF99"/>
                          </a:solidFill>
                          <a:latin typeface="Times New Roman" pitchFamily="18" charset="0"/>
                        </a:defRPr>
                      </a:lvl4pPr>
                      <a:lvl5pPr marL="2057400" indent="-228600" algn="l">
                        <a:spcBef>
                          <a:spcPct val="20000"/>
                        </a:spcBef>
                        <a:buClr>
                          <a:srgbClr val="A50021"/>
                        </a:buCl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defRPr kumimoji="1" b="1">
                          <a:solidFill>
                            <a:srgbClr val="FFFF99"/>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zh-CN" sz="2000" b="0" i="0" u="none" strike="noStrike" cap="none" normalizeH="0" baseline="0" smtClean="0">
                          <a:ln>
                            <a:noFill/>
                          </a:ln>
                          <a:solidFill>
                            <a:srgbClr val="FFFF99"/>
                          </a:solidFill>
                          <a:effectLst>
                            <a:outerShdw blurRad="38100" dist="38100" dir="2700000" algn="tl">
                              <a:srgbClr val="000000"/>
                            </a:outerShdw>
                          </a:effectLst>
                          <a:latin typeface="Times New Roman" pitchFamily="18" charset="0"/>
                          <a:ea typeface="宋体" charset="-122"/>
                        </a:rPr>
                        <a:t>Key comparison</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101725">
                <a:tc>
                  <a:txBody>
                    <a:bodyPr/>
                    <a:lstStyle>
                      <a:lvl1pPr algn="l">
                        <a:spcBef>
                          <a:spcPct val="20000"/>
                        </a:spcBef>
                        <a:buClr>
                          <a:srgbClr val="A50021"/>
                        </a:buClr>
                        <a:buSzPct val="75000"/>
                        <a:buFont typeface="Monotype Sorts" pitchFamily="2" charset="2"/>
                        <a:defRPr kumimoji="1" sz="2000" b="1">
                          <a:solidFill>
                            <a:srgbClr val="FFFF99"/>
                          </a:solidFill>
                          <a:latin typeface="Times New Roman" pitchFamily="18" charset="0"/>
                        </a:defRPr>
                      </a:lvl1pPr>
                      <a:lvl2pPr marL="742950" indent="-285750" algn="l">
                        <a:spcBef>
                          <a:spcPct val="20000"/>
                        </a:spcBef>
                        <a:buClr>
                          <a:srgbClr val="A50021"/>
                        </a:buClr>
                        <a:defRPr kumimoji="1" b="1">
                          <a:solidFill>
                            <a:srgbClr val="FFFF99"/>
                          </a:solidFill>
                          <a:latin typeface="Times New Roman" pitchFamily="18" charset="0"/>
                        </a:defRPr>
                      </a:lvl2pPr>
                      <a:lvl3pPr marL="1143000" indent="-228600" algn="l">
                        <a:spcBef>
                          <a:spcPct val="20000"/>
                        </a:spcBef>
                        <a:buClr>
                          <a:srgbClr val="A50021"/>
                        </a:buClr>
                        <a:defRPr kumimoji="1" sz="2000" b="1">
                          <a:solidFill>
                            <a:srgbClr val="FFFF99"/>
                          </a:solidFill>
                          <a:latin typeface="Times New Roman" pitchFamily="18" charset="0"/>
                        </a:defRPr>
                      </a:lvl3pPr>
                      <a:lvl4pPr marL="1600200" indent="-228600" algn="l">
                        <a:spcBef>
                          <a:spcPct val="20000"/>
                        </a:spcBef>
                        <a:buClr>
                          <a:srgbClr val="A50021"/>
                        </a:buClr>
                        <a:defRPr kumimoji="1" b="1">
                          <a:solidFill>
                            <a:srgbClr val="FFFF99"/>
                          </a:solidFill>
                          <a:latin typeface="Times New Roman" pitchFamily="18" charset="0"/>
                        </a:defRPr>
                      </a:lvl4pPr>
                      <a:lvl5pPr marL="2057400" indent="-228600" algn="l">
                        <a:spcBef>
                          <a:spcPct val="20000"/>
                        </a:spcBef>
                        <a:buClr>
                          <a:srgbClr val="A50021"/>
                        </a:buCl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defRPr kumimoji="1" b="1">
                          <a:solidFill>
                            <a:srgbClr val="FFFF99"/>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zh-CN" sz="2000" b="0" i="0" u="none" strike="noStrike" cap="none" normalizeH="0" baseline="0" smtClean="0">
                          <a:ln>
                            <a:noFill/>
                          </a:ln>
                          <a:solidFill>
                            <a:srgbClr val="FFFF99"/>
                          </a:solidFill>
                          <a:effectLst>
                            <a:outerShdw blurRad="38100" dist="38100" dir="2700000" algn="tl">
                              <a:srgbClr val="000000"/>
                            </a:outerShdw>
                          </a:effectLst>
                          <a:latin typeface="Times New Roman" pitchFamily="18" charset="0"/>
                          <a:ea typeface="宋体" charset="-122"/>
                        </a:rPr>
                        <a:t>Multiply two matrices of floating point numbers</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latin typeface="Times New Roman" pitchFamily="18" charset="0"/>
                        </a:defRPr>
                      </a:lvl1pPr>
                      <a:lvl2pPr marL="742950" indent="-285750" algn="l">
                        <a:spcBef>
                          <a:spcPct val="20000"/>
                        </a:spcBef>
                        <a:buClr>
                          <a:srgbClr val="A50021"/>
                        </a:buClr>
                        <a:defRPr kumimoji="1" b="1">
                          <a:solidFill>
                            <a:srgbClr val="FFFF99"/>
                          </a:solidFill>
                          <a:latin typeface="Times New Roman" pitchFamily="18" charset="0"/>
                        </a:defRPr>
                      </a:lvl2pPr>
                      <a:lvl3pPr marL="1143000" indent="-228600" algn="l">
                        <a:spcBef>
                          <a:spcPct val="20000"/>
                        </a:spcBef>
                        <a:buClr>
                          <a:srgbClr val="A50021"/>
                        </a:buClr>
                        <a:defRPr kumimoji="1" sz="2000" b="1">
                          <a:solidFill>
                            <a:srgbClr val="FFFF99"/>
                          </a:solidFill>
                          <a:latin typeface="Times New Roman" pitchFamily="18" charset="0"/>
                        </a:defRPr>
                      </a:lvl3pPr>
                      <a:lvl4pPr marL="1600200" indent="-228600" algn="l">
                        <a:spcBef>
                          <a:spcPct val="20000"/>
                        </a:spcBef>
                        <a:buClr>
                          <a:srgbClr val="A50021"/>
                        </a:buClr>
                        <a:defRPr kumimoji="1" b="1">
                          <a:solidFill>
                            <a:srgbClr val="FFFF99"/>
                          </a:solidFill>
                          <a:latin typeface="Times New Roman" pitchFamily="18" charset="0"/>
                        </a:defRPr>
                      </a:lvl4pPr>
                      <a:lvl5pPr marL="2057400" indent="-228600" algn="l">
                        <a:spcBef>
                          <a:spcPct val="20000"/>
                        </a:spcBef>
                        <a:buClr>
                          <a:srgbClr val="A50021"/>
                        </a:buCl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defRPr kumimoji="1" b="1">
                          <a:solidFill>
                            <a:srgbClr val="FFFF99"/>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zh-CN" sz="2000" b="0" i="0" u="none" strike="noStrike" cap="none" normalizeH="0" baseline="0" smtClean="0">
                          <a:ln>
                            <a:noFill/>
                          </a:ln>
                          <a:solidFill>
                            <a:srgbClr val="FFFF99"/>
                          </a:solidFill>
                          <a:effectLst>
                            <a:outerShdw blurRad="38100" dist="38100" dir="2700000" algn="tl">
                              <a:srgbClr val="000000"/>
                            </a:outerShdw>
                          </a:effectLst>
                          <a:latin typeface="Times New Roman" pitchFamily="18" charset="0"/>
                          <a:ea typeface="宋体" charset="-122"/>
                        </a:rPr>
                        <a:t>Dimensions of matrices</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latin typeface="Times New Roman" pitchFamily="18" charset="0"/>
                        </a:defRPr>
                      </a:lvl1pPr>
                      <a:lvl2pPr marL="742950" indent="-285750" algn="l">
                        <a:spcBef>
                          <a:spcPct val="20000"/>
                        </a:spcBef>
                        <a:buClr>
                          <a:srgbClr val="A50021"/>
                        </a:buClr>
                        <a:defRPr kumimoji="1" b="1">
                          <a:solidFill>
                            <a:srgbClr val="FFFF99"/>
                          </a:solidFill>
                          <a:latin typeface="Times New Roman" pitchFamily="18" charset="0"/>
                        </a:defRPr>
                      </a:lvl2pPr>
                      <a:lvl3pPr marL="1143000" indent="-228600" algn="l">
                        <a:spcBef>
                          <a:spcPct val="20000"/>
                        </a:spcBef>
                        <a:buClr>
                          <a:srgbClr val="A50021"/>
                        </a:buClr>
                        <a:defRPr kumimoji="1" sz="2000" b="1">
                          <a:solidFill>
                            <a:srgbClr val="FFFF99"/>
                          </a:solidFill>
                          <a:latin typeface="Times New Roman" pitchFamily="18" charset="0"/>
                        </a:defRPr>
                      </a:lvl3pPr>
                      <a:lvl4pPr marL="1600200" indent="-228600" algn="l">
                        <a:spcBef>
                          <a:spcPct val="20000"/>
                        </a:spcBef>
                        <a:buClr>
                          <a:srgbClr val="A50021"/>
                        </a:buClr>
                        <a:defRPr kumimoji="1" b="1">
                          <a:solidFill>
                            <a:srgbClr val="FFFF99"/>
                          </a:solidFill>
                          <a:latin typeface="Times New Roman" pitchFamily="18" charset="0"/>
                        </a:defRPr>
                      </a:lvl4pPr>
                      <a:lvl5pPr marL="2057400" indent="-228600" algn="l">
                        <a:spcBef>
                          <a:spcPct val="20000"/>
                        </a:spcBef>
                        <a:buClr>
                          <a:srgbClr val="A50021"/>
                        </a:buCl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defRPr kumimoji="1" b="1">
                          <a:solidFill>
                            <a:srgbClr val="FFFF99"/>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zh-CN" sz="2000" b="0" i="0" u="none" strike="noStrike" cap="none" normalizeH="0" baseline="0" smtClean="0">
                          <a:ln>
                            <a:noFill/>
                          </a:ln>
                          <a:solidFill>
                            <a:srgbClr val="FFFF99"/>
                          </a:solidFill>
                          <a:effectLst>
                            <a:outerShdw blurRad="38100" dist="38100" dir="2700000" algn="tl">
                              <a:srgbClr val="000000"/>
                            </a:outerShdw>
                          </a:effectLst>
                          <a:latin typeface="Times New Roman" pitchFamily="18" charset="0"/>
                          <a:ea typeface="宋体" charset="-122"/>
                        </a:rPr>
                        <a:t>Floating point multiplication</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950913">
                <a:tc>
                  <a:txBody>
                    <a:bodyPr/>
                    <a:lstStyle>
                      <a:lvl1pPr algn="l">
                        <a:spcBef>
                          <a:spcPct val="20000"/>
                        </a:spcBef>
                        <a:buClr>
                          <a:srgbClr val="A50021"/>
                        </a:buClr>
                        <a:buSzPct val="75000"/>
                        <a:buFont typeface="Monotype Sorts" pitchFamily="2" charset="2"/>
                        <a:defRPr kumimoji="1" sz="2000" b="1">
                          <a:solidFill>
                            <a:srgbClr val="FFFF99"/>
                          </a:solidFill>
                          <a:latin typeface="Times New Roman" pitchFamily="18" charset="0"/>
                        </a:defRPr>
                      </a:lvl1pPr>
                      <a:lvl2pPr marL="742950" indent="-285750" algn="l">
                        <a:spcBef>
                          <a:spcPct val="20000"/>
                        </a:spcBef>
                        <a:buClr>
                          <a:srgbClr val="A50021"/>
                        </a:buClr>
                        <a:defRPr kumimoji="1" b="1">
                          <a:solidFill>
                            <a:srgbClr val="FFFF99"/>
                          </a:solidFill>
                          <a:latin typeface="Times New Roman" pitchFamily="18" charset="0"/>
                        </a:defRPr>
                      </a:lvl2pPr>
                      <a:lvl3pPr marL="1143000" indent="-228600" algn="l">
                        <a:spcBef>
                          <a:spcPct val="20000"/>
                        </a:spcBef>
                        <a:buClr>
                          <a:srgbClr val="A50021"/>
                        </a:buClr>
                        <a:defRPr kumimoji="1" sz="2000" b="1">
                          <a:solidFill>
                            <a:srgbClr val="FFFF99"/>
                          </a:solidFill>
                          <a:latin typeface="Times New Roman" pitchFamily="18" charset="0"/>
                        </a:defRPr>
                      </a:lvl3pPr>
                      <a:lvl4pPr marL="1600200" indent="-228600" algn="l">
                        <a:spcBef>
                          <a:spcPct val="20000"/>
                        </a:spcBef>
                        <a:buClr>
                          <a:srgbClr val="A50021"/>
                        </a:buClr>
                        <a:defRPr kumimoji="1" b="1">
                          <a:solidFill>
                            <a:srgbClr val="FFFF99"/>
                          </a:solidFill>
                          <a:latin typeface="Times New Roman" pitchFamily="18" charset="0"/>
                        </a:defRPr>
                      </a:lvl4pPr>
                      <a:lvl5pPr marL="2057400" indent="-228600" algn="l">
                        <a:spcBef>
                          <a:spcPct val="20000"/>
                        </a:spcBef>
                        <a:buClr>
                          <a:srgbClr val="A50021"/>
                        </a:buCl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defRPr kumimoji="1" b="1">
                          <a:solidFill>
                            <a:srgbClr val="FFFF99"/>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zh-CN" sz="2000" b="0" i="0" u="none" strike="noStrike" cap="none" normalizeH="0" baseline="0" smtClean="0">
                          <a:ln>
                            <a:noFill/>
                          </a:ln>
                          <a:solidFill>
                            <a:srgbClr val="FFFF99"/>
                          </a:solidFill>
                          <a:effectLst>
                            <a:outerShdw blurRad="38100" dist="38100" dir="2700000" algn="tl">
                              <a:srgbClr val="000000"/>
                            </a:outerShdw>
                          </a:effectLst>
                          <a:latin typeface="Times New Roman" pitchFamily="18" charset="0"/>
                          <a:ea typeface="宋体" charset="-122"/>
                        </a:rPr>
                        <a:t>Compute </a:t>
                      </a:r>
                      <a:r>
                        <a:rPr kumimoji="1" lang="en-US" altLang="zh-CN" sz="2000" b="0" i="1" u="none" strike="noStrike" cap="none" normalizeH="0" baseline="0" smtClean="0">
                          <a:ln>
                            <a:noFill/>
                          </a:ln>
                          <a:solidFill>
                            <a:srgbClr val="FFFF99"/>
                          </a:solidFill>
                          <a:effectLst>
                            <a:outerShdw blurRad="38100" dist="38100" dir="2700000" algn="tl">
                              <a:srgbClr val="000000"/>
                            </a:outerShdw>
                          </a:effectLst>
                          <a:latin typeface="Times New Roman" pitchFamily="18" charset="0"/>
                          <a:ea typeface="宋体" charset="-122"/>
                        </a:rPr>
                        <a:t>a</a:t>
                      </a:r>
                      <a:r>
                        <a:rPr kumimoji="1" lang="en-US" altLang="zh-CN" sz="2000" b="0" i="1" u="none" strike="noStrike" cap="none" normalizeH="0" baseline="30000" smtClean="0">
                          <a:ln>
                            <a:noFill/>
                          </a:ln>
                          <a:solidFill>
                            <a:srgbClr val="FFFF99"/>
                          </a:solidFill>
                          <a:effectLst>
                            <a:outerShdw blurRad="38100" dist="38100" dir="2700000" algn="tl">
                              <a:srgbClr val="000000"/>
                            </a:outerShdw>
                          </a:effectLst>
                          <a:latin typeface="Times New Roman" pitchFamily="18" charset="0"/>
                          <a:ea typeface="宋体" charset="-122"/>
                        </a:rPr>
                        <a:t>n</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latin typeface="Times New Roman" pitchFamily="18" charset="0"/>
                        </a:defRPr>
                      </a:lvl1pPr>
                      <a:lvl2pPr marL="742950" indent="-285750" algn="l">
                        <a:spcBef>
                          <a:spcPct val="20000"/>
                        </a:spcBef>
                        <a:buClr>
                          <a:srgbClr val="A50021"/>
                        </a:buClr>
                        <a:defRPr kumimoji="1" b="1">
                          <a:solidFill>
                            <a:srgbClr val="FFFF99"/>
                          </a:solidFill>
                          <a:latin typeface="Times New Roman" pitchFamily="18" charset="0"/>
                        </a:defRPr>
                      </a:lvl2pPr>
                      <a:lvl3pPr marL="1143000" indent="-228600" algn="l">
                        <a:spcBef>
                          <a:spcPct val="20000"/>
                        </a:spcBef>
                        <a:buClr>
                          <a:srgbClr val="A50021"/>
                        </a:buClr>
                        <a:defRPr kumimoji="1" sz="2000" b="1">
                          <a:solidFill>
                            <a:srgbClr val="FFFF99"/>
                          </a:solidFill>
                          <a:latin typeface="Times New Roman" pitchFamily="18" charset="0"/>
                        </a:defRPr>
                      </a:lvl3pPr>
                      <a:lvl4pPr marL="1600200" indent="-228600" algn="l">
                        <a:spcBef>
                          <a:spcPct val="20000"/>
                        </a:spcBef>
                        <a:buClr>
                          <a:srgbClr val="A50021"/>
                        </a:buClr>
                        <a:defRPr kumimoji="1" b="1">
                          <a:solidFill>
                            <a:srgbClr val="FFFF99"/>
                          </a:solidFill>
                          <a:latin typeface="Times New Roman" pitchFamily="18" charset="0"/>
                        </a:defRPr>
                      </a:lvl4pPr>
                      <a:lvl5pPr marL="2057400" indent="-228600" algn="l">
                        <a:spcBef>
                          <a:spcPct val="20000"/>
                        </a:spcBef>
                        <a:buClr>
                          <a:srgbClr val="A50021"/>
                        </a:buCl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defRPr kumimoji="1" b="1">
                          <a:solidFill>
                            <a:srgbClr val="FFFF99"/>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zh-CN" sz="2000" b="0" i="1" u="none" strike="noStrike" cap="none" normalizeH="0" baseline="0" smtClean="0">
                          <a:ln>
                            <a:noFill/>
                          </a:ln>
                          <a:solidFill>
                            <a:srgbClr val="FFFF99"/>
                          </a:solidFill>
                          <a:effectLst>
                            <a:outerShdw blurRad="38100" dist="38100" dir="2700000" algn="tl">
                              <a:srgbClr val="000000"/>
                            </a:outerShdw>
                          </a:effectLst>
                          <a:latin typeface="Times New Roman" pitchFamily="18" charset="0"/>
                          <a:ea typeface="宋体" charset="-122"/>
                        </a:rPr>
                        <a:t>n</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latin typeface="Times New Roman" pitchFamily="18" charset="0"/>
                        </a:defRPr>
                      </a:lvl1pPr>
                      <a:lvl2pPr marL="742950" indent="-285750" algn="l">
                        <a:spcBef>
                          <a:spcPct val="20000"/>
                        </a:spcBef>
                        <a:buClr>
                          <a:srgbClr val="A50021"/>
                        </a:buClr>
                        <a:defRPr kumimoji="1" b="1">
                          <a:solidFill>
                            <a:srgbClr val="FFFF99"/>
                          </a:solidFill>
                          <a:latin typeface="Times New Roman" pitchFamily="18" charset="0"/>
                        </a:defRPr>
                      </a:lvl2pPr>
                      <a:lvl3pPr marL="1143000" indent="-228600" algn="l">
                        <a:spcBef>
                          <a:spcPct val="20000"/>
                        </a:spcBef>
                        <a:buClr>
                          <a:srgbClr val="A50021"/>
                        </a:buClr>
                        <a:defRPr kumimoji="1" sz="2000" b="1">
                          <a:solidFill>
                            <a:srgbClr val="FFFF99"/>
                          </a:solidFill>
                          <a:latin typeface="Times New Roman" pitchFamily="18" charset="0"/>
                        </a:defRPr>
                      </a:lvl3pPr>
                      <a:lvl4pPr marL="1600200" indent="-228600" algn="l">
                        <a:spcBef>
                          <a:spcPct val="20000"/>
                        </a:spcBef>
                        <a:buClr>
                          <a:srgbClr val="A50021"/>
                        </a:buClr>
                        <a:defRPr kumimoji="1" b="1">
                          <a:solidFill>
                            <a:srgbClr val="FFFF99"/>
                          </a:solidFill>
                          <a:latin typeface="Times New Roman" pitchFamily="18" charset="0"/>
                        </a:defRPr>
                      </a:lvl4pPr>
                      <a:lvl5pPr marL="2057400" indent="-228600" algn="l">
                        <a:spcBef>
                          <a:spcPct val="20000"/>
                        </a:spcBef>
                        <a:buClr>
                          <a:srgbClr val="A50021"/>
                        </a:buCl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defRPr kumimoji="1" b="1">
                          <a:solidFill>
                            <a:srgbClr val="FFFF99"/>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zh-CN" sz="2000" b="0" i="0" u="none" strike="noStrike" cap="none" normalizeH="0" baseline="0" smtClean="0">
                          <a:ln>
                            <a:noFill/>
                          </a:ln>
                          <a:solidFill>
                            <a:srgbClr val="FFFF99"/>
                          </a:solidFill>
                          <a:effectLst>
                            <a:outerShdw blurRad="38100" dist="38100" dir="2700000" algn="tl">
                              <a:srgbClr val="000000"/>
                            </a:outerShdw>
                          </a:effectLst>
                          <a:latin typeface="Times New Roman" pitchFamily="18" charset="0"/>
                          <a:ea typeface="宋体" charset="-122"/>
                        </a:rPr>
                        <a:t>Floating point multiplication</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950913">
                <a:tc>
                  <a:txBody>
                    <a:bodyPr/>
                    <a:lstStyle>
                      <a:lvl1pPr algn="l">
                        <a:spcBef>
                          <a:spcPct val="20000"/>
                        </a:spcBef>
                        <a:buClr>
                          <a:srgbClr val="A50021"/>
                        </a:buClr>
                        <a:buSzPct val="75000"/>
                        <a:buFont typeface="Monotype Sorts" pitchFamily="2" charset="2"/>
                        <a:defRPr kumimoji="1" sz="2000" b="1">
                          <a:solidFill>
                            <a:srgbClr val="FFFF99"/>
                          </a:solidFill>
                          <a:latin typeface="Times New Roman" pitchFamily="18" charset="0"/>
                        </a:defRPr>
                      </a:lvl1pPr>
                      <a:lvl2pPr marL="742950" indent="-285750" algn="l">
                        <a:spcBef>
                          <a:spcPct val="20000"/>
                        </a:spcBef>
                        <a:buClr>
                          <a:srgbClr val="A50021"/>
                        </a:buClr>
                        <a:defRPr kumimoji="1" b="1">
                          <a:solidFill>
                            <a:srgbClr val="FFFF99"/>
                          </a:solidFill>
                          <a:latin typeface="Times New Roman" pitchFamily="18" charset="0"/>
                        </a:defRPr>
                      </a:lvl2pPr>
                      <a:lvl3pPr marL="1143000" indent="-228600" algn="l">
                        <a:spcBef>
                          <a:spcPct val="20000"/>
                        </a:spcBef>
                        <a:buClr>
                          <a:srgbClr val="A50021"/>
                        </a:buClr>
                        <a:defRPr kumimoji="1" sz="2000" b="1">
                          <a:solidFill>
                            <a:srgbClr val="FFFF99"/>
                          </a:solidFill>
                          <a:latin typeface="Times New Roman" pitchFamily="18" charset="0"/>
                        </a:defRPr>
                      </a:lvl3pPr>
                      <a:lvl4pPr marL="1600200" indent="-228600" algn="l">
                        <a:spcBef>
                          <a:spcPct val="20000"/>
                        </a:spcBef>
                        <a:buClr>
                          <a:srgbClr val="A50021"/>
                        </a:buClr>
                        <a:defRPr kumimoji="1" b="1">
                          <a:solidFill>
                            <a:srgbClr val="FFFF99"/>
                          </a:solidFill>
                          <a:latin typeface="Times New Roman" pitchFamily="18" charset="0"/>
                        </a:defRPr>
                      </a:lvl4pPr>
                      <a:lvl5pPr marL="2057400" indent="-228600" algn="l">
                        <a:spcBef>
                          <a:spcPct val="20000"/>
                        </a:spcBef>
                        <a:buClr>
                          <a:srgbClr val="A50021"/>
                        </a:buCl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defRPr kumimoji="1" b="1">
                          <a:solidFill>
                            <a:srgbClr val="FFFF99"/>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zh-CN" sz="2000" b="0" i="0" u="none" strike="noStrike" cap="none" normalizeH="0" baseline="0" smtClean="0">
                          <a:ln>
                            <a:noFill/>
                          </a:ln>
                          <a:solidFill>
                            <a:srgbClr val="FFFF99"/>
                          </a:solidFill>
                          <a:effectLst>
                            <a:outerShdw blurRad="38100" dist="38100" dir="2700000" algn="tl">
                              <a:srgbClr val="000000"/>
                            </a:outerShdw>
                          </a:effectLst>
                          <a:latin typeface="Times New Roman" pitchFamily="18" charset="0"/>
                          <a:ea typeface="宋体" charset="-122"/>
                        </a:rPr>
                        <a:t>Graph problem</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latin typeface="Times New Roman" pitchFamily="18" charset="0"/>
                        </a:defRPr>
                      </a:lvl1pPr>
                      <a:lvl2pPr marL="742950" indent="-285750" algn="l">
                        <a:spcBef>
                          <a:spcPct val="20000"/>
                        </a:spcBef>
                        <a:buClr>
                          <a:srgbClr val="A50021"/>
                        </a:buClr>
                        <a:defRPr kumimoji="1" b="1">
                          <a:solidFill>
                            <a:srgbClr val="FFFF99"/>
                          </a:solidFill>
                          <a:latin typeface="Times New Roman" pitchFamily="18" charset="0"/>
                        </a:defRPr>
                      </a:lvl2pPr>
                      <a:lvl3pPr marL="1143000" indent="-228600" algn="l">
                        <a:spcBef>
                          <a:spcPct val="20000"/>
                        </a:spcBef>
                        <a:buClr>
                          <a:srgbClr val="A50021"/>
                        </a:buClr>
                        <a:defRPr kumimoji="1" sz="2000" b="1">
                          <a:solidFill>
                            <a:srgbClr val="FFFF99"/>
                          </a:solidFill>
                          <a:latin typeface="Times New Roman" pitchFamily="18" charset="0"/>
                        </a:defRPr>
                      </a:lvl3pPr>
                      <a:lvl4pPr marL="1600200" indent="-228600" algn="l">
                        <a:spcBef>
                          <a:spcPct val="20000"/>
                        </a:spcBef>
                        <a:buClr>
                          <a:srgbClr val="A50021"/>
                        </a:buClr>
                        <a:defRPr kumimoji="1" b="1">
                          <a:solidFill>
                            <a:srgbClr val="FFFF99"/>
                          </a:solidFill>
                          <a:latin typeface="Times New Roman" pitchFamily="18" charset="0"/>
                        </a:defRPr>
                      </a:lvl4pPr>
                      <a:lvl5pPr marL="2057400" indent="-228600" algn="l">
                        <a:spcBef>
                          <a:spcPct val="20000"/>
                        </a:spcBef>
                        <a:buClr>
                          <a:srgbClr val="A50021"/>
                        </a:buCl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defRPr kumimoji="1" b="1">
                          <a:solidFill>
                            <a:srgbClr val="FFFF99"/>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endParaRPr kumimoji="1" lang="zh-CN" altLang="en-US" sz="2000" b="0" i="0" u="none" strike="noStrike" cap="none" normalizeH="0" baseline="0" smtClean="0">
                        <a:ln>
                          <a:noFill/>
                        </a:ln>
                        <a:solidFill>
                          <a:srgbClr val="FFFF99"/>
                        </a:solidFill>
                        <a:effectLst>
                          <a:outerShdw blurRad="38100" dist="38100" dir="2700000" algn="tl">
                            <a:srgbClr val="000000"/>
                          </a:outerShdw>
                        </a:effectLst>
                        <a:latin typeface="Times New Roman" pitchFamily="18" charset="0"/>
                        <a:ea typeface="宋体" charset="-122"/>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latin typeface="Times New Roman" pitchFamily="18" charset="0"/>
                        </a:defRPr>
                      </a:lvl1pPr>
                      <a:lvl2pPr marL="742950" indent="-285750" algn="l">
                        <a:spcBef>
                          <a:spcPct val="20000"/>
                        </a:spcBef>
                        <a:buClr>
                          <a:srgbClr val="A50021"/>
                        </a:buClr>
                        <a:defRPr kumimoji="1" b="1">
                          <a:solidFill>
                            <a:srgbClr val="FFFF99"/>
                          </a:solidFill>
                          <a:latin typeface="Times New Roman" pitchFamily="18" charset="0"/>
                        </a:defRPr>
                      </a:lvl2pPr>
                      <a:lvl3pPr marL="1143000" indent="-228600" algn="l">
                        <a:spcBef>
                          <a:spcPct val="20000"/>
                        </a:spcBef>
                        <a:buClr>
                          <a:srgbClr val="A50021"/>
                        </a:buClr>
                        <a:defRPr kumimoji="1" sz="2000" b="1">
                          <a:solidFill>
                            <a:srgbClr val="FFFF99"/>
                          </a:solidFill>
                          <a:latin typeface="Times New Roman" pitchFamily="18" charset="0"/>
                        </a:defRPr>
                      </a:lvl3pPr>
                      <a:lvl4pPr marL="1600200" indent="-228600" algn="l">
                        <a:spcBef>
                          <a:spcPct val="20000"/>
                        </a:spcBef>
                        <a:buClr>
                          <a:srgbClr val="A50021"/>
                        </a:buClr>
                        <a:defRPr kumimoji="1" b="1">
                          <a:solidFill>
                            <a:srgbClr val="FFFF99"/>
                          </a:solidFill>
                          <a:latin typeface="Times New Roman" pitchFamily="18" charset="0"/>
                        </a:defRPr>
                      </a:lvl4pPr>
                      <a:lvl5pPr marL="2057400" indent="-228600" algn="l">
                        <a:spcBef>
                          <a:spcPct val="20000"/>
                        </a:spcBef>
                        <a:buClr>
                          <a:srgbClr val="A50021"/>
                        </a:buCl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defRPr kumimoji="1" b="1">
                          <a:solidFill>
                            <a:srgbClr val="FFFF99"/>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endParaRPr kumimoji="1" lang="zh-CN" altLang="en-US" sz="2000" b="0" i="0" u="none" strike="noStrike" cap="none" normalizeH="0" baseline="0" smtClean="0">
                        <a:ln>
                          <a:noFill/>
                        </a:ln>
                        <a:solidFill>
                          <a:srgbClr val="FFFF99"/>
                        </a:solidFill>
                        <a:effectLst>
                          <a:outerShdw blurRad="38100" dist="38100" dir="2700000" algn="tl">
                            <a:srgbClr val="000000"/>
                          </a:outerShdw>
                        </a:effectLst>
                        <a:latin typeface="Times New Roman" pitchFamily="18" charset="0"/>
                        <a:ea typeface="宋体" charset="-122"/>
                      </a:endParaRP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extLst>
      <p:ext uri="{BB962C8B-B14F-4D97-AF65-F5344CB8AC3E}">
        <p14:creationId xmlns:p14="http://schemas.microsoft.com/office/powerpoint/2010/main" val="34966598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sz="2400" b="1">
                <a:solidFill>
                  <a:srgbClr val="FFFF99"/>
                </a:solidFill>
                <a:latin typeface="Times New Roman" pitchFamily="18" charset="0"/>
              </a:defRPr>
            </a:lvl3pPr>
            <a:lvl4pPr marL="1600200" indent="-228600" algn="l">
              <a:spcBef>
                <a:spcPct val="20000"/>
              </a:spcBef>
              <a:buClr>
                <a:srgbClr val="A50021"/>
              </a:buClr>
              <a:buChar char="–"/>
              <a:defRPr kumimoji="1" sz="2000" b="1">
                <a:solidFill>
                  <a:srgbClr val="FFFF99"/>
                </a:solidFill>
                <a:latin typeface="Times New Roman" pitchFamily="18" charset="0"/>
              </a:defRPr>
            </a:lvl4pPr>
            <a:lvl5pPr marL="2057400" indent="-228600" algn="l">
              <a:spcBef>
                <a:spcPct val="20000"/>
              </a:spcBef>
              <a:buClr>
                <a:srgbClr val="A50021"/>
              </a:buClr>
              <a:buChar char="»"/>
              <a:defRPr kumimoji="1" sz="2000"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sz="2000"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sz="2000"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sz="2000"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sz="2000" b="1">
                <a:solidFill>
                  <a:srgbClr val="FFFF99"/>
                </a:solidFill>
                <a:latin typeface="Times New Roman" pitchFamily="18" charset="0"/>
              </a:defRPr>
            </a:lvl9pPr>
          </a:lstStyle>
          <a:p>
            <a:pPr algn="ctr">
              <a:spcBef>
                <a:spcPct val="50000"/>
              </a:spcBef>
              <a:buClrTx/>
              <a:buSzTx/>
              <a:buFontTx/>
              <a:buNone/>
            </a:pPr>
            <a:r>
              <a:rPr kumimoji="0" lang="en-US" altLang="zh-CN" sz="1400" b="0" smtClean="0">
                <a:solidFill>
                  <a:schemeClr val="tx1"/>
                </a:solidFill>
                <a:latin typeface="Arial Narrow" pitchFamily="34" charset="0"/>
                <a:ea typeface="宋体" charset="-122"/>
              </a:rPr>
              <a:t>Design and Analysis of Algorithms Chapter 2.1</a:t>
            </a:r>
          </a:p>
        </p:txBody>
      </p:sp>
      <p:sp>
        <p:nvSpPr>
          <p:cNvPr id="2150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sz="2400" b="1">
                <a:solidFill>
                  <a:srgbClr val="FFFF99"/>
                </a:solidFill>
                <a:latin typeface="Times New Roman" pitchFamily="18" charset="0"/>
              </a:defRPr>
            </a:lvl3pPr>
            <a:lvl4pPr marL="1600200" indent="-228600" algn="l">
              <a:spcBef>
                <a:spcPct val="20000"/>
              </a:spcBef>
              <a:buClr>
                <a:srgbClr val="A50021"/>
              </a:buClr>
              <a:buChar char="–"/>
              <a:defRPr kumimoji="1" sz="2000" b="1">
                <a:solidFill>
                  <a:srgbClr val="FFFF99"/>
                </a:solidFill>
                <a:latin typeface="Times New Roman" pitchFamily="18" charset="0"/>
              </a:defRPr>
            </a:lvl4pPr>
            <a:lvl5pPr marL="2057400" indent="-228600" algn="l">
              <a:spcBef>
                <a:spcPct val="20000"/>
              </a:spcBef>
              <a:buClr>
                <a:srgbClr val="A50021"/>
              </a:buClr>
              <a:buChar char="»"/>
              <a:defRPr kumimoji="1" sz="2000"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sz="2000"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sz="2000"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sz="2000"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sz="2000" b="1">
                <a:solidFill>
                  <a:srgbClr val="FFFF99"/>
                </a:solidFill>
                <a:latin typeface="Times New Roman" pitchFamily="18" charset="0"/>
              </a:defRPr>
            </a:lvl9pPr>
          </a:lstStyle>
          <a:p>
            <a:pPr algn="r">
              <a:spcBef>
                <a:spcPct val="50000"/>
              </a:spcBef>
              <a:buClrTx/>
              <a:buSzTx/>
              <a:buFontTx/>
              <a:buNone/>
            </a:pPr>
            <a:fld id="{58F8DE13-87F1-4DB5-BB94-2EE5DE0A7B4B}" type="slidenum">
              <a:rPr kumimoji="0" lang="zh-CN" altLang="en-US" sz="1400" b="0">
                <a:solidFill>
                  <a:schemeClr val="tx1"/>
                </a:solidFill>
                <a:latin typeface="Arial Narrow" pitchFamily="34" charset="0"/>
              </a:rPr>
              <a:pPr algn="r">
                <a:spcBef>
                  <a:spcPct val="50000"/>
                </a:spcBef>
                <a:buClrTx/>
                <a:buSzTx/>
                <a:buFontTx/>
                <a:buNone/>
              </a:pPr>
              <a:t>15</a:t>
            </a:fld>
            <a:endParaRPr kumimoji="0" lang="en-US" altLang="zh-CN" sz="1400" b="0">
              <a:solidFill>
                <a:schemeClr val="tx1"/>
              </a:solidFill>
              <a:latin typeface="Arial Narrow" pitchFamily="34" charset="0"/>
            </a:endParaRPr>
          </a:p>
        </p:txBody>
      </p:sp>
      <p:sp>
        <p:nvSpPr>
          <p:cNvPr id="326658" name="Rectangle 2"/>
          <p:cNvSpPr>
            <a:spLocks noGrp="1" noChangeArrowheads="1"/>
          </p:cNvSpPr>
          <p:nvPr>
            <p:ph type="title"/>
          </p:nvPr>
        </p:nvSpPr>
        <p:spPr>
          <a:xfrm>
            <a:off x="611188" y="198438"/>
            <a:ext cx="8532812" cy="685800"/>
          </a:xfrm>
        </p:spPr>
        <p:txBody>
          <a:bodyPr>
            <a:normAutofit fontScale="90000"/>
          </a:bodyPr>
          <a:lstStyle/>
          <a:p>
            <a:pPr>
              <a:defRPr/>
            </a:pPr>
            <a:r>
              <a:rPr lang="en-US" altLang="zh-CN" smtClean="0">
                <a:ea typeface="SimSun" pitchFamily="2" charset="-122"/>
              </a:rPr>
              <a:t>Input size and basic operation examples</a:t>
            </a:r>
          </a:p>
        </p:txBody>
      </p:sp>
      <p:graphicFrame>
        <p:nvGraphicFramePr>
          <p:cNvPr id="326659" name="Group 3"/>
          <p:cNvGraphicFramePr>
            <a:graphicFrameLocks noGrp="1"/>
          </p:cNvGraphicFramePr>
          <p:nvPr>
            <p:ph idx="1"/>
          </p:nvPr>
        </p:nvGraphicFramePr>
        <p:xfrm>
          <a:off x="609600" y="1295400"/>
          <a:ext cx="8305800" cy="4876802"/>
        </p:xfrm>
        <a:graphic>
          <a:graphicData uri="http://schemas.openxmlformats.org/drawingml/2006/table">
            <a:tbl>
              <a:tblPr/>
              <a:tblGrid>
                <a:gridCol w="2768600"/>
                <a:gridCol w="2768600"/>
                <a:gridCol w="2768600"/>
              </a:tblGrid>
              <a:tr h="922338">
                <a:tc>
                  <a:txBody>
                    <a:body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zh-CN" sz="2400" b="1" i="1" u="none" strike="noStrike" cap="none" normalizeH="0" baseline="0" smtClean="0">
                          <a:ln>
                            <a:noFill/>
                          </a:ln>
                          <a:solidFill>
                            <a:srgbClr val="FFFF99"/>
                          </a:solidFill>
                          <a:effectLst>
                            <a:outerShdw blurRad="38100" dist="38100" dir="2700000" algn="tl">
                              <a:srgbClr val="000000"/>
                            </a:outerShdw>
                          </a:effectLst>
                          <a:latin typeface="Times New Roman" pitchFamily="18" charset="0"/>
                          <a:ea typeface="SimSun" pitchFamily="2" charset="-122"/>
                        </a:rPr>
                        <a:t>Problem</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zh-CN" sz="2400" b="1" i="1" u="none" strike="noStrike" cap="none" normalizeH="0" baseline="0" smtClean="0">
                          <a:ln>
                            <a:noFill/>
                          </a:ln>
                          <a:solidFill>
                            <a:srgbClr val="FFFF99"/>
                          </a:solidFill>
                          <a:effectLst>
                            <a:outerShdw blurRad="38100" dist="38100" dir="2700000" algn="tl">
                              <a:srgbClr val="000000"/>
                            </a:outerShdw>
                          </a:effectLst>
                          <a:latin typeface="Times New Roman" pitchFamily="18" charset="0"/>
                          <a:ea typeface="SimSun" pitchFamily="2" charset="-122"/>
                        </a:rPr>
                        <a:t>Input size measure</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zh-CN" sz="2400" b="1" i="1" u="none" strike="noStrike" cap="none" normalizeH="0" baseline="0" smtClean="0">
                          <a:ln>
                            <a:noFill/>
                          </a:ln>
                          <a:solidFill>
                            <a:srgbClr val="FFFF99"/>
                          </a:solidFill>
                          <a:effectLst>
                            <a:outerShdw blurRad="38100" dist="38100" dir="2700000" algn="tl">
                              <a:srgbClr val="000000"/>
                            </a:outerShdw>
                          </a:effectLst>
                          <a:latin typeface="Times New Roman" pitchFamily="18" charset="0"/>
                          <a:ea typeface="SimSun" pitchFamily="2" charset="-122"/>
                        </a:rPr>
                        <a:t>Basic operation</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950913">
                <a:tc>
                  <a:txBody>
                    <a:body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zh-CN" sz="2000" b="0" i="0" u="none" strike="noStrike" cap="none" normalizeH="0" baseline="0" smtClean="0">
                          <a:ln>
                            <a:noFill/>
                          </a:ln>
                          <a:solidFill>
                            <a:srgbClr val="FFFF99"/>
                          </a:solidFill>
                          <a:effectLst>
                            <a:outerShdw blurRad="38100" dist="38100" dir="2700000" algn="tl">
                              <a:srgbClr val="000000"/>
                            </a:outerShdw>
                          </a:effectLst>
                          <a:latin typeface="Times New Roman" pitchFamily="18" charset="0"/>
                          <a:ea typeface="SimSun" pitchFamily="2" charset="-122"/>
                        </a:rPr>
                        <a:t>Search for key in list of </a:t>
                      </a:r>
                      <a:r>
                        <a:rPr kumimoji="1" lang="en-US" altLang="zh-CN" sz="2000" b="0" i="1" u="none" strike="noStrike" cap="none" normalizeH="0" baseline="0" smtClean="0">
                          <a:ln>
                            <a:noFill/>
                          </a:ln>
                          <a:solidFill>
                            <a:srgbClr val="FFFF99"/>
                          </a:solidFill>
                          <a:effectLst>
                            <a:outerShdw blurRad="38100" dist="38100" dir="2700000" algn="tl">
                              <a:srgbClr val="000000"/>
                            </a:outerShdw>
                          </a:effectLst>
                          <a:latin typeface="Times New Roman" pitchFamily="18" charset="0"/>
                          <a:ea typeface="SimSun" pitchFamily="2" charset="-122"/>
                        </a:rPr>
                        <a:t>n</a:t>
                      </a:r>
                      <a:r>
                        <a:rPr kumimoji="1" lang="en-US" altLang="zh-CN" sz="2000" b="0" i="0" u="none" strike="noStrike" cap="none" normalizeH="0" baseline="0" smtClean="0">
                          <a:ln>
                            <a:noFill/>
                          </a:ln>
                          <a:solidFill>
                            <a:srgbClr val="FFFF99"/>
                          </a:solidFill>
                          <a:effectLst>
                            <a:outerShdw blurRad="38100" dist="38100" dir="2700000" algn="tl">
                              <a:srgbClr val="000000"/>
                            </a:outerShdw>
                          </a:effectLst>
                          <a:latin typeface="Times New Roman" pitchFamily="18" charset="0"/>
                          <a:ea typeface="SimSun" pitchFamily="2" charset="-122"/>
                        </a:rPr>
                        <a:t> items</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zh-CN" sz="2000" b="0" i="0" u="none" strike="noStrike" cap="none" normalizeH="0" baseline="0" smtClean="0">
                          <a:ln>
                            <a:noFill/>
                          </a:ln>
                          <a:solidFill>
                            <a:srgbClr val="FFFF99"/>
                          </a:solidFill>
                          <a:effectLst>
                            <a:outerShdw blurRad="38100" dist="38100" dir="2700000" algn="tl">
                              <a:srgbClr val="000000"/>
                            </a:outerShdw>
                          </a:effectLst>
                          <a:latin typeface="Times New Roman" pitchFamily="18" charset="0"/>
                          <a:ea typeface="SimSun" pitchFamily="2" charset="-122"/>
                        </a:rPr>
                        <a:t>Number of items in list </a:t>
                      </a:r>
                      <a:r>
                        <a:rPr kumimoji="1" lang="en-US" altLang="zh-CN" sz="2000" b="0" i="1" u="none" strike="noStrike" cap="none" normalizeH="0" baseline="0" smtClean="0">
                          <a:ln>
                            <a:noFill/>
                          </a:ln>
                          <a:solidFill>
                            <a:srgbClr val="FFFF99"/>
                          </a:solidFill>
                          <a:effectLst>
                            <a:outerShdw blurRad="38100" dist="38100" dir="2700000" algn="tl">
                              <a:srgbClr val="000000"/>
                            </a:outerShdw>
                          </a:effectLst>
                          <a:latin typeface="Times New Roman" pitchFamily="18" charset="0"/>
                          <a:ea typeface="SimSun" pitchFamily="2" charset="-122"/>
                        </a:rPr>
                        <a:t>n</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zh-CN" sz="2000" b="0" i="0" u="none" strike="noStrike" cap="none" normalizeH="0" baseline="0" smtClean="0">
                          <a:ln>
                            <a:noFill/>
                          </a:ln>
                          <a:solidFill>
                            <a:srgbClr val="FFFF99"/>
                          </a:solidFill>
                          <a:effectLst>
                            <a:outerShdw blurRad="38100" dist="38100" dir="2700000" algn="tl">
                              <a:srgbClr val="000000"/>
                            </a:outerShdw>
                          </a:effectLst>
                          <a:latin typeface="Times New Roman" pitchFamily="18" charset="0"/>
                          <a:ea typeface="SimSun" pitchFamily="2" charset="-122"/>
                        </a:rPr>
                        <a:t>Key comparison</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101725">
                <a:tc>
                  <a:txBody>
                    <a:body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zh-CN" sz="2000" b="0" i="0" u="none" strike="noStrike" cap="none" normalizeH="0" baseline="0" smtClean="0">
                          <a:ln>
                            <a:noFill/>
                          </a:ln>
                          <a:solidFill>
                            <a:srgbClr val="FFFF99"/>
                          </a:solidFill>
                          <a:effectLst>
                            <a:outerShdw blurRad="38100" dist="38100" dir="2700000" algn="tl">
                              <a:srgbClr val="000000"/>
                            </a:outerShdw>
                          </a:effectLst>
                          <a:latin typeface="Times New Roman" pitchFamily="18" charset="0"/>
                          <a:ea typeface="SimSun" pitchFamily="2" charset="-122"/>
                        </a:rPr>
                        <a:t>Multiply two matrices of floating point numbers</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zh-CN" sz="2000" b="0" i="0" u="none" strike="noStrike" cap="none" normalizeH="0" baseline="0" smtClean="0">
                          <a:ln>
                            <a:noFill/>
                          </a:ln>
                          <a:solidFill>
                            <a:srgbClr val="FFFF99"/>
                          </a:solidFill>
                          <a:effectLst>
                            <a:outerShdw blurRad="38100" dist="38100" dir="2700000" algn="tl">
                              <a:srgbClr val="000000"/>
                            </a:outerShdw>
                          </a:effectLst>
                          <a:latin typeface="Times New Roman" pitchFamily="18" charset="0"/>
                          <a:ea typeface="SimSun" pitchFamily="2" charset="-122"/>
                        </a:rPr>
                        <a:t>Dimensions of matrices</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zh-CN" sz="2000" b="0" i="0" u="none" strike="noStrike" cap="none" normalizeH="0" baseline="0" smtClean="0">
                          <a:ln>
                            <a:noFill/>
                          </a:ln>
                          <a:solidFill>
                            <a:srgbClr val="FFFF99"/>
                          </a:solidFill>
                          <a:effectLst>
                            <a:outerShdw blurRad="38100" dist="38100" dir="2700000" algn="tl">
                              <a:srgbClr val="000000"/>
                            </a:outerShdw>
                          </a:effectLst>
                          <a:latin typeface="Times New Roman" pitchFamily="18" charset="0"/>
                          <a:ea typeface="SimSun" pitchFamily="2" charset="-122"/>
                        </a:rPr>
                        <a:t>Floating point multiplication</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950913">
                <a:tc>
                  <a:txBody>
                    <a:body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zh-CN" sz="2000" b="0" i="0" u="none" strike="noStrike" cap="none" normalizeH="0" baseline="0" smtClean="0">
                          <a:ln>
                            <a:noFill/>
                          </a:ln>
                          <a:solidFill>
                            <a:srgbClr val="FFFF99"/>
                          </a:solidFill>
                          <a:effectLst>
                            <a:outerShdw blurRad="38100" dist="38100" dir="2700000" algn="tl">
                              <a:srgbClr val="000000"/>
                            </a:outerShdw>
                          </a:effectLst>
                          <a:latin typeface="Times New Roman" pitchFamily="18" charset="0"/>
                          <a:ea typeface="SimSun" pitchFamily="2" charset="-122"/>
                        </a:rPr>
                        <a:t>Compute </a:t>
                      </a:r>
                      <a:r>
                        <a:rPr kumimoji="1" lang="en-US" altLang="zh-CN" sz="2000" b="0" i="1" u="none" strike="noStrike" cap="none" normalizeH="0" baseline="0" smtClean="0">
                          <a:ln>
                            <a:noFill/>
                          </a:ln>
                          <a:solidFill>
                            <a:srgbClr val="FFFF99"/>
                          </a:solidFill>
                          <a:effectLst>
                            <a:outerShdw blurRad="38100" dist="38100" dir="2700000" algn="tl">
                              <a:srgbClr val="000000"/>
                            </a:outerShdw>
                          </a:effectLst>
                          <a:latin typeface="Times New Roman" pitchFamily="18" charset="0"/>
                          <a:ea typeface="SimSun" pitchFamily="2" charset="-122"/>
                        </a:rPr>
                        <a:t>a</a:t>
                      </a:r>
                      <a:r>
                        <a:rPr kumimoji="1" lang="en-US" altLang="zh-CN" sz="2000" b="0" i="1" u="none" strike="noStrike" cap="none" normalizeH="0" baseline="30000" smtClean="0">
                          <a:ln>
                            <a:noFill/>
                          </a:ln>
                          <a:solidFill>
                            <a:srgbClr val="FFFF99"/>
                          </a:solidFill>
                          <a:effectLst>
                            <a:outerShdw blurRad="38100" dist="38100" dir="2700000" algn="tl">
                              <a:srgbClr val="000000"/>
                            </a:outerShdw>
                          </a:effectLst>
                          <a:latin typeface="Times New Roman" pitchFamily="18" charset="0"/>
                          <a:ea typeface="SimSun" pitchFamily="2" charset="-122"/>
                        </a:rPr>
                        <a:t>n</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zh-CN" sz="2000" b="0" i="1" u="none" strike="noStrike" cap="none" normalizeH="0" baseline="0" smtClean="0">
                          <a:ln>
                            <a:noFill/>
                          </a:ln>
                          <a:solidFill>
                            <a:srgbClr val="FFFF99"/>
                          </a:solidFill>
                          <a:effectLst>
                            <a:outerShdw blurRad="38100" dist="38100" dir="2700000" algn="tl">
                              <a:srgbClr val="000000"/>
                            </a:outerShdw>
                          </a:effectLst>
                          <a:latin typeface="Times New Roman" pitchFamily="18" charset="0"/>
                          <a:ea typeface="SimSun" pitchFamily="2" charset="-122"/>
                        </a:rPr>
                        <a:t>n</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zh-CN" sz="2000" b="0" i="0" u="none" strike="noStrike" cap="none" normalizeH="0" baseline="0" smtClean="0">
                          <a:ln>
                            <a:noFill/>
                          </a:ln>
                          <a:solidFill>
                            <a:srgbClr val="FFFF99"/>
                          </a:solidFill>
                          <a:effectLst>
                            <a:outerShdw blurRad="38100" dist="38100" dir="2700000" algn="tl">
                              <a:srgbClr val="000000"/>
                            </a:outerShdw>
                          </a:effectLst>
                          <a:latin typeface="Times New Roman" pitchFamily="18" charset="0"/>
                          <a:ea typeface="SimSun" pitchFamily="2" charset="-122"/>
                        </a:rPr>
                        <a:t>Floating point multiplication</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950913">
                <a:tc>
                  <a:txBody>
                    <a:body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zh-CN" sz="2000" b="0" i="0" u="none" strike="noStrike" cap="none" normalizeH="0" baseline="0" smtClean="0">
                          <a:ln>
                            <a:noFill/>
                          </a:ln>
                          <a:solidFill>
                            <a:srgbClr val="FFFF99"/>
                          </a:solidFill>
                          <a:effectLst>
                            <a:outerShdw blurRad="38100" dist="38100" dir="2700000" algn="tl">
                              <a:srgbClr val="000000"/>
                            </a:outerShdw>
                          </a:effectLst>
                          <a:latin typeface="Times New Roman" pitchFamily="18" charset="0"/>
                          <a:ea typeface="SimSun" pitchFamily="2" charset="-122"/>
                        </a:rPr>
                        <a:t>Graph problem</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zh-CN" sz="2000" b="0" i="0" u="none" strike="noStrike" cap="none" normalizeH="0" baseline="0" smtClean="0">
                          <a:ln>
                            <a:noFill/>
                          </a:ln>
                          <a:solidFill>
                            <a:srgbClr val="FFFF99"/>
                          </a:solidFill>
                          <a:effectLst>
                            <a:outerShdw blurRad="38100" dist="38100" dir="2700000" algn="tl">
                              <a:srgbClr val="000000"/>
                            </a:outerShdw>
                          </a:effectLst>
                          <a:latin typeface="Times New Roman" pitchFamily="18" charset="0"/>
                          <a:ea typeface="SimSun" pitchFamily="2" charset="-122"/>
                        </a:rPr>
                        <a:t>#vertices and/or edges</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zh-CN" sz="2000" b="0" i="0" u="none" strike="noStrike" cap="none" normalizeH="0" baseline="0" smtClean="0">
                          <a:ln>
                            <a:noFill/>
                          </a:ln>
                          <a:solidFill>
                            <a:srgbClr val="FFFF99"/>
                          </a:solidFill>
                          <a:effectLst>
                            <a:outerShdw blurRad="38100" dist="38100" dir="2700000" algn="tl">
                              <a:srgbClr val="000000"/>
                            </a:outerShdw>
                          </a:effectLst>
                          <a:latin typeface="Times New Roman" pitchFamily="18" charset="0"/>
                          <a:ea typeface="SimSun" pitchFamily="2" charset="-122"/>
                        </a:rPr>
                        <a:t>Visiting a vertex or traversing an edge</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extLst>
      <p:ext uri="{BB962C8B-B14F-4D97-AF65-F5344CB8AC3E}">
        <p14:creationId xmlns:p14="http://schemas.microsoft.com/office/powerpoint/2010/main" val="7710526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sz="2400" b="1">
                <a:solidFill>
                  <a:srgbClr val="FFFF99"/>
                </a:solidFill>
                <a:latin typeface="Times New Roman" pitchFamily="18" charset="0"/>
              </a:defRPr>
            </a:lvl3pPr>
            <a:lvl4pPr marL="1600200" indent="-228600" algn="l">
              <a:spcBef>
                <a:spcPct val="20000"/>
              </a:spcBef>
              <a:buClr>
                <a:srgbClr val="A50021"/>
              </a:buClr>
              <a:buChar char="–"/>
              <a:defRPr kumimoji="1" sz="2000" b="1">
                <a:solidFill>
                  <a:srgbClr val="FFFF99"/>
                </a:solidFill>
                <a:latin typeface="Times New Roman" pitchFamily="18" charset="0"/>
              </a:defRPr>
            </a:lvl4pPr>
            <a:lvl5pPr marL="2057400" indent="-228600" algn="l">
              <a:spcBef>
                <a:spcPct val="20000"/>
              </a:spcBef>
              <a:buClr>
                <a:srgbClr val="A50021"/>
              </a:buClr>
              <a:buChar char="»"/>
              <a:defRPr kumimoji="1" sz="2000"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sz="2000"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sz="2000"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sz="2000"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sz="2000" b="1">
                <a:solidFill>
                  <a:srgbClr val="FFFF99"/>
                </a:solidFill>
                <a:latin typeface="Times New Roman" pitchFamily="18" charset="0"/>
              </a:defRPr>
            </a:lvl9pPr>
          </a:lstStyle>
          <a:p>
            <a:pPr algn="ctr">
              <a:spcBef>
                <a:spcPct val="50000"/>
              </a:spcBef>
              <a:buClrTx/>
              <a:buSzTx/>
              <a:buFontTx/>
              <a:buNone/>
            </a:pPr>
            <a:r>
              <a:rPr kumimoji="0" lang="en-US" altLang="zh-CN" sz="1400" b="0" smtClean="0">
                <a:solidFill>
                  <a:schemeClr val="tx1"/>
                </a:solidFill>
                <a:latin typeface="Arial Narrow" pitchFamily="34" charset="0"/>
                <a:ea typeface="宋体" charset="-122"/>
              </a:rPr>
              <a:t>Design and Analysis of Algorithms Chapter 2.1</a:t>
            </a:r>
          </a:p>
        </p:txBody>
      </p:sp>
      <p:sp>
        <p:nvSpPr>
          <p:cNvPr id="2253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sz="2400" b="1">
                <a:solidFill>
                  <a:srgbClr val="FFFF99"/>
                </a:solidFill>
                <a:latin typeface="Times New Roman" pitchFamily="18" charset="0"/>
              </a:defRPr>
            </a:lvl3pPr>
            <a:lvl4pPr marL="1600200" indent="-228600" algn="l">
              <a:spcBef>
                <a:spcPct val="20000"/>
              </a:spcBef>
              <a:buClr>
                <a:srgbClr val="A50021"/>
              </a:buClr>
              <a:buChar char="–"/>
              <a:defRPr kumimoji="1" sz="2000" b="1">
                <a:solidFill>
                  <a:srgbClr val="FFFF99"/>
                </a:solidFill>
                <a:latin typeface="Times New Roman" pitchFamily="18" charset="0"/>
              </a:defRPr>
            </a:lvl4pPr>
            <a:lvl5pPr marL="2057400" indent="-228600" algn="l">
              <a:spcBef>
                <a:spcPct val="20000"/>
              </a:spcBef>
              <a:buClr>
                <a:srgbClr val="A50021"/>
              </a:buClr>
              <a:buChar char="»"/>
              <a:defRPr kumimoji="1" sz="2000"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sz="2000"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sz="2000"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sz="2000"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sz="2000" b="1">
                <a:solidFill>
                  <a:srgbClr val="FFFF99"/>
                </a:solidFill>
                <a:latin typeface="Times New Roman" pitchFamily="18" charset="0"/>
              </a:defRPr>
            </a:lvl9pPr>
          </a:lstStyle>
          <a:p>
            <a:pPr algn="r">
              <a:spcBef>
                <a:spcPct val="50000"/>
              </a:spcBef>
              <a:buClrTx/>
              <a:buSzTx/>
              <a:buFontTx/>
              <a:buNone/>
            </a:pPr>
            <a:fld id="{F29AC5C6-4366-469B-8EFF-CE6F0089ABCC}" type="slidenum">
              <a:rPr kumimoji="0" lang="zh-CN" altLang="en-US" sz="1400" b="0">
                <a:solidFill>
                  <a:schemeClr val="tx1"/>
                </a:solidFill>
                <a:latin typeface="Arial Narrow" pitchFamily="34" charset="0"/>
              </a:rPr>
              <a:pPr algn="r">
                <a:spcBef>
                  <a:spcPct val="50000"/>
                </a:spcBef>
                <a:buClrTx/>
                <a:buSzTx/>
                <a:buFontTx/>
                <a:buNone/>
              </a:pPr>
              <a:t>16</a:t>
            </a:fld>
            <a:endParaRPr kumimoji="0" lang="en-US" altLang="zh-CN" sz="1400" b="0">
              <a:solidFill>
                <a:schemeClr val="tx1"/>
              </a:solidFill>
              <a:latin typeface="Arial Narrow" pitchFamily="34" charset="0"/>
            </a:endParaRPr>
          </a:p>
        </p:txBody>
      </p:sp>
      <p:sp>
        <p:nvSpPr>
          <p:cNvPr id="314370" name="Rectangle 2"/>
          <p:cNvSpPr>
            <a:spLocks noGrp="1" noChangeArrowheads="1"/>
          </p:cNvSpPr>
          <p:nvPr>
            <p:ph type="title"/>
          </p:nvPr>
        </p:nvSpPr>
        <p:spPr/>
        <p:txBody>
          <a:bodyPr>
            <a:normAutofit fontScale="90000"/>
          </a:bodyPr>
          <a:lstStyle/>
          <a:p>
            <a:pPr>
              <a:defRPr/>
            </a:pPr>
            <a:r>
              <a:rPr lang="en-US" altLang="zh-CN" dirty="0" smtClean="0">
                <a:ea typeface="SimSun" pitchFamily="2" charset="-122"/>
              </a:rPr>
              <a:t>Theoretical analysis of time efficiency</a:t>
            </a:r>
          </a:p>
        </p:txBody>
      </p:sp>
      <p:sp>
        <p:nvSpPr>
          <p:cNvPr id="314371" name="Rectangle 3"/>
          <p:cNvSpPr>
            <a:spLocks noGrp="1" noChangeArrowheads="1"/>
          </p:cNvSpPr>
          <p:nvPr>
            <p:ph type="body" idx="1"/>
          </p:nvPr>
        </p:nvSpPr>
        <p:spPr>
          <a:xfrm>
            <a:off x="419100" y="1219200"/>
            <a:ext cx="8305800" cy="4905375"/>
          </a:xfrm>
        </p:spPr>
        <p:txBody>
          <a:bodyPr/>
          <a:lstStyle/>
          <a:p>
            <a:pPr>
              <a:buFont typeface="Monotype Sorts" pitchFamily="2" charset="2"/>
              <a:buNone/>
              <a:defRPr/>
            </a:pPr>
            <a:endParaRPr lang="en-US" altLang="zh-CN" dirty="0" smtClean="0">
              <a:ea typeface="宋体" charset="-122"/>
            </a:endParaRPr>
          </a:p>
          <a:p>
            <a:pPr>
              <a:buFont typeface="Monotype Sorts" pitchFamily="2" charset="2"/>
              <a:buNone/>
              <a:defRPr/>
            </a:pPr>
            <a:endParaRPr lang="en-US" altLang="zh-CN" dirty="0" smtClean="0">
              <a:ea typeface="宋体" charset="-122"/>
            </a:endParaRPr>
          </a:p>
          <a:p>
            <a:pPr>
              <a:buFont typeface="Monotype Sorts" pitchFamily="2" charset="2"/>
              <a:buNone/>
              <a:defRPr/>
            </a:pPr>
            <a:r>
              <a:rPr lang="en-US" altLang="zh-CN" dirty="0" smtClean="0">
                <a:ea typeface="宋体" charset="-122"/>
              </a:rPr>
              <a:t>	</a:t>
            </a:r>
            <a:r>
              <a:rPr lang="en-US" altLang="zh-CN" sz="2800" dirty="0" smtClean="0">
                <a:ea typeface="宋体" charset="-122"/>
              </a:rPr>
              <a:t>Time efficiency is analyzed by determining the number of repetitions of the </a:t>
            </a:r>
            <a:r>
              <a:rPr lang="en-US" altLang="zh-CN" sz="2800" i="1" u="sng" dirty="0" smtClean="0">
                <a:solidFill>
                  <a:srgbClr val="FF0000"/>
                </a:solidFill>
                <a:ea typeface="宋体" charset="-122"/>
              </a:rPr>
              <a:t>basic operation</a:t>
            </a:r>
            <a:r>
              <a:rPr lang="en-US" altLang="zh-CN" sz="2800" dirty="0" smtClean="0">
                <a:solidFill>
                  <a:srgbClr val="FF0000"/>
                </a:solidFill>
                <a:ea typeface="宋体" charset="-122"/>
              </a:rPr>
              <a:t> </a:t>
            </a:r>
            <a:r>
              <a:rPr lang="en-US" altLang="zh-CN" sz="2800" dirty="0" smtClean="0">
                <a:ea typeface="宋体" charset="-122"/>
              </a:rPr>
              <a:t>as a function of </a:t>
            </a:r>
            <a:r>
              <a:rPr lang="en-US" altLang="zh-CN" sz="2800" i="1" u="sng" dirty="0" smtClean="0">
                <a:solidFill>
                  <a:srgbClr val="FF0000"/>
                </a:solidFill>
                <a:ea typeface="宋体" charset="-122"/>
              </a:rPr>
              <a:t>input size</a:t>
            </a:r>
          </a:p>
          <a:p>
            <a:pPr>
              <a:buFont typeface="Monotype Sorts" pitchFamily="2" charset="2"/>
              <a:buNone/>
              <a:defRPr/>
            </a:pPr>
            <a:endParaRPr lang="en-US" altLang="zh-CN" i="1" u="sng" dirty="0" smtClean="0">
              <a:ea typeface="宋体" charset="-122"/>
            </a:endParaRPr>
          </a:p>
        </p:txBody>
      </p:sp>
    </p:spTree>
    <p:extLst>
      <p:ext uri="{BB962C8B-B14F-4D97-AF65-F5344CB8AC3E}">
        <p14:creationId xmlns:p14="http://schemas.microsoft.com/office/powerpoint/2010/main" val="1898073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Algorithm Analysis</a:t>
            </a:r>
            <a:endParaRPr lang="en-US" dirty="0"/>
          </a:p>
        </p:txBody>
      </p:sp>
      <p:sp>
        <p:nvSpPr>
          <p:cNvPr id="3" name="Content Placeholder 2"/>
          <p:cNvSpPr>
            <a:spLocks noGrp="1"/>
          </p:cNvSpPr>
          <p:nvPr>
            <p:ph idx="1"/>
          </p:nvPr>
        </p:nvSpPr>
        <p:spPr/>
        <p:txBody>
          <a:bodyPr/>
          <a:lstStyle/>
          <a:p>
            <a:r>
              <a:rPr lang="en-US" dirty="0"/>
              <a:t>we discussed how Asymptotic analysis overcomes the problems of naive way of analyzing algorithms. </a:t>
            </a:r>
            <a:endParaRPr lang="en-US" dirty="0" smtClean="0"/>
          </a:p>
          <a:p>
            <a:pPr marL="0" indent="0">
              <a:buNone/>
            </a:pPr>
            <a:endParaRPr lang="en-US" dirty="0"/>
          </a:p>
          <a:p>
            <a:r>
              <a:rPr lang="en-US" dirty="0" smtClean="0"/>
              <a:t>While analyzing an algorithm we </a:t>
            </a:r>
            <a:r>
              <a:rPr lang="en-US" dirty="0"/>
              <a:t>can have three cases </a:t>
            </a:r>
            <a:r>
              <a:rPr lang="en-US" dirty="0" smtClean="0"/>
              <a:t>:</a:t>
            </a:r>
            <a:r>
              <a:rPr lang="en-US" dirty="0"/>
              <a:t/>
            </a:r>
            <a:br>
              <a:rPr lang="en-US" dirty="0"/>
            </a:br>
            <a:r>
              <a:rPr lang="en-US" dirty="0"/>
              <a:t>1) Worst Case</a:t>
            </a:r>
            <a:br>
              <a:rPr lang="en-US" dirty="0"/>
            </a:br>
            <a:r>
              <a:rPr lang="en-US" dirty="0"/>
              <a:t>2) Average Case</a:t>
            </a:r>
            <a:br>
              <a:rPr lang="en-US" dirty="0"/>
            </a:br>
            <a:r>
              <a:rPr lang="en-US" dirty="0"/>
              <a:t>3) Best Case</a:t>
            </a:r>
          </a:p>
        </p:txBody>
      </p:sp>
    </p:spTree>
    <p:extLst>
      <p:ext uri="{BB962C8B-B14F-4D97-AF65-F5344CB8AC3E}">
        <p14:creationId xmlns:p14="http://schemas.microsoft.com/office/powerpoint/2010/main" val="17661933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a:t>
            </a:r>
            <a:endParaRPr lang="en-US" dirty="0"/>
          </a:p>
        </p:txBody>
      </p:sp>
      <p:sp>
        <p:nvSpPr>
          <p:cNvPr id="3" name="Content Placeholder 2"/>
          <p:cNvSpPr>
            <a:spLocks noGrp="1"/>
          </p:cNvSpPr>
          <p:nvPr>
            <p:ph idx="1"/>
          </p:nvPr>
        </p:nvSpPr>
        <p:spPr>
          <a:xfrm>
            <a:off x="457200" y="990600"/>
            <a:ext cx="3886200" cy="5606380"/>
          </a:xfrm>
        </p:spPr>
        <p:txBody>
          <a:bodyPr/>
          <a:lstStyle/>
          <a:p>
            <a:r>
              <a:rPr lang="en-US" sz="2000" dirty="0"/>
              <a:t>Now, we will take an example of Linear Search and analyze it using Asymptotic analysis.</a:t>
            </a:r>
          </a:p>
          <a:p>
            <a:r>
              <a:rPr lang="en-US" sz="2000" dirty="0"/>
              <a:t>Let us consider the following implementation of Linear Search.</a:t>
            </a:r>
            <a:r>
              <a:rPr lang="en-US" dirty="0"/>
              <a:t/>
            </a:r>
            <a:br>
              <a:rPr lang="en-US" dirty="0"/>
            </a:br>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83064288"/>
              </p:ext>
            </p:extLst>
          </p:nvPr>
        </p:nvGraphicFramePr>
        <p:xfrm>
          <a:off x="4534197" y="990600"/>
          <a:ext cx="4228803" cy="5607050"/>
        </p:xfrm>
        <a:graphic>
          <a:graphicData uri="http://schemas.openxmlformats.org/drawingml/2006/table">
            <a:tbl>
              <a:tblPr/>
              <a:tblGrid>
                <a:gridCol w="4228803"/>
              </a:tblGrid>
              <a:tr h="5607050">
                <a:tc>
                  <a:txBody>
                    <a:bodyPr/>
                    <a:lstStyle/>
                    <a:p>
                      <a:pPr algn="l" rtl="0" fontAlgn="base"/>
                      <a:r>
                        <a:rPr lang="en-US" sz="1300" b="0" i="0" dirty="0">
                          <a:effectLst/>
                          <a:latin typeface="Consolas"/>
                        </a:rPr>
                        <a:t>#include &lt;</a:t>
                      </a:r>
                      <a:r>
                        <a:rPr lang="en-US" sz="1300" b="0" i="0" dirty="0" err="1">
                          <a:effectLst/>
                          <a:latin typeface="Consolas"/>
                        </a:rPr>
                        <a:t>stdio.h</a:t>
                      </a:r>
                      <a:r>
                        <a:rPr lang="en-US" sz="1300" b="0" i="0" dirty="0">
                          <a:effectLst/>
                          <a:latin typeface="Consolas"/>
                        </a:rPr>
                        <a:t>&gt;</a:t>
                      </a:r>
                    </a:p>
                    <a:p>
                      <a:pPr algn="l" rtl="0" fontAlgn="base"/>
                      <a:r>
                        <a:rPr lang="en-US" sz="1300" b="0" i="0" dirty="0">
                          <a:effectLst/>
                          <a:latin typeface="Consolas"/>
                        </a:rPr>
                        <a:t> </a:t>
                      </a:r>
                    </a:p>
                    <a:p>
                      <a:pPr algn="l" rtl="0" fontAlgn="base"/>
                      <a:r>
                        <a:rPr lang="en-US" sz="1300" b="0" i="0" dirty="0">
                          <a:effectLst/>
                          <a:latin typeface="Consolas"/>
                        </a:rPr>
                        <a:t>// Linearly search x in </a:t>
                      </a:r>
                      <a:r>
                        <a:rPr lang="en-US" sz="1300" b="0" i="0" dirty="0" err="1">
                          <a:effectLst/>
                          <a:latin typeface="Consolas"/>
                        </a:rPr>
                        <a:t>arr</a:t>
                      </a:r>
                      <a:r>
                        <a:rPr lang="en-US" sz="1300" b="0" i="0" dirty="0">
                          <a:effectLst/>
                          <a:latin typeface="Consolas"/>
                        </a:rPr>
                        <a:t>[].  If x is present then return the index,</a:t>
                      </a:r>
                    </a:p>
                    <a:p>
                      <a:pPr algn="l" rtl="0" fontAlgn="base"/>
                      <a:r>
                        <a:rPr lang="en-US" sz="1300" b="0" i="0" dirty="0">
                          <a:effectLst/>
                          <a:latin typeface="Consolas"/>
                        </a:rPr>
                        <a:t>// otherwise return -1</a:t>
                      </a:r>
                    </a:p>
                    <a:p>
                      <a:pPr algn="l" rtl="0" fontAlgn="base"/>
                      <a:r>
                        <a:rPr lang="en-US" sz="1300" b="0" i="0" dirty="0" err="1">
                          <a:effectLst/>
                          <a:latin typeface="Consolas"/>
                        </a:rPr>
                        <a:t>int</a:t>
                      </a:r>
                      <a:r>
                        <a:rPr lang="en-US" sz="1300" b="0" i="0" dirty="0">
                          <a:effectLst/>
                          <a:latin typeface="Consolas"/>
                        </a:rPr>
                        <a:t> search(</a:t>
                      </a:r>
                      <a:r>
                        <a:rPr lang="en-US" sz="1300" b="0" i="0" dirty="0" err="1">
                          <a:effectLst/>
                          <a:latin typeface="Consolas"/>
                        </a:rPr>
                        <a:t>int</a:t>
                      </a:r>
                      <a:r>
                        <a:rPr lang="en-US" sz="1300" b="0" i="0" dirty="0">
                          <a:effectLst/>
                          <a:latin typeface="Consolas"/>
                        </a:rPr>
                        <a:t> </a:t>
                      </a:r>
                      <a:r>
                        <a:rPr lang="en-US" sz="1300" b="0" i="0" dirty="0" err="1">
                          <a:effectLst/>
                          <a:latin typeface="Consolas"/>
                        </a:rPr>
                        <a:t>arr</a:t>
                      </a:r>
                      <a:r>
                        <a:rPr lang="en-US" sz="1300" b="0" i="0" dirty="0">
                          <a:effectLst/>
                          <a:latin typeface="Consolas"/>
                        </a:rPr>
                        <a:t>[], </a:t>
                      </a:r>
                      <a:r>
                        <a:rPr lang="en-US" sz="1300" b="0" i="0" dirty="0" err="1">
                          <a:effectLst/>
                          <a:latin typeface="Consolas"/>
                        </a:rPr>
                        <a:t>int</a:t>
                      </a:r>
                      <a:r>
                        <a:rPr lang="en-US" sz="1300" b="0" i="0" dirty="0">
                          <a:effectLst/>
                          <a:latin typeface="Consolas"/>
                        </a:rPr>
                        <a:t> n, </a:t>
                      </a:r>
                      <a:r>
                        <a:rPr lang="en-US" sz="1300" b="0" i="0" dirty="0" err="1">
                          <a:effectLst/>
                          <a:latin typeface="Consolas"/>
                        </a:rPr>
                        <a:t>int</a:t>
                      </a:r>
                      <a:r>
                        <a:rPr lang="en-US" sz="1300" b="0" i="0" dirty="0">
                          <a:effectLst/>
                          <a:latin typeface="Consolas"/>
                        </a:rPr>
                        <a:t> x)</a:t>
                      </a:r>
                    </a:p>
                    <a:p>
                      <a:pPr algn="l" rtl="0" fontAlgn="base"/>
                      <a:r>
                        <a:rPr lang="en-US" sz="1300" b="0" i="0" dirty="0">
                          <a:effectLst/>
                          <a:latin typeface="Consolas"/>
                        </a:rPr>
                        <a:t>{</a:t>
                      </a:r>
                    </a:p>
                    <a:p>
                      <a:pPr algn="l" rtl="0" fontAlgn="base"/>
                      <a:r>
                        <a:rPr lang="en-US" sz="1300" b="0" i="0" dirty="0">
                          <a:effectLst/>
                          <a:latin typeface="Consolas"/>
                        </a:rPr>
                        <a:t>    </a:t>
                      </a:r>
                      <a:r>
                        <a:rPr lang="en-US" sz="1300" b="0" i="0" dirty="0" err="1">
                          <a:effectLst/>
                          <a:latin typeface="Consolas"/>
                        </a:rPr>
                        <a:t>int</a:t>
                      </a:r>
                      <a:r>
                        <a:rPr lang="en-US" sz="1300" b="0" i="0" dirty="0">
                          <a:effectLst/>
                          <a:latin typeface="Consolas"/>
                        </a:rPr>
                        <a:t> </a:t>
                      </a:r>
                      <a:r>
                        <a:rPr lang="en-US" sz="1300" b="0" i="0" dirty="0" err="1">
                          <a:effectLst/>
                          <a:latin typeface="Consolas"/>
                        </a:rPr>
                        <a:t>i</a:t>
                      </a:r>
                      <a:r>
                        <a:rPr lang="en-US" sz="1300" b="0" i="0" dirty="0">
                          <a:effectLst/>
                          <a:latin typeface="Consolas"/>
                        </a:rPr>
                        <a:t>;</a:t>
                      </a:r>
                    </a:p>
                    <a:p>
                      <a:pPr algn="l" rtl="0" fontAlgn="base"/>
                      <a:r>
                        <a:rPr lang="en-US" sz="1300" b="0" i="0" dirty="0">
                          <a:effectLst/>
                          <a:latin typeface="Consolas"/>
                        </a:rPr>
                        <a:t>    for (</a:t>
                      </a:r>
                      <a:r>
                        <a:rPr lang="en-US" sz="1300" b="0" i="0" dirty="0" err="1">
                          <a:effectLst/>
                          <a:latin typeface="Consolas"/>
                        </a:rPr>
                        <a:t>i</a:t>
                      </a:r>
                      <a:r>
                        <a:rPr lang="en-US" sz="1300" b="0" i="0" dirty="0">
                          <a:effectLst/>
                          <a:latin typeface="Consolas"/>
                        </a:rPr>
                        <a:t>=0; </a:t>
                      </a:r>
                      <a:r>
                        <a:rPr lang="en-US" sz="1300" b="0" i="0" dirty="0" err="1">
                          <a:effectLst/>
                          <a:latin typeface="Consolas"/>
                        </a:rPr>
                        <a:t>i</a:t>
                      </a:r>
                      <a:r>
                        <a:rPr lang="en-US" sz="1300" b="0" i="0" dirty="0">
                          <a:effectLst/>
                          <a:latin typeface="Consolas"/>
                        </a:rPr>
                        <a:t>&lt;n; </a:t>
                      </a:r>
                      <a:r>
                        <a:rPr lang="en-US" sz="1300" b="0" i="0" dirty="0" err="1">
                          <a:effectLst/>
                          <a:latin typeface="Consolas"/>
                        </a:rPr>
                        <a:t>i</a:t>
                      </a:r>
                      <a:r>
                        <a:rPr lang="en-US" sz="1300" b="0" i="0" dirty="0">
                          <a:effectLst/>
                          <a:latin typeface="Consolas"/>
                        </a:rPr>
                        <a:t>++)</a:t>
                      </a:r>
                    </a:p>
                    <a:p>
                      <a:pPr algn="l" rtl="0" fontAlgn="base"/>
                      <a:r>
                        <a:rPr lang="en-US" sz="1300" b="0" i="0" dirty="0">
                          <a:effectLst/>
                          <a:latin typeface="Consolas"/>
                        </a:rPr>
                        <a:t>    {</a:t>
                      </a:r>
                    </a:p>
                    <a:p>
                      <a:pPr algn="l" rtl="0" fontAlgn="base"/>
                      <a:r>
                        <a:rPr lang="en-US" sz="1300" b="0" i="0" dirty="0">
                          <a:effectLst/>
                          <a:latin typeface="Consolas"/>
                        </a:rPr>
                        <a:t>       if (</a:t>
                      </a:r>
                      <a:r>
                        <a:rPr lang="en-US" sz="1300" b="0" i="0" dirty="0" err="1">
                          <a:effectLst/>
                          <a:latin typeface="Consolas"/>
                        </a:rPr>
                        <a:t>arr</a:t>
                      </a:r>
                      <a:r>
                        <a:rPr lang="en-US" sz="1300" b="0" i="0" dirty="0">
                          <a:effectLst/>
                          <a:latin typeface="Consolas"/>
                        </a:rPr>
                        <a:t>[</a:t>
                      </a:r>
                      <a:r>
                        <a:rPr lang="en-US" sz="1300" b="0" i="0" dirty="0" err="1">
                          <a:effectLst/>
                          <a:latin typeface="Consolas"/>
                        </a:rPr>
                        <a:t>i</a:t>
                      </a:r>
                      <a:r>
                        <a:rPr lang="en-US" sz="1300" b="0" i="0" dirty="0">
                          <a:effectLst/>
                          <a:latin typeface="Consolas"/>
                        </a:rPr>
                        <a:t>] == x)</a:t>
                      </a:r>
                    </a:p>
                    <a:p>
                      <a:pPr algn="l" rtl="0" fontAlgn="base"/>
                      <a:r>
                        <a:rPr lang="en-US" sz="1300" b="0" i="0" dirty="0">
                          <a:effectLst/>
                          <a:latin typeface="Consolas"/>
                        </a:rPr>
                        <a:t>         return </a:t>
                      </a:r>
                      <a:r>
                        <a:rPr lang="en-US" sz="1300" b="0" i="0" dirty="0" err="1">
                          <a:effectLst/>
                          <a:latin typeface="Consolas"/>
                        </a:rPr>
                        <a:t>i</a:t>
                      </a:r>
                      <a:r>
                        <a:rPr lang="en-US" sz="1300" b="0" i="0" dirty="0">
                          <a:effectLst/>
                          <a:latin typeface="Consolas"/>
                        </a:rPr>
                        <a:t>;</a:t>
                      </a:r>
                    </a:p>
                    <a:p>
                      <a:pPr algn="l" rtl="0" fontAlgn="base"/>
                      <a:r>
                        <a:rPr lang="en-US" sz="1300" b="0" i="0" dirty="0">
                          <a:effectLst/>
                          <a:latin typeface="Consolas"/>
                        </a:rPr>
                        <a:t>    }</a:t>
                      </a:r>
                    </a:p>
                    <a:p>
                      <a:pPr algn="l" rtl="0" fontAlgn="base"/>
                      <a:r>
                        <a:rPr lang="en-US" sz="1300" b="0" i="0" dirty="0">
                          <a:effectLst/>
                          <a:latin typeface="Consolas"/>
                        </a:rPr>
                        <a:t>    return -1;</a:t>
                      </a:r>
                    </a:p>
                    <a:p>
                      <a:pPr algn="l" rtl="0" fontAlgn="base"/>
                      <a:r>
                        <a:rPr lang="en-US" sz="1300" b="0" i="0" dirty="0">
                          <a:effectLst/>
                          <a:latin typeface="Consolas"/>
                        </a:rPr>
                        <a:t>}</a:t>
                      </a:r>
                    </a:p>
                    <a:p>
                      <a:pPr algn="l" rtl="0" fontAlgn="base"/>
                      <a:r>
                        <a:rPr lang="en-US" sz="1300" b="0" i="0" dirty="0">
                          <a:effectLst/>
                          <a:latin typeface="Consolas"/>
                        </a:rPr>
                        <a:t> </a:t>
                      </a:r>
                    </a:p>
                    <a:p>
                      <a:pPr algn="l" rtl="0" fontAlgn="base"/>
                      <a:r>
                        <a:rPr lang="en-US" sz="1300" b="0" i="0" dirty="0">
                          <a:effectLst/>
                          <a:latin typeface="Consolas"/>
                        </a:rPr>
                        <a:t>/* Driver program to test above functions*/</a:t>
                      </a:r>
                    </a:p>
                    <a:p>
                      <a:pPr algn="l" rtl="0" fontAlgn="base"/>
                      <a:r>
                        <a:rPr lang="en-US" sz="1300" b="0" i="0" dirty="0" err="1">
                          <a:effectLst/>
                          <a:latin typeface="Consolas"/>
                        </a:rPr>
                        <a:t>int</a:t>
                      </a:r>
                      <a:r>
                        <a:rPr lang="en-US" sz="1300" b="0" i="0" dirty="0">
                          <a:effectLst/>
                          <a:latin typeface="Consolas"/>
                        </a:rPr>
                        <a:t> main()</a:t>
                      </a:r>
                    </a:p>
                    <a:p>
                      <a:pPr algn="l" rtl="0" fontAlgn="base"/>
                      <a:r>
                        <a:rPr lang="en-US" sz="1300" b="0" i="0" dirty="0">
                          <a:effectLst/>
                          <a:latin typeface="Consolas"/>
                        </a:rPr>
                        <a:t>{</a:t>
                      </a:r>
                    </a:p>
                    <a:p>
                      <a:pPr algn="l" rtl="0" fontAlgn="base"/>
                      <a:r>
                        <a:rPr lang="en-US" sz="1300" b="0" i="0" dirty="0">
                          <a:effectLst/>
                          <a:latin typeface="Consolas"/>
                        </a:rPr>
                        <a:t>    </a:t>
                      </a:r>
                      <a:r>
                        <a:rPr lang="en-US" sz="1300" b="0" i="0" dirty="0" err="1">
                          <a:effectLst/>
                          <a:latin typeface="Consolas"/>
                        </a:rPr>
                        <a:t>int</a:t>
                      </a:r>
                      <a:r>
                        <a:rPr lang="en-US" sz="1300" b="0" i="0" dirty="0">
                          <a:effectLst/>
                          <a:latin typeface="Consolas"/>
                        </a:rPr>
                        <a:t> </a:t>
                      </a:r>
                      <a:r>
                        <a:rPr lang="en-US" sz="1300" b="0" i="0" dirty="0" err="1">
                          <a:effectLst/>
                          <a:latin typeface="Consolas"/>
                        </a:rPr>
                        <a:t>arr</a:t>
                      </a:r>
                      <a:r>
                        <a:rPr lang="en-US" sz="1300" b="0" i="0" dirty="0">
                          <a:effectLst/>
                          <a:latin typeface="Consolas"/>
                        </a:rPr>
                        <a:t>[] = {1, 10, 30, 15};</a:t>
                      </a:r>
                    </a:p>
                    <a:p>
                      <a:pPr algn="l" rtl="0" fontAlgn="base"/>
                      <a:r>
                        <a:rPr lang="en-US" sz="1300" b="0" i="0" dirty="0">
                          <a:effectLst/>
                          <a:latin typeface="Consolas"/>
                        </a:rPr>
                        <a:t>    </a:t>
                      </a:r>
                      <a:r>
                        <a:rPr lang="en-US" sz="1300" b="0" i="0" dirty="0" err="1">
                          <a:effectLst/>
                          <a:latin typeface="Consolas"/>
                        </a:rPr>
                        <a:t>int</a:t>
                      </a:r>
                      <a:r>
                        <a:rPr lang="en-US" sz="1300" b="0" i="0" dirty="0">
                          <a:effectLst/>
                          <a:latin typeface="Consolas"/>
                        </a:rPr>
                        <a:t> x = 30;</a:t>
                      </a:r>
                    </a:p>
                    <a:p>
                      <a:pPr algn="l" rtl="0" fontAlgn="base"/>
                      <a:r>
                        <a:rPr lang="en-US" sz="1300" b="0" i="0" dirty="0">
                          <a:effectLst/>
                          <a:latin typeface="Consolas"/>
                        </a:rPr>
                        <a:t>    </a:t>
                      </a:r>
                      <a:r>
                        <a:rPr lang="en-US" sz="1300" b="0" i="0" dirty="0" err="1">
                          <a:effectLst/>
                          <a:latin typeface="Consolas"/>
                        </a:rPr>
                        <a:t>int</a:t>
                      </a:r>
                      <a:r>
                        <a:rPr lang="en-US" sz="1300" b="0" i="0" dirty="0">
                          <a:effectLst/>
                          <a:latin typeface="Consolas"/>
                        </a:rPr>
                        <a:t> n = </a:t>
                      </a:r>
                      <a:r>
                        <a:rPr lang="en-US" sz="1300" b="0" i="0" dirty="0" err="1">
                          <a:effectLst/>
                          <a:latin typeface="Consolas"/>
                        </a:rPr>
                        <a:t>sizeof</a:t>
                      </a:r>
                      <a:r>
                        <a:rPr lang="en-US" sz="1300" b="0" i="0" dirty="0">
                          <a:effectLst/>
                          <a:latin typeface="Consolas"/>
                        </a:rPr>
                        <a:t>(</a:t>
                      </a:r>
                      <a:r>
                        <a:rPr lang="en-US" sz="1300" b="0" i="0" dirty="0" err="1">
                          <a:effectLst/>
                          <a:latin typeface="Consolas"/>
                        </a:rPr>
                        <a:t>arr</a:t>
                      </a:r>
                      <a:r>
                        <a:rPr lang="en-US" sz="1300" b="0" i="0" dirty="0">
                          <a:effectLst/>
                          <a:latin typeface="Consolas"/>
                        </a:rPr>
                        <a:t>)/</a:t>
                      </a:r>
                      <a:r>
                        <a:rPr lang="en-US" sz="1300" b="0" i="0" dirty="0" err="1">
                          <a:effectLst/>
                          <a:latin typeface="Consolas"/>
                        </a:rPr>
                        <a:t>sizeof</a:t>
                      </a:r>
                      <a:r>
                        <a:rPr lang="en-US" sz="1300" b="0" i="0" dirty="0">
                          <a:effectLst/>
                          <a:latin typeface="Consolas"/>
                        </a:rPr>
                        <a:t>(</a:t>
                      </a:r>
                      <a:r>
                        <a:rPr lang="en-US" sz="1300" b="0" i="0" dirty="0" err="1">
                          <a:effectLst/>
                          <a:latin typeface="Consolas"/>
                        </a:rPr>
                        <a:t>arr</a:t>
                      </a:r>
                      <a:r>
                        <a:rPr lang="en-US" sz="1300" b="0" i="0" dirty="0">
                          <a:effectLst/>
                          <a:latin typeface="Consolas"/>
                        </a:rPr>
                        <a:t>[0]);</a:t>
                      </a:r>
                    </a:p>
                    <a:p>
                      <a:pPr algn="l" rtl="0" fontAlgn="base"/>
                      <a:r>
                        <a:rPr lang="en-US" sz="1300" b="0" i="0" dirty="0">
                          <a:effectLst/>
                          <a:latin typeface="Consolas"/>
                        </a:rPr>
                        <a:t>    </a:t>
                      </a:r>
                      <a:r>
                        <a:rPr lang="en-US" sz="1300" b="0" i="0" dirty="0" err="1">
                          <a:effectLst/>
                          <a:latin typeface="Consolas"/>
                        </a:rPr>
                        <a:t>printf</a:t>
                      </a:r>
                      <a:r>
                        <a:rPr lang="en-US" sz="1300" b="0" i="0" dirty="0">
                          <a:effectLst/>
                          <a:latin typeface="Consolas"/>
                        </a:rPr>
                        <a:t>("%d is present at index %d", x, search(</a:t>
                      </a:r>
                      <a:r>
                        <a:rPr lang="en-US" sz="1300" b="0" i="0" dirty="0" err="1">
                          <a:effectLst/>
                          <a:latin typeface="Consolas"/>
                        </a:rPr>
                        <a:t>arr</a:t>
                      </a:r>
                      <a:r>
                        <a:rPr lang="en-US" sz="1300" b="0" i="0" dirty="0">
                          <a:effectLst/>
                          <a:latin typeface="Consolas"/>
                        </a:rPr>
                        <a:t>, n, x));</a:t>
                      </a:r>
                    </a:p>
                    <a:p>
                      <a:pPr algn="l" rtl="0" fontAlgn="base"/>
                      <a:r>
                        <a:rPr lang="en-US" sz="1300" b="0" i="0" dirty="0">
                          <a:effectLst/>
                          <a:latin typeface="Consolas"/>
                        </a:rPr>
                        <a:t> </a:t>
                      </a:r>
                    </a:p>
                    <a:p>
                      <a:pPr algn="l" rtl="0" fontAlgn="base"/>
                      <a:r>
                        <a:rPr lang="en-US" sz="1300" b="0" i="0" dirty="0">
                          <a:effectLst/>
                          <a:latin typeface="Consolas"/>
                        </a:rPr>
                        <a:t>    </a:t>
                      </a:r>
                      <a:r>
                        <a:rPr lang="en-US" sz="1300" b="0" i="0" dirty="0" err="1">
                          <a:effectLst/>
                          <a:latin typeface="Consolas"/>
                        </a:rPr>
                        <a:t>getchar</a:t>
                      </a:r>
                      <a:r>
                        <a:rPr lang="en-US" sz="1300" b="0" i="0" dirty="0">
                          <a:effectLst/>
                          <a:latin typeface="Consolas"/>
                        </a:rPr>
                        <a:t>();</a:t>
                      </a:r>
                    </a:p>
                    <a:p>
                      <a:pPr algn="l" rtl="0" fontAlgn="base"/>
                      <a:r>
                        <a:rPr lang="en-US" sz="1300" b="0" i="0" dirty="0">
                          <a:effectLst/>
                          <a:latin typeface="Consolas"/>
                        </a:rPr>
                        <a:t>    return 0;</a:t>
                      </a:r>
                    </a:p>
                    <a:p>
                      <a:pPr algn="l" rtl="0" fontAlgn="base"/>
                      <a:r>
                        <a:rPr lang="en-US" sz="1300" b="0" i="0" dirty="0">
                          <a:effectLst/>
                          <a:latin typeface="Consolas"/>
                        </a:rPr>
                        <a:t>}</a:t>
                      </a:r>
                    </a:p>
                  </a:txBody>
                  <a:tcPr marL="0" marR="0" marT="0" marB="0" anchor="ctr">
                    <a:lnL>
                      <a:noFill/>
                    </a:lnL>
                    <a:lnR>
                      <a:noFill/>
                    </a:lnR>
                    <a:lnT>
                      <a:noFill/>
                    </a:lnT>
                    <a:lnB>
                      <a:noFill/>
                    </a:lnB>
                  </a:tcPr>
                </a:tc>
              </a:tr>
            </a:tbl>
          </a:graphicData>
        </a:graphic>
      </p:graphicFrame>
    </p:spTree>
    <p:extLst>
      <p:ext uri="{BB962C8B-B14F-4D97-AF65-F5344CB8AC3E}">
        <p14:creationId xmlns:p14="http://schemas.microsoft.com/office/powerpoint/2010/main" val="39068721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sz="2400" b="1">
                <a:solidFill>
                  <a:srgbClr val="FFFF99"/>
                </a:solidFill>
                <a:latin typeface="Times New Roman" pitchFamily="18" charset="0"/>
              </a:defRPr>
            </a:lvl3pPr>
            <a:lvl4pPr marL="1600200" indent="-228600" algn="l">
              <a:spcBef>
                <a:spcPct val="20000"/>
              </a:spcBef>
              <a:buClr>
                <a:srgbClr val="A50021"/>
              </a:buClr>
              <a:buChar char="–"/>
              <a:defRPr kumimoji="1" sz="2000" b="1">
                <a:solidFill>
                  <a:srgbClr val="FFFF99"/>
                </a:solidFill>
                <a:latin typeface="Times New Roman" pitchFamily="18" charset="0"/>
              </a:defRPr>
            </a:lvl4pPr>
            <a:lvl5pPr marL="2057400" indent="-228600" algn="l">
              <a:spcBef>
                <a:spcPct val="20000"/>
              </a:spcBef>
              <a:buClr>
                <a:srgbClr val="A50021"/>
              </a:buClr>
              <a:buChar char="»"/>
              <a:defRPr kumimoji="1" sz="2000"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sz="2000"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sz="2000"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sz="2000"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sz="2000" b="1">
                <a:solidFill>
                  <a:srgbClr val="FFFF99"/>
                </a:solidFill>
                <a:latin typeface="Times New Roman" pitchFamily="18" charset="0"/>
              </a:defRPr>
            </a:lvl9pPr>
          </a:lstStyle>
          <a:p>
            <a:pPr algn="ctr">
              <a:spcBef>
                <a:spcPct val="50000"/>
              </a:spcBef>
              <a:buClrTx/>
              <a:buSzTx/>
              <a:buFontTx/>
              <a:buNone/>
            </a:pPr>
            <a:r>
              <a:rPr kumimoji="0" lang="en-US" altLang="zh-CN" sz="1400" b="0" smtClean="0">
                <a:solidFill>
                  <a:schemeClr val="tx1"/>
                </a:solidFill>
                <a:latin typeface="Arial Narrow" pitchFamily="34" charset="0"/>
                <a:ea typeface="宋体" charset="-122"/>
              </a:rPr>
              <a:t>Design and Analysis of Algorithms Chapter 2.1</a:t>
            </a:r>
          </a:p>
        </p:txBody>
      </p:sp>
      <p:sp>
        <p:nvSpPr>
          <p:cNvPr id="2662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sz="2400" b="1">
                <a:solidFill>
                  <a:srgbClr val="FFFF99"/>
                </a:solidFill>
                <a:latin typeface="Times New Roman" pitchFamily="18" charset="0"/>
              </a:defRPr>
            </a:lvl3pPr>
            <a:lvl4pPr marL="1600200" indent="-228600" algn="l">
              <a:spcBef>
                <a:spcPct val="20000"/>
              </a:spcBef>
              <a:buClr>
                <a:srgbClr val="A50021"/>
              </a:buClr>
              <a:buChar char="–"/>
              <a:defRPr kumimoji="1" sz="2000" b="1">
                <a:solidFill>
                  <a:srgbClr val="FFFF99"/>
                </a:solidFill>
                <a:latin typeface="Times New Roman" pitchFamily="18" charset="0"/>
              </a:defRPr>
            </a:lvl4pPr>
            <a:lvl5pPr marL="2057400" indent="-228600" algn="l">
              <a:spcBef>
                <a:spcPct val="20000"/>
              </a:spcBef>
              <a:buClr>
                <a:srgbClr val="A50021"/>
              </a:buClr>
              <a:buChar char="»"/>
              <a:defRPr kumimoji="1" sz="2000"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sz="2000"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sz="2000"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sz="2000"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sz="2000" b="1">
                <a:solidFill>
                  <a:srgbClr val="FFFF99"/>
                </a:solidFill>
                <a:latin typeface="Times New Roman" pitchFamily="18" charset="0"/>
              </a:defRPr>
            </a:lvl9pPr>
          </a:lstStyle>
          <a:p>
            <a:pPr algn="r">
              <a:spcBef>
                <a:spcPct val="50000"/>
              </a:spcBef>
              <a:buClrTx/>
              <a:buSzTx/>
              <a:buFontTx/>
              <a:buNone/>
            </a:pPr>
            <a:fld id="{CCA49FF5-BEE5-44F3-9B3B-F8AAD35C7C9E}" type="slidenum">
              <a:rPr kumimoji="0" lang="zh-CN" altLang="en-US" sz="1400" b="0">
                <a:solidFill>
                  <a:schemeClr val="tx1"/>
                </a:solidFill>
                <a:latin typeface="Arial Narrow" pitchFamily="34" charset="0"/>
              </a:rPr>
              <a:pPr algn="r">
                <a:spcBef>
                  <a:spcPct val="50000"/>
                </a:spcBef>
                <a:buClrTx/>
                <a:buSzTx/>
                <a:buFontTx/>
                <a:buNone/>
              </a:pPr>
              <a:t>19</a:t>
            </a:fld>
            <a:endParaRPr kumimoji="0" lang="en-US" altLang="zh-CN" sz="1400" b="0">
              <a:solidFill>
                <a:schemeClr val="tx1"/>
              </a:solidFill>
              <a:latin typeface="Arial Narrow" pitchFamily="34" charset="0"/>
            </a:endParaRPr>
          </a:p>
        </p:txBody>
      </p:sp>
      <p:sp>
        <p:nvSpPr>
          <p:cNvPr id="332802" name="Rectangle 2"/>
          <p:cNvSpPr>
            <a:spLocks noGrp="1" noChangeArrowheads="1"/>
          </p:cNvSpPr>
          <p:nvPr>
            <p:ph type="title"/>
          </p:nvPr>
        </p:nvSpPr>
        <p:spPr/>
        <p:txBody>
          <a:bodyPr>
            <a:normAutofit fontScale="90000"/>
          </a:bodyPr>
          <a:lstStyle/>
          <a:p>
            <a:pPr>
              <a:defRPr/>
            </a:pPr>
            <a:r>
              <a:rPr lang="en-US" altLang="zh-CN" smtClean="0">
                <a:ea typeface="SimSun" pitchFamily="2" charset="-122"/>
              </a:rPr>
              <a:t>Example: Sequential search</a:t>
            </a:r>
          </a:p>
        </p:txBody>
      </p:sp>
      <p:sp>
        <p:nvSpPr>
          <p:cNvPr id="332803" name="Rectangle 3"/>
          <p:cNvSpPr>
            <a:spLocks noGrp="1" noChangeArrowheads="1"/>
          </p:cNvSpPr>
          <p:nvPr>
            <p:ph type="body" idx="1"/>
          </p:nvPr>
        </p:nvSpPr>
        <p:spPr/>
        <p:txBody>
          <a:bodyPr/>
          <a:lstStyle/>
          <a:p>
            <a:pPr>
              <a:defRPr/>
            </a:pPr>
            <a:r>
              <a:rPr lang="en-US" altLang="zh-CN" i="1" smtClean="0">
                <a:ea typeface="宋体" charset="-122"/>
              </a:rPr>
              <a:t>Problem:</a:t>
            </a:r>
            <a:r>
              <a:rPr lang="en-US" altLang="zh-CN" smtClean="0">
                <a:ea typeface="宋体" charset="-122"/>
              </a:rPr>
              <a:t> Given a list of </a:t>
            </a:r>
            <a:r>
              <a:rPr lang="en-US" altLang="zh-CN" i="1" smtClean="0">
                <a:ea typeface="宋体" charset="-122"/>
              </a:rPr>
              <a:t>n</a:t>
            </a:r>
            <a:r>
              <a:rPr lang="en-US" altLang="zh-CN" smtClean="0">
                <a:ea typeface="宋体" charset="-122"/>
              </a:rPr>
              <a:t> elements and a search key </a:t>
            </a:r>
            <a:r>
              <a:rPr lang="en-US" altLang="zh-CN" i="1" smtClean="0">
                <a:ea typeface="宋体" charset="-122"/>
              </a:rPr>
              <a:t>K</a:t>
            </a:r>
            <a:r>
              <a:rPr lang="en-US" altLang="zh-CN" smtClean="0">
                <a:ea typeface="宋体" charset="-122"/>
              </a:rPr>
              <a:t>, find an element equal to </a:t>
            </a:r>
            <a:r>
              <a:rPr lang="en-US" altLang="zh-CN" i="1" smtClean="0">
                <a:ea typeface="宋体" charset="-122"/>
              </a:rPr>
              <a:t>K</a:t>
            </a:r>
            <a:r>
              <a:rPr lang="en-US" altLang="zh-CN" smtClean="0">
                <a:ea typeface="宋体" charset="-122"/>
              </a:rPr>
              <a:t>, if any.</a:t>
            </a:r>
          </a:p>
          <a:p>
            <a:pPr>
              <a:defRPr/>
            </a:pPr>
            <a:r>
              <a:rPr lang="en-US" altLang="zh-CN" i="1" smtClean="0">
                <a:ea typeface="宋体" charset="-122"/>
              </a:rPr>
              <a:t>Algorithm:</a:t>
            </a:r>
            <a:r>
              <a:rPr lang="en-US" altLang="zh-CN" smtClean="0">
                <a:ea typeface="宋体" charset="-122"/>
              </a:rPr>
              <a:t> Scan the list and compare its successive elements with </a:t>
            </a:r>
            <a:r>
              <a:rPr lang="en-US" altLang="zh-CN" i="1" smtClean="0">
                <a:ea typeface="宋体" charset="-122"/>
              </a:rPr>
              <a:t>K</a:t>
            </a:r>
            <a:r>
              <a:rPr lang="en-US" altLang="zh-CN" smtClean="0">
                <a:ea typeface="宋体" charset="-122"/>
              </a:rPr>
              <a:t> until either a matching element is found (</a:t>
            </a:r>
            <a:r>
              <a:rPr lang="en-US" altLang="zh-CN" i="1" smtClean="0">
                <a:ea typeface="宋体" charset="-122"/>
              </a:rPr>
              <a:t>successful search</a:t>
            </a:r>
            <a:r>
              <a:rPr lang="en-US" altLang="zh-CN" smtClean="0">
                <a:ea typeface="宋体" charset="-122"/>
              </a:rPr>
              <a:t>) or the list is exhausted (</a:t>
            </a:r>
            <a:r>
              <a:rPr lang="en-US" altLang="zh-CN" i="1" smtClean="0">
                <a:ea typeface="宋体" charset="-122"/>
              </a:rPr>
              <a:t>unsuccessful search</a:t>
            </a:r>
            <a:r>
              <a:rPr lang="en-US" altLang="zh-CN" smtClean="0">
                <a:ea typeface="宋体" charset="-122"/>
              </a:rPr>
              <a:t>)</a:t>
            </a:r>
          </a:p>
          <a:p>
            <a:pPr>
              <a:defRPr/>
            </a:pPr>
            <a:r>
              <a:rPr lang="en-US" altLang="zh-CN" smtClean="0">
                <a:ea typeface="宋体" charset="-122"/>
              </a:rPr>
              <a:t>Worst case</a:t>
            </a:r>
          </a:p>
          <a:p>
            <a:pPr>
              <a:defRPr/>
            </a:pPr>
            <a:endParaRPr lang="en-US" altLang="zh-CN" smtClean="0">
              <a:ea typeface="宋体" charset="-122"/>
            </a:endParaRPr>
          </a:p>
          <a:p>
            <a:pPr>
              <a:defRPr/>
            </a:pPr>
            <a:r>
              <a:rPr lang="en-US" altLang="zh-CN" smtClean="0">
                <a:ea typeface="宋体" charset="-122"/>
              </a:rPr>
              <a:t>Best case</a:t>
            </a:r>
          </a:p>
          <a:p>
            <a:pPr>
              <a:defRPr/>
            </a:pPr>
            <a:endParaRPr lang="en-US" altLang="zh-CN" smtClean="0">
              <a:ea typeface="宋体" charset="-122"/>
            </a:endParaRPr>
          </a:p>
          <a:p>
            <a:pPr>
              <a:defRPr/>
            </a:pPr>
            <a:r>
              <a:rPr lang="en-US" altLang="zh-CN" smtClean="0">
                <a:ea typeface="宋体" charset="-122"/>
              </a:rPr>
              <a:t>Average case</a:t>
            </a:r>
          </a:p>
        </p:txBody>
      </p:sp>
    </p:spTree>
    <p:extLst>
      <p:ext uri="{BB962C8B-B14F-4D97-AF65-F5344CB8AC3E}">
        <p14:creationId xmlns:p14="http://schemas.microsoft.com/office/powerpoint/2010/main" val="23324292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an Algorithm</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A</a:t>
            </a:r>
            <a:r>
              <a:rPr lang="en-US" dirty="0"/>
              <a:t>n Algorithm is a finite sequence of instructions, each of which has a clear meaning and can be performed with a finite amount of effort in a finite length of time. No matter what the input values may be, an algorithm terminates after executing a finite number of instructions.</a:t>
            </a:r>
          </a:p>
          <a:p>
            <a:r>
              <a:rPr lang="en-US" dirty="0" smtClean="0"/>
              <a:t>Properties:</a:t>
            </a:r>
          </a:p>
          <a:p>
            <a:r>
              <a:rPr lang="en-US" b="1" u="sng" dirty="0">
                <a:solidFill>
                  <a:srgbClr val="FF0000"/>
                </a:solidFill>
              </a:rPr>
              <a:t>Definiteness: </a:t>
            </a:r>
            <a:r>
              <a:rPr lang="en-US" dirty="0"/>
              <a:t>each instruction must be clear and unambiguous</a:t>
            </a:r>
            <a:r>
              <a:rPr lang="en-US" dirty="0" smtClean="0"/>
              <a:t>;</a:t>
            </a:r>
          </a:p>
          <a:p>
            <a:r>
              <a:rPr lang="en-US" b="1" u="sng" dirty="0">
                <a:solidFill>
                  <a:srgbClr val="FF0000"/>
                </a:solidFill>
              </a:rPr>
              <a:t>Finiteness: </a:t>
            </a:r>
            <a:r>
              <a:rPr lang="en-US" dirty="0"/>
              <a:t>if we trace out the instructions of an algorithm, then for all cases the algorithm will terminate after a finite number of steps</a:t>
            </a:r>
            <a:r>
              <a:rPr lang="en-US" dirty="0" smtClean="0"/>
              <a:t>;</a:t>
            </a:r>
          </a:p>
          <a:p>
            <a:r>
              <a:rPr lang="en-US" b="1" u="sng" dirty="0">
                <a:solidFill>
                  <a:srgbClr val="FF0000"/>
                </a:solidFill>
              </a:rPr>
              <a:t>Effectiveness: </a:t>
            </a:r>
            <a:r>
              <a:rPr lang="en-US" dirty="0"/>
              <a:t>every instruction must be sufficiently basic that it can in principle be carried out by a person using only pencil and paper. </a:t>
            </a:r>
          </a:p>
        </p:txBody>
      </p:sp>
    </p:spTree>
    <p:extLst>
      <p:ext uri="{BB962C8B-B14F-4D97-AF65-F5344CB8AC3E}">
        <p14:creationId xmlns:p14="http://schemas.microsoft.com/office/powerpoint/2010/main" val="38573467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a:t>Worst Case Analysis (Usually Done</a:t>
            </a:r>
            <a:r>
              <a:rPr lang="en-US" b="1" dirty="0"/>
              <a:t>)</a:t>
            </a:r>
            <a:endParaRPr lang="en-US" dirty="0"/>
          </a:p>
        </p:txBody>
      </p:sp>
      <p:sp>
        <p:nvSpPr>
          <p:cNvPr id="3" name="Content Placeholder 2"/>
          <p:cNvSpPr>
            <a:spLocks noGrp="1"/>
          </p:cNvSpPr>
          <p:nvPr>
            <p:ph idx="1"/>
          </p:nvPr>
        </p:nvSpPr>
        <p:spPr/>
        <p:txBody>
          <a:bodyPr/>
          <a:lstStyle/>
          <a:p>
            <a:r>
              <a:rPr lang="en-US" dirty="0" smtClean="0"/>
              <a:t>In </a:t>
            </a:r>
            <a:r>
              <a:rPr lang="en-US" dirty="0"/>
              <a:t>the worst case analysis, we calculate upper bound on running time of an algorithm. </a:t>
            </a:r>
            <a:endParaRPr lang="en-US" dirty="0" smtClean="0"/>
          </a:p>
          <a:p>
            <a:r>
              <a:rPr lang="en-US" dirty="0" smtClean="0"/>
              <a:t>We </a:t>
            </a:r>
            <a:r>
              <a:rPr lang="en-US" dirty="0"/>
              <a:t>must know the case that causes maximum number of operations to be executed. </a:t>
            </a:r>
            <a:endParaRPr lang="en-US" dirty="0" smtClean="0"/>
          </a:p>
          <a:p>
            <a:r>
              <a:rPr lang="en-US" dirty="0" smtClean="0"/>
              <a:t>For </a:t>
            </a:r>
            <a:r>
              <a:rPr lang="en-US" dirty="0"/>
              <a:t>Linear Search, the worst case happens when the element to be searched (x in the above code) is not present in the array. When x is not present, the search() functions compares it with all the elements of </a:t>
            </a:r>
            <a:r>
              <a:rPr lang="en-US" dirty="0" err="1"/>
              <a:t>arr</a:t>
            </a:r>
            <a:r>
              <a:rPr lang="en-US" dirty="0"/>
              <a:t>[] one by one. </a:t>
            </a:r>
            <a:endParaRPr lang="en-US" dirty="0" smtClean="0"/>
          </a:p>
          <a:p>
            <a:r>
              <a:rPr lang="en-US" dirty="0" smtClean="0"/>
              <a:t>Therefore</a:t>
            </a:r>
            <a:r>
              <a:rPr lang="en-US" dirty="0"/>
              <a:t>, the worst case time complexity of linear search would be Θ(n).</a:t>
            </a:r>
          </a:p>
        </p:txBody>
      </p:sp>
    </p:spTree>
    <p:extLst>
      <p:ext uri="{BB962C8B-B14F-4D97-AF65-F5344CB8AC3E}">
        <p14:creationId xmlns:p14="http://schemas.microsoft.com/office/powerpoint/2010/main" val="39140710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Average Case Analysis (Sometimes done)</a:t>
            </a:r>
            <a:endParaRPr lang="en-US" sz="2800" dirty="0"/>
          </a:p>
        </p:txBody>
      </p:sp>
      <p:sp>
        <p:nvSpPr>
          <p:cNvPr id="3" name="Content Placeholder 2"/>
          <p:cNvSpPr>
            <a:spLocks noGrp="1"/>
          </p:cNvSpPr>
          <p:nvPr>
            <p:ph idx="1"/>
          </p:nvPr>
        </p:nvSpPr>
        <p:spPr/>
        <p:txBody>
          <a:bodyPr>
            <a:normAutofit/>
          </a:bodyPr>
          <a:lstStyle/>
          <a:p>
            <a:r>
              <a:rPr lang="en-US" sz="2400" dirty="0" smtClean="0"/>
              <a:t>In </a:t>
            </a:r>
            <a:r>
              <a:rPr lang="en-US" sz="2400" dirty="0"/>
              <a:t>average case analysis, we take all possible inputs and calculate computing time for all of the inputs. </a:t>
            </a:r>
            <a:endParaRPr lang="en-US" sz="2400" dirty="0" smtClean="0"/>
          </a:p>
          <a:p>
            <a:r>
              <a:rPr lang="en-US" sz="2400" dirty="0" smtClean="0"/>
              <a:t>Sum </a:t>
            </a:r>
            <a:r>
              <a:rPr lang="en-US" sz="2400" dirty="0"/>
              <a:t>all the calculated values and divide the sum by total number of inputs. </a:t>
            </a:r>
            <a:endParaRPr lang="en-US" sz="2400" dirty="0" smtClean="0"/>
          </a:p>
          <a:p>
            <a:r>
              <a:rPr lang="en-US" sz="2400" dirty="0" smtClean="0"/>
              <a:t>We </a:t>
            </a:r>
            <a:r>
              <a:rPr lang="en-US" sz="2400" dirty="0"/>
              <a:t>must know (or predict) distribution of cases. </a:t>
            </a:r>
            <a:endParaRPr lang="en-US" sz="2400" dirty="0" smtClean="0"/>
          </a:p>
          <a:p>
            <a:r>
              <a:rPr lang="en-US" sz="2400" dirty="0" smtClean="0"/>
              <a:t>For </a:t>
            </a:r>
            <a:r>
              <a:rPr lang="en-US" sz="2400" dirty="0"/>
              <a:t>the linear search problem, let us assume that all cases are </a:t>
            </a:r>
            <a:r>
              <a:rPr lang="en-US" sz="2400" dirty="0">
                <a:hlinkClick r:id="rId2"/>
              </a:rPr>
              <a:t>uniformly distributed</a:t>
            </a:r>
            <a:r>
              <a:rPr lang="en-US" sz="2400" dirty="0"/>
              <a:t> (including the case of x not being present in array). So we sum all the cases and divide the sum by (n+1). Following is the value of average case time complexity</a:t>
            </a:r>
            <a:r>
              <a:rPr lang="en-US" sz="2400" dirty="0" smtClean="0"/>
              <a:t>.</a:t>
            </a:r>
          </a:p>
          <a:p>
            <a:endParaRPr lang="en-US" sz="2400" dirty="0" smtClean="0"/>
          </a:p>
        </p:txBody>
      </p:sp>
    </p:spTree>
    <p:extLst>
      <p:ext uri="{BB962C8B-B14F-4D97-AF65-F5344CB8AC3E}">
        <p14:creationId xmlns:p14="http://schemas.microsoft.com/office/powerpoint/2010/main" val="31962835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sz="2700" b="1" dirty="0" smtClean="0"/>
              <a:t>Best </a:t>
            </a:r>
            <a:r>
              <a:rPr lang="en-US" sz="2700" b="1" dirty="0"/>
              <a:t>Case Analysis (Bogus) </a:t>
            </a:r>
            <a:r>
              <a:rPr lang="en-US" dirty="0"/>
              <a:t/>
            </a:r>
            <a:br>
              <a:rPr lang="en-US" dirty="0"/>
            </a:br>
            <a:endParaRPr lang="en-US" dirty="0"/>
          </a:p>
        </p:txBody>
      </p:sp>
      <p:sp>
        <p:nvSpPr>
          <p:cNvPr id="3" name="Content Placeholder 2"/>
          <p:cNvSpPr>
            <a:spLocks noGrp="1"/>
          </p:cNvSpPr>
          <p:nvPr>
            <p:ph idx="1"/>
          </p:nvPr>
        </p:nvSpPr>
        <p:spPr/>
        <p:txBody>
          <a:bodyPr/>
          <a:lstStyle/>
          <a:p>
            <a:r>
              <a:rPr lang="en-US" sz="2400" dirty="0" smtClean="0"/>
              <a:t>In </a:t>
            </a:r>
            <a:r>
              <a:rPr lang="en-US" sz="2400" dirty="0"/>
              <a:t>the best case analysis, we calculate </a:t>
            </a:r>
            <a:r>
              <a:rPr lang="en-US" sz="2400" b="1" u="sng" dirty="0"/>
              <a:t>lower bound </a:t>
            </a:r>
            <a:r>
              <a:rPr lang="en-US" sz="2400" dirty="0"/>
              <a:t>on running time of an algorithm. </a:t>
            </a:r>
            <a:endParaRPr lang="en-US" sz="2400" dirty="0" smtClean="0"/>
          </a:p>
          <a:p>
            <a:r>
              <a:rPr lang="en-US" sz="2400" dirty="0" smtClean="0"/>
              <a:t>We </a:t>
            </a:r>
            <a:r>
              <a:rPr lang="en-US" sz="2400" dirty="0"/>
              <a:t>must know the case that causes minimum number of operations to be executed. </a:t>
            </a:r>
            <a:endParaRPr lang="en-US" sz="2400" dirty="0" smtClean="0"/>
          </a:p>
          <a:p>
            <a:r>
              <a:rPr lang="en-US" sz="2400" dirty="0" smtClean="0"/>
              <a:t>In </a:t>
            </a:r>
            <a:r>
              <a:rPr lang="en-US" sz="2400" dirty="0"/>
              <a:t>the linear search problem, the best case occurs when x is present at the first location. The number of operations in the best case is constant (not dependent on n). </a:t>
            </a:r>
            <a:endParaRPr lang="en-US" sz="2400" dirty="0" smtClean="0"/>
          </a:p>
          <a:p>
            <a:r>
              <a:rPr lang="en-US" sz="2400" dirty="0" smtClean="0"/>
              <a:t>So </a:t>
            </a:r>
            <a:r>
              <a:rPr lang="en-US" sz="2400" dirty="0"/>
              <a:t>time complexity in the best case would be Θ(1)</a:t>
            </a:r>
          </a:p>
        </p:txBody>
      </p:sp>
    </p:spTree>
    <p:extLst>
      <p:ext uri="{BB962C8B-B14F-4D97-AF65-F5344CB8AC3E}">
        <p14:creationId xmlns:p14="http://schemas.microsoft.com/office/powerpoint/2010/main" val="40218869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Things to remember</a:t>
            </a:r>
            <a:endParaRPr lang="en-US" dirty="0"/>
          </a:p>
        </p:txBody>
      </p:sp>
      <p:sp>
        <p:nvSpPr>
          <p:cNvPr id="3" name="Content Placeholder 2"/>
          <p:cNvSpPr>
            <a:spLocks noGrp="1"/>
          </p:cNvSpPr>
          <p:nvPr>
            <p:ph idx="1"/>
          </p:nvPr>
        </p:nvSpPr>
        <p:spPr/>
        <p:txBody>
          <a:bodyPr>
            <a:normAutofit/>
          </a:bodyPr>
          <a:lstStyle/>
          <a:p>
            <a:r>
              <a:rPr lang="en-US" sz="2400" dirty="0"/>
              <a:t>Most of the times, we do </a:t>
            </a:r>
            <a:r>
              <a:rPr lang="en-US" sz="2400" b="1" u="sng" dirty="0"/>
              <a:t>worst case analysis </a:t>
            </a:r>
            <a:r>
              <a:rPr lang="en-US" sz="2400" dirty="0"/>
              <a:t>to analyze algorithms. In the worst analysis, we guarantee an upper bound on the running time of an algorithm which is good information</a:t>
            </a:r>
            <a:r>
              <a:rPr lang="en-US" sz="2400" dirty="0" smtClean="0"/>
              <a:t>.</a:t>
            </a:r>
          </a:p>
          <a:p>
            <a:r>
              <a:rPr lang="en-US" sz="2400" dirty="0" smtClean="0"/>
              <a:t>The </a:t>
            </a:r>
            <a:r>
              <a:rPr lang="en-US" sz="2400" b="1" u="sng" dirty="0"/>
              <a:t>average case</a:t>
            </a:r>
            <a:r>
              <a:rPr lang="en-US" sz="2400" b="1" dirty="0"/>
              <a:t> </a:t>
            </a:r>
            <a:r>
              <a:rPr lang="en-US" sz="2400" dirty="0"/>
              <a:t>analysis is </a:t>
            </a:r>
            <a:r>
              <a:rPr lang="en-US" sz="2400" b="1" u="sng" dirty="0"/>
              <a:t>not easy </a:t>
            </a:r>
            <a:r>
              <a:rPr lang="en-US" sz="2400" dirty="0"/>
              <a:t>to do in most of the practical cases and it is rarely done. In the average case analysis, we must know (or predict) the mathematical distribution of all possible inputs</a:t>
            </a:r>
            <a:r>
              <a:rPr lang="en-US" sz="2400" dirty="0" smtClean="0"/>
              <a:t>.</a:t>
            </a:r>
          </a:p>
          <a:p>
            <a:r>
              <a:rPr lang="en-US" sz="2400" dirty="0" smtClean="0"/>
              <a:t>The </a:t>
            </a:r>
            <a:r>
              <a:rPr lang="en-US" sz="2400" b="1" u="sng" dirty="0"/>
              <a:t>Best Case analysis </a:t>
            </a:r>
            <a:r>
              <a:rPr lang="en-US" sz="2400" dirty="0"/>
              <a:t>is bogus. Guaranteeing a lower bound on an algorithm doesn’t provide any </a:t>
            </a:r>
            <a:r>
              <a:rPr lang="en-US" sz="2400" dirty="0" smtClean="0"/>
              <a:t>information. </a:t>
            </a:r>
            <a:endParaRPr lang="en-US" sz="2400" dirty="0"/>
          </a:p>
        </p:txBody>
      </p:sp>
    </p:spTree>
    <p:extLst>
      <p:ext uri="{BB962C8B-B14F-4D97-AF65-F5344CB8AC3E}">
        <p14:creationId xmlns:p14="http://schemas.microsoft.com/office/powerpoint/2010/main" val="24596087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Asymptotic Notations</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sz="2400" dirty="0"/>
              <a:t>The main idea of asymptotic analysis is to have a measure of efficiency of algorithms that </a:t>
            </a:r>
            <a:r>
              <a:rPr lang="en-US" sz="2400" b="1" dirty="0">
                <a:solidFill>
                  <a:srgbClr val="FF0000"/>
                </a:solidFill>
              </a:rPr>
              <a:t>doesn’t depend on machine specific constants</a:t>
            </a:r>
            <a:r>
              <a:rPr lang="en-US" sz="2400" dirty="0"/>
              <a:t>, and </a:t>
            </a:r>
            <a:r>
              <a:rPr lang="en-US" sz="2400" b="1" dirty="0">
                <a:solidFill>
                  <a:srgbClr val="FF0000"/>
                </a:solidFill>
              </a:rPr>
              <a:t>doesn’t require algorithms to be implemented </a:t>
            </a:r>
            <a:r>
              <a:rPr lang="en-US" sz="2400" dirty="0"/>
              <a:t>and time taken by programs to be compared. </a:t>
            </a:r>
            <a:endParaRPr lang="en-US" sz="2400" dirty="0" smtClean="0"/>
          </a:p>
          <a:p>
            <a:r>
              <a:rPr lang="en-US" sz="2400" dirty="0" smtClean="0"/>
              <a:t>Asymptotic </a:t>
            </a:r>
            <a:r>
              <a:rPr lang="en-US" sz="2400" dirty="0"/>
              <a:t>notations are mathematical tools to represent time complexity of algorithms for asymptotic analysis. </a:t>
            </a:r>
            <a:endParaRPr lang="en-US" sz="2400" dirty="0" smtClean="0"/>
          </a:p>
          <a:p>
            <a:r>
              <a:rPr lang="en-US" sz="2400" dirty="0" smtClean="0"/>
              <a:t>The </a:t>
            </a:r>
            <a:r>
              <a:rPr lang="en-US" sz="2400" dirty="0"/>
              <a:t>following 3 asymptotic notations are mostly used to represent time complexity of </a:t>
            </a:r>
            <a:r>
              <a:rPr lang="en-US" sz="2400" dirty="0" smtClean="0"/>
              <a:t>algorithms</a:t>
            </a:r>
          </a:p>
          <a:p>
            <a:pPr marL="0" indent="0">
              <a:buNone/>
            </a:pPr>
            <a:r>
              <a:rPr lang="en-US" sz="2400" dirty="0" smtClean="0"/>
              <a:t>       -</a:t>
            </a:r>
            <a:r>
              <a:rPr lang="en-US" sz="2000" dirty="0" smtClean="0">
                <a:solidFill>
                  <a:srgbClr val="006600"/>
                </a:solidFill>
              </a:rPr>
              <a:t>Theta </a:t>
            </a:r>
            <a:r>
              <a:rPr lang="en-US" sz="2000" dirty="0">
                <a:solidFill>
                  <a:srgbClr val="006600"/>
                </a:solidFill>
              </a:rPr>
              <a:t>notation</a:t>
            </a:r>
          </a:p>
          <a:p>
            <a:pPr lvl="1"/>
            <a:r>
              <a:rPr lang="en-US" sz="2000" dirty="0" smtClean="0"/>
              <a:t>Big O notation</a:t>
            </a:r>
          </a:p>
          <a:p>
            <a:pPr lvl="1"/>
            <a:r>
              <a:rPr lang="en-US" sz="2000" dirty="0" smtClean="0"/>
              <a:t>Big Ω Notation</a:t>
            </a:r>
            <a:endParaRPr lang="en-US" sz="2000" dirty="0"/>
          </a:p>
        </p:txBody>
      </p:sp>
    </p:spTree>
    <p:extLst>
      <p:ext uri="{BB962C8B-B14F-4D97-AF65-F5344CB8AC3E}">
        <p14:creationId xmlns:p14="http://schemas.microsoft.com/office/powerpoint/2010/main" val="31462833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Big O Notation:</a:t>
            </a:r>
            <a:endParaRPr lang="en-US" dirty="0"/>
          </a:p>
        </p:txBody>
      </p:sp>
      <p:sp>
        <p:nvSpPr>
          <p:cNvPr id="3" name="Content Placeholder 2"/>
          <p:cNvSpPr>
            <a:spLocks noGrp="1"/>
          </p:cNvSpPr>
          <p:nvPr>
            <p:ph idx="1"/>
          </p:nvPr>
        </p:nvSpPr>
        <p:spPr>
          <a:xfrm>
            <a:off x="457200" y="990600"/>
            <a:ext cx="5486400" cy="5606380"/>
          </a:xfrm>
        </p:spPr>
        <p:txBody>
          <a:bodyPr>
            <a:normAutofit fontScale="92500" lnSpcReduction="10000"/>
          </a:bodyPr>
          <a:lstStyle/>
          <a:p>
            <a:r>
              <a:rPr lang="en-US" dirty="0"/>
              <a:t>The Big O notation defines an upper bound of an </a:t>
            </a:r>
            <a:r>
              <a:rPr lang="en-US" dirty="0" smtClean="0"/>
              <a:t>algorithm.</a:t>
            </a:r>
          </a:p>
          <a:p>
            <a:r>
              <a:rPr lang="en-US" dirty="0" smtClean="0"/>
              <a:t>The </a:t>
            </a:r>
            <a:r>
              <a:rPr lang="en-US" dirty="0"/>
              <a:t>Big O notation is useful when we only have </a:t>
            </a:r>
            <a:r>
              <a:rPr lang="en-US" b="1" dirty="0" smtClean="0">
                <a:solidFill>
                  <a:srgbClr val="FF0000"/>
                </a:solidFill>
              </a:rPr>
              <a:t>asymptotic upper </a:t>
            </a:r>
            <a:r>
              <a:rPr lang="en-US" b="1" dirty="0">
                <a:solidFill>
                  <a:srgbClr val="FF0000"/>
                </a:solidFill>
              </a:rPr>
              <a:t>bound </a:t>
            </a:r>
            <a:r>
              <a:rPr lang="en-US" dirty="0"/>
              <a:t>on time complexity of an algorithm. Many times we easily find an upper bound by simply looking at the algorithm</a:t>
            </a:r>
            <a:r>
              <a:rPr lang="en-US" dirty="0" smtClean="0"/>
              <a:t>.</a:t>
            </a:r>
          </a:p>
          <a:p>
            <a:r>
              <a:rPr lang="en-US" dirty="0"/>
              <a:t>The O(g(n)) </a:t>
            </a:r>
            <a:r>
              <a:rPr lang="en-US" dirty="0" smtClean="0"/>
              <a:t> </a:t>
            </a:r>
            <a:r>
              <a:rPr lang="en-US" b="1" u="sng" dirty="0" smtClean="0">
                <a:solidFill>
                  <a:srgbClr val="FF0000"/>
                </a:solidFill>
              </a:rPr>
              <a:t>is the set of functions </a:t>
            </a:r>
            <a:r>
              <a:rPr lang="en-US" dirty="0" smtClean="0"/>
              <a:t>which satisfies as follows: </a:t>
            </a:r>
            <a:endParaRPr lang="en-US" dirty="0" smtClean="0"/>
          </a:p>
          <a:p>
            <a:pPr marL="457200" lvl="1" indent="0">
              <a:buNone/>
            </a:pPr>
            <a:r>
              <a:rPr lang="en-US" dirty="0" smtClean="0"/>
              <a:t>    O(g(n)) = {  f(n</a:t>
            </a:r>
            <a:r>
              <a:rPr lang="en-US" dirty="0"/>
              <a:t>): there exist positive constants c and n0 such that 0 &lt;= f(n) &lt;= cg(n) for </a:t>
            </a:r>
            <a:r>
              <a:rPr lang="en-US" dirty="0"/>
              <a:t>sufficient large values of  </a:t>
            </a:r>
            <a:r>
              <a:rPr lang="en-US" dirty="0"/>
              <a:t>n &gt;= </a:t>
            </a:r>
            <a:r>
              <a:rPr lang="en-US" dirty="0"/>
              <a:t>n0</a:t>
            </a:r>
          </a:p>
          <a:p>
            <a:pPr marL="457200" lvl="1" indent="0">
              <a:buNone/>
            </a:pPr>
            <a:r>
              <a:rPr lang="en-US" dirty="0" smtClean="0"/>
              <a:t>      </a:t>
            </a:r>
            <a:r>
              <a:rPr lang="en-US" dirty="0" smtClean="0"/>
              <a:t>		s}</a:t>
            </a:r>
            <a:endParaRPr lang="en-US" dirty="0" smtClean="0"/>
          </a:p>
          <a:p>
            <a:pPr marL="457200" lvl="1" indent="0">
              <a:buNone/>
            </a:pPr>
            <a:endParaRPr lang="en-US" dirty="0"/>
          </a:p>
        </p:txBody>
      </p:sp>
      <p:sp>
        <p:nvSpPr>
          <p:cNvPr id="4" name="AutoShape 2" descr="BigOmeg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BigOmeg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BigOmega"/>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8" descr="BigOmega"/>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0" descr="BigOmega"/>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2167845"/>
            <a:ext cx="2400300" cy="2486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04160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Little 0h</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The function f(n)= o(g(n)) </a:t>
                </a:r>
                <a:r>
                  <a:rPr lang="en-US" dirty="0" err="1" smtClean="0"/>
                  <a:t>ifff</a:t>
                </a:r>
                <a:endParaRPr lang="en-US" dirty="0" smtClean="0"/>
              </a:p>
              <a:p>
                <a:pPr marL="1371600" lvl="3" indent="0">
                  <a:buNone/>
                </a:pPr>
                <a14:m>
                  <m:oMath xmlns:m="http://schemas.openxmlformats.org/officeDocument/2006/math">
                    <m:func>
                      <m:funcPr>
                        <m:ctrlPr>
                          <a:rPr lang="en-US" i="1" smtClean="0">
                            <a:latin typeface="Cambria Math"/>
                          </a:rPr>
                        </m:ctrlPr>
                      </m:funcPr>
                      <m:fName>
                        <m:limLow>
                          <m:limLowPr>
                            <m:ctrlPr>
                              <a:rPr lang="en-US" i="1" smtClean="0">
                                <a:latin typeface="Cambria Math"/>
                              </a:rPr>
                            </m:ctrlPr>
                          </m:limLowPr>
                          <m:e>
                            <m:r>
                              <m:rPr>
                                <m:sty m:val="p"/>
                              </m:rPr>
                              <a:rPr lang="en-US" i="0" smtClean="0">
                                <a:latin typeface="Cambria Math"/>
                              </a:rPr>
                              <m:t>lim</m:t>
                            </m:r>
                          </m:e>
                          <m:lim>
                            <m:r>
                              <a:rPr lang="en-US" b="0" i="1" smtClean="0">
                                <a:latin typeface="Cambria Math"/>
                              </a:rPr>
                              <m:t>𝑛</m:t>
                            </m:r>
                            <m:r>
                              <a:rPr lang="en-US" b="0" i="1" smtClean="0">
                                <a:latin typeface="Cambria Math"/>
                              </a:rPr>
                              <m:t>→∞</m:t>
                            </m:r>
                          </m:lim>
                        </m:limLow>
                      </m:fName>
                      <m:e>
                        <m:f>
                          <m:fPr>
                            <m:ctrlPr>
                              <a:rPr lang="en-US" i="1" smtClean="0">
                                <a:latin typeface="Cambria Math"/>
                              </a:rPr>
                            </m:ctrlPr>
                          </m:fPr>
                          <m:num>
                            <m:r>
                              <a:rPr lang="en-US" b="0" i="1" smtClean="0">
                                <a:latin typeface="Cambria Math"/>
                              </a:rPr>
                              <m:t>𝑓</m:t>
                            </m:r>
                            <m:r>
                              <a:rPr lang="en-US" b="0" i="1" smtClean="0">
                                <a:latin typeface="Cambria Math"/>
                              </a:rPr>
                              <m:t>(</m:t>
                            </m:r>
                            <m:r>
                              <a:rPr lang="en-US" b="0" i="1" smtClean="0">
                                <a:latin typeface="Cambria Math"/>
                              </a:rPr>
                              <m:t>𝑛</m:t>
                            </m:r>
                            <m:r>
                              <a:rPr lang="en-US" b="0" i="1" smtClean="0">
                                <a:latin typeface="Cambria Math"/>
                              </a:rPr>
                              <m:t>)</m:t>
                            </m:r>
                          </m:num>
                          <m:den>
                            <m:r>
                              <a:rPr lang="en-US" b="0" i="1" smtClean="0">
                                <a:latin typeface="Cambria Math"/>
                              </a:rPr>
                              <m:t>𝑔</m:t>
                            </m:r>
                            <m:r>
                              <a:rPr lang="en-US" b="0" i="1" smtClean="0">
                                <a:latin typeface="Cambria Math"/>
                              </a:rPr>
                              <m:t>(</m:t>
                            </m:r>
                            <m:r>
                              <a:rPr lang="en-US" b="0" i="1" smtClean="0">
                                <a:latin typeface="Cambria Math"/>
                              </a:rPr>
                              <m:t>𝑛</m:t>
                            </m:r>
                            <m:r>
                              <a:rPr lang="en-US" b="0" i="1" smtClean="0">
                                <a:latin typeface="Cambria Math"/>
                              </a:rPr>
                              <m:t>)</m:t>
                            </m:r>
                          </m:den>
                        </m:f>
                      </m:e>
                    </m:func>
                    <m:r>
                      <a:rPr lang="en-US" b="0" i="1" smtClean="0">
                        <a:latin typeface="Cambria Math"/>
                      </a:rPr>
                      <m:t>=0</m:t>
                    </m:r>
                  </m:oMath>
                </a14:m>
                <a:r>
                  <a:rPr lang="en-US" dirty="0" smtClean="0"/>
                  <a:t>	</a:t>
                </a:r>
              </a:p>
              <a:p>
                <a:pPr marL="1371600" lvl="3" indent="0">
                  <a:buNone/>
                </a:pPr>
                <a:endParaRPr lang="en-US" dirty="0"/>
              </a:p>
              <a:p>
                <a:pPr marL="1371600" lvl="3" indent="0">
                  <a:buNone/>
                </a:pPr>
                <a:endParaRPr lang="en-US" dirty="0" smtClean="0"/>
              </a:p>
              <a:p>
                <a:pPr marL="1371600" lvl="3" indent="0">
                  <a:buNone/>
                </a:pPr>
                <a:r>
                  <a:rPr lang="en-US" dirty="0"/>
                  <a:t>Its means little o() means </a:t>
                </a:r>
                <a:r>
                  <a:rPr lang="en-US" b="1" dirty="0"/>
                  <a:t>loose upper-bound</a:t>
                </a:r>
                <a:r>
                  <a:rPr lang="en-US" dirty="0"/>
                  <a:t> of f(n).</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259" t="-979"/>
                </a:stretch>
              </a:blipFill>
            </p:spPr>
            <p:txBody>
              <a:bodyPr/>
              <a:lstStyle/>
              <a:p>
                <a:r>
                  <a:rPr lang="en-US">
                    <a:noFill/>
                  </a:rPr>
                  <a:t> </a:t>
                </a:r>
              </a:p>
            </p:txBody>
          </p:sp>
        </mc:Fallback>
      </mc:AlternateContent>
    </p:spTree>
    <p:extLst>
      <p:ext uri="{BB962C8B-B14F-4D97-AF65-F5344CB8AC3E}">
        <p14:creationId xmlns:p14="http://schemas.microsoft.com/office/powerpoint/2010/main" val="31593593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Θ </a:t>
            </a:r>
            <a:r>
              <a:rPr lang="en-US" b="1" dirty="0" smtClean="0"/>
              <a:t>Notation (</a:t>
            </a:r>
            <a:r>
              <a:rPr lang="en-US" dirty="0"/>
              <a:t>theta notation </a:t>
            </a:r>
            <a:r>
              <a:rPr lang="en-US" dirty="0" smtClean="0"/>
              <a:t>)</a:t>
            </a:r>
            <a:endParaRPr lang="en-US" dirty="0"/>
          </a:p>
        </p:txBody>
      </p:sp>
      <p:sp>
        <p:nvSpPr>
          <p:cNvPr id="3" name="Content Placeholder 2"/>
          <p:cNvSpPr>
            <a:spLocks noGrp="1"/>
          </p:cNvSpPr>
          <p:nvPr>
            <p:ph idx="1"/>
          </p:nvPr>
        </p:nvSpPr>
        <p:spPr>
          <a:xfrm>
            <a:off x="457200" y="990600"/>
            <a:ext cx="5791200" cy="5606380"/>
          </a:xfrm>
        </p:spPr>
        <p:txBody>
          <a:bodyPr>
            <a:normAutofit fontScale="92500" lnSpcReduction="10000"/>
          </a:bodyPr>
          <a:lstStyle/>
          <a:p>
            <a:pPr marL="0" indent="0">
              <a:buNone/>
            </a:pPr>
            <a:r>
              <a:rPr lang="en-US" sz="2400" b="1" dirty="0" smtClean="0"/>
              <a:t>Θ </a:t>
            </a:r>
            <a:r>
              <a:rPr lang="en-US" sz="2400" b="1" dirty="0"/>
              <a:t>Notation:</a:t>
            </a:r>
            <a:r>
              <a:rPr lang="en-US" sz="2400" dirty="0"/>
              <a:t> The theta notation bounds a functions from above and below, so it defines exact asymptotic behavior</a:t>
            </a:r>
            <a:r>
              <a:rPr lang="en-US" sz="2400" dirty="0" smtClean="0"/>
              <a:t>.</a:t>
            </a:r>
          </a:p>
          <a:p>
            <a:pPr marL="0" indent="0">
              <a:buNone/>
            </a:pPr>
            <a:r>
              <a:rPr lang="en-US" sz="2400" dirty="0"/>
              <a:t>For a given function g(n), we denote Θ(g(n)) </a:t>
            </a:r>
            <a:r>
              <a:rPr lang="en-US" sz="2400" dirty="0" smtClean="0"/>
              <a:t>as</a:t>
            </a:r>
            <a:r>
              <a:rPr lang="en-US" sz="2400" dirty="0" smtClean="0"/>
              <a:t> </a:t>
            </a:r>
            <a:r>
              <a:rPr lang="en-US" sz="2400" dirty="0"/>
              <a:t>following set of functions.</a:t>
            </a:r>
          </a:p>
          <a:p>
            <a:pPr marL="0" indent="0">
              <a:buNone/>
            </a:pPr>
            <a:r>
              <a:rPr lang="en-US" sz="2400" dirty="0"/>
              <a:t>Θ(g(n)) = </a:t>
            </a:r>
            <a:r>
              <a:rPr lang="en-US" sz="2400" dirty="0" smtClean="0"/>
              <a:t>{ f(n</a:t>
            </a:r>
            <a:r>
              <a:rPr lang="en-US" sz="2400" dirty="0"/>
              <a:t>): there exist positive constants c1, c2 and n0 such that 0 </a:t>
            </a:r>
            <a:r>
              <a:rPr lang="en-US" sz="2400" dirty="0" smtClean="0"/>
              <a:t>&lt;= </a:t>
            </a:r>
            <a:r>
              <a:rPr lang="en-US" sz="2400" dirty="0"/>
              <a:t>c1*g(n) &lt;= f(n) &lt;= c2*g(n) for all n &gt;= </a:t>
            </a:r>
            <a:r>
              <a:rPr lang="en-US" sz="2400" dirty="0" smtClean="0"/>
              <a:t>n0 </a:t>
            </a:r>
            <a:r>
              <a:rPr lang="en-US" sz="2400" dirty="0" smtClean="0"/>
              <a:t>}.</a:t>
            </a:r>
          </a:p>
          <a:p>
            <a:pPr marL="0" indent="0">
              <a:buNone/>
            </a:pPr>
            <a:endParaRPr lang="en-US" sz="2400" dirty="0" smtClean="0"/>
          </a:p>
          <a:p>
            <a:pPr marL="0" indent="0">
              <a:buNone/>
            </a:pPr>
            <a:r>
              <a:rPr lang="en-US" sz="2400" dirty="0" smtClean="0"/>
              <a:t>The expression Θ(g(n)) </a:t>
            </a:r>
            <a:r>
              <a:rPr lang="en-US" sz="2400" b="1" u="sng" dirty="0" smtClean="0">
                <a:solidFill>
                  <a:srgbClr val="FF0000"/>
                </a:solidFill>
              </a:rPr>
              <a:t>is set of functions </a:t>
            </a:r>
            <a:r>
              <a:rPr lang="en-US" sz="2400" dirty="0" smtClean="0"/>
              <a:t>{ </a:t>
            </a:r>
            <a:r>
              <a:rPr lang="en-US" sz="2400" dirty="0"/>
              <a:t>f(n</a:t>
            </a:r>
            <a:r>
              <a:rPr lang="en-US" sz="2400" dirty="0" smtClean="0"/>
              <a:t>) </a:t>
            </a:r>
            <a:r>
              <a:rPr lang="pt-BR" sz="2400" dirty="0"/>
              <a:t>:∃c1,c2,n0∈N, ∀n≥n0, 0≤</a:t>
            </a:r>
            <a:r>
              <a:rPr lang="pt-BR" sz="2400" dirty="0" smtClean="0"/>
              <a:t>c1g(n</a:t>
            </a:r>
            <a:r>
              <a:rPr lang="pt-BR" sz="2400" dirty="0"/>
              <a:t>)</a:t>
            </a:r>
            <a:r>
              <a:rPr lang="pt-BR" sz="2400" dirty="0" smtClean="0"/>
              <a:t>≤f(n</a:t>
            </a:r>
            <a:r>
              <a:rPr lang="pt-BR" sz="2400" dirty="0"/>
              <a:t>)≤</a:t>
            </a:r>
            <a:r>
              <a:rPr lang="pt-BR" sz="2400" dirty="0" smtClean="0"/>
              <a:t>c2g(n</a:t>
            </a:r>
            <a:r>
              <a:rPr lang="pt-BR" sz="2400" dirty="0"/>
              <a:t>)}</a:t>
            </a:r>
            <a:endParaRPr lang="en-US" sz="2400" dirty="0"/>
          </a:p>
          <a:p>
            <a:pPr marL="0" indent="0">
              <a:buNone/>
            </a:pPr>
            <a:endParaRPr lang="en-US" sz="2400" dirty="0" smtClean="0"/>
          </a:p>
          <a:p>
            <a:pPr marL="0" indent="0">
              <a:buNone/>
            </a:pPr>
            <a:r>
              <a:rPr lang="en-US" sz="2400" dirty="0" smtClean="0"/>
              <a:t>The </a:t>
            </a:r>
            <a:r>
              <a:rPr lang="en-US" sz="2400" dirty="0"/>
              <a:t>above definition means, if f(n) is theta of g(n), </a:t>
            </a:r>
            <a:r>
              <a:rPr lang="en-US" sz="2400" dirty="0" smtClean="0"/>
              <a:t>then </a:t>
            </a:r>
            <a:r>
              <a:rPr lang="en-US" sz="2400" dirty="0"/>
              <a:t>the value f(n) is always between c1*g(n) and c2*g(n) for </a:t>
            </a:r>
            <a:r>
              <a:rPr lang="en-US" sz="2400" dirty="0" smtClean="0"/>
              <a:t>sufficient large </a:t>
            </a:r>
            <a:r>
              <a:rPr lang="en-US" sz="2400" dirty="0"/>
              <a:t>values of n (n &gt;= n0). </a:t>
            </a:r>
            <a:r>
              <a:rPr lang="en-US" sz="2400" dirty="0" smtClean="0"/>
              <a:t>n0</a:t>
            </a:r>
            <a:r>
              <a:rPr lang="en-US" sz="2400" dirty="0"/>
              <a:t>.</a:t>
            </a:r>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2619375"/>
            <a:ext cx="2400300" cy="2486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20395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Ω Notation</a:t>
            </a:r>
            <a:endParaRPr lang="en-US" dirty="0"/>
          </a:p>
        </p:txBody>
      </p:sp>
      <p:sp>
        <p:nvSpPr>
          <p:cNvPr id="3" name="Content Placeholder 2"/>
          <p:cNvSpPr>
            <a:spLocks noGrp="1"/>
          </p:cNvSpPr>
          <p:nvPr>
            <p:ph idx="1"/>
          </p:nvPr>
        </p:nvSpPr>
        <p:spPr>
          <a:xfrm>
            <a:off x="457200" y="990600"/>
            <a:ext cx="5486400" cy="5606380"/>
          </a:xfrm>
        </p:spPr>
        <p:txBody>
          <a:bodyPr>
            <a:normAutofit fontScale="85000" lnSpcReduction="10000"/>
          </a:bodyPr>
          <a:lstStyle/>
          <a:p>
            <a:r>
              <a:rPr lang="en-US" b="1" dirty="0"/>
              <a:t>Ω Notation:</a:t>
            </a:r>
            <a:r>
              <a:rPr lang="en-US" dirty="0"/>
              <a:t> Just as Big O notation provides an asymptotic </a:t>
            </a:r>
            <a:r>
              <a:rPr lang="en-US" dirty="0" smtClean="0"/>
              <a:t>lower</a:t>
            </a:r>
            <a:r>
              <a:rPr lang="en-US" dirty="0" smtClean="0"/>
              <a:t> </a:t>
            </a:r>
            <a:r>
              <a:rPr lang="en-US" dirty="0"/>
              <a:t>bound on a </a:t>
            </a:r>
            <a:r>
              <a:rPr lang="en-US" dirty="0" smtClean="0"/>
              <a:t>function</a:t>
            </a:r>
          </a:p>
          <a:p>
            <a:r>
              <a:rPr lang="en-US" dirty="0" smtClean="0"/>
              <a:t>Ω Notation can </a:t>
            </a:r>
            <a:r>
              <a:rPr lang="en-US" dirty="0"/>
              <a:t>be useful when we </a:t>
            </a:r>
            <a:r>
              <a:rPr lang="en-US" dirty="0" smtClean="0"/>
              <a:t>want to evaluate lower </a:t>
            </a:r>
            <a:r>
              <a:rPr lang="en-US" dirty="0"/>
              <a:t>bound </a:t>
            </a:r>
            <a:r>
              <a:rPr lang="en-US" dirty="0" smtClean="0"/>
              <a:t> time complexity </a:t>
            </a:r>
            <a:r>
              <a:rPr lang="en-US" dirty="0"/>
              <a:t>of an </a:t>
            </a:r>
            <a:r>
              <a:rPr lang="en-US" dirty="0" smtClean="0"/>
              <a:t>algorithm (best case). </a:t>
            </a:r>
          </a:p>
          <a:p>
            <a:r>
              <a:rPr lang="en-US" dirty="0"/>
              <a:t>T</a:t>
            </a:r>
            <a:r>
              <a:rPr lang="en-US" dirty="0" smtClean="0"/>
              <a:t>he </a:t>
            </a:r>
            <a:r>
              <a:rPr lang="en-US" dirty="0"/>
              <a:t>Omega notation is the least used notation among all three</a:t>
            </a:r>
            <a:r>
              <a:rPr lang="en-US" dirty="0" smtClean="0"/>
              <a:t>.</a:t>
            </a:r>
          </a:p>
          <a:p>
            <a:r>
              <a:rPr lang="en-US" dirty="0"/>
              <a:t>For a given function g(n), we denote by Ω(g(n)) </a:t>
            </a:r>
            <a:r>
              <a:rPr lang="en-US" dirty="0" smtClean="0"/>
              <a:t>as </a:t>
            </a:r>
            <a:r>
              <a:rPr lang="en-US" b="1" i="1" u="sng" dirty="0" smtClean="0">
                <a:solidFill>
                  <a:srgbClr val="FF0000"/>
                </a:solidFill>
              </a:rPr>
              <a:t>the </a:t>
            </a:r>
            <a:r>
              <a:rPr lang="en-US" b="1" i="1" u="sng" dirty="0">
                <a:solidFill>
                  <a:srgbClr val="FF0000"/>
                </a:solidFill>
              </a:rPr>
              <a:t>set of </a:t>
            </a:r>
            <a:r>
              <a:rPr lang="en-US" b="1" i="1" u="sng" dirty="0" smtClean="0">
                <a:solidFill>
                  <a:srgbClr val="FF0000"/>
                </a:solidFill>
              </a:rPr>
              <a:t>functions </a:t>
            </a:r>
            <a:r>
              <a:rPr lang="en-US" dirty="0" smtClean="0"/>
              <a:t>that satisfies as follows:</a:t>
            </a:r>
            <a:endParaRPr lang="en-US" dirty="0" smtClean="0"/>
          </a:p>
          <a:p>
            <a:pPr lvl="1"/>
            <a:r>
              <a:rPr lang="el-GR" dirty="0"/>
              <a:t>Ω (</a:t>
            </a:r>
            <a:r>
              <a:rPr lang="en-US" dirty="0"/>
              <a:t>g(n)) = {f(n): there exist positive constants c and n0 such that 0 &lt;= cg(n) &lt;= f(n) for </a:t>
            </a:r>
            <a:r>
              <a:rPr lang="en-US" dirty="0" smtClean="0"/>
              <a:t> sufficiently large value of </a:t>
            </a:r>
            <a:r>
              <a:rPr lang="en-US" dirty="0"/>
              <a:t>n &gt;= </a:t>
            </a:r>
            <a:r>
              <a:rPr lang="en-US" dirty="0" smtClean="0"/>
              <a:t>n0</a:t>
            </a:r>
          </a:p>
          <a:p>
            <a:pPr marL="457200" lvl="1" indent="0">
              <a:buNone/>
            </a:pPr>
            <a:r>
              <a:rPr lang="en-US" dirty="0"/>
              <a:t>	</a:t>
            </a:r>
            <a:r>
              <a:rPr lang="en-US" dirty="0" smtClean="0"/>
              <a:t>	</a:t>
            </a:r>
            <a:r>
              <a:rPr lang="en-US" dirty="0" smtClean="0"/>
              <a:t>}.</a:t>
            </a:r>
            <a:endParaRPr lang="en-US" dirty="0"/>
          </a:p>
        </p:txBody>
      </p:sp>
      <p:pic>
        <p:nvPicPr>
          <p:cNvPr id="276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2057400"/>
            <a:ext cx="2695575" cy="2486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515143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Little omega (w)</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The function f(n)= w(g(n)) </a:t>
                </a:r>
                <a:r>
                  <a:rPr lang="en-US" dirty="0" err="1" smtClean="0"/>
                  <a:t>ifff</a:t>
                </a:r>
                <a:endParaRPr lang="en-US" dirty="0" smtClean="0"/>
              </a:p>
              <a:p>
                <a:pPr marL="1371600" lvl="3" indent="0">
                  <a:buNone/>
                </a:pPr>
                <a14:m>
                  <m:oMath xmlns:m="http://schemas.openxmlformats.org/officeDocument/2006/math">
                    <m:func>
                      <m:funcPr>
                        <m:ctrlPr>
                          <a:rPr lang="en-US" i="1" smtClean="0">
                            <a:latin typeface="Cambria Math"/>
                          </a:rPr>
                        </m:ctrlPr>
                      </m:funcPr>
                      <m:fName>
                        <m:limLow>
                          <m:limLowPr>
                            <m:ctrlPr>
                              <a:rPr lang="en-US" i="1" smtClean="0">
                                <a:latin typeface="Cambria Math"/>
                              </a:rPr>
                            </m:ctrlPr>
                          </m:limLowPr>
                          <m:e>
                            <m:r>
                              <m:rPr>
                                <m:sty m:val="p"/>
                              </m:rPr>
                              <a:rPr lang="en-US" i="0" smtClean="0">
                                <a:latin typeface="Cambria Math"/>
                              </a:rPr>
                              <m:t>lim</m:t>
                            </m:r>
                          </m:e>
                          <m:lim>
                            <m:r>
                              <a:rPr lang="en-US" b="0" i="1" smtClean="0">
                                <a:latin typeface="Cambria Math"/>
                              </a:rPr>
                              <m:t>𝑛</m:t>
                            </m:r>
                            <m:r>
                              <a:rPr lang="en-US" b="0" i="1" smtClean="0">
                                <a:latin typeface="Cambria Math"/>
                              </a:rPr>
                              <m:t>→∞</m:t>
                            </m:r>
                          </m:lim>
                        </m:limLow>
                      </m:fName>
                      <m:e>
                        <m:f>
                          <m:fPr>
                            <m:ctrlPr>
                              <a:rPr lang="en-US" i="1" smtClean="0">
                                <a:latin typeface="Cambria Math"/>
                              </a:rPr>
                            </m:ctrlPr>
                          </m:fPr>
                          <m:num>
                            <m:r>
                              <a:rPr lang="en-US" b="0" i="1" smtClean="0">
                                <a:latin typeface="Cambria Math"/>
                              </a:rPr>
                              <m:t>𝑔</m:t>
                            </m:r>
                            <m:r>
                              <a:rPr lang="en-US" b="0" i="1" smtClean="0">
                                <a:latin typeface="Cambria Math"/>
                              </a:rPr>
                              <m:t>(</m:t>
                            </m:r>
                            <m:r>
                              <a:rPr lang="en-US" b="0" i="1" smtClean="0">
                                <a:latin typeface="Cambria Math"/>
                              </a:rPr>
                              <m:t>𝑛</m:t>
                            </m:r>
                            <m:r>
                              <a:rPr lang="en-US" b="0" i="1" smtClean="0">
                                <a:latin typeface="Cambria Math"/>
                              </a:rPr>
                              <m:t>)</m:t>
                            </m:r>
                          </m:num>
                          <m:den>
                            <m:r>
                              <a:rPr lang="en-US" b="0" i="1" smtClean="0">
                                <a:latin typeface="Cambria Math"/>
                              </a:rPr>
                              <m:t>𝑓</m:t>
                            </m:r>
                            <m:r>
                              <a:rPr lang="en-US" b="0" i="1" smtClean="0">
                                <a:latin typeface="Cambria Math"/>
                              </a:rPr>
                              <m:t>(</m:t>
                            </m:r>
                            <m:r>
                              <a:rPr lang="en-US" b="0" i="1" smtClean="0">
                                <a:latin typeface="Cambria Math"/>
                              </a:rPr>
                              <m:t>𝑛</m:t>
                            </m:r>
                            <m:r>
                              <a:rPr lang="en-US" b="0" i="1" smtClean="0">
                                <a:latin typeface="Cambria Math"/>
                              </a:rPr>
                              <m:t>)</m:t>
                            </m:r>
                          </m:den>
                        </m:f>
                      </m:e>
                    </m:func>
                    <m:r>
                      <a:rPr lang="en-US" b="0" i="1" smtClean="0">
                        <a:latin typeface="Cambria Math"/>
                      </a:rPr>
                      <m:t>=0</m:t>
                    </m:r>
                  </m:oMath>
                </a14:m>
                <a:r>
                  <a:rPr lang="en-US" dirty="0" smtClean="0"/>
                  <a:t>	</a:t>
                </a:r>
              </a:p>
              <a:p>
                <a:pPr marL="1371600" lvl="3" indent="0">
                  <a:buNone/>
                </a:pPr>
                <a:endParaRPr lang="en-US" dirty="0"/>
              </a:p>
              <a:p>
                <a:pPr marL="1371600" lvl="3" indent="0">
                  <a:buNone/>
                </a:pPr>
                <a:endParaRPr lang="en-US" dirty="0" smtClean="0"/>
              </a:p>
              <a:p>
                <a:pPr marL="1371600" lvl="3" indent="0">
                  <a:buNone/>
                </a:pPr>
                <a:r>
                  <a:rPr lang="en-US" dirty="0"/>
                  <a:t>Its means little </a:t>
                </a:r>
                <a:r>
                  <a:rPr lang="en-US" dirty="0" smtClean="0"/>
                  <a:t>w() </a:t>
                </a:r>
                <a:r>
                  <a:rPr lang="en-US" dirty="0"/>
                  <a:t>means </a:t>
                </a:r>
                <a:r>
                  <a:rPr lang="en-US" b="1" dirty="0"/>
                  <a:t>loose </a:t>
                </a:r>
                <a:r>
                  <a:rPr lang="en-US" b="1" dirty="0" smtClean="0"/>
                  <a:t>lower-bound</a:t>
                </a:r>
                <a:r>
                  <a:rPr lang="en-US" dirty="0"/>
                  <a:t> of f(n).</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259" t="-979"/>
                </a:stretch>
              </a:blipFill>
            </p:spPr>
            <p:txBody>
              <a:bodyPr/>
              <a:lstStyle/>
              <a:p>
                <a:r>
                  <a:rPr lang="en-US">
                    <a:noFill/>
                  </a:rPr>
                  <a:t> </a:t>
                </a:r>
              </a:p>
            </p:txBody>
          </p:sp>
        </mc:Fallback>
      </mc:AlternateContent>
    </p:spTree>
    <p:extLst>
      <p:ext uri="{BB962C8B-B14F-4D97-AF65-F5344CB8AC3E}">
        <p14:creationId xmlns:p14="http://schemas.microsoft.com/office/powerpoint/2010/main" val="3376850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t>Analysis of Algorithms</a:t>
            </a:r>
            <a:endParaRPr lang="en-US" dirty="0"/>
          </a:p>
        </p:txBody>
      </p:sp>
      <p:sp>
        <p:nvSpPr>
          <p:cNvPr id="3" name="Content Placeholder 2"/>
          <p:cNvSpPr>
            <a:spLocks noGrp="1"/>
          </p:cNvSpPr>
          <p:nvPr>
            <p:ph idx="1"/>
          </p:nvPr>
        </p:nvSpPr>
        <p:spPr>
          <a:xfrm>
            <a:off x="457200" y="990600"/>
            <a:ext cx="8534400" cy="5606380"/>
          </a:xfrm>
        </p:spPr>
        <p:txBody>
          <a:bodyPr>
            <a:normAutofit/>
          </a:bodyPr>
          <a:lstStyle/>
          <a:p>
            <a:r>
              <a:rPr lang="en-US" sz="2400" dirty="0" smtClean="0"/>
              <a:t>For the execution of an algorithm one needs CPU for computation and memory to store the program and data. The analysis of algorithms or performance analysis means calculating the time and space required for the execution of an algorithm.  </a:t>
            </a:r>
          </a:p>
          <a:p>
            <a:endParaRPr lang="en-US" sz="2400" dirty="0"/>
          </a:p>
          <a:p>
            <a:r>
              <a:rPr lang="en-US" sz="2400" b="1" dirty="0">
                <a:solidFill>
                  <a:srgbClr val="FF0000"/>
                </a:solidFill>
              </a:rPr>
              <a:t>Posterior analysis: </a:t>
            </a:r>
            <a:r>
              <a:rPr lang="en-US" sz="2400" dirty="0" smtClean="0"/>
              <a:t>doing analysis After coding.</a:t>
            </a:r>
          </a:p>
          <a:p>
            <a:r>
              <a:rPr lang="en-US" sz="2400" b="1" dirty="0" err="1">
                <a:solidFill>
                  <a:srgbClr val="FF0000"/>
                </a:solidFill>
              </a:rPr>
              <a:t>Apriori</a:t>
            </a:r>
            <a:r>
              <a:rPr lang="en-US" sz="2400" b="1" dirty="0">
                <a:solidFill>
                  <a:srgbClr val="FF0000"/>
                </a:solidFill>
              </a:rPr>
              <a:t> analysis</a:t>
            </a:r>
            <a:r>
              <a:rPr lang="en-US" sz="2400" dirty="0" smtClean="0"/>
              <a:t>: doing the analysis before we code.</a:t>
            </a:r>
          </a:p>
          <a:p>
            <a:pPr marL="0" indent="0">
              <a:buNone/>
            </a:pPr>
            <a:r>
              <a:rPr lang="en-US" sz="2400" dirty="0"/>
              <a:t>	</a:t>
            </a:r>
            <a:r>
              <a:rPr lang="en-US" sz="2400" dirty="0" smtClean="0"/>
              <a:t>Hint: need to identify the basic operations/instruction in 	the algorithm 	and count the number of times that 	operation is 	being 	performed. </a:t>
            </a:r>
          </a:p>
          <a:p>
            <a:pPr marL="0" indent="0">
              <a:buNone/>
            </a:pPr>
            <a:r>
              <a:rPr lang="en-US" sz="2400" dirty="0" smtClean="0"/>
              <a:t>While doing instruction count:</a:t>
            </a:r>
            <a:endParaRPr lang="en-US" sz="2400" dirty="0"/>
          </a:p>
          <a:p>
            <a:pPr lvl="1"/>
            <a:r>
              <a:rPr lang="en-US" b="1" dirty="0" smtClean="0">
                <a:solidFill>
                  <a:srgbClr val="FF0000"/>
                </a:solidFill>
              </a:rPr>
              <a:t>Macro Analysis</a:t>
            </a:r>
            <a:r>
              <a:rPr lang="en-US" dirty="0" smtClean="0"/>
              <a:t>: perform instruction count for all operations.</a:t>
            </a:r>
          </a:p>
          <a:p>
            <a:pPr lvl="1"/>
            <a:r>
              <a:rPr lang="en-US" b="1" dirty="0">
                <a:solidFill>
                  <a:srgbClr val="FF0000"/>
                </a:solidFill>
              </a:rPr>
              <a:t>Micro analysis: </a:t>
            </a:r>
            <a:r>
              <a:rPr lang="en-US" dirty="0" smtClean="0"/>
              <a:t>only for dominating operations</a:t>
            </a:r>
            <a:endParaRPr lang="en-US" dirty="0"/>
          </a:p>
        </p:txBody>
      </p:sp>
    </p:spTree>
    <p:extLst>
      <p:ext uri="{BB962C8B-B14F-4D97-AF65-F5344CB8AC3E}">
        <p14:creationId xmlns:p14="http://schemas.microsoft.com/office/powerpoint/2010/main" val="2823546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All notations </a:t>
            </a:r>
            <a:endParaRPr lang="en-US" dirty="0"/>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714375"/>
            <a:ext cx="6705600" cy="5429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98155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Order of Growth</a:t>
            </a:r>
            <a:endParaRPr lang="en-US" dirty="0"/>
          </a:p>
        </p:txBody>
      </p:sp>
      <p:pic>
        <p:nvPicPr>
          <p:cNvPr id="4" name="Content Placeholder 3" descr="table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69752" y="2209800"/>
            <a:ext cx="5912023" cy="2400300"/>
          </a:xfr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23124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3" name="Content Placeholder 2"/>
          <p:cNvSpPr>
            <a:spLocks noGrp="1"/>
          </p:cNvSpPr>
          <p:nvPr>
            <p:ph idx="1"/>
          </p:nvPr>
        </p:nvSpPr>
        <p:spPr/>
        <p:txBody>
          <a:bodyPr/>
          <a:lstStyle/>
          <a:p>
            <a:r>
              <a:rPr lang="en-US" dirty="0"/>
              <a:t>There are two more notations called </a:t>
            </a:r>
            <a:r>
              <a:rPr lang="en-US" b="1" dirty="0">
                <a:hlinkClick r:id="rId2"/>
              </a:rPr>
              <a:t>little o and little omega</a:t>
            </a:r>
            <a:r>
              <a:rPr lang="en-US" dirty="0"/>
              <a:t>. Little o provides strict upper bound (equality condition is removed from Big O) and little omega provides strict lower bound (equality condition removed from big omega)</a:t>
            </a:r>
          </a:p>
          <a:p>
            <a:endParaRPr lang="en-US" dirty="0"/>
          </a:p>
        </p:txBody>
      </p:sp>
    </p:spTree>
    <p:extLst>
      <p:ext uri="{BB962C8B-B14F-4D97-AF65-F5344CB8AC3E}">
        <p14:creationId xmlns:p14="http://schemas.microsoft.com/office/powerpoint/2010/main" val="18941456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Problems:	</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Find the Big 0 notation for the function f(n)= </a:t>
                </a:r>
                <a14:m>
                  <m:oMath xmlns:m="http://schemas.openxmlformats.org/officeDocument/2006/math">
                    <m:sSup>
                      <m:sSupPr>
                        <m:ctrlPr>
                          <a:rPr lang="en-US" i="1" smtClean="0">
                            <a:latin typeface="Cambria Math"/>
                          </a:rPr>
                        </m:ctrlPr>
                      </m:sSupPr>
                      <m:e>
                        <m:r>
                          <a:rPr lang="en-US" b="0" i="1" smtClean="0">
                            <a:latin typeface="Cambria Math"/>
                          </a:rPr>
                          <m:t>𝑛</m:t>
                        </m:r>
                      </m:e>
                      <m:sup>
                        <m:r>
                          <a:rPr lang="en-US" b="0" i="1" smtClean="0">
                            <a:latin typeface="Cambria Math"/>
                          </a:rPr>
                          <m:t>2</m:t>
                        </m:r>
                      </m:sup>
                    </m:sSup>
                    <m:r>
                      <a:rPr lang="en-US" b="0" i="1" smtClean="0">
                        <a:latin typeface="Cambria Math"/>
                      </a:rPr>
                      <m:t>+2</m:t>
                    </m:r>
                    <m:r>
                      <a:rPr lang="en-US" b="0" i="1" smtClean="0">
                        <a:latin typeface="Cambria Math"/>
                      </a:rPr>
                      <m:t>𝑛</m:t>
                    </m:r>
                    <m:r>
                      <a:rPr lang="en-US" b="0" i="1" smtClean="0">
                        <a:latin typeface="Cambria Math"/>
                      </a:rPr>
                      <m:t>+5</m:t>
                    </m:r>
                  </m:oMath>
                </a14:m>
                <a:endParaRPr lang="en-US" b="0" dirty="0" smtClean="0"/>
              </a:p>
              <a:p>
                <a:r>
                  <a:rPr lang="en-US" dirty="0" smtClean="0"/>
                  <a:t> </a:t>
                </a:r>
                <a:r>
                  <a:rPr lang="en-US" dirty="0"/>
                  <a:t>Find the Big 0 notation for the function f(n)= </a:t>
                </a:r>
                <a14:m>
                  <m:oMath xmlns:m="http://schemas.openxmlformats.org/officeDocument/2006/math">
                    <m:sSup>
                      <m:sSupPr>
                        <m:ctrlPr>
                          <a:rPr lang="en-US" i="1">
                            <a:latin typeface="Cambria Math"/>
                          </a:rPr>
                        </m:ctrlPr>
                      </m:sSupPr>
                      <m:e>
                        <m:r>
                          <a:rPr lang="en-US" b="0" i="1" smtClean="0">
                            <a:latin typeface="Cambria Math"/>
                          </a:rPr>
                          <m:t>2</m:t>
                        </m:r>
                      </m:e>
                      <m:sup>
                        <m:r>
                          <a:rPr lang="en-US" b="0" i="1" smtClean="0">
                            <a:latin typeface="Cambria Math"/>
                          </a:rPr>
                          <m:t>𝑛</m:t>
                        </m:r>
                      </m:sup>
                    </m:sSup>
                    <m:r>
                      <a:rPr lang="en-US" i="1">
                        <a:latin typeface="Cambria Math"/>
                      </a:rPr>
                      <m:t>+</m:t>
                    </m:r>
                    <m:r>
                      <a:rPr lang="en-US" b="0" i="1" smtClean="0">
                        <a:latin typeface="Cambria Math"/>
                      </a:rPr>
                      <m:t>3</m:t>
                    </m:r>
                    <m:sSup>
                      <m:sSupPr>
                        <m:ctrlPr>
                          <a:rPr lang="en-US" i="1">
                            <a:latin typeface="Cambria Math"/>
                          </a:rPr>
                        </m:ctrlPr>
                      </m:sSupPr>
                      <m:e>
                        <m:r>
                          <a:rPr lang="en-US" b="0" i="1" smtClean="0">
                            <a:latin typeface="Cambria Math"/>
                          </a:rPr>
                          <m:t>𝑛</m:t>
                        </m:r>
                      </m:e>
                      <m:sup>
                        <m:r>
                          <a:rPr lang="en-US" b="0" i="1" smtClean="0">
                            <a:latin typeface="Cambria Math"/>
                          </a:rPr>
                          <m:t>2</m:t>
                        </m:r>
                      </m:sup>
                    </m:sSup>
                    <m:r>
                      <a:rPr lang="en-US" i="1">
                        <a:latin typeface="Cambria Math"/>
                      </a:rPr>
                      <m:t>+</m:t>
                    </m:r>
                    <m:r>
                      <a:rPr lang="en-US" b="0" i="1" smtClean="0">
                        <a:latin typeface="Cambria Math"/>
                      </a:rPr>
                      <m:t>4</m:t>
                    </m:r>
                  </m:oMath>
                </a14:m>
                <a:endParaRPr lang="en-US" dirty="0" smtClean="0"/>
              </a:p>
              <a:p>
                <a:r>
                  <a:rPr lang="en-US" dirty="0"/>
                  <a:t>Find the Big 0 notation for the function f(n)= </a:t>
                </a:r>
                <a:r>
                  <a:rPr lang="en-US" dirty="0" smtClean="0"/>
                  <a:t>½(</a:t>
                </a:r>
                <a14:m>
                  <m:oMath xmlns:m="http://schemas.openxmlformats.org/officeDocument/2006/math">
                    <m:sSup>
                      <m:sSupPr>
                        <m:ctrlPr>
                          <a:rPr lang="en-US" i="1">
                            <a:latin typeface="Cambria Math"/>
                          </a:rPr>
                        </m:ctrlPr>
                      </m:sSupPr>
                      <m:e>
                        <m:r>
                          <a:rPr lang="en-US" b="0" i="1" smtClean="0">
                            <a:latin typeface="Cambria Math"/>
                          </a:rPr>
                          <m:t>𝑛</m:t>
                        </m:r>
                      </m:e>
                      <m:sup>
                        <m:r>
                          <a:rPr lang="en-US" b="0" i="1" smtClean="0">
                            <a:latin typeface="Cambria Math"/>
                          </a:rPr>
                          <m:t>2</m:t>
                        </m:r>
                      </m:sup>
                    </m:sSup>
                    <m:r>
                      <a:rPr lang="en-US" b="0" i="1" smtClean="0">
                        <a:latin typeface="Cambria Math"/>
                      </a:rPr>
                      <m:t>)−5</m:t>
                    </m:r>
                    <m:r>
                      <a:rPr lang="en-US" b="0" i="1" smtClean="0">
                        <a:latin typeface="Cambria Math"/>
                      </a:rPr>
                      <m:t>𝑛</m:t>
                    </m:r>
                    <m:r>
                      <a:rPr lang="en-US" b="0" i="1" smtClean="0">
                        <a:latin typeface="Cambria Math"/>
                      </a:rPr>
                      <m:t>−6</m:t>
                    </m:r>
                  </m:oMath>
                </a14:m>
                <a:endParaRPr lang="en-US" dirty="0" smtClean="0"/>
              </a:p>
              <a:p>
                <a:r>
                  <a:rPr lang="en-US" dirty="0" smtClean="0"/>
                  <a:t>Is </a:t>
                </a:r>
                <a14:m>
                  <m:oMath xmlns:m="http://schemas.openxmlformats.org/officeDocument/2006/math">
                    <m:sSup>
                      <m:sSupPr>
                        <m:ctrlPr>
                          <a:rPr lang="en-US" i="1">
                            <a:latin typeface="Cambria Math"/>
                          </a:rPr>
                        </m:ctrlPr>
                      </m:sSupPr>
                      <m:e>
                        <m:r>
                          <a:rPr lang="en-US" b="0" i="1" smtClean="0">
                            <a:latin typeface="Cambria Math"/>
                          </a:rPr>
                          <m:t>5</m:t>
                        </m:r>
                        <m:r>
                          <a:rPr lang="en-US" i="1">
                            <a:latin typeface="Cambria Math"/>
                          </a:rPr>
                          <m:t>𝑛</m:t>
                        </m:r>
                      </m:e>
                      <m:sup>
                        <m:r>
                          <a:rPr lang="en-US" i="1">
                            <a:latin typeface="Cambria Math"/>
                          </a:rPr>
                          <m:t>2</m:t>
                        </m:r>
                      </m:sup>
                    </m:sSup>
                    <m:r>
                      <a:rPr lang="en-US" i="1">
                        <a:latin typeface="Cambria Math"/>
                      </a:rPr>
                      <m:t>+</m:t>
                    </m:r>
                    <m:r>
                      <a:rPr lang="en-US" b="0" i="1" smtClean="0">
                        <a:latin typeface="Cambria Math"/>
                      </a:rPr>
                      <m:t>8</m:t>
                    </m:r>
                    <m:r>
                      <a:rPr lang="en-US" i="1">
                        <a:latin typeface="Cambria Math"/>
                      </a:rPr>
                      <m:t>𝑛</m:t>
                    </m:r>
                    <m:r>
                      <a:rPr lang="en-US" i="1">
                        <a:latin typeface="Cambria Math"/>
                      </a:rPr>
                      <m:t>+12=0</m:t>
                    </m:r>
                    <m:d>
                      <m:dPr>
                        <m:ctrlPr>
                          <a:rPr lang="en-US" b="0" i="1" smtClean="0">
                            <a:latin typeface="Cambria Math"/>
                          </a:rPr>
                        </m:ctrlPr>
                      </m:dPr>
                      <m:e>
                        <m:sSup>
                          <m:sSupPr>
                            <m:ctrlPr>
                              <a:rPr lang="en-US" i="1">
                                <a:latin typeface="Cambria Math"/>
                              </a:rPr>
                            </m:ctrlPr>
                          </m:sSupPr>
                          <m:e>
                            <m:r>
                              <a:rPr lang="en-US" i="1">
                                <a:latin typeface="Cambria Math"/>
                              </a:rPr>
                              <m:t>𝑛</m:t>
                            </m:r>
                          </m:e>
                          <m:sup>
                            <m:r>
                              <a:rPr lang="en-US" b="0" i="1" smtClean="0">
                                <a:latin typeface="Cambria Math"/>
                              </a:rPr>
                              <m:t>3</m:t>
                            </m:r>
                          </m:sup>
                        </m:sSup>
                      </m:e>
                    </m:d>
                  </m:oMath>
                </a14:m>
                <a:endParaRPr lang="en-US" b="0" dirty="0" smtClean="0"/>
              </a:p>
              <a:p>
                <a:endParaRPr lang="en-US" dirty="0"/>
              </a:p>
              <a:p>
                <a:r>
                  <a:rPr lang="en-US" dirty="0"/>
                  <a:t>Is </a:t>
                </a:r>
                <a14:m>
                  <m:oMath xmlns:m="http://schemas.openxmlformats.org/officeDocument/2006/math">
                    <m:sSup>
                      <m:sSupPr>
                        <m:ctrlPr>
                          <a:rPr lang="en-US" i="1">
                            <a:latin typeface="Cambria Math"/>
                          </a:rPr>
                        </m:ctrlPr>
                      </m:sSupPr>
                      <m:e>
                        <m:r>
                          <a:rPr lang="en-US" b="0" i="1" smtClean="0">
                            <a:latin typeface="Cambria Math"/>
                          </a:rPr>
                          <m:t>3</m:t>
                        </m:r>
                        <m:r>
                          <a:rPr lang="en-US" i="1">
                            <a:latin typeface="Cambria Math"/>
                          </a:rPr>
                          <m:t>𝑛</m:t>
                        </m:r>
                      </m:e>
                      <m:sup>
                        <m:r>
                          <a:rPr lang="en-US" i="1">
                            <a:latin typeface="Cambria Math"/>
                          </a:rPr>
                          <m:t>2</m:t>
                        </m:r>
                      </m:sup>
                    </m:sSup>
                    <m:r>
                      <a:rPr lang="en-US" i="1">
                        <a:latin typeface="Cambria Math"/>
                      </a:rPr>
                      <m:t>+</m:t>
                    </m:r>
                    <m:r>
                      <a:rPr lang="en-US" b="0" i="1" smtClean="0">
                        <a:latin typeface="Cambria Math"/>
                      </a:rPr>
                      <m:t>5</m:t>
                    </m:r>
                    <m:r>
                      <a:rPr lang="en-US" i="1">
                        <a:latin typeface="Cambria Math"/>
                      </a:rPr>
                      <m:t>𝑛</m:t>
                    </m:r>
                    <m:r>
                      <a:rPr lang="en-US" i="1">
                        <a:latin typeface="Cambria Math"/>
                      </a:rPr>
                      <m:t>+6=</m:t>
                    </m:r>
                    <m:r>
                      <a:rPr lang="en-US" b="0" i="1" smtClean="0">
                        <a:latin typeface="Cambria Math"/>
                      </a:rPr>
                      <m:t>𝑠𝑚𝑎𝑙𝑙</m:t>
                    </m:r>
                    <m:r>
                      <a:rPr lang="en-US" b="0" i="1" smtClean="0">
                        <a:latin typeface="Cambria Math"/>
                      </a:rPr>
                      <m:t> −</m:t>
                    </m:r>
                    <m:r>
                      <a:rPr lang="en-US" b="0" i="1" smtClean="0">
                        <a:latin typeface="Cambria Math"/>
                      </a:rPr>
                      <m:t>𝑜h</m:t>
                    </m:r>
                    <m:d>
                      <m:dPr>
                        <m:ctrlPr>
                          <a:rPr lang="en-US" i="1">
                            <a:latin typeface="Cambria Math"/>
                          </a:rPr>
                        </m:ctrlPr>
                      </m:dPr>
                      <m:e>
                        <m:sSup>
                          <m:sSupPr>
                            <m:ctrlPr>
                              <a:rPr lang="en-US" i="1">
                                <a:latin typeface="Cambria Math"/>
                              </a:rPr>
                            </m:ctrlPr>
                          </m:sSupPr>
                          <m:e>
                            <m:r>
                              <a:rPr lang="en-US" i="1">
                                <a:latin typeface="Cambria Math"/>
                              </a:rPr>
                              <m:t>𝑛</m:t>
                            </m:r>
                          </m:e>
                          <m:sup>
                            <m:r>
                              <a:rPr lang="en-US" i="1">
                                <a:latin typeface="Cambria Math"/>
                              </a:rPr>
                              <m:t>3</m:t>
                            </m:r>
                          </m:sup>
                        </m:sSup>
                      </m:e>
                    </m:d>
                  </m:oMath>
                </a14:m>
                <a:endParaRPr lang="en-US" dirty="0" smtClean="0"/>
              </a:p>
              <a:p>
                <a:r>
                  <a:rPr lang="en-US" dirty="0"/>
                  <a:t>Is </a:t>
                </a:r>
                <a14:m>
                  <m:oMath xmlns:m="http://schemas.openxmlformats.org/officeDocument/2006/math">
                    <m:sSup>
                      <m:sSupPr>
                        <m:ctrlPr>
                          <a:rPr lang="en-US" i="1">
                            <a:latin typeface="Cambria Math"/>
                          </a:rPr>
                        </m:ctrlPr>
                      </m:sSupPr>
                      <m:e>
                        <m:r>
                          <a:rPr lang="en-US" b="0" i="1" smtClean="0">
                            <a:latin typeface="Cambria Math"/>
                          </a:rPr>
                          <m:t>4</m:t>
                        </m:r>
                        <m:r>
                          <a:rPr lang="en-US" i="1">
                            <a:latin typeface="Cambria Math"/>
                          </a:rPr>
                          <m:t>𝑛</m:t>
                        </m:r>
                      </m:e>
                      <m:sup>
                        <m:r>
                          <a:rPr lang="en-US" b="0" i="1" smtClean="0">
                            <a:latin typeface="Cambria Math"/>
                          </a:rPr>
                          <m:t>3</m:t>
                        </m:r>
                      </m:sup>
                    </m:sSup>
                    <m:r>
                      <a:rPr lang="en-US" i="1">
                        <a:latin typeface="Cambria Math"/>
                      </a:rPr>
                      <m:t>+</m:t>
                    </m:r>
                    <m:r>
                      <a:rPr lang="en-US" b="0" i="1" smtClean="0">
                        <a:latin typeface="Cambria Math"/>
                      </a:rPr>
                      <m:t>3</m:t>
                    </m:r>
                    <m:r>
                      <a:rPr lang="en-US" i="1">
                        <a:latin typeface="Cambria Math"/>
                      </a:rPr>
                      <m:t>𝑛</m:t>
                    </m:r>
                    <m:r>
                      <a:rPr lang="en-US" i="1">
                        <a:latin typeface="Cambria Math"/>
                      </a:rPr>
                      <m:t>+6=</m:t>
                    </m:r>
                    <m:r>
                      <a:rPr lang="en-US" i="1">
                        <a:latin typeface="Cambria Math"/>
                      </a:rPr>
                      <m:t>𝑠𝑚𝑎𝑙𝑙</m:t>
                    </m:r>
                    <m:r>
                      <a:rPr lang="en-US" i="1">
                        <a:latin typeface="Cambria Math"/>
                      </a:rPr>
                      <m:t> −</m:t>
                    </m:r>
                    <m:r>
                      <a:rPr lang="en-US" b="0" i="1" smtClean="0">
                        <a:latin typeface="Cambria Math"/>
                      </a:rPr>
                      <m:t>𝑜𝑚𝑒𝑔𝑎</m:t>
                    </m:r>
                    <m:d>
                      <m:dPr>
                        <m:ctrlPr>
                          <a:rPr lang="en-US" i="1">
                            <a:latin typeface="Cambria Math"/>
                          </a:rPr>
                        </m:ctrlPr>
                      </m:dPr>
                      <m:e>
                        <m:sSup>
                          <m:sSupPr>
                            <m:ctrlPr>
                              <a:rPr lang="en-US" i="1">
                                <a:latin typeface="Cambria Math"/>
                              </a:rPr>
                            </m:ctrlPr>
                          </m:sSupPr>
                          <m:e>
                            <m:r>
                              <a:rPr lang="en-US" i="1">
                                <a:latin typeface="Cambria Math"/>
                              </a:rPr>
                              <m:t>𝑛</m:t>
                            </m:r>
                          </m:e>
                          <m:sup>
                            <m:r>
                              <a:rPr lang="en-US" i="1">
                                <a:latin typeface="Cambria Math"/>
                              </a:rPr>
                              <m:t>3</m:t>
                            </m:r>
                          </m:sup>
                        </m:sSup>
                      </m:e>
                    </m:d>
                  </m:oMath>
                </a14:m>
                <a:endParaRPr lang="en-US" dirty="0"/>
              </a:p>
              <a:p>
                <a:endParaRPr lang="en-US" dirty="0"/>
              </a:p>
              <a:p>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259" t="-979"/>
                </a:stretch>
              </a:blipFill>
            </p:spPr>
            <p:txBody>
              <a:bodyPr/>
              <a:lstStyle/>
              <a:p>
                <a:r>
                  <a:rPr lang="en-US">
                    <a:noFill/>
                  </a:rPr>
                  <a:t> </a:t>
                </a:r>
              </a:p>
            </p:txBody>
          </p:sp>
        </mc:Fallback>
      </mc:AlternateContent>
    </p:spTree>
    <p:extLst>
      <p:ext uri="{BB962C8B-B14F-4D97-AF65-F5344CB8AC3E}">
        <p14:creationId xmlns:p14="http://schemas.microsoft.com/office/powerpoint/2010/main" val="36722854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Queries ??</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9977990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Thank you !</a:t>
            </a:r>
            <a:br>
              <a:rPr lang="en-US" dirty="0" smtClean="0"/>
            </a:br>
            <a:endParaRPr lang="en-US" dirty="0"/>
          </a:p>
        </p:txBody>
      </p:sp>
    </p:spTree>
    <p:extLst>
      <p:ext uri="{BB962C8B-B14F-4D97-AF65-F5344CB8AC3E}">
        <p14:creationId xmlns:p14="http://schemas.microsoft.com/office/powerpoint/2010/main" val="31330538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Basic </a:t>
            </a:r>
            <a:r>
              <a:rPr lang="en-US" dirty="0" err="1" smtClean="0"/>
              <a:t>operatrions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36813271"/>
              </p:ext>
            </p:extLst>
          </p:nvPr>
        </p:nvGraphicFramePr>
        <p:xfrm>
          <a:off x="1066800" y="1600200"/>
          <a:ext cx="6019800" cy="1651000"/>
        </p:xfrm>
        <a:graphic>
          <a:graphicData uri="http://schemas.openxmlformats.org/drawingml/2006/table">
            <a:tbl>
              <a:tblPr firstRow="1" bandRow="1">
                <a:tableStyleId>{5C22544A-7EE6-4342-B048-85BDC9FD1C3A}</a:tableStyleId>
              </a:tblPr>
              <a:tblGrid>
                <a:gridCol w="3648364"/>
                <a:gridCol w="2371436"/>
              </a:tblGrid>
              <a:tr h="370840">
                <a:tc>
                  <a:txBody>
                    <a:bodyPr/>
                    <a:lstStyle/>
                    <a:p>
                      <a:r>
                        <a:rPr lang="en-US" dirty="0" smtClean="0"/>
                        <a:t>Problem</a:t>
                      </a:r>
                      <a:endParaRPr lang="en-US" dirty="0"/>
                    </a:p>
                  </a:txBody>
                  <a:tcPr/>
                </a:tc>
                <a:tc>
                  <a:txBody>
                    <a:bodyPr/>
                    <a:lstStyle/>
                    <a:p>
                      <a:r>
                        <a:rPr lang="en-US" dirty="0" smtClean="0"/>
                        <a:t>Basi</a:t>
                      </a:r>
                      <a:r>
                        <a:rPr lang="en-US" baseline="0" dirty="0" smtClean="0"/>
                        <a:t>c /Dominant operations</a:t>
                      </a:r>
                      <a:endParaRPr lang="en-US" dirty="0"/>
                    </a:p>
                  </a:txBody>
                  <a:tcPr/>
                </a:tc>
              </a:tr>
              <a:tr h="370840">
                <a:tc>
                  <a:txBody>
                    <a:bodyPr/>
                    <a:lstStyle/>
                    <a:p>
                      <a:r>
                        <a:rPr lang="en-US" dirty="0" smtClean="0"/>
                        <a:t>Searching and sorting algorithms</a:t>
                      </a:r>
                      <a:endParaRPr lang="en-US" dirty="0"/>
                    </a:p>
                  </a:txBody>
                  <a:tcPr/>
                </a:tc>
                <a:tc>
                  <a:txBody>
                    <a:bodyPr/>
                    <a:lstStyle/>
                    <a:p>
                      <a:r>
                        <a:rPr lang="en-US" dirty="0" smtClean="0"/>
                        <a:t>Comparisons</a:t>
                      </a:r>
                      <a:endParaRPr lang="en-US" dirty="0"/>
                    </a:p>
                  </a:txBody>
                  <a:tcPr/>
                </a:tc>
              </a:tr>
              <a:tr h="370840">
                <a:tc>
                  <a:txBody>
                    <a:bodyPr/>
                    <a:lstStyle/>
                    <a:p>
                      <a:r>
                        <a:rPr lang="en-US" dirty="0" smtClean="0"/>
                        <a:t>Matrix multiplication algorithms</a:t>
                      </a:r>
                      <a:endParaRPr lang="en-US" dirty="0"/>
                    </a:p>
                  </a:txBody>
                  <a:tcPr/>
                </a:tc>
                <a:tc>
                  <a:txBody>
                    <a:bodyPr/>
                    <a:lstStyle/>
                    <a:p>
                      <a:r>
                        <a:rPr lang="en-US" dirty="0" smtClean="0"/>
                        <a:t>Multiplication</a:t>
                      </a:r>
                      <a:r>
                        <a:rPr lang="en-US" baseline="0" dirty="0" smtClean="0"/>
                        <a:t> and additions</a:t>
                      </a:r>
                      <a:endParaRPr lang="en-US" dirty="0"/>
                    </a:p>
                  </a:txBody>
                  <a:tcPr/>
                </a:tc>
              </a:tr>
            </a:tbl>
          </a:graphicData>
        </a:graphic>
      </p:graphicFrame>
    </p:spTree>
    <p:extLst>
      <p:ext uri="{BB962C8B-B14F-4D97-AF65-F5344CB8AC3E}">
        <p14:creationId xmlns:p14="http://schemas.microsoft.com/office/powerpoint/2010/main" val="11083549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dirty="0"/>
          </a:p>
        </p:txBody>
      </p:sp>
      <p:sp>
        <p:nvSpPr>
          <p:cNvPr id="3" name="Content Placeholder 2"/>
          <p:cNvSpPr>
            <a:spLocks noGrp="1"/>
          </p:cNvSpPr>
          <p:nvPr>
            <p:ph idx="1"/>
          </p:nvPr>
        </p:nvSpPr>
        <p:spPr/>
        <p:txBody>
          <a:bodyPr>
            <a:normAutofit lnSpcReduction="10000"/>
          </a:bodyPr>
          <a:lstStyle/>
          <a:p>
            <a:pPr marL="400050" lvl="1" indent="0">
              <a:buNone/>
            </a:pPr>
            <a:r>
              <a:rPr lang="en-US" b="1" i="1" dirty="0">
                <a:solidFill>
                  <a:schemeClr val="tx1">
                    <a:lumMod val="50000"/>
                    <a:lumOff val="50000"/>
                  </a:schemeClr>
                </a:solidFill>
              </a:rPr>
              <a:t>Given two algorithms for a task, how do we find out which one is better</a:t>
            </a:r>
            <a:r>
              <a:rPr lang="en-US" b="1" i="1" dirty="0" smtClean="0">
                <a:solidFill>
                  <a:schemeClr val="tx1">
                    <a:lumMod val="50000"/>
                    <a:lumOff val="50000"/>
                  </a:schemeClr>
                </a:solidFill>
              </a:rPr>
              <a:t>?</a:t>
            </a:r>
          </a:p>
          <a:p>
            <a:pPr marL="400050" lvl="1" indent="0">
              <a:buNone/>
            </a:pPr>
            <a:endParaRPr lang="en-US" b="1" i="1" dirty="0"/>
          </a:p>
          <a:p>
            <a:pPr marL="400050" lvl="1" indent="0">
              <a:buNone/>
            </a:pPr>
            <a:r>
              <a:rPr lang="en-US" dirty="0"/>
              <a:t>One naive way of doing this is – implement both the algorithms and run the two programs on your computer for different inputs and see which one takes less time. </a:t>
            </a:r>
            <a:endParaRPr lang="en-US" dirty="0" smtClean="0"/>
          </a:p>
          <a:p>
            <a:pPr marL="400050" lvl="1" indent="0">
              <a:buNone/>
            </a:pPr>
            <a:r>
              <a:rPr lang="en-US" dirty="0" smtClean="0"/>
              <a:t>There </a:t>
            </a:r>
            <a:r>
              <a:rPr lang="en-US" dirty="0"/>
              <a:t>are many problems with this approach for analysis of algorithms.</a:t>
            </a:r>
            <a:br>
              <a:rPr lang="en-US" dirty="0"/>
            </a:br>
            <a:r>
              <a:rPr lang="en-US" dirty="0"/>
              <a:t>1) It might be possible that for some inputs, first algorithm performs better than the second. And for some inputs second performs </a:t>
            </a:r>
            <a:r>
              <a:rPr lang="en-US" dirty="0" smtClean="0"/>
              <a:t>better ---</a:t>
            </a:r>
            <a:r>
              <a:rPr lang="en-US" b="1" dirty="0" smtClean="0">
                <a:solidFill>
                  <a:srgbClr val="FF0000"/>
                </a:solidFill>
              </a:rPr>
              <a:t>Input Dependent</a:t>
            </a:r>
            <a:r>
              <a:rPr lang="en-US" dirty="0" smtClean="0"/>
              <a:t>.</a:t>
            </a:r>
            <a:r>
              <a:rPr lang="en-US" dirty="0"/>
              <a:t/>
            </a:r>
            <a:br>
              <a:rPr lang="en-US" dirty="0"/>
            </a:br>
            <a:r>
              <a:rPr lang="en-US" dirty="0"/>
              <a:t>2) It might also be possible that for some inputs, first algorithm perform better on one machine and the second works better on other machine for some other </a:t>
            </a:r>
            <a:r>
              <a:rPr lang="en-US" dirty="0" smtClean="0"/>
              <a:t>inputs—</a:t>
            </a:r>
            <a:r>
              <a:rPr lang="en-US" b="1" dirty="0" smtClean="0">
                <a:solidFill>
                  <a:srgbClr val="FF0000"/>
                </a:solidFill>
              </a:rPr>
              <a:t>Machine dependent.</a:t>
            </a:r>
          </a:p>
        </p:txBody>
      </p:sp>
    </p:spTree>
    <p:extLst>
      <p:ext uri="{BB962C8B-B14F-4D97-AF65-F5344CB8AC3E}">
        <p14:creationId xmlns:p14="http://schemas.microsoft.com/office/powerpoint/2010/main" val="20339165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3" name="Content Placeholder 2"/>
          <p:cNvSpPr>
            <a:spLocks noGrp="1"/>
          </p:cNvSpPr>
          <p:nvPr>
            <p:ph idx="1"/>
          </p:nvPr>
        </p:nvSpPr>
        <p:spPr/>
        <p:txBody>
          <a:bodyPr>
            <a:normAutofit/>
          </a:bodyPr>
          <a:lstStyle/>
          <a:p>
            <a:pPr marL="0" indent="0">
              <a:buNone/>
            </a:pPr>
            <a:r>
              <a:rPr lang="en-US" sz="3600" dirty="0" smtClean="0">
                <a:solidFill>
                  <a:srgbClr val="FF0000"/>
                </a:solidFill>
              </a:rPr>
              <a:t>How to get rid of these issues of algorithms ?</a:t>
            </a:r>
          </a:p>
          <a:p>
            <a:pPr marL="0" indent="0">
              <a:buNone/>
            </a:pPr>
            <a:endParaRPr lang="en-US" sz="3600" dirty="0">
              <a:solidFill>
                <a:srgbClr val="FF0000"/>
              </a:solidFill>
            </a:endParaRPr>
          </a:p>
          <a:p>
            <a:pPr marL="0" indent="0">
              <a:buNone/>
            </a:pPr>
            <a:r>
              <a:rPr lang="en-US" sz="3600" b="1" dirty="0" smtClean="0">
                <a:solidFill>
                  <a:schemeClr val="tx1">
                    <a:lumMod val="75000"/>
                    <a:lumOff val="25000"/>
                  </a:schemeClr>
                </a:solidFill>
              </a:rPr>
              <a:t>Solution: Asymptotic Analysis</a:t>
            </a:r>
            <a:endParaRPr lang="en-US" sz="3600" b="1" dirty="0">
              <a:solidFill>
                <a:schemeClr val="tx1">
                  <a:lumMod val="75000"/>
                  <a:lumOff val="25000"/>
                </a:schemeClr>
              </a:solidFill>
            </a:endParaRPr>
          </a:p>
        </p:txBody>
      </p:sp>
    </p:spTree>
    <p:extLst>
      <p:ext uri="{BB962C8B-B14F-4D97-AF65-F5344CB8AC3E}">
        <p14:creationId xmlns:p14="http://schemas.microsoft.com/office/powerpoint/2010/main" val="1003299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hlinkClick r:id="rId2"/>
              </a:rPr>
              <a:t>Asymptotic Analysis</a:t>
            </a:r>
            <a:endParaRPr lang="en-US" dirty="0"/>
          </a:p>
        </p:txBody>
      </p:sp>
      <p:sp>
        <p:nvSpPr>
          <p:cNvPr id="3" name="Content Placeholder 2"/>
          <p:cNvSpPr>
            <a:spLocks noGrp="1"/>
          </p:cNvSpPr>
          <p:nvPr>
            <p:ph idx="1"/>
          </p:nvPr>
        </p:nvSpPr>
        <p:spPr/>
        <p:txBody>
          <a:bodyPr/>
          <a:lstStyle/>
          <a:p>
            <a:r>
              <a:rPr lang="en-US" dirty="0">
                <a:hlinkClick r:id="rId2"/>
              </a:rPr>
              <a:t>Asymptotic Analysis</a:t>
            </a:r>
            <a:r>
              <a:rPr lang="en-US" dirty="0"/>
              <a:t> is the big idea that handles above issues in analyzing algorithms</a:t>
            </a:r>
            <a:r>
              <a:rPr lang="en-US" dirty="0" smtClean="0"/>
              <a:t>.</a:t>
            </a:r>
          </a:p>
          <a:p>
            <a:r>
              <a:rPr lang="en-US" dirty="0"/>
              <a:t>In Asymptotic Analysis, we evaluate the performance of an algorithm </a:t>
            </a:r>
            <a:r>
              <a:rPr lang="en-US" b="1" dirty="0">
                <a:solidFill>
                  <a:srgbClr val="FF0000"/>
                </a:solidFill>
              </a:rPr>
              <a:t>in terms of input size (we don’t measure the actual running time)</a:t>
            </a:r>
            <a:r>
              <a:rPr lang="en-US" dirty="0"/>
              <a:t>. We calculate, how does the time (or space) taken by an algorithm increases with the input size.</a:t>
            </a:r>
          </a:p>
        </p:txBody>
      </p:sp>
    </p:spTree>
    <p:extLst>
      <p:ext uri="{BB962C8B-B14F-4D97-AF65-F5344CB8AC3E}">
        <p14:creationId xmlns:p14="http://schemas.microsoft.com/office/powerpoint/2010/main" val="35283766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sz="2400" b="1">
                <a:solidFill>
                  <a:srgbClr val="FFFF99"/>
                </a:solidFill>
                <a:latin typeface="Times New Roman" pitchFamily="18" charset="0"/>
              </a:defRPr>
            </a:lvl3pPr>
            <a:lvl4pPr marL="1600200" indent="-228600" algn="l">
              <a:spcBef>
                <a:spcPct val="20000"/>
              </a:spcBef>
              <a:buClr>
                <a:srgbClr val="A50021"/>
              </a:buClr>
              <a:buChar char="–"/>
              <a:defRPr kumimoji="1" sz="2000" b="1">
                <a:solidFill>
                  <a:srgbClr val="FFFF99"/>
                </a:solidFill>
                <a:latin typeface="Times New Roman" pitchFamily="18" charset="0"/>
              </a:defRPr>
            </a:lvl4pPr>
            <a:lvl5pPr marL="2057400" indent="-228600" algn="l">
              <a:spcBef>
                <a:spcPct val="20000"/>
              </a:spcBef>
              <a:buClr>
                <a:srgbClr val="A50021"/>
              </a:buClr>
              <a:buChar char="»"/>
              <a:defRPr kumimoji="1" sz="2000"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sz="2000"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sz="2000"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sz="2000"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sz="2000" b="1">
                <a:solidFill>
                  <a:srgbClr val="FFFF99"/>
                </a:solidFill>
                <a:latin typeface="Times New Roman" pitchFamily="18" charset="0"/>
              </a:defRPr>
            </a:lvl9pPr>
          </a:lstStyle>
          <a:p>
            <a:pPr algn="r">
              <a:spcBef>
                <a:spcPct val="50000"/>
              </a:spcBef>
              <a:buClrTx/>
              <a:buSzTx/>
              <a:buFontTx/>
              <a:buNone/>
            </a:pPr>
            <a:fld id="{1BE8D26A-63B5-4712-B4CF-A2FE843E4764}" type="slidenum">
              <a:rPr kumimoji="0" lang="zh-CN" altLang="en-US" sz="1400" b="0">
                <a:solidFill>
                  <a:schemeClr val="tx1"/>
                </a:solidFill>
                <a:latin typeface="Arial Narrow" pitchFamily="34" charset="0"/>
              </a:rPr>
              <a:pPr algn="r">
                <a:spcBef>
                  <a:spcPct val="50000"/>
                </a:spcBef>
                <a:buClrTx/>
                <a:buSzTx/>
                <a:buFontTx/>
                <a:buNone/>
              </a:pPr>
              <a:t>8</a:t>
            </a:fld>
            <a:endParaRPr kumimoji="0" lang="en-US" altLang="zh-CN" sz="1400" b="0">
              <a:solidFill>
                <a:schemeClr val="tx1"/>
              </a:solidFill>
              <a:latin typeface="Arial Narrow" pitchFamily="34" charset="0"/>
            </a:endParaRPr>
          </a:p>
        </p:txBody>
      </p:sp>
      <p:sp>
        <p:nvSpPr>
          <p:cNvPr id="277506" name="Rectangle 2"/>
          <p:cNvSpPr>
            <a:spLocks noGrp="1" noChangeArrowheads="1"/>
          </p:cNvSpPr>
          <p:nvPr>
            <p:ph type="title"/>
          </p:nvPr>
        </p:nvSpPr>
        <p:spPr/>
        <p:txBody>
          <a:bodyPr>
            <a:normAutofit fontScale="90000"/>
          </a:bodyPr>
          <a:lstStyle/>
          <a:p>
            <a:pPr>
              <a:defRPr/>
            </a:pPr>
            <a:r>
              <a:rPr lang="en-CA" dirty="0" smtClean="0"/>
              <a:t>Time Complexity Is a Function</a:t>
            </a:r>
          </a:p>
        </p:txBody>
      </p:sp>
      <p:sp>
        <p:nvSpPr>
          <p:cNvPr id="277507" name="Rectangle 3"/>
          <p:cNvSpPr>
            <a:spLocks noGrp="1" noChangeArrowheads="1"/>
          </p:cNvSpPr>
          <p:nvPr>
            <p:ph type="body" idx="1"/>
          </p:nvPr>
        </p:nvSpPr>
        <p:spPr/>
        <p:txBody>
          <a:bodyPr/>
          <a:lstStyle/>
          <a:p>
            <a:pPr algn="ctr">
              <a:buFont typeface="Monotype Sorts" pitchFamily="2" charset="2"/>
              <a:buNone/>
              <a:defRPr/>
            </a:pPr>
            <a:r>
              <a:rPr lang="en-US" altLang="zh-CN" dirty="0" smtClean="0">
                <a:ea typeface="宋体" charset="-122"/>
              </a:rPr>
              <a:t>Specifies</a:t>
            </a:r>
            <a:r>
              <a:rPr lang="en-CA" altLang="en-US" dirty="0" smtClean="0"/>
              <a:t> how the running time depends on the size of the input.  </a:t>
            </a:r>
          </a:p>
          <a:p>
            <a:pPr>
              <a:buFont typeface="Monotype Sorts" pitchFamily="2" charset="2"/>
              <a:buNone/>
              <a:defRPr/>
            </a:pPr>
            <a:endParaRPr lang="en-US" altLang="zh-CN" dirty="0" smtClean="0">
              <a:ea typeface="宋体" charset="-122"/>
            </a:endParaRPr>
          </a:p>
          <a:p>
            <a:pPr>
              <a:buFont typeface="Monotype Sorts" pitchFamily="2" charset="2"/>
              <a:buNone/>
              <a:defRPr/>
            </a:pPr>
            <a:r>
              <a:rPr lang="en-US" altLang="zh-CN" dirty="0" smtClean="0">
                <a:ea typeface="宋体" charset="-122"/>
              </a:rPr>
              <a:t>A</a:t>
            </a:r>
            <a:r>
              <a:rPr lang="en-CA" altLang="en-US" dirty="0" smtClean="0"/>
              <a:t> function mapping  </a:t>
            </a:r>
          </a:p>
          <a:p>
            <a:pPr>
              <a:buFont typeface="Monotype Sorts" pitchFamily="2" charset="2"/>
              <a:buNone/>
              <a:defRPr/>
            </a:pPr>
            <a:endParaRPr lang="en-CA" altLang="en-US" dirty="0" smtClean="0"/>
          </a:p>
          <a:p>
            <a:pPr>
              <a:buFont typeface="Monotype Sorts" pitchFamily="2" charset="2"/>
              <a:buNone/>
              <a:defRPr/>
            </a:pPr>
            <a:r>
              <a:rPr lang="en-CA" altLang="en-US" dirty="0" smtClean="0"/>
              <a:t>				“size” of input</a:t>
            </a:r>
            <a:endParaRPr lang="en-US" altLang="zh-CN" dirty="0" smtClean="0">
              <a:ea typeface="宋体" charset="-122"/>
            </a:endParaRPr>
          </a:p>
          <a:p>
            <a:pPr algn="ctr">
              <a:buFont typeface="Monotype Sorts" pitchFamily="2" charset="2"/>
              <a:buNone/>
              <a:defRPr/>
            </a:pPr>
            <a:endParaRPr lang="en-CA" altLang="en-US" dirty="0" smtClean="0"/>
          </a:p>
        </p:txBody>
      </p:sp>
      <p:sp>
        <p:nvSpPr>
          <p:cNvPr id="13318" name="AutoShape 4"/>
          <p:cNvSpPr>
            <a:spLocks noChangeArrowheads="1"/>
          </p:cNvSpPr>
          <p:nvPr/>
        </p:nvSpPr>
        <p:spPr bwMode="auto">
          <a:xfrm>
            <a:off x="3810000" y="4191000"/>
            <a:ext cx="1219200" cy="442913"/>
          </a:xfrm>
          <a:prstGeom prst="downArrow">
            <a:avLst>
              <a:gd name="adj1" fmla="val 50000"/>
              <a:gd name="adj2" fmla="val 25000"/>
            </a:avLst>
          </a:prstGeom>
          <a:solidFill>
            <a:schemeClr val="accent1"/>
          </a:solidFill>
          <a:ln w="9525">
            <a:solidFill>
              <a:schemeClr val="tx1"/>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sz="2400" b="1">
                <a:solidFill>
                  <a:srgbClr val="FFFF99"/>
                </a:solidFill>
                <a:latin typeface="Times New Roman" pitchFamily="18" charset="0"/>
              </a:defRPr>
            </a:lvl3pPr>
            <a:lvl4pPr marL="1600200" indent="-228600" algn="l">
              <a:spcBef>
                <a:spcPct val="20000"/>
              </a:spcBef>
              <a:buClr>
                <a:srgbClr val="A50021"/>
              </a:buClr>
              <a:buChar char="–"/>
              <a:defRPr kumimoji="1" sz="2000" b="1">
                <a:solidFill>
                  <a:srgbClr val="FFFF99"/>
                </a:solidFill>
                <a:latin typeface="Times New Roman" pitchFamily="18" charset="0"/>
              </a:defRPr>
            </a:lvl4pPr>
            <a:lvl5pPr marL="2057400" indent="-228600" algn="l">
              <a:spcBef>
                <a:spcPct val="20000"/>
              </a:spcBef>
              <a:buClr>
                <a:srgbClr val="A50021"/>
              </a:buClr>
              <a:buChar char="»"/>
              <a:defRPr kumimoji="1" sz="2000"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sz="2000"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sz="2000"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sz="2000"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sz="2000" b="1">
                <a:solidFill>
                  <a:srgbClr val="FFFF99"/>
                </a:solidFill>
                <a:latin typeface="Times New Roman" pitchFamily="18" charset="0"/>
              </a:defRPr>
            </a:lvl9pPr>
          </a:lstStyle>
          <a:p>
            <a:pPr algn="ctr" eaLnBrk="1" hangingPunct="1">
              <a:spcBef>
                <a:spcPct val="0"/>
              </a:spcBef>
              <a:buClrTx/>
              <a:buSzTx/>
              <a:buFontTx/>
              <a:buNone/>
            </a:pPr>
            <a:endParaRPr kumimoji="0" lang="zh-CN" altLang="en-US" sz="3200" b="0">
              <a:solidFill>
                <a:schemeClr val="tx1"/>
              </a:solidFill>
              <a:ea typeface="宋体" charset="-122"/>
            </a:endParaRPr>
          </a:p>
        </p:txBody>
      </p:sp>
      <p:sp>
        <p:nvSpPr>
          <p:cNvPr id="277509" name="Rectangle 5"/>
          <p:cNvSpPr>
            <a:spLocks noChangeArrowheads="1"/>
          </p:cNvSpPr>
          <p:nvPr/>
        </p:nvSpPr>
        <p:spPr bwMode="auto">
          <a:xfrm>
            <a:off x="2743200" y="4953000"/>
            <a:ext cx="3230563" cy="1004888"/>
          </a:xfrm>
          <a:prstGeom prst="rect">
            <a:avLst/>
          </a:prstGeom>
          <a:noFill/>
          <a:ln w="12700">
            <a:noFill/>
            <a:miter lim="800000"/>
            <a:headEnd type="none" w="sm" len="sm"/>
            <a:tailEnd type="none" w="sm" len="sm"/>
          </a:ln>
          <a:effec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spcBef>
                <a:spcPct val="50000"/>
              </a:spcBef>
              <a:buClr>
                <a:srgbClr val="A50021"/>
              </a:buClr>
              <a:buSzPct val="75000"/>
              <a:buFont typeface="Monotype Sorts" pitchFamily="2" charset="2"/>
              <a:buNone/>
              <a:defRPr/>
            </a:pPr>
            <a:r>
              <a:rPr kumimoji="1" lang="en-CA" altLang="en-US" b="1" smtClean="0">
                <a:solidFill>
                  <a:srgbClr val="FFFF99"/>
                </a:solidFill>
                <a:effectLst>
                  <a:outerShdw blurRad="38100" dist="38100" dir="2700000" algn="tl">
                    <a:srgbClr val="000000"/>
                  </a:outerShdw>
                </a:effectLst>
              </a:rPr>
              <a:t>“time” T(n) executed .  </a:t>
            </a:r>
          </a:p>
          <a:p>
            <a:pPr>
              <a:spcBef>
                <a:spcPct val="50000"/>
              </a:spcBef>
              <a:buClr>
                <a:srgbClr val="A50021"/>
              </a:buClr>
              <a:buSzPct val="75000"/>
              <a:buFont typeface="Monotype Sorts" pitchFamily="2" charset="2"/>
              <a:buChar char="b"/>
              <a:defRPr/>
            </a:pPr>
            <a:endParaRPr kumimoji="1" lang="en-CA" altLang="en-US" b="1" smtClean="0">
              <a:solidFill>
                <a:srgbClr val="FFFF99"/>
              </a:solidFill>
              <a:effectLst>
                <a:outerShdw blurRad="38100" dist="38100" dir="2700000" algn="tl">
                  <a:srgbClr val="000000"/>
                </a:outerShdw>
              </a:effectLst>
            </a:endParaRPr>
          </a:p>
        </p:txBody>
      </p:sp>
    </p:spTree>
    <p:extLst>
      <p:ext uri="{BB962C8B-B14F-4D97-AF65-F5344CB8AC3E}">
        <p14:creationId xmlns:p14="http://schemas.microsoft.com/office/powerpoint/2010/main" val="39440319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sz="2400" b="1">
                <a:solidFill>
                  <a:srgbClr val="FFFF99"/>
                </a:solidFill>
                <a:latin typeface="Times New Roman" pitchFamily="18" charset="0"/>
              </a:defRPr>
            </a:lvl3pPr>
            <a:lvl4pPr marL="1600200" indent="-228600" algn="l">
              <a:spcBef>
                <a:spcPct val="20000"/>
              </a:spcBef>
              <a:buClr>
                <a:srgbClr val="A50021"/>
              </a:buClr>
              <a:buChar char="–"/>
              <a:defRPr kumimoji="1" sz="2000" b="1">
                <a:solidFill>
                  <a:srgbClr val="FFFF99"/>
                </a:solidFill>
                <a:latin typeface="Times New Roman" pitchFamily="18" charset="0"/>
              </a:defRPr>
            </a:lvl4pPr>
            <a:lvl5pPr marL="2057400" indent="-228600" algn="l">
              <a:spcBef>
                <a:spcPct val="20000"/>
              </a:spcBef>
              <a:buClr>
                <a:srgbClr val="A50021"/>
              </a:buClr>
              <a:buChar char="»"/>
              <a:defRPr kumimoji="1" sz="2000"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sz="2000"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sz="2000"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sz="2000"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sz="2000" b="1">
                <a:solidFill>
                  <a:srgbClr val="FFFF99"/>
                </a:solidFill>
                <a:latin typeface="Times New Roman" pitchFamily="18" charset="0"/>
              </a:defRPr>
            </a:lvl9pPr>
          </a:lstStyle>
          <a:p>
            <a:pPr algn="ctr">
              <a:spcBef>
                <a:spcPct val="50000"/>
              </a:spcBef>
              <a:buClrTx/>
              <a:buSzTx/>
              <a:buFontTx/>
              <a:buNone/>
            </a:pPr>
            <a:r>
              <a:rPr kumimoji="0" lang="en-US" altLang="zh-CN" sz="1400" b="0" smtClean="0">
                <a:solidFill>
                  <a:schemeClr val="tx1"/>
                </a:solidFill>
                <a:latin typeface="Arial Narrow" pitchFamily="34" charset="0"/>
                <a:ea typeface="宋体" charset="-122"/>
              </a:rPr>
              <a:t>Design and Analysis of Algorithms Chapter 2.1</a:t>
            </a:r>
          </a:p>
        </p:txBody>
      </p:sp>
      <p:sp>
        <p:nvSpPr>
          <p:cNvPr id="1536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sz="2400" b="1">
                <a:solidFill>
                  <a:srgbClr val="FFFF99"/>
                </a:solidFill>
                <a:latin typeface="Times New Roman" pitchFamily="18" charset="0"/>
              </a:defRPr>
            </a:lvl3pPr>
            <a:lvl4pPr marL="1600200" indent="-228600" algn="l">
              <a:spcBef>
                <a:spcPct val="20000"/>
              </a:spcBef>
              <a:buClr>
                <a:srgbClr val="A50021"/>
              </a:buClr>
              <a:buChar char="–"/>
              <a:defRPr kumimoji="1" sz="2000" b="1">
                <a:solidFill>
                  <a:srgbClr val="FFFF99"/>
                </a:solidFill>
                <a:latin typeface="Times New Roman" pitchFamily="18" charset="0"/>
              </a:defRPr>
            </a:lvl4pPr>
            <a:lvl5pPr marL="2057400" indent="-228600" algn="l">
              <a:spcBef>
                <a:spcPct val="20000"/>
              </a:spcBef>
              <a:buClr>
                <a:srgbClr val="A50021"/>
              </a:buClr>
              <a:buChar char="»"/>
              <a:defRPr kumimoji="1" sz="2000"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sz="2000"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sz="2000"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sz="2000"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sz="2000" b="1">
                <a:solidFill>
                  <a:srgbClr val="FFFF99"/>
                </a:solidFill>
                <a:latin typeface="Times New Roman" pitchFamily="18" charset="0"/>
              </a:defRPr>
            </a:lvl9pPr>
          </a:lstStyle>
          <a:p>
            <a:pPr algn="r">
              <a:spcBef>
                <a:spcPct val="50000"/>
              </a:spcBef>
              <a:buClrTx/>
              <a:buSzTx/>
              <a:buFontTx/>
              <a:buNone/>
            </a:pPr>
            <a:fld id="{C81F65BD-3C2E-43AD-BCE3-1A066C86E6A6}" type="slidenum">
              <a:rPr kumimoji="0" lang="zh-CN" altLang="en-US" sz="1400" b="0">
                <a:solidFill>
                  <a:schemeClr val="tx1"/>
                </a:solidFill>
                <a:latin typeface="Arial Narrow" pitchFamily="34" charset="0"/>
              </a:rPr>
              <a:pPr algn="r">
                <a:spcBef>
                  <a:spcPct val="50000"/>
                </a:spcBef>
                <a:buClrTx/>
                <a:buSzTx/>
                <a:buFontTx/>
                <a:buNone/>
              </a:pPr>
              <a:t>9</a:t>
            </a:fld>
            <a:endParaRPr kumimoji="0" lang="en-US" altLang="zh-CN" sz="1400" b="0">
              <a:solidFill>
                <a:schemeClr val="tx1"/>
              </a:solidFill>
              <a:latin typeface="Arial Narrow" pitchFamily="34" charset="0"/>
            </a:endParaRPr>
          </a:p>
        </p:txBody>
      </p:sp>
      <p:sp>
        <p:nvSpPr>
          <p:cNvPr id="279554" name="Rectangle 2"/>
          <p:cNvSpPr>
            <a:spLocks noGrp="1" noChangeArrowheads="1"/>
          </p:cNvSpPr>
          <p:nvPr>
            <p:ph type="title"/>
          </p:nvPr>
        </p:nvSpPr>
        <p:spPr/>
        <p:txBody>
          <a:bodyPr>
            <a:normAutofit fontScale="90000"/>
          </a:bodyPr>
          <a:lstStyle/>
          <a:p>
            <a:pPr>
              <a:defRPr/>
            </a:pPr>
            <a:r>
              <a:rPr lang="en-US" altLang="zh-CN" smtClean="0">
                <a:ea typeface="宋体" charset="-122"/>
              </a:rPr>
              <a:t>Definition of Time</a:t>
            </a:r>
            <a:endParaRPr lang="en-CA" altLang="en-US" smtClean="0"/>
          </a:p>
        </p:txBody>
      </p:sp>
      <p:sp>
        <p:nvSpPr>
          <p:cNvPr id="279555" name="Rectangle 3"/>
          <p:cNvSpPr>
            <a:spLocks noGrp="1" noChangeArrowheads="1"/>
          </p:cNvSpPr>
          <p:nvPr>
            <p:ph type="body" idx="1"/>
          </p:nvPr>
        </p:nvSpPr>
        <p:spPr>
          <a:xfrm>
            <a:off x="609600" y="1524000"/>
            <a:ext cx="7772400" cy="4114800"/>
          </a:xfrm>
        </p:spPr>
        <p:txBody>
          <a:bodyPr/>
          <a:lstStyle/>
          <a:p>
            <a:pPr>
              <a:defRPr/>
            </a:pPr>
            <a:r>
              <a:rPr lang="en-CA" altLang="en-US" smtClean="0"/>
              <a:t># of seconds (machine, implementation dependent). </a:t>
            </a:r>
          </a:p>
          <a:p>
            <a:pPr>
              <a:defRPr/>
            </a:pPr>
            <a:endParaRPr lang="en-CA" altLang="en-US" smtClean="0"/>
          </a:p>
          <a:p>
            <a:pPr>
              <a:defRPr/>
            </a:pPr>
            <a:r>
              <a:rPr lang="en-CA" altLang="en-US" smtClean="0"/>
              <a:t># lines of code executed. </a:t>
            </a:r>
          </a:p>
          <a:p>
            <a:pPr>
              <a:defRPr/>
            </a:pPr>
            <a:endParaRPr lang="en-CA" altLang="en-US" smtClean="0"/>
          </a:p>
          <a:p>
            <a:pPr>
              <a:defRPr/>
            </a:pPr>
            <a:r>
              <a:rPr lang="en-CA" altLang="en-US" smtClean="0"/>
              <a:t># of times a specific operation is performed </a:t>
            </a:r>
            <a:r>
              <a:rPr lang="en-US" altLang="zh-CN" smtClean="0">
                <a:ea typeface="宋体" charset="-122"/>
              </a:rPr>
              <a:t>    (</a:t>
            </a:r>
            <a:r>
              <a:rPr lang="en-CA" altLang="en-US" smtClean="0"/>
              <a:t>e.g., addition).  </a:t>
            </a:r>
            <a:endParaRPr lang="en-US" altLang="zh-CN" smtClean="0">
              <a:ea typeface="宋体" charset="-122"/>
            </a:endParaRPr>
          </a:p>
          <a:p>
            <a:pPr>
              <a:buFont typeface="Monotype Sorts" pitchFamily="2" charset="2"/>
              <a:buNone/>
              <a:defRPr/>
            </a:pPr>
            <a:endParaRPr lang="en-US" altLang="zh-CN" smtClean="0">
              <a:ea typeface="宋体" charset="-122"/>
            </a:endParaRPr>
          </a:p>
          <a:p>
            <a:pPr algn="ctr">
              <a:buFont typeface="Monotype Sorts" pitchFamily="2" charset="2"/>
              <a:buNone/>
              <a:defRPr/>
            </a:pPr>
            <a:endParaRPr lang="en-CA" altLang="en-US" smtClean="0"/>
          </a:p>
          <a:p>
            <a:pPr>
              <a:defRPr/>
            </a:pPr>
            <a:endParaRPr lang="en-CA" altLang="en-US" smtClean="0"/>
          </a:p>
        </p:txBody>
      </p:sp>
      <p:pic>
        <p:nvPicPr>
          <p:cNvPr id="15366" name="Picture 4" descr="j007873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48600" y="1676400"/>
            <a:ext cx="1062038" cy="318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122024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13321</TotalTime>
  <Words>1567</Words>
  <Application>Microsoft Office PowerPoint</Application>
  <PresentationFormat>On-screen Show (4:3)</PresentationFormat>
  <Paragraphs>273</Paragraphs>
  <Slides>35</Slides>
  <Notes>10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Algorithms Analysis</vt:lpstr>
      <vt:lpstr>What is an Algorithm</vt:lpstr>
      <vt:lpstr>Analysis of Algorithms</vt:lpstr>
      <vt:lpstr>Basic operatrions</vt:lpstr>
      <vt:lpstr>PowerPoint Presentation</vt:lpstr>
      <vt:lpstr>PowerPoint Presentation</vt:lpstr>
      <vt:lpstr>Asymptotic Analysis</vt:lpstr>
      <vt:lpstr>Time Complexity Is a Function</vt:lpstr>
      <vt:lpstr>Definition of Time</vt:lpstr>
      <vt:lpstr>Asymptotic analysis</vt:lpstr>
      <vt:lpstr>Input size and basic operation examples</vt:lpstr>
      <vt:lpstr>Input size and basic operation examples</vt:lpstr>
      <vt:lpstr>Input size and basic operation examples</vt:lpstr>
      <vt:lpstr>Input size and basic operation examples</vt:lpstr>
      <vt:lpstr>Input size and basic operation examples</vt:lpstr>
      <vt:lpstr>Theoretical analysis of time efficiency</vt:lpstr>
      <vt:lpstr>Algorithm Analysis</vt:lpstr>
      <vt:lpstr>Example:</vt:lpstr>
      <vt:lpstr>Example: Sequential search</vt:lpstr>
      <vt:lpstr>Worst Case Analysis (Usually Done)</vt:lpstr>
      <vt:lpstr>Average Case Analysis (Sometimes done)</vt:lpstr>
      <vt:lpstr> Best Case Analysis (Bogus)  </vt:lpstr>
      <vt:lpstr>Things to remember</vt:lpstr>
      <vt:lpstr> Asymptotic Notations </vt:lpstr>
      <vt:lpstr>Big O Notation:</vt:lpstr>
      <vt:lpstr>Little 0h</vt:lpstr>
      <vt:lpstr>Θ Notation (theta notation )</vt:lpstr>
      <vt:lpstr>Ω Notation</vt:lpstr>
      <vt:lpstr>Little omega (w)</vt:lpstr>
      <vt:lpstr>All notations </vt:lpstr>
      <vt:lpstr>Order of Growth</vt:lpstr>
      <vt:lpstr>PowerPoint Presentation</vt:lpstr>
      <vt:lpstr>Problems: </vt:lpstr>
      <vt:lpstr>Queries ??</vt:lpstr>
      <vt:lpstr>Thank you !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Mass Storage Systems</dc:title>
  <dc:creator>Venkateswara Rao Kagita</dc:creator>
  <cp:lastModifiedBy>Ramalingaswamy Cheruku</cp:lastModifiedBy>
  <cp:revision>494</cp:revision>
  <dcterms:created xsi:type="dcterms:W3CDTF">2017-10-25T04:33:44Z</dcterms:created>
  <dcterms:modified xsi:type="dcterms:W3CDTF">2018-08-07T06:05:37Z</dcterms:modified>
</cp:coreProperties>
</file>