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nalysis_of_algorithms" TargetMode="External"/><Relationship Id="rId2" Type="http://schemas.openxmlformats.org/officeDocument/2006/relationships/hyperlink" Target="https://en.wikipedia.org/wiki/Big_O_notation"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Brute-force_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eople.csail.mit.edu/indyk/6.838-old/handouts/lec17.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229600" cy="1143000"/>
          </a:xfrm>
        </p:spPr>
        <p:txBody>
          <a:bodyPr>
            <a:normAutofit/>
          </a:bodyPr>
          <a:lstStyle/>
          <a:p>
            <a:r>
              <a:rPr lang="en-US" b="1" dirty="0"/>
              <a:t>closest pair of points problem</a:t>
            </a:r>
            <a:endParaRPr lang="en-US" dirty="0"/>
          </a:p>
        </p:txBody>
      </p:sp>
      <p:sp>
        <p:nvSpPr>
          <p:cNvPr id="3" name="Content Placeholder 2"/>
          <p:cNvSpPr>
            <a:spLocks noGrp="1"/>
          </p:cNvSpPr>
          <p:nvPr>
            <p:ph idx="1"/>
          </p:nvPr>
        </p:nvSpPr>
        <p:spPr/>
        <p:txBody>
          <a:bodyPr>
            <a:normAutofit/>
          </a:bodyPr>
          <a:lstStyle/>
          <a:p>
            <a:pPr fontAlgn="base"/>
            <a:r>
              <a:rPr lang="en-US" sz="2000" dirty="0"/>
              <a:t>We are given an array of n points in the plane, and the problem is to find out the closest pair of points in the array. </a:t>
            </a:r>
            <a:r>
              <a:rPr lang="en-US" sz="2000" dirty="0" smtClean="0"/>
              <a:t>this </a:t>
            </a:r>
            <a:r>
              <a:rPr lang="en-US" sz="2000" dirty="0"/>
              <a:t>problem arises in a number of applications. For example, in air-traffic control, you may want to monitor planes that come too close together, since this may indicate a possible collision. Recall the following formula for distance between two points p and q</a:t>
            </a:r>
            <a:r>
              <a:rPr lang="en-US" sz="2000" dirty="0" smtClean="0"/>
              <a:t>.</a:t>
            </a:r>
          </a:p>
          <a:p>
            <a:pPr fontAlgn="base"/>
            <a:endParaRPr lang="en-US" sz="2000" dirty="0"/>
          </a:p>
          <a:p>
            <a:pPr fontAlgn="base"/>
            <a:endParaRPr lang="en-US" sz="2000" dirty="0"/>
          </a:p>
        </p:txBody>
      </p:sp>
    </p:spTree>
    <p:extLst>
      <p:ext uri="{BB962C8B-B14F-4D97-AF65-F5344CB8AC3E}">
        <p14:creationId xmlns:p14="http://schemas.microsoft.com/office/powerpoint/2010/main" val="91130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Brute force solution</a:t>
            </a:r>
          </a:p>
        </p:txBody>
      </p:sp>
      <p:sp>
        <p:nvSpPr>
          <p:cNvPr id="3" name="Content Placeholder 2"/>
          <p:cNvSpPr>
            <a:spLocks noGrp="1"/>
          </p:cNvSpPr>
          <p:nvPr>
            <p:ph idx="1"/>
          </p:nvPr>
        </p:nvSpPr>
        <p:spPr>
          <a:xfrm>
            <a:off x="457200" y="914400"/>
            <a:ext cx="8229600" cy="5211763"/>
          </a:xfrm>
        </p:spPr>
        <p:txBody>
          <a:bodyPr/>
          <a:lstStyle/>
          <a:p>
            <a:pPr algn="just"/>
            <a:r>
              <a:rPr lang="en-US" sz="2000" dirty="0"/>
              <a:t>The closest pair of points can be computed in </a:t>
            </a:r>
            <a:r>
              <a:rPr lang="en-US" sz="2000" dirty="0">
                <a:hlinkClick r:id="rId2" tooltip="Big O notation"/>
              </a:rPr>
              <a:t>O</a:t>
            </a:r>
            <a:r>
              <a:rPr lang="en-US" sz="2000" dirty="0"/>
              <a:t>(</a:t>
            </a:r>
            <a:r>
              <a:rPr lang="en-US" sz="2000" i="1" dirty="0"/>
              <a:t>n</a:t>
            </a:r>
            <a:r>
              <a:rPr lang="en-US" sz="2000" baseline="30000" dirty="0"/>
              <a:t>2</a:t>
            </a:r>
            <a:r>
              <a:rPr lang="en-US" sz="2000" dirty="0"/>
              <a:t>) </a:t>
            </a:r>
            <a:r>
              <a:rPr lang="en-US" sz="2000" dirty="0">
                <a:hlinkClick r:id="rId3" tooltip="Analysis of algorithms"/>
              </a:rPr>
              <a:t>time</a:t>
            </a:r>
            <a:r>
              <a:rPr lang="en-US" sz="2000" dirty="0"/>
              <a:t> by performing a </a:t>
            </a:r>
            <a:r>
              <a:rPr lang="en-US" sz="2000" dirty="0">
                <a:hlinkClick r:id="rId4" tooltip="Brute-force search"/>
              </a:rPr>
              <a:t>brute-force search</a:t>
            </a:r>
            <a:r>
              <a:rPr lang="en-US" sz="2000" dirty="0"/>
              <a:t>. To do that, one could compute the distances between all the </a:t>
            </a:r>
            <a:r>
              <a:rPr lang="en-US" sz="2000" i="1" dirty="0"/>
              <a:t>n</a:t>
            </a:r>
            <a:r>
              <a:rPr lang="en-US" sz="2000" dirty="0"/>
              <a:t>(</a:t>
            </a:r>
            <a:r>
              <a:rPr lang="en-US" sz="2000" i="1" dirty="0"/>
              <a:t>n</a:t>
            </a:r>
            <a:r>
              <a:rPr lang="en-US" sz="2000" dirty="0"/>
              <a:t> − 1) / 2 pairs of points, then pick the pair with </a:t>
            </a:r>
            <a:r>
              <a:rPr lang="en-US" sz="2000" dirty="0" smtClean="0"/>
              <a:t>the </a:t>
            </a:r>
            <a:r>
              <a:rPr lang="en-US" sz="2000" dirty="0"/>
              <a:t>smallest distance, as </a:t>
            </a:r>
            <a:r>
              <a:rPr lang="en-US" sz="2000" dirty="0" smtClean="0"/>
              <a:t>illustrated </a:t>
            </a:r>
            <a:r>
              <a:rPr lang="en-US" sz="2000" dirty="0"/>
              <a:t>below</a:t>
            </a:r>
            <a:r>
              <a:rPr lang="en-US" dirty="0" smtClean="0"/>
              <a:t>.</a:t>
            </a:r>
          </a:p>
          <a:p>
            <a:pPr algn="just"/>
            <a:endParaRPr lang="en-US" dirty="0"/>
          </a:p>
          <a:p>
            <a:pPr algn="just"/>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5840" y="2581156"/>
            <a:ext cx="3864609" cy="2448044"/>
          </a:xfrm>
          <a:prstGeom prst="rect">
            <a:avLst/>
          </a:prstGeom>
        </p:spPr>
      </p:pic>
    </p:spTree>
    <p:extLst>
      <p:ext uri="{BB962C8B-B14F-4D97-AF65-F5344CB8AC3E}">
        <p14:creationId xmlns:p14="http://schemas.microsoft.com/office/powerpoint/2010/main" val="224228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400" b="1" dirty="0">
                <a:solidFill>
                  <a:srgbClr val="FF0000"/>
                </a:solidFill>
              </a:rPr>
              <a:t>Closest Pair of Points using Divide and Conquer algorithm</a:t>
            </a:r>
          </a:p>
        </p:txBody>
      </p:sp>
      <p:sp>
        <p:nvSpPr>
          <p:cNvPr id="3" name="Content Placeholder 2"/>
          <p:cNvSpPr>
            <a:spLocks noGrp="1"/>
          </p:cNvSpPr>
          <p:nvPr>
            <p:ph idx="1"/>
          </p:nvPr>
        </p:nvSpPr>
        <p:spPr>
          <a:xfrm>
            <a:off x="457200" y="990600"/>
            <a:ext cx="8229600" cy="5562600"/>
          </a:xfrm>
        </p:spPr>
        <p:txBody>
          <a:bodyPr>
            <a:normAutofit/>
          </a:bodyPr>
          <a:lstStyle/>
          <a:p>
            <a:r>
              <a:rPr lang="en-US" sz="2400" dirty="0" smtClean="0"/>
              <a:t>Input</a:t>
            </a:r>
            <a:r>
              <a:rPr lang="en-US" sz="2400" dirty="0"/>
              <a:t>: An array of n points P[]</a:t>
            </a:r>
          </a:p>
          <a:p>
            <a:r>
              <a:rPr lang="en-US" sz="2400" dirty="0"/>
              <a:t>Output: The smallest distance between two points in the given array.</a:t>
            </a:r>
          </a:p>
          <a:p>
            <a:r>
              <a:rPr lang="en-US" sz="2400" dirty="0" smtClean="0"/>
              <a:t>As </a:t>
            </a:r>
            <a:r>
              <a:rPr lang="en-US" sz="2400" dirty="0"/>
              <a:t>a pre-processing step, input array is sorted according to x coordinates.</a:t>
            </a:r>
          </a:p>
          <a:p>
            <a:r>
              <a:rPr lang="en-US" sz="2400" dirty="0" smtClean="0"/>
              <a:t>1</a:t>
            </a:r>
            <a:r>
              <a:rPr lang="en-US" sz="2400" dirty="0"/>
              <a:t>) Find the middle point in the sorted array, we can take P[n/2] as middle point.</a:t>
            </a:r>
          </a:p>
          <a:p>
            <a:r>
              <a:rPr lang="en-US" sz="2400" dirty="0" smtClean="0"/>
              <a:t>2</a:t>
            </a:r>
            <a:r>
              <a:rPr lang="en-US" sz="2400" dirty="0"/>
              <a:t>) Divide the given array in two halves. The first </a:t>
            </a:r>
            <a:r>
              <a:rPr lang="en-US" sz="2400" dirty="0" err="1"/>
              <a:t>subarray</a:t>
            </a:r>
            <a:r>
              <a:rPr lang="en-US" sz="2400" dirty="0"/>
              <a:t> contains points from P[0] to P[n/2]. The second </a:t>
            </a:r>
            <a:r>
              <a:rPr lang="en-US" sz="2400" dirty="0" err="1"/>
              <a:t>subarray</a:t>
            </a:r>
            <a:r>
              <a:rPr lang="en-US" sz="2400" dirty="0"/>
              <a:t> contains points from P[n/2+1] to P[n-1</a:t>
            </a:r>
            <a:r>
              <a:rPr lang="en-US" sz="2400" dirty="0" smtClean="0"/>
              <a:t>].</a:t>
            </a:r>
          </a:p>
          <a:p>
            <a:endParaRPr lang="en-US" dirty="0"/>
          </a:p>
        </p:txBody>
      </p:sp>
    </p:spTree>
    <p:extLst>
      <p:ext uri="{BB962C8B-B14F-4D97-AF65-F5344CB8AC3E}">
        <p14:creationId xmlns:p14="http://schemas.microsoft.com/office/powerpoint/2010/main" val="255716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b="1" dirty="0"/>
              <a:t>3)</a:t>
            </a:r>
            <a:r>
              <a:rPr lang="en-US" dirty="0"/>
              <a:t> </a:t>
            </a:r>
            <a:r>
              <a:rPr lang="en-US" sz="2000" dirty="0"/>
              <a:t>Recursively find the smallest distances in both </a:t>
            </a:r>
            <a:r>
              <a:rPr lang="en-US" sz="2000" dirty="0" err="1"/>
              <a:t>subarrays</a:t>
            </a:r>
            <a:r>
              <a:rPr lang="en-US" sz="2000" dirty="0"/>
              <a:t>. Let the distances be dl and dr. Find the minimum of dl and dr. Let the minimum be d</a:t>
            </a:r>
            <a:r>
              <a:rPr lang="en-US" sz="2000" dirty="0" smtClean="0"/>
              <a:t>.</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534352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0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fontAlgn="base"/>
            <a:r>
              <a:rPr lang="en-US" sz="2000" b="1" dirty="0"/>
              <a:t>4) </a:t>
            </a:r>
            <a:r>
              <a:rPr lang="en-US" sz="2000" dirty="0"/>
              <a:t>From above 3 steps, we have an upper bound d of minimum distance. Now we need to consider the pairs such that one point in pair is from left half and other is from right half. Consider the vertical line passing through passing through P[n/2] and find all points whose x coordinate is closer than d to the middle vertical line. Build an array strip[] of all such points.</a:t>
            </a:r>
          </a:p>
          <a:p>
            <a:pPr marL="0" indent="0">
              <a:buNone/>
            </a:pPr>
            <a:r>
              <a:rPr lang="en-US" dirty="0"/>
              <a:t/>
            </a:r>
            <a:br>
              <a:rPr lang="en-US" dirty="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46143"/>
            <a:ext cx="5019675"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75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b="1" dirty="0"/>
              <a:t>5) </a:t>
            </a:r>
            <a:r>
              <a:rPr lang="en-US" sz="2000" dirty="0"/>
              <a:t>Sort the array strip[] according to y coordinates. This step is O(</a:t>
            </a:r>
            <a:r>
              <a:rPr lang="en-US" sz="2000" dirty="0" err="1"/>
              <a:t>nLogn</a:t>
            </a:r>
            <a:r>
              <a:rPr lang="en-US" sz="2000" dirty="0"/>
              <a:t>). It can be optimized to </a:t>
            </a:r>
            <a:r>
              <a:rPr lang="en-US" sz="2000" dirty="0" smtClean="0"/>
              <a:t>O(n) </a:t>
            </a:r>
            <a:r>
              <a:rPr lang="en-US" sz="2000" dirty="0"/>
              <a:t>by recursively sorting and merging</a:t>
            </a:r>
            <a:r>
              <a:rPr lang="en-US" sz="2000" dirty="0" smtClean="0"/>
              <a:t>.</a:t>
            </a:r>
          </a:p>
          <a:p>
            <a:pPr fontAlgn="base"/>
            <a:r>
              <a:rPr lang="en-US" sz="2000" b="1" dirty="0"/>
              <a:t>6)</a:t>
            </a:r>
            <a:r>
              <a:rPr lang="en-US" sz="2000" dirty="0"/>
              <a:t> Find the smallest distance in strip[]. This is tricky. From first look, it seems to be a O(n^2) step, but it is actually O(n). It can be proved geometrically that for every point in strip, we only need to check at most 7 points after it (note that strip is sorted according to Y coordinate). See </a:t>
            </a:r>
            <a:r>
              <a:rPr lang="en-US" sz="2000" dirty="0">
                <a:hlinkClick r:id="rId2"/>
              </a:rPr>
              <a:t>this </a:t>
            </a:r>
            <a:r>
              <a:rPr lang="en-US" sz="2000" dirty="0"/>
              <a:t>for more analysis.</a:t>
            </a:r>
          </a:p>
          <a:p>
            <a:pPr fontAlgn="base"/>
            <a:r>
              <a:rPr lang="en-US" sz="2000" b="1" dirty="0"/>
              <a:t>7)</a:t>
            </a:r>
            <a:r>
              <a:rPr lang="en-US" sz="2000" dirty="0"/>
              <a:t> Finally return the minimum of d and distance calculated in above step (step 6)</a:t>
            </a:r>
          </a:p>
          <a:p>
            <a:endParaRPr lang="en-US" sz="2000" dirty="0"/>
          </a:p>
        </p:txBody>
      </p:sp>
    </p:spTree>
    <p:extLst>
      <p:ext uri="{BB962C8B-B14F-4D97-AF65-F5344CB8AC3E}">
        <p14:creationId xmlns:p14="http://schemas.microsoft.com/office/powerpoint/2010/main" val="282451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Time Complexity</a:t>
            </a:r>
            <a:r>
              <a:rPr lang="en-US" dirty="0"/>
              <a:t> </a:t>
            </a:r>
            <a:r>
              <a:rPr lang="en-US" dirty="0" smtClean="0"/>
              <a:t>	</a:t>
            </a:r>
            <a:r>
              <a:rPr lang="en-US" b="1" dirty="0"/>
              <a:t>Analysis</a:t>
            </a:r>
            <a:endParaRPr lang="en-US" b="1"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smtClean="0"/>
              <a:t>Let </a:t>
            </a:r>
            <a:r>
              <a:rPr lang="en-US" dirty="0"/>
              <a:t>Time complexity of above algorithm be T(n). Let us assume that we use a O(</a:t>
            </a:r>
            <a:r>
              <a:rPr lang="en-US" dirty="0" err="1"/>
              <a:t>nLogn</a:t>
            </a:r>
            <a:r>
              <a:rPr lang="en-US" dirty="0"/>
              <a:t>) sorting algorithm. </a:t>
            </a:r>
            <a:endParaRPr lang="en-US" dirty="0" smtClean="0"/>
          </a:p>
          <a:p>
            <a:r>
              <a:rPr lang="en-US" dirty="0" smtClean="0"/>
              <a:t>The algorithm </a:t>
            </a:r>
            <a:r>
              <a:rPr lang="en-US" dirty="0"/>
              <a:t>divides all points in two sets and recursively calls for two sets. After dividing, it finds the strip in O(n) time, sorts the strip in O(</a:t>
            </a:r>
            <a:r>
              <a:rPr lang="en-US" dirty="0" err="1"/>
              <a:t>nLogn</a:t>
            </a:r>
            <a:r>
              <a:rPr lang="en-US" dirty="0"/>
              <a:t>) time and finally finds the closest points in strip in O(n) time. </a:t>
            </a:r>
            <a:endParaRPr lang="en-US" dirty="0" smtClean="0"/>
          </a:p>
          <a:p>
            <a:r>
              <a:rPr lang="en-US" dirty="0" smtClean="0"/>
              <a:t>So </a:t>
            </a:r>
            <a:r>
              <a:rPr lang="en-US" dirty="0"/>
              <a:t>T(n) can expressed as follows</a:t>
            </a:r>
            <a:r>
              <a:rPr lang="en-US" dirty="0"/>
              <a:t/>
            </a:r>
            <a:br>
              <a:rPr lang="en-US" dirty="0"/>
            </a:br>
            <a:r>
              <a:rPr lang="en-US" dirty="0"/>
              <a:t>T(n) = 2T(n/2) + O(n) + O(</a:t>
            </a:r>
            <a:r>
              <a:rPr lang="en-US" dirty="0" err="1"/>
              <a:t>nLogn</a:t>
            </a:r>
            <a:r>
              <a:rPr lang="en-US" dirty="0"/>
              <a:t>) + O(n)</a:t>
            </a:r>
            <a:r>
              <a:rPr lang="en-US" dirty="0"/>
              <a:t/>
            </a:r>
            <a:br>
              <a:rPr lang="en-US" dirty="0"/>
            </a:br>
            <a:r>
              <a:rPr lang="en-US" dirty="0"/>
              <a:t>T(n) = 2T(n/2) + O(</a:t>
            </a:r>
            <a:r>
              <a:rPr lang="en-US" dirty="0" err="1"/>
              <a:t>nLogn</a:t>
            </a:r>
            <a:r>
              <a:rPr lang="en-US" dirty="0"/>
              <a:t>)</a:t>
            </a:r>
            <a:r>
              <a:rPr lang="en-US" dirty="0"/>
              <a:t/>
            </a:r>
            <a:br>
              <a:rPr lang="en-US" dirty="0"/>
            </a:br>
            <a:r>
              <a:rPr lang="en-US" dirty="0"/>
              <a:t>T(n) = T(n x </a:t>
            </a:r>
            <a:r>
              <a:rPr lang="en-US" dirty="0" err="1"/>
              <a:t>Logn</a:t>
            </a:r>
            <a:r>
              <a:rPr lang="en-US" dirty="0"/>
              <a:t> x </a:t>
            </a:r>
            <a:r>
              <a:rPr lang="en-US" dirty="0" err="1"/>
              <a:t>Logn</a:t>
            </a:r>
            <a:r>
              <a:rPr lang="en-US" dirty="0"/>
              <a:t>)</a:t>
            </a:r>
            <a:endParaRPr lang="en-US" dirty="0"/>
          </a:p>
        </p:txBody>
      </p:sp>
    </p:spTree>
    <p:extLst>
      <p:ext uri="{BB962C8B-B14F-4D97-AF65-F5344CB8AC3E}">
        <p14:creationId xmlns:p14="http://schemas.microsoft.com/office/powerpoint/2010/main" val="3339152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234</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closest pair of points problem</vt:lpstr>
      <vt:lpstr>Brute force solution</vt:lpstr>
      <vt:lpstr>Closest Pair of Points using Divide and Conquer algorithm</vt:lpstr>
      <vt:lpstr>PowerPoint Presentation</vt:lpstr>
      <vt:lpstr>PowerPoint Presentation</vt:lpstr>
      <vt:lpstr>PowerPoint Presentation</vt:lpstr>
      <vt:lpstr>Time Complexity  Analysis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Closest Pair of Points using Divide and Conquer algorithm </dc:title>
  <dc:creator>Ramalingaswamy Cheruku</dc:creator>
  <cp:lastModifiedBy>Ramalingaswamy Cheruku</cp:lastModifiedBy>
  <cp:revision>11</cp:revision>
  <dcterms:created xsi:type="dcterms:W3CDTF">2006-08-16T00:00:00Z</dcterms:created>
  <dcterms:modified xsi:type="dcterms:W3CDTF">2019-02-04T08:58:04Z</dcterms:modified>
</cp:coreProperties>
</file>