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8" r:id="rId12"/>
    <p:sldId id="267" r:id="rId13"/>
    <p:sldId id="269"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71"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analysis-algorithm-set-4-master-method-solving-recurrenc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Strassen’s</a:t>
            </a:r>
            <a:r>
              <a:rPr lang="en-US" dirty="0"/>
              <a:t> Matrix Multiplication</a:t>
            </a:r>
            <a:br>
              <a:rPr lang="en-US" dirty="0"/>
            </a:b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295400"/>
            <a:ext cx="6096851" cy="352474"/>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057400"/>
            <a:ext cx="4486902" cy="3467584"/>
          </a:xfrm>
          <a:prstGeom prst="rect">
            <a:avLst/>
          </a:prstGeom>
        </p:spPr>
      </p:pic>
    </p:spTree>
    <p:extLst>
      <p:ext uri="{BB962C8B-B14F-4D97-AF65-F5344CB8AC3E}">
        <p14:creationId xmlns:p14="http://schemas.microsoft.com/office/powerpoint/2010/main" val="1351454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Naïve Method</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4892" y="2534258"/>
            <a:ext cx="3334216" cy="2657846"/>
          </a:xfrm>
        </p:spPr>
      </p:pic>
    </p:spTree>
    <p:extLst>
      <p:ext uri="{BB962C8B-B14F-4D97-AF65-F5344CB8AC3E}">
        <p14:creationId xmlns:p14="http://schemas.microsoft.com/office/powerpoint/2010/main" val="3067224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a:t>The number of comparison in Naive method is </a:t>
            </a:r>
            <a:r>
              <a:rPr lang="en-US" b="1" dirty="0"/>
              <a:t>2n - 2</a:t>
            </a:r>
            <a:r>
              <a:rPr lang="en-US" dirty="0"/>
              <a:t>.</a:t>
            </a:r>
          </a:p>
          <a:p>
            <a:r>
              <a:rPr lang="en-US" dirty="0"/>
              <a:t>The number of comparisons can be reduced using the divide and conquer approach.</a:t>
            </a:r>
          </a:p>
          <a:p>
            <a:endParaRPr lang="en-US" dirty="0"/>
          </a:p>
        </p:txBody>
      </p:sp>
    </p:spTree>
    <p:extLst>
      <p:ext uri="{BB962C8B-B14F-4D97-AF65-F5344CB8AC3E}">
        <p14:creationId xmlns:p14="http://schemas.microsoft.com/office/powerpoint/2010/main" val="3391863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0355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0732" y="2996285"/>
            <a:ext cx="5982535" cy="1733792"/>
          </a:xfrm>
        </p:spPr>
      </p:pic>
    </p:spTree>
    <p:extLst>
      <p:ext uri="{BB962C8B-B14F-4D97-AF65-F5344CB8AC3E}">
        <p14:creationId xmlns:p14="http://schemas.microsoft.com/office/powerpoint/2010/main" val="2882379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General Divide and Conquer (DAC) method</a:t>
            </a:r>
          </a:p>
          <a:p>
            <a:r>
              <a:rPr lang="en-US" dirty="0" smtClean="0"/>
              <a:t>Solved and analyzed following five problems using DAC  </a:t>
            </a:r>
          </a:p>
          <a:p>
            <a:pPr marL="1771650" lvl="3" indent="-514350">
              <a:buFont typeface="+mj-lt"/>
              <a:buAutoNum type="arabicPeriod"/>
            </a:pPr>
            <a:r>
              <a:rPr lang="en-US" dirty="0" smtClean="0"/>
              <a:t>Binary Search </a:t>
            </a:r>
          </a:p>
          <a:p>
            <a:pPr marL="1771650" lvl="3" indent="-514350">
              <a:buFont typeface="+mj-lt"/>
              <a:buAutoNum type="arabicPeriod"/>
            </a:pPr>
            <a:r>
              <a:rPr lang="en-US" dirty="0" smtClean="0"/>
              <a:t>Merger Sort</a:t>
            </a:r>
          </a:p>
          <a:p>
            <a:pPr marL="1771650" lvl="3" indent="-514350">
              <a:buFont typeface="+mj-lt"/>
              <a:buAutoNum type="arabicPeriod"/>
            </a:pPr>
            <a:r>
              <a:rPr lang="en-US" dirty="0" smtClean="0"/>
              <a:t>Quick Sort</a:t>
            </a:r>
          </a:p>
          <a:p>
            <a:pPr marL="1771650" lvl="3" indent="-514350">
              <a:buFont typeface="+mj-lt"/>
              <a:buAutoNum type="arabicPeriod"/>
            </a:pPr>
            <a:r>
              <a:rPr lang="en-US" dirty="0" err="1" smtClean="0"/>
              <a:t>Strassen’s</a:t>
            </a:r>
            <a:r>
              <a:rPr lang="en-US" dirty="0" smtClean="0"/>
              <a:t>  </a:t>
            </a:r>
            <a:r>
              <a:rPr lang="en-US" smtClean="0"/>
              <a:t>Matrix Multiplication. </a:t>
            </a:r>
            <a:endParaRPr lang="en-US" dirty="0" smtClean="0"/>
          </a:p>
          <a:p>
            <a:pPr marL="1771650" lvl="3" indent="-514350">
              <a:buFont typeface="+mj-lt"/>
              <a:buAutoNum type="arabicPeriod"/>
            </a:pPr>
            <a:r>
              <a:rPr lang="en-US" dirty="0" smtClean="0"/>
              <a:t>Max-Min </a:t>
            </a:r>
            <a:endParaRPr lang="en-US" dirty="0"/>
          </a:p>
        </p:txBody>
      </p:sp>
    </p:spTree>
    <p:extLst>
      <p:ext uri="{BB962C8B-B14F-4D97-AF65-F5344CB8AC3E}">
        <p14:creationId xmlns:p14="http://schemas.microsoft.com/office/powerpoint/2010/main" val="2308098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Divide and </a:t>
            </a:r>
            <a:r>
              <a:rPr lang="en-US" b="1" i="1" dirty="0" smtClean="0"/>
              <a:t>Conquer Approach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0179" y="2153205"/>
            <a:ext cx="6563642" cy="3419953"/>
          </a:xfrm>
        </p:spPr>
      </p:pic>
    </p:spTree>
    <p:extLst>
      <p:ext uri="{BB962C8B-B14F-4D97-AF65-F5344CB8AC3E}">
        <p14:creationId xmlns:p14="http://schemas.microsoft.com/office/powerpoint/2010/main" val="3224466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Divide and </a:t>
            </a:r>
            <a:r>
              <a:rPr lang="en-US" b="1" i="1" dirty="0" smtClean="0"/>
              <a:t>Conquer Approach</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438400"/>
            <a:ext cx="8298604" cy="2220240"/>
          </a:xfrm>
        </p:spPr>
      </p:pic>
    </p:spTree>
    <p:extLst>
      <p:ext uri="{BB962C8B-B14F-4D97-AF65-F5344CB8AC3E}">
        <p14:creationId xmlns:p14="http://schemas.microsoft.com/office/powerpoint/2010/main" val="3523053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Autofit/>
          </a:bodyPr>
          <a:lstStyle/>
          <a:p>
            <a:r>
              <a:rPr lang="en-US" sz="2400" b="1" i="1" dirty="0"/>
              <a:t>Simple Divide and Conquer also leads to O(N</a:t>
            </a:r>
            <a:r>
              <a:rPr lang="en-US" sz="2400" b="1" i="1" baseline="30000" dirty="0"/>
              <a:t>3</a:t>
            </a:r>
            <a:r>
              <a:rPr lang="en-US" sz="2400" b="1" i="1" dirty="0"/>
              <a:t>), can there be a better way?</a:t>
            </a:r>
            <a:endParaRPr lang="en-US" sz="2400" dirty="0"/>
          </a:p>
        </p:txBody>
      </p:sp>
      <p:sp>
        <p:nvSpPr>
          <p:cNvPr id="3" name="Content Placeholder 2"/>
          <p:cNvSpPr>
            <a:spLocks noGrp="1"/>
          </p:cNvSpPr>
          <p:nvPr>
            <p:ph idx="1"/>
          </p:nvPr>
        </p:nvSpPr>
        <p:spPr>
          <a:xfrm>
            <a:off x="457200" y="838200"/>
            <a:ext cx="8229600" cy="6019800"/>
          </a:xfrm>
        </p:spPr>
        <p:txBody>
          <a:bodyPr>
            <a:normAutofit/>
          </a:bodyPr>
          <a:lstStyle/>
          <a:p>
            <a:pPr algn="just">
              <a:buFont typeface="Wingdings" panose="05000000000000000000" pitchFamily="2" charset="2"/>
              <a:buChar char="q"/>
            </a:pPr>
            <a:r>
              <a:rPr lang="en-US" sz="1800" dirty="0"/>
              <a:t>In the above divide and conquer method, the main component for high time complexity is </a:t>
            </a:r>
            <a:r>
              <a:rPr lang="en-US" sz="1800" b="1" dirty="0">
                <a:solidFill>
                  <a:srgbClr val="FF0000"/>
                </a:solidFill>
              </a:rPr>
              <a:t>8 recursive calls</a:t>
            </a:r>
            <a:r>
              <a:rPr lang="en-US" sz="1800" dirty="0"/>
              <a:t>. The idea of</a:t>
            </a:r>
            <a:r>
              <a:rPr lang="en-US" sz="1800" b="1" dirty="0"/>
              <a:t> </a:t>
            </a:r>
            <a:r>
              <a:rPr lang="en-US" sz="1800" b="1" u="sng" dirty="0" err="1">
                <a:solidFill>
                  <a:srgbClr val="FF0000"/>
                </a:solidFill>
              </a:rPr>
              <a:t>Strassen’s</a:t>
            </a:r>
            <a:r>
              <a:rPr lang="en-US" sz="1800" b="1" u="sng" dirty="0">
                <a:solidFill>
                  <a:srgbClr val="FF0000"/>
                </a:solidFill>
              </a:rPr>
              <a:t> method</a:t>
            </a:r>
            <a:r>
              <a:rPr lang="en-US" sz="1800" dirty="0"/>
              <a:t> is to </a:t>
            </a:r>
            <a:r>
              <a:rPr lang="en-US" sz="1800" b="1" dirty="0">
                <a:solidFill>
                  <a:srgbClr val="FF0000"/>
                </a:solidFill>
              </a:rPr>
              <a:t>reduce the number of recursive calls to 7</a:t>
            </a:r>
            <a:r>
              <a:rPr lang="en-US" sz="1800" dirty="0"/>
              <a:t>. </a:t>
            </a:r>
            <a:endParaRPr lang="en-US" sz="1800" dirty="0" smtClean="0"/>
          </a:p>
          <a:p>
            <a:pPr algn="just">
              <a:buFont typeface="Wingdings" panose="05000000000000000000" pitchFamily="2" charset="2"/>
              <a:buChar char="q"/>
            </a:pPr>
            <a:r>
              <a:rPr lang="en-US" sz="1800" b="1" dirty="0" err="1" smtClean="0">
                <a:solidFill>
                  <a:srgbClr val="FF0000"/>
                </a:solidFill>
              </a:rPr>
              <a:t>Strassen’s</a:t>
            </a:r>
            <a:r>
              <a:rPr lang="en-US" sz="1800" b="1" dirty="0" smtClean="0">
                <a:solidFill>
                  <a:srgbClr val="FF0000"/>
                </a:solidFill>
              </a:rPr>
              <a:t> </a:t>
            </a:r>
            <a:r>
              <a:rPr lang="en-US" sz="1800" b="1" dirty="0">
                <a:solidFill>
                  <a:srgbClr val="FF0000"/>
                </a:solidFill>
              </a:rPr>
              <a:t>method </a:t>
            </a:r>
            <a:r>
              <a:rPr lang="en-US" sz="1800" dirty="0"/>
              <a:t>is similar to above simple divide and conquer method in the sense that this method also divide matrices to sub-matrices of size N/2 x N/2 as shown in the </a:t>
            </a:r>
            <a:r>
              <a:rPr lang="en-US" sz="1800" dirty="0" smtClean="0"/>
              <a:t>previous </a:t>
            </a:r>
            <a:r>
              <a:rPr lang="en-US" sz="1800" dirty="0"/>
              <a:t>diagram, but in </a:t>
            </a:r>
            <a:r>
              <a:rPr lang="en-US" sz="1800" dirty="0" err="1"/>
              <a:t>Strassen’s</a:t>
            </a:r>
            <a:r>
              <a:rPr lang="en-US" sz="1800" dirty="0"/>
              <a:t> method, the four sub-matrices </a:t>
            </a:r>
            <a:r>
              <a:rPr lang="en-US" sz="1800" dirty="0" smtClean="0"/>
              <a:t>of </a:t>
            </a:r>
            <a:r>
              <a:rPr lang="en-US" sz="1800" dirty="0"/>
              <a:t>result are calculated using following formulae</a:t>
            </a:r>
            <a:r>
              <a:rPr lang="en-US" sz="1800" dirty="0" smtClean="0"/>
              <a:t>.</a:t>
            </a:r>
          </a:p>
          <a:p>
            <a:pPr algn="just">
              <a:buFont typeface="Wingdings" panose="05000000000000000000" pitchFamily="2" charset="2"/>
              <a:buChar char="q"/>
            </a:pP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088" y="2895600"/>
            <a:ext cx="621982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1954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57400" y="1828800"/>
            <a:ext cx="441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487362"/>
          </a:xfrm>
        </p:spPr>
        <p:txBody>
          <a:bodyPr>
            <a:normAutofit fontScale="90000"/>
          </a:bodyPr>
          <a:lstStyle/>
          <a:p>
            <a:r>
              <a:rPr lang="en-US" sz="3200" b="1" dirty="0"/>
              <a:t>Time Complexity of </a:t>
            </a:r>
            <a:r>
              <a:rPr lang="en-US" sz="3200" b="1" dirty="0" err="1"/>
              <a:t>Strassen’s</a:t>
            </a:r>
            <a:r>
              <a:rPr lang="en-US" sz="3200" b="1" dirty="0"/>
              <a:t> Method</a:t>
            </a:r>
            <a:endParaRPr lang="en-US" sz="3200" dirty="0"/>
          </a:p>
        </p:txBody>
      </p:sp>
      <p:sp>
        <p:nvSpPr>
          <p:cNvPr id="3" name="Content Placeholder 2"/>
          <p:cNvSpPr>
            <a:spLocks noGrp="1"/>
          </p:cNvSpPr>
          <p:nvPr>
            <p:ph idx="1"/>
          </p:nvPr>
        </p:nvSpPr>
        <p:spPr>
          <a:xfrm>
            <a:off x="457200" y="990600"/>
            <a:ext cx="8229600" cy="5135563"/>
          </a:xfrm>
        </p:spPr>
        <p:txBody>
          <a:bodyPr/>
          <a:lstStyle/>
          <a:p>
            <a:pPr>
              <a:buFont typeface="Wingdings" panose="05000000000000000000" pitchFamily="2" charset="2"/>
              <a:buChar char="Ø"/>
            </a:pPr>
            <a:r>
              <a:rPr lang="en-US" sz="2400" dirty="0"/>
              <a:t>Addition and Subtraction of two matrices takes O(N</a:t>
            </a:r>
            <a:r>
              <a:rPr lang="en-US" sz="2400" baseline="30000" dirty="0"/>
              <a:t>2</a:t>
            </a:r>
            <a:r>
              <a:rPr lang="en-US" sz="2400" dirty="0"/>
              <a:t>) time. So time complexity can be written </a:t>
            </a:r>
            <a:r>
              <a:rPr lang="en-US" sz="2400" dirty="0" smtClean="0"/>
              <a:t>as</a:t>
            </a:r>
          </a:p>
          <a:p>
            <a:pPr marL="0" indent="0">
              <a:buNone/>
            </a:pPr>
            <a:r>
              <a:rPr lang="en-US" dirty="0" smtClean="0"/>
              <a:t>		</a:t>
            </a:r>
            <a:r>
              <a:rPr lang="en-US" dirty="0" smtClean="0">
                <a:solidFill>
                  <a:srgbClr val="FFC000"/>
                </a:solidFill>
              </a:rPr>
              <a:t>T(N</a:t>
            </a:r>
            <a:r>
              <a:rPr lang="en-US" dirty="0">
                <a:solidFill>
                  <a:srgbClr val="FFC000"/>
                </a:solidFill>
              </a:rPr>
              <a:t>) = 7T(N/2) + O(N</a:t>
            </a:r>
            <a:r>
              <a:rPr lang="en-US" baseline="30000" dirty="0">
                <a:solidFill>
                  <a:srgbClr val="FFC000"/>
                </a:solidFill>
              </a:rPr>
              <a:t>2</a:t>
            </a:r>
            <a:r>
              <a:rPr lang="en-US" dirty="0" smtClean="0">
                <a:solidFill>
                  <a:srgbClr val="FFC000"/>
                </a:solidFill>
              </a:rPr>
              <a:t>)</a:t>
            </a:r>
          </a:p>
          <a:p>
            <a:pPr>
              <a:buFont typeface="Wingdings" panose="05000000000000000000" pitchFamily="2" charset="2"/>
              <a:buChar char="Ø"/>
            </a:pPr>
            <a:endParaRPr lang="en-US" dirty="0"/>
          </a:p>
          <a:p>
            <a:pPr>
              <a:buFont typeface="Wingdings" panose="05000000000000000000" pitchFamily="2" charset="2"/>
              <a:buChar char="Ø"/>
            </a:pPr>
            <a:r>
              <a:rPr lang="en-US" sz="2800" dirty="0"/>
              <a:t>From </a:t>
            </a:r>
            <a:r>
              <a:rPr lang="en-US" sz="2800" dirty="0">
                <a:hlinkClick r:id="rId2"/>
              </a:rPr>
              <a:t>Master's Theorem</a:t>
            </a:r>
            <a:r>
              <a:rPr lang="en-US" sz="2800" dirty="0"/>
              <a:t>, time complexity of above method is O(N</a:t>
            </a:r>
            <a:r>
              <a:rPr lang="en-US" sz="2800" baseline="30000" dirty="0"/>
              <a:t>Log7</a:t>
            </a:r>
            <a:r>
              <a:rPr lang="en-US" sz="2800" dirty="0"/>
              <a:t>) which is approximately </a:t>
            </a:r>
            <a:r>
              <a:rPr lang="en-US" sz="2800" b="1" dirty="0">
                <a:solidFill>
                  <a:srgbClr val="FF0000"/>
                </a:solidFill>
              </a:rPr>
              <a:t>O(N</a:t>
            </a:r>
            <a:r>
              <a:rPr lang="en-US" sz="2800" b="1" baseline="30000" dirty="0">
                <a:solidFill>
                  <a:srgbClr val="FF0000"/>
                </a:solidFill>
              </a:rPr>
              <a:t>2.8074</a:t>
            </a:r>
            <a:r>
              <a:rPr lang="en-US" sz="2800" b="1" dirty="0">
                <a:solidFill>
                  <a:srgbClr val="FF0000"/>
                </a:solidFill>
              </a:rPr>
              <a:t>)</a:t>
            </a:r>
          </a:p>
        </p:txBody>
      </p:sp>
    </p:spTree>
    <p:extLst>
      <p:ext uri="{BB962C8B-B14F-4D97-AF65-F5344CB8AC3E}">
        <p14:creationId xmlns:p14="http://schemas.microsoft.com/office/powerpoint/2010/main" val="16683673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a:t>Max-Min Problem</a:t>
            </a:r>
            <a:br>
              <a:rPr lang="en-US" sz="3600" dirty="0"/>
            </a:br>
            <a:endParaRPr lang="en-US" sz="3600" dirty="0"/>
          </a:p>
        </p:txBody>
      </p:sp>
      <p:sp>
        <p:nvSpPr>
          <p:cNvPr id="3" name="Content Placeholder 2"/>
          <p:cNvSpPr>
            <a:spLocks noGrp="1"/>
          </p:cNvSpPr>
          <p:nvPr>
            <p:ph idx="1"/>
          </p:nvPr>
        </p:nvSpPr>
        <p:spPr>
          <a:xfrm>
            <a:off x="457200" y="685800"/>
            <a:ext cx="8229600" cy="5440363"/>
          </a:xfrm>
        </p:spPr>
        <p:txBody>
          <a:bodyPr/>
          <a:lstStyle/>
          <a:p>
            <a:pPr marL="0" indent="0">
              <a:buNone/>
            </a:pPr>
            <a:r>
              <a:rPr lang="en-US" sz="2400" dirty="0"/>
              <a:t>Problem Statement</a:t>
            </a:r>
          </a:p>
          <a:p>
            <a:r>
              <a:rPr lang="en-US" sz="2400" dirty="0"/>
              <a:t>The Max-Min Problem </a:t>
            </a:r>
            <a:r>
              <a:rPr lang="en-US" sz="2400" dirty="0" smtClean="0"/>
              <a:t>is </a:t>
            </a:r>
            <a:r>
              <a:rPr lang="en-US" sz="2400" dirty="0"/>
              <a:t>finding the maximum and minimum value in an </a:t>
            </a:r>
            <a:r>
              <a:rPr lang="en-US" sz="2400" dirty="0" smtClean="0"/>
              <a:t>array</a:t>
            </a:r>
          </a:p>
          <a:p>
            <a:pPr marL="0" indent="0">
              <a:buNone/>
            </a:pPr>
            <a:r>
              <a:rPr lang="en-US" sz="2400" b="1" u="sng" dirty="0">
                <a:solidFill>
                  <a:srgbClr val="FF0000"/>
                </a:solidFill>
              </a:rPr>
              <a:t>Naïve </a:t>
            </a:r>
            <a:r>
              <a:rPr lang="en-US" sz="2400" b="1" u="sng" dirty="0" smtClean="0">
                <a:solidFill>
                  <a:srgbClr val="FF0000"/>
                </a:solidFill>
              </a:rPr>
              <a:t>Approach</a:t>
            </a:r>
            <a:endParaRPr lang="en-US" sz="2400" b="1" u="sng" dirty="0">
              <a:solidFill>
                <a:srgbClr val="FF0000"/>
              </a:solidFill>
            </a:endParaRPr>
          </a:p>
          <a:p>
            <a:r>
              <a:rPr lang="en-US" sz="2400" dirty="0"/>
              <a:t>In this method, the maximum and minimum number can be found separately</a:t>
            </a:r>
            <a:r>
              <a:rPr lang="en-US" sz="2400" dirty="0" smtClean="0"/>
              <a:t>.</a:t>
            </a:r>
          </a:p>
          <a:p>
            <a:endParaRPr lang="en-US" sz="2800"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181350"/>
            <a:ext cx="448627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33400" y="5105400"/>
            <a:ext cx="8153400" cy="1569660"/>
          </a:xfrm>
          <a:prstGeom prst="rect">
            <a:avLst/>
          </a:prstGeom>
        </p:spPr>
        <p:txBody>
          <a:bodyPr wrap="square">
            <a:spAutoFit/>
          </a:bodyPr>
          <a:lstStyle/>
          <a:p>
            <a:r>
              <a:rPr lang="en-US" sz="2400" b="1" u="sng" dirty="0" smtClean="0">
                <a:solidFill>
                  <a:srgbClr val="FF0000"/>
                </a:solidFill>
              </a:rPr>
              <a:t>Analysis</a:t>
            </a:r>
          </a:p>
          <a:p>
            <a:pPr marL="342900" indent="-342900">
              <a:buFont typeface="Wingdings" panose="05000000000000000000" pitchFamily="2" charset="2"/>
              <a:buChar char="Ø"/>
            </a:pPr>
            <a:r>
              <a:rPr lang="en-US" sz="2400" dirty="0" smtClean="0"/>
              <a:t>The number of comparison in Naive method is </a:t>
            </a:r>
            <a:r>
              <a:rPr lang="en-US" sz="2400" b="1" dirty="0" smtClean="0">
                <a:solidFill>
                  <a:srgbClr val="FF0000"/>
                </a:solidFill>
              </a:rPr>
              <a:t>2n - 2.</a:t>
            </a:r>
          </a:p>
          <a:p>
            <a:pPr marL="342900" indent="-342900">
              <a:buFont typeface="Wingdings" panose="05000000000000000000" pitchFamily="2" charset="2"/>
              <a:buChar char="Ø"/>
            </a:pPr>
            <a:r>
              <a:rPr lang="en-US" sz="2400" dirty="0" smtClean="0"/>
              <a:t>The number of comparisons can be reduced using the divide and conquer approach.</a:t>
            </a:r>
            <a:endParaRPr lang="en-US" sz="2400" b="1" dirty="0">
              <a:solidFill>
                <a:srgbClr val="FF0000"/>
              </a:solidFill>
            </a:endParaRPr>
          </a:p>
        </p:txBody>
      </p:sp>
    </p:spTree>
    <p:extLst>
      <p:ext uri="{BB962C8B-B14F-4D97-AF65-F5344CB8AC3E}">
        <p14:creationId xmlns:p14="http://schemas.microsoft.com/office/powerpoint/2010/main" val="2647619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sz="2800" dirty="0" smtClean="0"/>
              <a:t>Divide </a:t>
            </a:r>
            <a:r>
              <a:rPr lang="en-US" sz="2800" dirty="0"/>
              <a:t>and </a:t>
            </a:r>
            <a:r>
              <a:rPr lang="en-US" sz="2800" dirty="0" smtClean="0"/>
              <a:t>Conquer </a:t>
            </a:r>
            <a:r>
              <a:rPr lang="en-US" sz="2800" dirty="0"/>
              <a:t>A</a:t>
            </a:r>
            <a:r>
              <a:rPr lang="en-US" sz="2800" dirty="0" smtClean="0"/>
              <a:t>pproach</a:t>
            </a:r>
            <a:r>
              <a:rPr lang="en-US" dirty="0"/>
              <a:t>.</a:t>
            </a:r>
          </a:p>
        </p:txBody>
      </p:sp>
      <p:sp>
        <p:nvSpPr>
          <p:cNvPr id="3" name="Content Placeholder 2"/>
          <p:cNvSpPr>
            <a:spLocks noGrp="1"/>
          </p:cNvSpPr>
          <p:nvPr>
            <p:ph idx="1"/>
          </p:nvPr>
        </p:nvSpPr>
        <p:spPr>
          <a:xfrm>
            <a:off x="457200" y="609600"/>
            <a:ext cx="8229600" cy="5516563"/>
          </a:xfrm>
        </p:spPr>
        <p:txBody>
          <a:bodyPr>
            <a:normAutofit/>
          </a:bodyPr>
          <a:lstStyle/>
          <a:p>
            <a:r>
              <a:rPr lang="en-US" sz="2000" dirty="0"/>
              <a:t>In this approach, the array is divided into two halves. Then using recursive approach maximum and minimum numbers in each halves are found. Later, return the maximum of two maxima of each half and the minimum of two minima of each half</a:t>
            </a:r>
            <a:r>
              <a:rPr lang="en-US" sz="2000" dirty="0" smtClean="0"/>
              <a:t>.</a:t>
            </a:r>
          </a:p>
          <a:p>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905000"/>
            <a:ext cx="6076950"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5588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pPr algn="l"/>
            <a:r>
              <a:rPr lang="en-US" sz="2400" b="1" u="sng" dirty="0" smtClean="0">
                <a:solidFill>
                  <a:srgbClr val="FF0000"/>
                </a:solidFill>
              </a:rPr>
              <a:t>Analysis  of Time Complexity</a:t>
            </a:r>
            <a:endParaRPr lang="en-US" sz="2400" b="1" u="sng" dirty="0">
              <a:solidFill>
                <a:srgbClr val="FF0000"/>
              </a:solidFill>
            </a:endParaRPr>
          </a:p>
        </p:txBody>
      </p:sp>
      <p:sp>
        <p:nvSpPr>
          <p:cNvPr id="3" name="Content Placeholder 2"/>
          <p:cNvSpPr>
            <a:spLocks noGrp="1"/>
          </p:cNvSpPr>
          <p:nvPr>
            <p:ph idx="1"/>
          </p:nvPr>
        </p:nvSpPr>
        <p:spPr>
          <a:xfrm>
            <a:off x="457200" y="685800"/>
            <a:ext cx="8229600" cy="5440363"/>
          </a:xfrm>
        </p:spPr>
        <p:txBody>
          <a:bodyPr/>
          <a:lstStyle/>
          <a:p>
            <a:pPr algn="just"/>
            <a:r>
              <a:rPr lang="en-US" sz="2400" dirty="0"/>
              <a:t>Let </a:t>
            </a:r>
            <a:r>
              <a:rPr lang="en-US" sz="2400" b="1" i="1" dirty="0">
                <a:solidFill>
                  <a:srgbClr val="FF0000"/>
                </a:solidFill>
              </a:rPr>
              <a:t>T(n)</a:t>
            </a:r>
            <a:r>
              <a:rPr lang="en-US" sz="2400" dirty="0"/>
              <a:t> be the number of comparisons made by Max−</a:t>
            </a:r>
            <a:r>
              <a:rPr lang="en-US" sz="2400" dirty="0" smtClean="0"/>
              <a:t>Min Algorithm, </a:t>
            </a:r>
            <a:r>
              <a:rPr lang="en-US" sz="2400" dirty="0"/>
              <a:t>then the recurrence relation can be represented as</a:t>
            </a:r>
            <a:endParaRPr lang="en-US" sz="2400" dirty="0" smtClean="0"/>
          </a:p>
          <a:p>
            <a:pPr marL="457200" lvl="1" indent="0">
              <a:buNone/>
            </a:pP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785" y="1600200"/>
            <a:ext cx="5582429" cy="1228897"/>
          </a:xfrm>
          <a:prstGeom prst="rect">
            <a:avLst/>
          </a:prstGeom>
        </p:spPr>
      </p:pic>
      <p:sp>
        <p:nvSpPr>
          <p:cNvPr id="5" name="Rectangle 4"/>
          <p:cNvSpPr/>
          <p:nvPr/>
        </p:nvSpPr>
        <p:spPr>
          <a:xfrm>
            <a:off x="685800" y="2743200"/>
            <a:ext cx="8001000" cy="3170099"/>
          </a:xfrm>
          <a:prstGeom prst="rect">
            <a:avLst/>
          </a:prstGeom>
        </p:spPr>
        <p:txBody>
          <a:bodyPr wrap="square">
            <a:spAutoFit/>
          </a:bodyPr>
          <a:lstStyle/>
          <a:p>
            <a:r>
              <a:rPr lang="en-US" sz="2000" dirty="0"/>
              <a:t>Let us assume that </a:t>
            </a:r>
            <a:r>
              <a:rPr lang="en-US" sz="2000" b="1" i="1" dirty="0"/>
              <a:t>n</a:t>
            </a:r>
            <a:r>
              <a:rPr lang="en-US" sz="2000" dirty="0"/>
              <a:t> is in the form of power of </a:t>
            </a:r>
            <a:r>
              <a:rPr lang="en-US" sz="2000" b="1" dirty="0"/>
              <a:t>2</a:t>
            </a:r>
            <a:r>
              <a:rPr lang="en-US" sz="2000" dirty="0"/>
              <a:t>. Hence, </a:t>
            </a:r>
            <a:r>
              <a:rPr lang="en-US" sz="2000" b="1" dirty="0"/>
              <a:t>n = </a:t>
            </a:r>
            <a:r>
              <a:rPr lang="en-US" sz="2000" b="1" dirty="0" smtClean="0"/>
              <a:t>2</a:t>
            </a:r>
            <a:r>
              <a:rPr lang="en-US" sz="2000" b="1" baseline="30000" dirty="0" smtClean="0"/>
              <a:t>k  </a:t>
            </a:r>
            <a:r>
              <a:rPr lang="en-US" sz="2000" dirty="0" smtClean="0"/>
              <a:t>where</a:t>
            </a:r>
            <a:r>
              <a:rPr lang="en-US" sz="2000" dirty="0"/>
              <a:t> </a:t>
            </a:r>
            <a:r>
              <a:rPr lang="en-US" sz="2000" b="1" dirty="0"/>
              <a:t>k</a:t>
            </a:r>
            <a:r>
              <a:rPr lang="en-US" sz="2000" dirty="0"/>
              <a:t> is height of the recursion tree</a:t>
            </a:r>
            <a:r>
              <a:rPr lang="en-US" sz="2000" dirty="0" smtClean="0"/>
              <a:t>.</a:t>
            </a:r>
          </a:p>
          <a:p>
            <a:endParaRPr lang="en-US" sz="2400" dirty="0"/>
          </a:p>
          <a:p>
            <a:endParaRPr lang="en-US" sz="2400" dirty="0" smtClean="0"/>
          </a:p>
          <a:p>
            <a:endParaRPr lang="en-US" sz="2400" dirty="0"/>
          </a:p>
          <a:p>
            <a:endParaRPr lang="en-US" sz="2400" dirty="0" smtClean="0"/>
          </a:p>
          <a:p>
            <a:pPr algn="just"/>
            <a:r>
              <a:rPr lang="en-US" sz="2400" b="1" u="sng" dirty="0" smtClean="0">
                <a:solidFill>
                  <a:srgbClr val="FF0000"/>
                </a:solidFill>
              </a:rPr>
              <a:t>Note</a:t>
            </a:r>
            <a:r>
              <a:rPr lang="en-US" sz="2000" b="1" u="sng" dirty="0" smtClean="0">
                <a:solidFill>
                  <a:srgbClr val="FF0000"/>
                </a:solidFill>
              </a:rPr>
              <a:t>: </a:t>
            </a:r>
            <a:r>
              <a:rPr lang="en-US" sz="2000" dirty="0"/>
              <a:t>Compared to Naïve method, in divide and conquer approach, the number of comparisons is less. However, using the asymptotic notation both of the approaches are represented by </a:t>
            </a:r>
            <a:r>
              <a:rPr lang="en-US" sz="2000" b="1" dirty="0"/>
              <a:t>O(n)</a:t>
            </a:r>
            <a:r>
              <a:rPr lang="en-US" sz="2000" dirty="0"/>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16709"/>
            <a:ext cx="5820588" cy="1019317"/>
          </a:xfrm>
          <a:prstGeom prst="rect">
            <a:avLst/>
          </a:prstGeom>
        </p:spPr>
      </p:pic>
    </p:spTree>
    <p:extLst>
      <p:ext uri="{BB962C8B-B14F-4D97-AF65-F5344CB8AC3E}">
        <p14:creationId xmlns:p14="http://schemas.microsoft.com/office/powerpoint/2010/main" val="883921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Max-Min Problem</a:t>
            </a:r>
            <a:br>
              <a:rPr lang="en-US" dirty="0"/>
            </a:br>
            <a:endParaRPr lang="en-US" b="1" dirty="0"/>
          </a:p>
        </p:txBody>
      </p:sp>
      <p:sp>
        <p:nvSpPr>
          <p:cNvPr id="3" name="Content Placeholder 2"/>
          <p:cNvSpPr>
            <a:spLocks noGrp="1"/>
          </p:cNvSpPr>
          <p:nvPr>
            <p:ph idx="1"/>
          </p:nvPr>
        </p:nvSpPr>
        <p:spPr/>
        <p:txBody>
          <a:bodyPr/>
          <a:lstStyle/>
          <a:p>
            <a:r>
              <a:rPr lang="en-US" dirty="0"/>
              <a:t>The Max-Min Problem in algorithm analysis is finding the maximum and minimum value in an array.</a:t>
            </a:r>
            <a:endParaRPr lang="en-US" b="1" dirty="0"/>
          </a:p>
        </p:txBody>
      </p:sp>
    </p:spTree>
    <p:extLst>
      <p:ext uri="{BB962C8B-B14F-4D97-AF65-F5344CB8AC3E}">
        <p14:creationId xmlns:p14="http://schemas.microsoft.com/office/powerpoint/2010/main" val="2218666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235</Words>
  <Application>Microsoft Office PowerPoint</Application>
  <PresentationFormat>On-screen Show (4:3)</PresentationFormat>
  <Paragraphs>45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Strassen’s Matrix Multiplication </vt:lpstr>
      <vt:lpstr>Divide and Conquer Approach</vt:lpstr>
      <vt:lpstr>Divide and Conquer Approach</vt:lpstr>
      <vt:lpstr>Simple Divide and Conquer also leads to O(N3), can there be a better way?</vt:lpstr>
      <vt:lpstr>Time Complexity of Strassen’s Method</vt:lpstr>
      <vt:lpstr>Max-Min Problem </vt:lpstr>
      <vt:lpstr>Divide and Conquer Approach.</vt:lpstr>
      <vt:lpstr>Analysis  of Time Complexity</vt:lpstr>
      <vt:lpstr>Max-Min Problem </vt:lpstr>
      <vt:lpstr>Naïve Method </vt:lpstr>
      <vt:lpstr>Analysis</vt:lpstr>
      <vt:lpstr>PowerPoint Presentation</vt:lpstr>
      <vt:lpstr>Analysis</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Strassen’s Matrix Multiplication </dc:title>
  <dc:creator>Ramalingaswamy Cheruku</dc:creator>
  <cp:lastModifiedBy>Ramalingaswamy Cheruku</cp:lastModifiedBy>
  <cp:revision>30</cp:revision>
  <dcterms:created xsi:type="dcterms:W3CDTF">2006-08-16T00:00:00Z</dcterms:created>
  <dcterms:modified xsi:type="dcterms:W3CDTF">2019-02-01T05:15:29Z</dcterms:modified>
</cp:coreProperties>
</file>