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818BE-6BBE-4D3B-AB6D-BA0DBC73EFAC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9B7D7-2B2E-4FDB-B8E0-254A6A652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0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1AB3C-6BBA-4D12-94FB-BC6E599267F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3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914400"/>
            <a:ext cx="60960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kern="0">
                <a:latin typeface="+mn-lt"/>
              </a:rPr>
              <a:t>EX:- A</a:t>
            </a:r>
            <a:r>
              <a:rPr lang="en-US" sz="2800" kern="0">
                <a:latin typeface="+mn-lt"/>
              </a:rPr>
              <a:t>ddition of two m</a:t>
            </a:r>
            <a:r>
              <a:rPr lang="en-US" sz="2800" kern="0">
                <a:latin typeface="+mn-lt"/>
                <a:cs typeface="Arial" charset="0"/>
              </a:rPr>
              <a:t>×</a:t>
            </a:r>
            <a:r>
              <a:rPr lang="en-US" sz="2800" kern="0">
                <a:latin typeface="+mn-lt"/>
              </a:rPr>
              <a:t>n matrices</a:t>
            </a:r>
          </a:p>
        </p:txBody>
      </p:sp>
      <p:graphicFrame>
        <p:nvGraphicFramePr>
          <p:cNvPr id="6" name="Group 28"/>
          <p:cNvGraphicFramePr>
            <a:graphicFrameLocks noGrp="1"/>
          </p:cNvGraphicFramePr>
          <p:nvPr>
            <p:ph sz="half" idx="4294967295"/>
          </p:nvPr>
        </p:nvGraphicFramePr>
        <p:xfrm>
          <a:off x="990600" y="1981200"/>
          <a:ext cx="7239000" cy="2949575"/>
        </p:xfrm>
        <a:graphic>
          <a:graphicData uri="http://schemas.openxmlformats.org/drawingml/2006/table">
            <a:tbl>
              <a:tblPr/>
              <a:tblGrid>
                <a:gridCol w="2895600"/>
                <a:gridCol w="723900"/>
                <a:gridCol w="1809750"/>
                <a:gridCol w="1809750"/>
              </a:tblGrid>
              <a:tr h="396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Statement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s/e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steps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1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Algorithm Add(a,b,c,m, n)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{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for i:=1 to m 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for j:=1 to n 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c[i,j]:=a[i,j]+b[i,j] 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m(n+1)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mn+m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2mn+2m+1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3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914400"/>
            <a:ext cx="60960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TW" sz="2800" kern="0">
                <a:latin typeface="+mn-lt"/>
              </a:rPr>
              <a:t>EX:- Recursive sum of n numbers</a:t>
            </a:r>
            <a:endParaRPr lang="en-US" sz="3200" kern="0">
              <a:latin typeface="+mn-lt"/>
            </a:endParaRPr>
          </a:p>
        </p:txBody>
      </p:sp>
      <p:graphicFrame>
        <p:nvGraphicFramePr>
          <p:cNvPr id="6" name="Group 38"/>
          <p:cNvGraphicFramePr>
            <a:graphicFrameLocks noGrp="1"/>
          </p:cNvGraphicFramePr>
          <p:nvPr>
            <p:ph sz="half" idx="4294967295"/>
          </p:nvPr>
        </p:nvGraphicFramePr>
        <p:xfrm>
          <a:off x="990600" y="1981200"/>
          <a:ext cx="6934200" cy="3248025"/>
        </p:xfrm>
        <a:graphic>
          <a:graphicData uri="http://schemas.openxmlformats.org/drawingml/2006/table">
            <a:tbl>
              <a:tblPr/>
              <a:tblGrid>
                <a:gridCol w="2895600"/>
                <a:gridCol w="723900"/>
                <a:gridCol w="1638300"/>
                <a:gridCol w="1676400"/>
              </a:tblGrid>
              <a:tr h="695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Statement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s/e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n=0         n&gt;0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steps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n=0         n&gt;0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0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Algorithm RSum(a,n)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{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if( n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≤ 0 ) then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return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else return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Rsum(a,n-1)+a[n] 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1+x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                 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                 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1                  1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1                  0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0                  1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                  --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0               0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0               0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1               1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1               0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            1+x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0                0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         2+x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3" name="Rectangle 39"/>
          <p:cNvSpPr>
            <a:spLocks noChangeArrowheads="1"/>
          </p:cNvSpPr>
          <p:nvPr/>
        </p:nvSpPr>
        <p:spPr bwMode="auto">
          <a:xfrm>
            <a:off x="6096000" y="5486400"/>
            <a:ext cx="1905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x=t</a:t>
            </a:r>
            <a:r>
              <a:rPr lang="en-US" altLang="en-US" baseline="-25000"/>
              <a:t>RSum</a:t>
            </a:r>
            <a:r>
              <a:rPr lang="en-US" altLang="en-US"/>
              <a:t>(n-1)</a:t>
            </a:r>
          </a:p>
        </p:txBody>
      </p:sp>
    </p:spTree>
    <p:extLst>
      <p:ext uri="{BB962C8B-B14F-4D97-AF65-F5344CB8AC3E}">
        <p14:creationId xmlns:p14="http://schemas.microsoft.com/office/powerpoint/2010/main" val="44631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52400"/>
            <a:ext cx="8226425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Best, Worst, Average Cases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0668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2000" kern="0" dirty="0">
                <a:latin typeface="+mn-lt"/>
              </a:rPr>
              <a:t>Not all inputs of a given size take the same number of program steps.</a:t>
            </a:r>
          </a:p>
          <a:p>
            <a:pPr marL="609600" indent="-609600" eaLnBrk="1" hangingPunct="1">
              <a:lnSpc>
                <a:spcPct val="2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ü"/>
              <a:defRPr/>
            </a:pPr>
            <a:endParaRPr lang="en-US" sz="2000" kern="0" dirty="0">
              <a:latin typeface="+mn-lt"/>
            </a:endParaRPr>
          </a:p>
          <a:p>
            <a:pPr marL="609600" indent="-609600" eaLnBrk="1" hangingPunct="1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2000" kern="0" dirty="0">
                <a:latin typeface="+mn-lt"/>
              </a:rPr>
              <a:t>Sequential search for </a:t>
            </a:r>
            <a:r>
              <a:rPr lang="en-US" sz="2000" i="1" kern="0" dirty="0">
                <a:latin typeface="+mn-lt"/>
              </a:rPr>
              <a:t>K</a:t>
            </a:r>
            <a:r>
              <a:rPr lang="en-US" sz="2000" kern="0" dirty="0">
                <a:latin typeface="+mn-lt"/>
              </a:rPr>
              <a:t> in an array of </a:t>
            </a:r>
            <a:r>
              <a:rPr lang="en-US" sz="2000" i="1" kern="0" dirty="0">
                <a:latin typeface="+mn-lt"/>
              </a:rPr>
              <a:t>n</a:t>
            </a:r>
            <a:r>
              <a:rPr lang="en-US" sz="2000" kern="0" dirty="0">
                <a:latin typeface="+mn-lt"/>
              </a:rPr>
              <a:t> integers:</a:t>
            </a:r>
          </a:p>
          <a:p>
            <a:pPr marL="990600" lvl="1" indent="-5334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Begin at first element in array and look at each element in turn until </a:t>
            </a:r>
            <a:r>
              <a:rPr lang="en-US" sz="2000" i="1" kern="0" dirty="0">
                <a:latin typeface="+mn-lt"/>
              </a:rPr>
              <a:t>K</a:t>
            </a:r>
            <a:r>
              <a:rPr lang="en-US" sz="2000" kern="0" dirty="0">
                <a:latin typeface="+mn-lt"/>
              </a:rPr>
              <a:t> is found.</a:t>
            </a:r>
          </a:p>
          <a:p>
            <a:pPr marL="609600" indent="-609600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chemeClr val="accent2"/>
                </a:solidFill>
                <a:latin typeface="+mn-lt"/>
              </a:rPr>
              <a:t>1. </a:t>
            </a:r>
            <a:r>
              <a:rPr lang="en-US" sz="2000" u="sng" kern="0" dirty="0">
                <a:solidFill>
                  <a:schemeClr val="accent2"/>
                </a:solidFill>
                <a:latin typeface="+mn-lt"/>
              </a:rPr>
              <a:t>Best-Case Step count</a:t>
            </a:r>
            <a:r>
              <a:rPr lang="en-US" sz="2000" kern="0" dirty="0">
                <a:latin typeface="+mn-lt"/>
              </a:rPr>
              <a:t>:-</a:t>
            </a:r>
          </a:p>
          <a:p>
            <a:pPr marL="609600" indent="-609600" algn="just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Minimum number of steps executed by the algorithm for the    given parameters.</a:t>
            </a:r>
          </a:p>
          <a:p>
            <a:pPr marL="609600" indent="-60960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+mn-lt"/>
              </a:rPr>
              <a:t>2</a:t>
            </a:r>
            <a:r>
              <a:rPr lang="en-US" sz="2000" kern="0" dirty="0">
                <a:latin typeface="+mn-lt"/>
              </a:rPr>
              <a:t>. </a:t>
            </a:r>
            <a:r>
              <a:rPr lang="en-US" sz="2000" u="sng" kern="0" dirty="0">
                <a:solidFill>
                  <a:schemeClr val="accent2"/>
                </a:solidFill>
                <a:latin typeface="+mn-lt"/>
              </a:rPr>
              <a:t>Worst-Case Step count</a:t>
            </a:r>
            <a:r>
              <a:rPr lang="en-US" sz="2000" kern="0" dirty="0">
                <a:latin typeface="+mn-lt"/>
              </a:rPr>
              <a:t>:-</a:t>
            </a:r>
          </a:p>
          <a:p>
            <a:pPr marL="609600" indent="-609600" algn="just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Maximum number of steps executed by the algorithm for the given parameters.</a:t>
            </a:r>
          </a:p>
          <a:p>
            <a:pPr marL="609600" indent="-60960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+mn-lt"/>
              </a:rPr>
              <a:t>3. </a:t>
            </a:r>
            <a:r>
              <a:rPr lang="en-US" sz="2000" u="sng" kern="0" dirty="0">
                <a:solidFill>
                  <a:schemeClr val="accent2"/>
                </a:solidFill>
                <a:latin typeface="+mn-lt"/>
              </a:rPr>
              <a:t>Average-Case Step count</a:t>
            </a:r>
            <a:r>
              <a:rPr lang="en-US" sz="2000" kern="0" dirty="0">
                <a:latin typeface="+mn-lt"/>
              </a:rPr>
              <a:t>:-</a:t>
            </a:r>
          </a:p>
          <a:p>
            <a:pPr marL="609600" indent="-6096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Average number of steps executed by an algorithm.</a:t>
            </a:r>
          </a:p>
          <a:p>
            <a:pPr marL="609600" indent="-609600" algn="just" eaLnBrk="1" hangingPunct="1">
              <a:spcBef>
                <a:spcPct val="20000"/>
              </a:spcBef>
              <a:defRPr/>
            </a:pPr>
            <a:endParaRPr lang="en-US" sz="2000" kern="0" dirty="0">
              <a:latin typeface="+mn-lt"/>
            </a:endParaRPr>
          </a:p>
          <a:p>
            <a:pPr marL="609600" indent="-609600" eaLnBrk="1" hangingPunct="1">
              <a:spcBef>
                <a:spcPct val="20000"/>
              </a:spcBef>
              <a:defRPr/>
            </a:pPr>
            <a:endParaRPr lang="en-US" sz="3200" kern="0" dirty="0">
              <a:latin typeface="+mn-lt"/>
            </a:endParaRPr>
          </a:p>
          <a:p>
            <a:pPr marL="990600" lvl="1" indent="-5334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  <a:p>
            <a:pPr marL="990600" lvl="1" indent="-533400" eaLnBrk="1" hangingPunct="1">
              <a:lnSpc>
                <a:spcPct val="70000"/>
              </a:lnSpc>
              <a:spcBef>
                <a:spcPct val="20000"/>
              </a:spcBef>
              <a:defRPr/>
            </a:pPr>
            <a:endParaRPr lang="en-US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357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r" eaLnBrk="1" hangingPunct="1"/>
            <a:r>
              <a:rPr lang="en-US" altLang="en-US" sz="2800" smtClean="0"/>
              <a:t>Contd..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33400" y="990600"/>
            <a:ext cx="7772400" cy="449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2057400" y="10668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2057400" y="41148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362200" y="2743200"/>
            <a:ext cx="228600" cy="1371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819400" y="2514600"/>
            <a:ext cx="228600" cy="160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352800" y="2362200"/>
            <a:ext cx="228600" cy="1752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886200" y="2057400"/>
            <a:ext cx="228600" cy="2057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419600" y="1828800"/>
            <a:ext cx="228600" cy="2286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4953000" y="1676400"/>
            <a:ext cx="228600" cy="2438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486400" y="1524000"/>
            <a:ext cx="228600" cy="2590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524000" y="1371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/>
              <a:t>5 ms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524000" y="1828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/>
              <a:t>4 ms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524000" y="22860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/>
              <a:t>3 ms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524000" y="2743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/>
              <a:t>2 ms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524000" y="3124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/>
              <a:t>1 ms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2057400" y="2743200"/>
            <a:ext cx="4495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2133600" y="1524000"/>
            <a:ext cx="43434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6781800" y="25908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>
                <a:solidFill>
                  <a:srgbClr val="CC9900"/>
                </a:solidFill>
              </a:rPr>
              <a:t>Best-case time</a:t>
            </a: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6858000" y="1371600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>
                <a:solidFill>
                  <a:srgbClr val="CC9900"/>
                </a:solidFill>
              </a:rPr>
              <a:t>Worst -case time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2209800" y="4267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/>
              <a:t>A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2667000" y="4267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/>
              <a:t>B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3200400" y="4267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/>
              <a:t>C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3733800" y="4267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/>
              <a:t>D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/>
              <a:t>E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876800" y="4267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/>
              <a:t>F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5486400" y="42672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/>
              <a:t>G</a:t>
            </a: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819400" y="4648200"/>
            <a:ext cx="2590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b="1"/>
              <a:t>Input 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533400" y="1752600"/>
            <a:ext cx="6096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b="1"/>
              <a:t>Running</a:t>
            </a:r>
          </a:p>
          <a:p>
            <a:pPr algn="ctr"/>
            <a:r>
              <a:rPr lang="en-US" altLang="en-US" sz="1400" b="1"/>
              <a:t>Time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990600" y="5410200"/>
            <a:ext cx="7315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b="1">
                <a:solidFill>
                  <a:srgbClr val="CC9900"/>
                </a:solidFill>
              </a:rPr>
              <a:t>Average-case time</a:t>
            </a:r>
            <a:r>
              <a:rPr lang="en-US" altLang="en-US" sz="1400"/>
              <a:t> =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3124200" y="5410200"/>
            <a:ext cx="4876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A time + B time+ ………..+G time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819400" y="5638800"/>
            <a:ext cx="4876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----------------------------------------------------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3200400" y="5943600"/>
            <a:ext cx="4876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7 ( total number of possible inputs )</a:t>
            </a:r>
          </a:p>
        </p:txBody>
      </p:sp>
    </p:spTree>
    <p:extLst>
      <p:ext uri="{BB962C8B-B14F-4D97-AF65-F5344CB8AC3E}">
        <p14:creationId xmlns:p14="http://schemas.microsoft.com/office/powerpoint/2010/main" val="401240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90600" y="609600"/>
            <a:ext cx="739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sz="3600" kern="0">
                <a:latin typeface="+mj-lt"/>
                <a:ea typeface="+mj-ea"/>
                <a:cs typeface="+mj-cs"/>
              </a:rPr>
              <a:t>Inexactness of step count.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7526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81000" indent="-381000" eaLnBrk="1" hangingPunct="1">
              <a:spcBef>
                <a:spcPct val="20000"/>
              </a:spcBef>
              <a:defRPr/>
            </a:pPr>
            <a:endParaRPr lang="en-US" sz="3200" kern="0" dirty="0">
              <a:solidFill>
                <a:srgbClr val="FF3399"/>
              </a:solidFill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Both the instructions </a:t>
            </a:r>
            <a:r>
              <a:rPr lang="en-US" sz="2000" kern="0" dirty="0">
                <a:solidFill>
                  <a:srgbClr val="FF3399"/>
                </a:solidFill>
                <a:latin typeface="+mn-lt"/>
              </a:rPr>
              <a:t>x=y;</a:t>
            </a:r>
            <a:r>
              <a:rPr lang="en-US" sz="2000" kern="0" dirty="0">
                <a:latin typeface="+mn-lt"/>
              </a:rPr>
              <a:t> and </a:t>
            </a:r>
            <a:r>
              <a:rPr lang="en-US" sz="2000" kern="0" dirty="0">
                <a:solidFill>
                  <a:srgbClr val="FF3399"/>
                </a:solidFill>
                <a:latin typeface="+mn-lt"/>
              </a:rPr>
              <a:t>x=</a:t>
            </a:r>
            <a:r>
              <a:rPr lang="en-US" sz="2000" kern="0" dirty="0" err="1">
                <a:solidFill>
                  <a:srgbClr val="FF3399"/>
                </a:solidFill>
                <a:latin typeface="+mn-lt"/>
              </a:rPr>
              <a:t>y+z</a:t>
            </a:r>
            <a:r>
              <a:rPr lang="en-US" sz="2000" kern="0" dirty="0">
                <a:solidFill>
                  <a:srgbClr val="FF3399"/>
                </a:solidFill>
                <a:latin typeface="+mn-lt"/>
              </a:rPr>
              <a:t>+(x/y)</a:t>
            </a:r>
            <a:r>
              <a:rPr lang="en-US" sz="2000" kern="0" dirty="0">
                <a:latin typeface="+mn-lt"/>
              </a:rPr>
              <a:t> count as one step.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Therefore, </a:t>
            </a:r>
            <a:r>
              <a:rPr lang="en-US" sz="2000" kern="0" dirty="0">
                <a:solidFill>
                  <a:srgbClr val="FF3399"/>
                </a:solidFill>
                <a:latin typeface="+mn-lt"/>
              </a:rPr>
              <a:t>two analysts</a:t>
            </a:r>
            <a:r>
              <a:rPr lang="en-US" sz="2000" kern="0" dirty="0">
                <a:latin typeface="+mn-lt"/>
              </a:rPr>
              <a:t> may arrive at </a:t>
            </a:r>
            <a:r>
              <a:rPr lang="en-US" sz="2000" kern="0" dirty="0">
                <a:solidFill>
                  <a:srgbClr val="FF3399"/>
                </a:solidFill>
                <a:latin typeface="+mn-lt"/>
              </a:rPr>
              <a:t>4n</a:t>
            </a:r>
            <a:r>
              <a:rPr lang="en-US" sz="2000" kern="0" baseline="30000" dirty="0">
                <a:solidFill>
                  <a:srgbClr val="FF3399"/>
                </a:solidFill>
                <a:latin typeface="+mn-lt"/>
              </a:rPr>
              <a:t>2</a:t>
            </a:r>
            <a:r>
              <a:rPr lang="en-US" sz="2000" kern="0" dirty="0">
                <a:solidFill>
                  <a:srgbClr val="FF3399"/>
                </a:solidFill>
                <a:latin typeface="+mn-lt"/>
              </a:rPr>
              <a:t>+6n+2 </a:t>
            </a:r>
            <a:r>
              <a:rPr lang="en-US" sz="2000" kern="0" dirty="0">
                <a:latin typeface="+mn-lt"/>
              </a:rPr>
              <a:t>and </a:t>
            </a:r>
            <a:r>
              <a:rPr lang="en-US" sz="2000" kern="0" dirty="0">
                <a:solidFill>
                  <a:srgbClr val="FF3399"/>
                </a:solidFill>
                <a:latin typeface="+mn-lt"/>
              </a:rPr>
              <a:t>7n</a:t>
            </a:r>
            <a:r>
              <a:rPr lang="en-US" sz="2000" kern="0" baseline="30000" dirty="0">
                <a:solidFill>
                  <a:srgbClr val="FF3399"/>
                </a:solidFill>
                <a:latin typeface="+mn-lt"/>
              </a:rPr>
              <a:t>2</a:t>
            </a:r>
            <a:r>
              <a:rPr lang="en-US" sz="2000" kern="0" dirty="0">
                <a:solidFill>
                  <a:srgbClr val="FF3399"/>
                </a:solidFill>
                <a:latin typeface="+mn-lt"/>
              </a:rPr>
              <a:t>+3n+4</a:t>
            </a:r>
            <a:r>
              <a:rPr lang="en-US" sz="2000" kern="0" dirty="0">
                <a:latin typeface="+mn-lt"/>
              </a:rPr>
              <a:t> as the step count for the same program.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Any step count of the form </a:t>
            </a:r>
            <a:r>
              <a:rPr lang="en-US" sz="2000" kern="0" dirty="0">
                <a:solidFill>
                  <a:srgbClr val="FF3399"/>
                </a:solidFill>
                <a:latin typeface="+mn-lt"/>
              </a:rPr>
              <a:t>c</a:t>
            </a:r>
            <a:r>
              <a:rPr lang="en-US" sz="2000" kern="0" baseline="-25000" dirty="0">
                <a:solidFill>
                  <a:srgbClr val="FF3399"/>
                </a:solidFill>
                <a:latin typeface="+mn-lt"/>
              </a:rPr>
              <a:t>1</a:t>
            </a:r>
            <a:r>
              <a:rPr lang="en-US" sz="2000" kern="0" dirty="0">
                <a:solidFill>
                  <a:srgbClr val="FF3399"/>
                </a:solidFill>
                <a:latin typeface="+mn-lt"/>
              </a:rPr>
              <a:t>n</a:t>
            </a:r>
            <a:r>
              <a:rPr lang="en-US" sz="2000" kern="0" baseline="30000" dirty="0">
                <a:solidFill>
                  <a:srgbClr val="FF3399"/>
                </a:solidFill>
                <a:latin typeface="+mn-lt"/>
              </a:rPr>
              <a:t>2</a:t>
            </a:r>
            <a:r>
              <a:rPr lang="en-US" sz="2000" kern="0" dirty="0">
                <a:solidFill>
                  <a:srgbClr val="FF3399"/>
                </a:solidFill>
                <a:latin typeface="+mn-lt"/>
              </a:rPr>
              <a:t>+c</a:t>
            </a:r>
            <a:r>
              <a:rPr lang="en-US" sz="2000" kern="0" baseline="-25000" dirty="0">
                <a:solidFill>
                  <a:srgbClr val="FF3399"/>
                </a:solidFill>
                <a:latin typeface="+mn-lt"/>
              </a:rPr>
              <a:t>2</a:t>
            </a:r>
            <a:r>
              <a:rPr lang="en-US" sz="2000" kern="0" dirty="0">
                <a:solidFill>
                  <a:srgbClr val="FF3399"/>
                </a:solidFill>
                <a:latin typeface="+mn-lt"/>
              </a:rPr>
              <a:t>n+c</a:t>
            </a:r>
            <a:r>
              <a:rPr lang="en-US" sz="2000" kern="0" baseline="-25000" dirty="0">
                <a:solidFill>
                  <a:srgbClr val="FF3399"/>
                </a:solidFill>
                <a:latin typeface="+mn-lt"/>
              </a:rPr>
              <a:t>3</a:t>
            </a:r>
            <a:r>
              <a:rPr lang="en-US" sz="2000" kern="0" dirty="0">
                <a:latin typeface="+mn-lt"/>
              </a:rPr>
              <a:t>  could be a correct step count for the program.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Because of the inexactness of what a step count stands for, </a:t>
            </a:r>
            <a:r>
              <a:rPr lang="en-US" sz="2000" kern="0" dirty="0">
                <a:solidFill>
                  <a:srgbClr val="CC9900"/>
                </a:solidFill>
                <a:latin typeface="+mn-lt"/>
              </a:rPr>
              <a:t>the exact step count is not very useful</a:t>
            </a:r>
            <a:r>
              <a:rPr lang="en-US" sz="2000" kern="0" dirty="0">
                <a:latin typeface="+mn-lt"/>
              </a:rPr>
              <a:t> for comparison of algorithms. 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endParaRPr lang="en-US" sz="2000" kern="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en-US" sz="3600" kern="0" dirty="0">
              <a:latin typeface="+mn-lt"/>
            </a:endParaRPr>
          </a:p>
          <a:p>
            <a:pPr marL="381000" indent="-381000" eaLnBrk="1" hangingPunct="1">
              <a:spcBef>
                <a:spcPct val="20000"/>
              </a:spcBef>
              <a:defRPr/>
            </a:pPr>
            <a:endParaRPr lang="en-US" sz="3600" kern="0" dirty="0">
              <a:solidFill>
                <a:srgbClr val="FF33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178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609600"/>
            <a:ext cx="7924800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TW" sz="3200" kern="0" dirty="0">
                <a:latin typeface="+mn-lt"/>
              </a:rPr>
              <a:t>Methods to compute Time Complexity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TW" sz="3200" kern="0" dirty="0">
                <a:latin typeface="+mn-lt"/>
              </a:rPr>
              <a:t>   1) Step Count Method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TW" sz="3200" kern="0" dirty="0">
                <a:latin typeface="+mn-lt"/>
              </a:rPr>
              <a:t>   2) Tabular Method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TW" sz="3200" kern="0" dirty="0">
                <a:solidFill>
                  <a:srgbClr val="FF0000"/>
                </a:solidFill>
                <a:latin typeface="+mn-lt"/>
              </a:rPr>
              <a:t>   </a:t>
            </a:r>
            <a:r>
              <a:rPr lang="en-US" altLang="zh-TW" sz="3200" b="1" u="sng" kern="0" dirty="0">
                <a:solidFill>
                  <a:srgbClr val="FF0000"/>
                </a:solidFill>
                <a:latin typeface="+mn-lt"/>
              </a:rPr>
              <a:t>Step Count Method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altLang="zh-TW" sz="2400" kern="0" dirty="0">
                <a:latin typeface="+mn-lt"/>
              </a:rPr>
              <a:t>    Introduce global variable </a:t>
            </a:r>
            <a:r>
              <a:rPr lang="en-US" altLang="zh-TW" sz="2400" kern="0" dirty="0">
                <a:solidFill>
                  <a:srgbClr val="FF3399"/>
                </a:solidFill>
                <a:latin typeface="+mn-lt"/>
              </a:rPr>
              <a:t>count</a:t>
            </a:r>
            <a:r>
              <a:rPr lang="en-US" altLang="zh-TW" sz="2400" kern="0" dirty="0">
                <a:latin typeface="+mn-lt"/>
              </a:rPr>
              <a:t> into programs with      initial value zero.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altLang="zh-TW" sz="2000" kern="0" dirty="0">
                <a:latin typeface="+mn-lt"/>
              </a:rPr>
              <a:t>Statements to increment </a:t>
            </a:r>
            <a:r>
              <a:rPr lang="en-US" altLang="zh-TW" sz="2000" kern="0" dirty="0">
                <a:solidFill>
                  <a:srgbClr val="FF3399"/>
                </a:solidFill>
                <a:latin typeface="+mn-lt"/>
              </a:rPr>
              <a:t>count</a:t>
            </a:r>
            <a:r>
              <a:rPr lang="en-US" altLang="zh-TW" sz="2000" kern="0" dirty="0">
                <a:latin typeface="+mn-lt"/>
              </a:rPr>
              <a:t> by the appropriate amount are introduced into the program.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altLang="zh-TW" sz="2000" kern="0" dirty="0">
                <a:latin typeface="+mn-lt"/>
              </a:rPr>
              <a:t>The value of the </a:t>
            </a:r>
            <a:r>
              <a:rPr lang="en-US" altLang="zh-TW" sz="2000" kern="0" dirty="0">
                <a:solidFill>
                  <a:srgbClr val="FF3399"/>
                </a:solidFill>
                <a:latin typeface="+mn-lt"/>
              </a:rPr>
              <a:t>count </a:t>
            </a:r>
            <a:r>
              <a:rPr lang="en-US" altLang="zh-TW" sz="2000" kern="0" dirty="0">
                <a:latin typeface="+mn-lt"/>
              </a:rPr>
              <a:t>by the time program terminates is the number steps taken by the program.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32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smtClean="0"/>
              <a:t>Method-I: </a:t>
            </a:r>
            <a:r>
              <a:rPr lang="en-US" altLang="zh-TW" sz="2000" smtClean="0"/>
              <a:t>Introduce variable </a:t>
            </a:r>
            <a:r>
              <a:rPr lang="en-US" altLang="zh-TW" sz="2000" smtClean="0">
                <a:solidFill>
                  <a:srgbClr val="FF3399"/>
                </a:solidFill>
              </a:rPr>
              <a:t>count </a:t>
            </a:r>
            <a:r>
              <a:rPr lang="en-US" altLang="zh-TW" sz="2000" smtClean="0"/>
              <a:t>into programs</a:t>
            </a:r>
            <a:endParaRPr lang="en-US" altLang="en-US" sz="2000" smtClean="0">
              <a:ea typeface="新細明體" pitchFamily="18" charset="-12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TW" sz="2800" kern="0" dirty="0">
                <a:latin typeface="+mn-lt"/>
              </a:rPr>
              <a:t>EX:- Iterative sum  of n numbers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TW" sz="2000" kern="0" dirty="0">
                <a:latin typeface="+mn-lt"/>
              </a:rPr>
              <a:t>     Algorithm sum(a,  n)</a:t>
            </a:r>
            <a:br>
              <a:rPr lang="en-US" altLang="zh-TW" sz="2000" kern="0" dirty="0">
                <a:latin typeface="+mn-lt"/>
              </a:rPr>
            </a:br>
            <a:r>
              <a:rPr lang="en-US" altLang="zh-TW" sz="2000" kern="0" dirty="0">
                <a:latin typeface="+mn-lt"/>
              </a:rPr>
              <a:t>{</a:t>
            </a:r>
            <a:br>
              <a:rPr lang="en-US" altLang="zh-TW" sz="2000" kern="0" dirty="0">
                <a:latin typeface="+mn-lt"/>
              </a:rPr>
            </a:br>
            <a:r>
              <a:rPr lang="en-US" altLang="zh-TW" sz="2000" kern="0" dirty="0">
                <a:latin typeface="+mn-lt"/>
              </a:rPr>
              <a:t>         </a:t>
            </a:r>
            <a:r>
              <a:rPr lang="en-US" sz="2000" kern="0" dirty="0">
                <a:latin typeface="+mn-lt"/>
              </a:rPr>
              <a:t>s:=0;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	</a:t>
            </a:r>
            <a:r>
              <a:rPr lang="en-US" sz="2000" b="1" kern="0" dirty="0">
                <a:solidFill>
                  <a:srgbClr val="FF3399"/>
                </a:solidFill>
                <a:latin typeface="+mn-lt"/>
              </a:rPr>
              <a:t>count:=count+1;</a:t>
            </a:r>
            <a:r>
              <a:rPr lang="en-US" sz="2000" kern="0" dirty="0">
                <a:latin typeface="+mn-lt"/>
              </a:rPr>
              <a:t>  // for assignment statement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   		 for </a:t>
            </a:r>
            <a:r>
              <a:rPr lang="en-US" sz="2000" kern="0" dirty="0" err="1">
                <a:latin typeface="+mn-lt"/>
              </a:rPr>
              <a:t>i</a:t>
            </a:r>
            <a:r>
              <a:rPr lang="en-US" sz="2000" kern="0" dirty="0">
                <a:latin typeface="+mn-lt"/>
              </a:rPr>
              <a:t>:=1 to n do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	 {      </a:t>
            </a:r>
            <a:r>
              <a:rPr lang="en-US" sz="2000" b="1" kern="0" dirty="0">
                <a:solidFill>
                  <a:srgbClr val="FF3399"/>
                </a:solidFill>
                <a:latin typeface="+mn-lt"/>
              </a:rPr>
              <a:t>count:=count+1;</a:t>
            </a:r>
            <a:r>
              <a:rPr lang="en-US" sz="2000" kern="0" dirty="0">
                <a:latin typeface="+mn-lt"/>
              </a:rPr>
              <a:t> // For </a:t>
            </a:r>
            <a:r>
              <a:rPr lang="en-US" sz="2000" b="1" kern="0" dirty="0" err="1">
                <a:latin typeface="+mn-lt"/>
              </a:rPr>
              <a:t>for</a:t>
            </a:r>
            <a:r>
              <a:rPr lang="en-US" sz="2000" kern="0" dirty="0">
                <a:latin typeface="+mn-lt"/>
              </a:rPr>
              <a:t>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        	        s:=</a:t>
            </a:r>
            <a:r>
              <a:rPr lang="en-US" sz="2000" kern="0" dirty="0" err="1">
                <a:latin typeface="+mn-lt"/>
              </a:rPr>
              <a:t>s+a</a:t>
            </a:r>
            <a:r>
              <a:rPr lang="en-US" sz="2000" kern="0" dirty="0">
                <a:latin typeface="+mn-lt"/>
              </a:rPr>
              <a:t>[</a:t>
            </a:r>
            <a:r>
              <a:rPr lang="en-US" sz="2000" kern="0" dirty="0" err="1">
                <a:latin typeface="+mn-lt"/>
              </a:rPr>
              <a:t>i</a:t>
            </a:r>
            <a:r>
              <a:rPr lang="en-US" sz="2000" kern="0" dirty="0">
                <a:latin typeface="+mn-lt"/>
              </a:rPr>
              <a:t>];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		        </a:t>
            </a:r>
            <a:r>
              <a:rPr lang="en-US" sz="2000" b="1" kern="0" dirty="0">
                <a:solidFill>
                  <a:srgbClr val="FF3399"/>
                </a:solidFill>
                <a:latin typeface="+mn-lt"/>
              </a:rPr>
              <a:t>count:=count+1;</a:t>
            </a:r>
            <a:r>
              <a:rPr lang="en-US" sz="2000" b="1" kern="0" dirty="0">
                <a:latin typeface="+mn-lt"/>
              </a:rPr>
              <a:t> </a:t>
            </a:r>
            <a:r>
              <a:rPr lang="en-US" sz="2000" kern="0" dirty="0">
                <a:latin typeface="+mn-lt"/>
              </a:rPr>
              <a:t>// for </a:t>
            </a:r>
            <a:r>
              <a:rPr lang="en-US" sz="2000" b="1" kern="0" dirty="0">
                <a:latin typeface="+mn-lt"/>
              </a:rPr>
              <a:t>assignment</a:t>
            </a:r>
            <a:r>
              <a:rPr lang="en-US" sz="2000" kern="0" dirty="0">
                <a:latin typeface="+mn-lt"/>
              </a:rPr>
              <a:t> statement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	 }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	      </a:t>
            </a:r>
            <a:r>
              <a:rPr lang="en-US" sz="2000" b="1" kern="0" dirty="0">
                <a:solidFill>
                  <a:srgbClr val="FF3399"/>
                </a:solidFill>
                <a:latin typeface="+mn-lt"/>
              </a:rPr>
              <a:t>count:=count+1</a:t>
            </a:r>
            <a:r>
              <a:rPr lang="en-US" sz="2000" kern="0" dirty="0">
                <a:solidFill>
                  <a:srgbClr val="FF3399"/>
                </a:solidFill>
                <a:latin typeface="+mn-lt"/>
              </a:rPr>
              <a:t>;</a:t>
            </a:r>
            <a:r>
              <a:rPr lang="en-US" sz="2000" kern="0" dirty="0">
                <a:latin typeface="+mn-lt"/>
              </a:rPr>
              <a:t> // for last time of </a:t>
            </a:r>
            <a:r>
              <a:rPr lang="en-US" sz="2000" b="1" kern="0" dirty="0">
                <a:latin typeface="+mn-lt"/>
              </a:rPr>
              <a:t>for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</a:t>
            </a:r>
            <a:r>
              <a:rPr lang="en-US" sz="2000" b="1" kern="0" dirty="0">
                <a:latin typeface="+mn-lt"/>
              </a:rPr>
              <a:t>  </a:t>
            </a:r>
            <a:r>
              <a:rPr lang="en-US" sz="2000" kern="0" dirty="0">
                <a:latin typeface="+mn-lt"/>
              </a:rPr>
              <a:t>	  return s;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              </a:t>
            </a:r>
            <a:r>
              <a:rPr lang="en-US" sz="2000" b="1" kern="0" dirty="0">
                <a:solidFill>
                  <a:srgbClr val="FF3399"/>
                </a:solidFill>
                <a:latin typeface="+mn-lt"/>
              </a:rPr>
              <a:t>count:=count+1</a:t>
            </a:r>
            <a:r>
              <a:rPr lang="en-US" sz="2000" kern="0" dirty="0">
                <a:solidFill>
                  <a:srgbClr val="FF3399"/>
                </a:solidFill>
                <a:latin typeface="+mn-lt"/>
              </a:rPr>
              <a:t>;</a:t>
            </a:r>
            <a:r>
              <a:rPr lang="en-US" sz="2000" kern="0" dirty="0">
                <a:latin typeface="+mn-lt"/>
              </a:rPr>
              <a:t> // for </a:t>
            </a:r>
            <a:r>
              <a:rPr lang="en-US" sz="2000" b="1" kern="0" dirty="0">
                <a:latin typeface="+mn-lt"/>
              </a:rPr>
              <a:t>return</a:t>
            </a:r>
            <a:r>
              <a:rPr lang="en-US" sz="2000" kern="0" dirty="0">
                <a:latin typeface="+mn-lt"/>
              </a:rPr>
              <a:t>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        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400800" y="5638800"/>
            <a:ext cx="1893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800">
                <a:solidFill>
                  <a:srgbClr val="CC3300"/>
                </a:solidFill>
                <a:latin typeface="Times New Roman" pitchFamily="18" charset="0"/>
              </a:rPr>
              <a:t>2n + 3 steps</a:t>
            </a:r>
            <a:endParaRPr kumimoji="1" lang="en-US" altLang="zh-TW" sz="2400">
              <a:solidFill>
                <a:srgbClr val="CC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02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1020763"/>
          </a:xfrm>
        </p:spPr>
        <p:txBody>
          <a:bodyPr/>
          <a:lstStyle/>
          <a:p>
            <a:r>
              <a:rPr lang="en-US" altLang="en-US" sz="3200" smtClean="0"/>
              <a:t>Ex:- </a:t>
            </a:r>
            <a:r>
              <a:rPr lang="en-US" altLang="en-US" sz="2800" smtClean="0"/>
              <a:t>Addition of two m</a:t>
            </a:r>
            <a:r>
              <a:rPr lang="en-US" altLang="en-US" sz="2800" smtClean="0">
                <a:cs typeface="Arial" charset="0"/>
              </a:rPr>
              <a:t>×</a:t>
            </a:r>
            <a:r>
              <a:rPr lang="en-US" altLang="en-US" sz="2800" smtClean="0"/>
              <a:t>n matrices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	</a:t>
            </a:r>
            <a:r>
              <a:rPr lang="en-US" sz="2400" kern="0" dirty="0">
                <a:latin typeface="+mn-lt"/>
              </a:rPr>
              <a:t>Algorithm Add(</a:t>
            </a:r>
            <a:r>
              <a:rPr lang="en-US" sz="2400" kern="0" dirty="0" err="1">
                <a:latin typeface="+mn-lt"/>
              </a:rPr>
              <a:t>a,b,c,,m,n</a:t>
            </a:r>
            <a:r>
              <a:rPr lang="en-US" sz="2400" kern="0" dirty="0"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   for 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:=1 to m do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   {            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		for j:=1 to n do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		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		      c[</a:t>
            </a:r>
            <a:r>
              <a:rPr lang="en-US" sz="2400" kern="0" dirty="0" err="1">
                <a:latin typeface="+mn-lt"/>
              </a:rPr>
              <a:t>i,j</a:t>
            </a:r>
            <a:r>
              <a:rPr lang="en-US" sz="2400" kern="0" dirty="0">
                <a:latin typeface="+mn-lt"/>
              </a:rPr>
              <a:t>]:=a[</a:t>
            </a:r>
            <a:r>
              <a:rPr lang="en-US" sz="2400" kern="0" dirty="0" err="1">
                <a:latin typeface="+mn-lt"/>
              </a:rPr>
              <a:t>i,j</a:t>
            </a:r>
            <a:r>
              <a:rPr lang="en-US" sz="2400" kern="0" dirty="0">
                <a:latin typeface="+mn-lt"/>
              </a:rPr>
              <a:t>]+b[</a:t>
            </a:r>
            <a:r>
              <a:rPr lang="en-US" sz="2400" kern="0" dirty="0" err="1">
                <a:latin typeface="+mn-lt"/>
              </a:rPr>
              <a:t>i,j</a:t>
            </a:r>
            <a:r>
              <a:rPr lang="en-US" sz="2400" kern="0" dirty="0">
                <a:latin typeface="+mn-lt"/>
              </a:rPr>
              <a:t>];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		}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   }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}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kern="0" dirty="0">
              <a:latin typeface="+mn-lt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486400" y="5334000"/>
            <a:ext cx="2824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800">
                <a:solidFill>
                  <a:srgbClr val="CC3300"/>
                </a:solidFill>
                <a:latin typeface="Times New Roman" pitchFamily="18" charset="0"/>
              </a:rPr>
              <a:t>2mn + 2m+1 steps</a:t>
            </a:r>
            <a:endParaRPr kumimoji="1" lang="en-US" altLang="zh-TW" sz="2400">
              <a:solidFill>
                <a:srgbClr val="CC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457200"/>
            <a:ext cx="8229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TW" sz="3200" kern="0" dirty="0">
                <a:latin typeface="+mn-lt"/>
              </a:rPr>
              <a:t>EX:- Recursive sum  of n numbers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Algorithm </a:t>
            </a:r>
            <a:r>
              <a:rPr lang="en-US" sz="2400" kern="0" dirty="0" err="1">
                <a:latin typeface="+mn-lt"/>
              </a:rPr>
              <a:t>RSum</a:t>
            </a:r>
            <a:r>
              <a:rPr lang="en-US" sz="2400" kern="0" dirty="0">
                <a:latin typeface="+mn-lt"/>
              </a:rPr>
              <a:t>(</a:t>
            </a:r>
            <a:r>
              <a:rPr lang="en-US" sz="2400" kern="0" dirty="0" err="1">
                <a:latin typeface="+mn-lt"/>
              </a:rPr>
              <a:t>a,n</a:t>
            </a:r>
            <a:r>
              <a:rPr lang="en-US" sz="2400" kern="0" dirty="0">
                <a:latin typeface="+mn-lt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{   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</a:t>
            </a:r>
            <a:r>
              <a:rPr lang="en-US" sz="2400" kern="0" dirty="0">
                <a:solidFill>
                  <a:srgbClr val="FF3399"/>
                </a:solidFill>
                <a:latin typeface="+mn-lt"/>
              </a:rPr>
              <a:t>count:=count+1;</a:t>
            </a:r>
            <a:r>
              <a:rPr lang="en-US" sz="2400" kern="0" dirty="0">
                <a:latin typeface="+mn-lt"/>
              </a:rPr>
              <a:t> // for the if conditional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if(n </a:t>
            </a:r>
            <a:r>
              <a:rPr lang="en-US" sz="2400" kern="0" dirty="0">
                <a:latin typeface="+mn-lt"/>
                <a:cs typeface="Arial" charset="0"/>
              </a:rPr>
              <a:t>≤ 0) then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  <a:cs typeface="Arial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		</a:t>
            </a:r>
            <a:r>
              <a:rPr lang="en-US" sz="2400" kern="0" dirty="0">
                <a:latin typeface="+mn-lt"/>
                <a:cs typeface="Arial" charset="0"/>
              </a:rPr>
              <a:t> 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  <a:cs typeface="Arial" charset="0"/>
              </a:rPr>
              <a:t>		</a:t>
            </a:r>
            <a:r>
              <a:rPr lang="en-US" sz="2400" kern="0" dirty="0">
                <a:solidFill>
                  <a:srgbClr val="FF3399"/>
                </a:solidFill>
                <a:latin typeface="+mn-lt"/>
              </a:rPr>
              <a:t>count:=count+1;</a:t>
            </a:r>
            <a:r>
              <a:rPr lang="en-US" sz="2400" kern="0" dirty="0">
                <a:latin typeface="+mn-lt"/>
              </a:rPr>
              <a:t> // for the  return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  <a:cs typeface="Arial" charset="0"/>
              </a:rPr>
              <a:t> 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  <a:cs typeface="Arial" charset="0"/>
              </a:rPr>
              <a:t>	else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  <a:cs typeface="Arial" charset="0"/>
              </a:rPr>
              <a:t>     {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  <a:cs typeface="Arial" charset="0"/>
              </a:rPr>
              <a:t>		return </a:t>
            </a:r>
            <a:r>
              <a:rPr lang="en-US" sz="2400" kern="0" dirty="0" err="1">
                <a:latin typeface="+mn-lt"/>
                <a:cs typeface="Arial" charset="0"/>
              </a:rPr>
              <a:t>RSum</a:t>
            </a:r>
            <a:r>
              <a:rPr lang="en-US" sz="2400" kern="0" dirty="0">
                <a:latin typeface="+mn-lt"/>
                <a:cs typeface="Arial" charset="0"/>
              </a:rPr>
              <a:t>(a,n-1)+a[n];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  <a:cs typeface="Arial" charset="0"/>
              </a:rPr>
              <a:t>	          </a:t>
            </a:r>
            <a:r>
              <a:rPr lang="en-US" sz="2400" kern="0" dirty="0">
                <a:solidFill>
                  <a:srgbClr val="FF3399"/>
                </a:solidFill>
                <a:latin typeface="+mn-lt"/>
                <a:cs typeface="Arial" charset="0"/>
              </a:rPr>
              <a:t>count:=count+1;</a:t>
            </a:r>
            <a:r>
              <a:rPr lang="en-US" sz="2400" kern="0" dirty="0">
                <a:latin typeface="+mn-lt"/>
                <a:cs typeface="Arial" charset="0"/>
              </a:rPr>
              <a:t>   // For the addition, function invocation and return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  <a:cs typeface="Arial" charset="0"/>
              </a:rPr>
              <a:t>	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  <a:cs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44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533400"/>
            <a:ext cx="8229600" cy="559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When analyzing a recursive program for its step count, we often obtain a recursive formula for the step count.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>
                <a:latin typeface="+mn-lt"/>
              </a:rPr>
              <a:t>We obtain the following recursive formula for above (</a:t>
            </a:r>
            <a:r>
              <a:rPr lang="en-US" sz="2400" kern="0" dirty="0" err="1">
                <a:latin typeface="+mn-lt"/>
              </a:rPr>
              <a:t>RSum</a:t>
            </a:r>
            <a:r>
              <a:rPr lang="en-US" sz="2400" kern="0" dirty="0">
                <a:latin typeface="+mn-lt"/>
              </a:rPr>
              <a:t>) algorithm.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400" kern="0" dirty="0">
              <a:latin typeface="+mn-lt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914400" y="2286000"/>
            <a:ext cx="7010400" cy="3429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t</a:t>
            </a:r>
            <a:r>
              <a:rPr lang="en-US" altLang="en-US" baseline="-25000"/>
              <a:t>RSum</a:t>
            </a:r>
            <a:r>
              <a:rPr lang="en-US" altLang="en-US"/>
              <a:t> (n)=</a:t>
            </a:r>
          </a:p>
        </p:txBody>
      </p:sp>
      <p:sp>
        <p:nvSpPr>
          <p:cNvPr id="22532" name="AutoShape 5"/>
          <p:cNvSpPr>
            <a:spLocks/>
          </p:cNvSpPr>
          <p:nvPr/>
        </p:nvSpPr>
        <p:spPr bwMode="auto">
          <a:xfrm>
            <a:off x="2057400" y="35052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2438400" y="3657600"/>
            <a:ext cx="609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2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4267200" y="3657600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If n=0</a:t>
            </a:r>
          </a:p>
        </p:txBody>
      </p:sp>
      <p:sp>
        <p:nvSpPr>
          <p:cNvPr id="22535" name="Rectangle 11"/>
          <p:cNvSpPr>
            <a:spLocks noChangeArrowheads="1"/>
          </p:cNvSpPr>
          <p:nvPr/>
        </p:nvSpPr>
        <p:spPr bwMode="auto">
          <a:xfrm>
            <a:off x="4267200" y="4114800"/>
            <a:ext cx="914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If n&gt;0</a:t>
            </a:r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2438400" y="41148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2+ t</a:t>
            </a:r>
            <a:r>
              <a:rPr lang="en-US" altLang="en-US" baseline="-25000"/>
              <a:t>RSum</a:t>
            </a:r>
            <a:r>
              <a:rPr lang="en-US" altLang="en-US"/>
              <a:t>(n-1)</a:t>
            </a:r>
          </a:p>
        </p:txBody>
      </p:sp>
    </p:spTree>
    <p:extLst>
      <p:ext uri="{BB962C8B-B14F-4D97-AF65-F5344CB8AC3E}">
        <p14:creationId xmlns:p14="http://schemas.microsoft.com/office/powerpoint/2010/main" val="51547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33400" y="4572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One way of solving such recursive formula is by using </a:t>
            </a:r>
            <a:r>
              <a:rPr lang="en-US" sz="2000" kern="0" dirty="0">
                <a:solidFill>
                  <a:srgbClr val="FF0000"/>
                </a:solidFill>
                <a:latin typeface="+mn-lt"/>
              </a:rPr>
              <a:t>substitution </a:t>
            </a:r>
            <a:r>
              <a:rPr lang="en-US" sz="2000" kern="0" dirty="0">
                <a:latin typeface="+mn-lt"/>
              </a:rPr>
              <a:t>method.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62000" y="1219200"/>
            <a:ext cx="7620000" cy="487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t</a:t>
            </a:r>
            <a:r>
              <a:rPr lang="en-US" altLang="en-US" sz="2000" baseline="-25000"/>
              <a:t>RSum</a:t>
            </a:r>
            <a:r>
              <a:rPr lang="en-US" altLang="en-US" sz="2000"/>
              <a:t> (n) =   2+t</a:t>
            </a:r>
            <a:r>
              <a:rPr lang="en-US" altLang="en-US" sz="2000" baseline="-25000"/>
              <a:t>RSum</a:t>
            </a:r>
            <a:r>
              <a:rPr lang="en-US" altLang="en-US" sz="2000"/>
              <a:t>(n-1)</a:t>
            </a:r>
          </a:p>
          <a:p>
            <a:r>
              <a:rPr lang="en-US" altLang="en-US" sz="2000"/>
              <a:t>              =  2+2+t</a:t>
            </a:r>
            <a:r>
              <a:rPr lang="en-US" altLang="en-US" sz="2000" baseline="-25000"/>
              <a:t>RSum</a:t>
            </a:r>
            <a:r>
              <a:rPr lang="en-US" altLang="en-US" sz="2000"/>
              <a:t>(n-2)</a:t>
            </a:r>
          </a:p>
          <a:p>
            <a:r>
              <a:rPr lang="en-US" altLang="en-US" sz="2000"/>
              <a:t>              =  2(2)+t</a:t>
            </a:r>
            <a:r>
              <a:rPr lang="en-US" altLang="en-US" sz="2000" baseline="-25000"/>
              <a:t>RSum</a:t>
            </a:r>
            <a:r>
              <a:rPr lang="en-US" altLang="en-US" sz="2000"/>
              <a:t>(n-2)</a:t>
            </a:r>
          </a:p>
          <a:p>
            <a:r>
              <a:rPr lang="en-US" altLang="en-US" sz="2000"/>
              <a:t>	 =  2+2+2+</a:t>
            </a:r>
            <a:r>
              <a:rPr lang="en-US" altLang="en-US" sz="2000" baseline="-25000"/>
              <a:t>tRSum</a:t>
            </a:r>
            <a:r>
              <a:rPr lang="en-US" altLang="en-US" sz="2000"/>
              <a:t>(n-3</a:t>
            </a:r>
            <a:r>
              <a:rPr lang="en-US" altLang="en-US"/>
              <a:t>)</a:t>
            </a:r>
          </a:p>
          <a:p>
            <a:r>
              <a:rPr lang="en-US" altLang="en-US"/>
              <a:t>	 </a:t>
            </a:r>
            <a:r>
              <a:rPr lang="en-US" altLang="en-US" b="1"/>
              <a:t>=  2(3)+t</a:t>
            </a:r>
            <a:r>
              <a:rPr lang="en-US" altLang="en-US" sz="2000" baseline="-25000"/>
              <a:t>RSum</a:t>
            </a:r>
            <a:r>
              <a:rPr lang="en-US" altLang="en-US" b="1"/>
              <a:t>(n-3)</a:t>
            </a:r>
          </a:p>
          <a:p>
            <a:r>
              <a:rPr lang="en-US" altLang="en-US" sz="2000"/>
              <a:t>                     :</a:t>
            </a:r>
          </a:p>
          <a:p>
            <a:r>
              <a:rPr lang="en-US" altLang="en-US" sz="2000"/>
              <a:t>                     :</a:t>
            </a:r>
          </a:p>
          <a:p>
            <a:r>
              <a:rPr lang="en-US" altLang="en-US" sz="2000"/>
              <a:t>	= n(2) +t</a:t>
            </a:r>
            <a:r>
              <a:rPr lang="en-US" altLang="en-US" sz="2000" baseline="-25000"/>
              <a:t>RSum</a:t>
            </a:r>
            <a:r>
              <a:rPr lang="en-US" altLang="en-US" sz="2000"/>
              <a:t>(n-n)</a:t>
            </a:r>
          </a:p>
          <a:p>
            <a:r>
              <a:rPr lang="en-US" altLang="en-US" sz="2000"/>
              <a:t>             =2n+t</a:t>
            </a:r>
            <a:r>
              <a:rPr lang="en-US" altLang="en-US" sz="2000" baseline="-25000"/>
              <a:t>RSum</a:t>
            </a:r>
            <a:r>
              <a:rPr lang="en-US" altLang="en-US" sz="2000"/>
              <a:t>(0)</a:t>
            </a:r>
          </a:p>
          <a:p>
            <a:r>
              <a:rPr lang="en-US" altLang="en-US" sz="2000"/>
              <a:t>	= 2n+2</a:t>
            </a:r>
          </a:p>
          <a:p>
            <a:r>
              <a:rPr lang="en-US" altLang="en-US" sz="2000"/>
              <a:t>The step count for Rsum is</a:t>
            </a:r>
            <a:r>
              <a:rPr lang="en-US" altLang="en-US" sz="2000">
                <a:solidFill>
                  <a:srgbClr val="FF3399"/>
                </a:solidFill>
              </a:rPr>
              <a:t>  2n+2</a:t>
            </a:r>
          </a:p>
          <a:p>
            <a:endParaRPr lang="en-US" altLang="en-US" sz="2000">
              <a:solidFill>
                <a:srgbClr val="FF3399"/>
              </a:solidFill>
            </a:endParaRP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Tabular method</a:t>
            </a:r>
            <a:endParaRPr lang="en-US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TW" sz="2800" smtClean="0"/>
              <a:t>Determine the total number of steps contributed by each statement per</a:t>
            </a:r>
            <a:r>
              <a:rPr lang="en-US" altLang="zh-TW" sz="2800" smtClean="0">
                <a:solidFill>
                  <a:srgbClr val="CC3300"/>
                </a:solidFill>
              </a:rPr>
              <a:t> execution </a:t>
            </a:r>
            <a:r>
              <a:rPr lang="en-US" altLang="zh-TW" sz="2800" smtClean="0">
                <a:solidFill>
                  <a:srgbClr val="CC3300"/>
                </a:solidFill>
                <a:sym typeface="Symbol" pitchFamily="18" charset="2"/>
              </a:rPr>
              <a:t> frequency</a:t>
            </a:r>
            <a:endParaRPr lang="en-US" altLang="zh-TW" sz="2800" smtClean="0">
              <a:sym typeface="Symbol" pitchFamily="18" charset="2"/>
            </a:endParaRPr>
          </a:p>
          <a:p>
            <a:pPr lvl="2"/>
            <a:r>
              <a:rPr lang="en-US" altLang="zh-TW" sz="2800" smtClean="0">
                <a:sym typeface="Symbol" pitchFamily="18" charset="2"/>
              </a:rPr>
              <a:t>Add up the contribution of all statements</a:t>
            </a:r>
            <a:endParaRPr lang="zh-TW" altLang="en-US" sz="2800" smtClean="0">
              <a:sym typeface="Symbol" pitchFamily="18" charset="2"/>
            </a:endParaRP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350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 altLang="zh-TW" smtClean="0"/>
              <a:t> </a:t>
            </a:r>
            <a:r>
              <a:rPr lang="en-US" altLang="zh-TW" sz="2800" smtClean="0"/>
              <a:t>Method-II: </a:t>
            </a:r>
            <a:r>
              <a:rPr lang="en-US" altLang="zh-TW" sz="2400" smtClean="0"/>
              <a:t>Tabular method</a:t>
            </a:r>
            <a:endParaRPr lang="en-US" altLang="en-US" sz="2400" smtClean="0">
              <a:ea typeface="新細明體" pitchFamily="18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417638"/>
            <a:ext cx="60960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kern="0">
                <a:latin typeface="+mn-lt"/>
              </a:rPr>
              <a:t>EX:- Iterative sum  of n numbers</a:t>
            </a:r>
            <a:endParaRPr lang="en-US" sz="2400" kern="0">
              <a:latin typeface="+mn-lt"/>
              <a:ea typeface="新細明體" pitchFamily="18" charset="-120"/>
            </a:endParaRPr>
          </a:p>
        </p:txBody>
      </p:sp>
      <p:graphicFrame>
        <p:nvGraphicFramePr>
          <p:cNvPr id="7" name="Group 55"/>
          <p:cNvGraphicFramePr>
            <a:graphicFrameLocks noGrp="1"/>
          </p:cNvGraphicFramePr>
          <p:nvPr>
            <p:ph sz="half" idx="4294967295"/>
          </p:nvPr>
        </p:nvGraphicFramePr>
        <p:xfrm>
          <a:off x="990600" y="1981200"/>
          <a:ext cx="7239000" cy="2949575"/>
        </p:xfrm>
        <a:graphic>
          <a:graphicData uri="http://schemas.openxmlformats.org/drawingml/2006/table">
            <a:tbl>
              <a:tblPr/>
              <a:tblGrid>
                <a:gridCol w="2895600"/>
                <a:gridCol w="723900"/>
                <a:gridCol w="1809750"/>
                <a:gridCol w="1809750"/>
              </a:tblGrid>
              <a:tr h="396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Statement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s/e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frequency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steps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1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Algorithm sum(a,  n)</a:t>
                      </a:r>
                      <a:b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</a:b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{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s:=0 ; 	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for i:=1 to n 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s:=s+a[i];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return 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21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2n+3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02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535</Words>
  <Application>Microsoft Office PowerPoint</Application>
  <PresentationFormat>On-screen Show (4:3)</PresentationFormat>
  <Paragraphs>217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Method-I: Introduce variable count into programs</vt:lpstr>
      <vt:lpstr>Ex:- Addition of two m×n matrices</vt:lpstr>
      <vt:lpstr>PowerPoint Presentation</vt:lpstr>
      <vt:lpstr>PowerPoint Presentation</vt:lpstr>
      <vt:lpstr>PowerPoint Presentation</vt:lpstr>
      <vt:lpstr>Tabular method</vt:lpstr>
      <vt:lpstr> Method-II: Tabular method</vt:lpstr>
      <vt:lpstr>PowerPoint Presentation</vt:lpstr>
      <vt:lpstr>PowerPoint Presentation</vt:lpstr>
      <vt:lpstr>Best, Worst, Average Cases</vt:lpstr>
      <vt:lpstr>Contd..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Ramalingaswamy Cheruku</dc:creator>
  <cp:lastModifiedBy>Ramalingaswamy Cheruku</cp:lastModifiedBy>
  <cp:revision>1</cp:revision>
  <dcterms:created xsi:type="dcterms:W3CDTF">2006-08-16T00:00:00Z</dcterms:created>
  <dcterms:modified xsi:type="dcterms:W3CDTF">2019-01-09T03:58:05Z</dcterms:modified>
</cp:coreProperties>
</file>