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854" r:id="rId2"/>
    <p:sldId id="921" r:id="rId3"/>
    <p:sldId id="922" r:id="rId4"/>
    <p:sldId id="933" r:id="rId5"/>
    <p:sldId id="934" r:id="rId6"/>
    <p:sldId id="923" r:id="rId7"/>
    <p:sldId id="924" r:id="rId8"/>
    <p:sldId id="925" r:id="rId9"/>
    <p:sldId id="926" r:id="rId10"/>
    <p:sldId id="927" r:id="rId11"/>
    <p:sldId id="928" r:id="rId12"/>
    <p:sldId id="929" r:id="rId13"/>
    <p:sldId id="930" r:id="rId14"/>
    <p:sldId id="931" r:id="rId15"/>
    <p:sldId id="932" r:id="rId16"/>
  </p:sldIdLst>
  <p:sldSz cx="9144000" cy="6858000" type="letter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>
          <p15:clr>
            <a:srgbClr val="A4A3A4"/>
          </p15:clr>
        </p15:guide>
        <p15:guide id="2" pos="28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15"/>
    <a:srgbClr val="FB012B"/>
    <a:srgbClr val="000078"/>
    <a:srgbClr val="00DEC9"/>
    <a:srgbClr val="003366"/>
    <a:srgbClr val="C0C0C0"/>
    <a:srgbClr val="DDDDDD"/>
    <a:srgbClr val="DAE3F6"/>
    <a:srgbClr val="2D69B5"/>
    <a:srgbClr val="2D7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73" autoAdjust="0"/>
    <p:restoredTop sz="91383" autoAdjust="0"/>
  </p:normalViewPr>
  <p:slideViewPr>
    <p:cSldViewPr snapToGrid="0">
      <p:cViewPr varScale="1">
        <p:scale>
          <a:sx n="117" d="100"/>
          <a:sy n="117" d="100"/>
        </p:scale>
        <p:origin x="3485" y="67"/>
      </p:cViewPr>
      <p:guideLst>
        <p:guide orient="horz" pos="888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1368" y="-60"/>
      </p:cViewPr>
      <p:guideLst>
        <p:guide orient="horz" pos="2882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0" tIns="45590" rIns="91180" bIns="45590" numCol="1" anchor="t" anchorCtr="0" compatLnSpc="1">
            <a:prstTxWarp prst="textNoShape">
              <a:avLst/>
            </a:prstTxWarp>
          </a:bodyPr>
          <a:lstStyle>
            <a:lvl1pPr algn="l" defTabSz="91122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0" tIns="45590" rIns="91180" bIns="4559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fld id="{7DAC715B-6E1C-4765-B744-169DA56FED1F}" type="datetime1">
              <a:rPr lang="en-US"/>
              <a:pPr/>
              <a:t>9/27/2022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1563"/>
            <a:ext cx="297338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0" tIns="45590" rIns="91180" bIns="45590" numCol="1" anchor="b" anchorCtr="0" compatLnSpc="1">
            <a:prstTxWarp prst="textNoShape">
              <a:avLst/>
            </a:prstTxWarp>
          </a:bodyPr>
          <a:lstStyle>
            <a:lvl1pPr algn="l" defTabSz="91122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91563"/>
            <a:ext cx="297338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0" tIns="45590" rIns="91180" bIns="4559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fld id="{0789A310-CE5C-438D-A5BD-CFDAA13B96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501188" y="28575"/>
            <a:ext cx="295275" cy="1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1225">
              <a:spcBef>
                <a:spcPct val="0"/>
              </a:spcBef>
              <a:defRPr sz="800" b="0"/>
            </a:lvl1pPr>
          </a:lstStyle>
          <a:p>
            <a:endParaRPr lang="de-DE"/>
          </a:p>
        </p:txBody>
      </p:sp>
      <p:sp>
        <p:nvSpPr>
          <p:cNvPr id="5127" name="pg num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9250363" y="8780463"/>
            <a:ext cx="5461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1225">
              <a:spcBef>
                <a:spcPct val="0"/>
              </a:spcBef>
              <a:defRPr sz="1200" b="0"/>
            </a:lvl1pPr>
          </a:lstStyle>
          <a:p>
            <a:fld id="{A632184F-773D-4000-A826-9242D715C55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37" name="McK Separator" hidden="1"/>
          <p:cNvSpPr>
            <a:spLocks noChangeShapeType="1"/>
          </p:cNvSpPr>
          <p:nvPr/>
        </p:nvSpPr>
        <p:spPr bwMode="auto">
          <a:xfrm>
            <a:off x="822325" y="1387475"/>
            <a:ext cx="524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9" name="Rectangle 1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08000" y="131763"/>
            <a:ext cx="5764213" cy="43227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sp>
      <p:sp>
        <p:nvSpPr>
          <p:cNvPr id="5140" name="Rectangle 2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4863" y="4767263"/>
            <a:ext cx="76962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032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3810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620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249E9-A03B-4A00-9BC5-24FA5C40D576}" type="slidenum">
              <a:rPr lang="en-US"/>
              <a:pPr/>
              <a:t>0</a:t>
            </a:fld>
            <a:endParaRPr lang="en-US"/>
          </a:p>
        </p:txBody>
      </p:sp>
      <p:sp>
        <p:nvSpPr>
          <p:cNvPr id="107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9588" y="131763"/>
            <a:ext cx="5764212" cy="4322762"/>
          </a:xfrm>
          <a:ln/>
        </p:spPr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59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6" name="Picture 1068" descr="McK_logotype_pos_black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8100" y="576263"/>
            <a:ext cx="2054225" cy="225425"/>
          </a:xfrm>
          <a:prstGeom prst="rect">
            <a:avLst/>
          </a:prstGeom>
          <a:noFill/>
        </p:spPr>
      </p:pic>
      <p:sp>
        <p:nvSpPr>
          <p:cNvPr id="13316" name="doc id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93988" y="2757488"/>
            <a:ext cx="5129212" cy="36512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93988" y="3962400"/>
            <a:ext cx="5129212" cy="2127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3354" name="McK Title Elements"/>
          <p:cNvGrpSpPr>
            <a:grpSpLocks/>
          </p:cNvGrpSpPr>
          <p:nvPr/>
        </p:nvGrpSpPr>
        <p:grpSpPr bwMode="auto">
          <a:xfrm>
            <a:off x="2693988" y="2182813"/>
            <a:ext cx="5129212" cy="4602162"/>
            <a:chOff x="1663" y="1348"/>
            <a:chExt cx="3167" cy="2841"/>
          </a:xfrm>
        </p:grpSpPr>
        <p:sp>
          <p:nvSpPr>
            <p:cNvPr id="13331" name="McK Confidential" hidden="1"/>
            <p:cNvSpPr txBox="1">
              <a:spLocks noChangeArrowheads="1"/>
            </p:cNvSpPr>
            <p:nvPr userDrawn="1"/>
          </p:nvSpPr>
          <p:spPr bwMode="auto">
            <a:xfrm>
              <a:off x="1663" y="1348"/>
              <a:ext cx="9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33450">
                <a:spcBef>
                  <a:spcPct val="0"/>
                </a:spcBef>
              </a:pPr>
              <a:r>
                <a:rPr lang="en-US" sz="1400" b="0"/>
                <a:t>VERTRAULICH</a:t>
              </a:r>
            </a:p>
          </p:txBody>
        </p:sp>
        <p:sp>
          <p:nvSpPr>
            <p:cNvPr id="13332" name="McK Document" hidden="1"/>
            <p:cNvSpPr txBox="1">
              <a:spLocks noChangeArrowheads="1"/>
            </p:cNvSpPr>
            <p:nvPr userDrawn="1"/>
          </p:nvSpPr>
          <p:spPr bwMode="auto">
            <a:xfrm>
              <a:off x="1663" y="3049"/>
              <a:ext cx="31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33450">
                <a:spcBef>
                  <a:spcPct val="0"/>
                </a:spcBef>
              </a:pPr>
              <a:r>
                <a:rPr lang="en-US" sz="1400" b="0"/>
                <a:t>Dokument</a:t>
              </a:r>
            </a:p>
          </p:txBody>
        </p:sp>
        <p:sp>
          <p:nvSpPr>
            <p:cNvPr id="13333" name="McK Date" hidden="1"/>
            <p:cNvSpPr txBox="1">
              <a:spLocks noChangeArrowheads="1"/>
            </p:cNvSpPr>
            <p:nvPr userDrawn="1"/>
          </p:nvSpPr>
          <p:spPr bwMode="auto">
            <a:xfrm>
              <a:off x="1663" y="3216"/>
              <a:ext cx="31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33450">
                <a:spcBef>
                  <a:spcPct val="0"/>
                </a:spcBef>
              </a:pPr>
              <a:r>
                <a:rPr lang="en-US" sz="1400" b="0"/>
                <a:t>Date</a:t>
              </a:r>
            </a:p>
          </p:txBody>
        </p:sp>
        <p:sp>
          <p:nvSpPr>
            <p:cNvPr id="13334" name="McK Disclaimer" hidden="1"/>
            <p:cNvSpPr>
              <a:spLocks noChangeArrowheads="1"/>
            </p:cNvSpPr>
            <p:nvPr userDrawn="1">
              <p:custDataLst>
                <p:tags r:id="rId1"/>
              </p:custDataLst>
            </p:nvPr>
          </p:nvSpPr>
          <p:spPr bwMode="auto">
            <a:xfrm>
              <a:off x="1663" y="3673"/>
              <a:ext cx="2970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Bef>
                  <a:spcPct val="0"/>
                </a:spcBef>
              </a:pPr>
              <a:r>
                <a:rPr lang="en-US" sz="900" b="0"/>
                <a:t>Dieser Bericht ist ausschließlich für Mitarbeiter des Klienten bestimmt. Die Verteilung, Zitierung und Vervielfältigung – auch auszugsweise – zum Zwecke der Weitergabe an </a:t>
              </a:r>
              <a:br>
                <a:rPr lang="en-US" sz="900" b="0"/>
              </a:br>
              <a:r>
                <a:rPr lang="en-US" sz="900" b="0"/>
                <a:t>Dritte ist nur mit vorheriger schriftlicher Zustimmung von McKinsey &amp; Company gestattet.</a:t>
              </a:r>
              <a:br>
                <a:rPr lang="en-US" sz="900" b="0"/>
              </a:br>
              <a:r>
                <a:rPr lang="en-US" sz="900" b="0"/>
                <a:t>Die hier zusammengefassten Texte und Grafiken wurden von McKinsey &amp; Company im Rahmen einer Präsentation eingesetzt; sie stellen keine vollständige Dokumentation der Veranstaltung dar.</a:t>
              </a:r>
            </a:p>
          </p:txBody>
        </p:sp>
      </p:grpSp>
      <p:sp>
        <p:nvSpPr>
          <p:cNvPr id="13348" name="Rectangle 1060"/>
          <p:cNvSpPr>
            <a:spLocks noChangeArrowheads="1"/>
          </p:cNvSpPr>
          <p:nvPr/>
        </p:nvSpPr>
        <p:spPr bwMode="auto">
          <a:xfrm>
            <a:off x="6388100" y="933450"/>
            <a:ext cx="141922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933450" eaLnBrk="0" hangingPunct="0">
              <a:spcBef>
                <a:spcPct val="0"/>
              </a:spcBef>
            </a:pPr>
            <a:r>
              <a:rPr lang="en-US" sz="900"/>
              <a:t>Copyright 2001</a:t>
            </a:r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B83814-E2BB-4C8E-909A-7E1DD120FB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234950"/>
            <a:ext cx="2197100" cy="228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238" y="234950"/>
            <a:ext cx="6443662" cy="228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7789B0-8D61-4C00-B7AC-CF8C22530C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288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2238" y="1298575"/>
            <a:ext cx="8793162" cy="12223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0125" y="36513"/>
            <a:ext cx="295275" cy="122237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643688"/>
            <a:ext cx="1905000" cy="182562"/>
          </a:xfrm>
        </p:spPr>
        <p:txBody>
          <a:bodyPr/>
          <a:lstStyle>
            <a:lvl1pPr>
              <a:defRPr/>
            </a:lvl1pPr>
          </a:lstStyle>
          <a:p>
            <a:fld id="{668D8EAB-A523-4BEE-BF0C-2861E70A59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3E32A1-09B7-4C1C-B0A0-08163D90A1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1C0EFA-C03E-4277-874F-29949C03C9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238" y="1298575"/>
            <a:ext cx="4319587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225" y="1298575"/>
            <a:ext cx="4321175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B3DFF9-4B26-4D27-939B-7CB3FE961A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F87C05-814A-4A76-8BCF-90A1C3499E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B9A6F1-46A1-49F9-A22A-C5D2EC32C5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DFAEEB-3857-405E-A1A7-BCE9084F70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135052-BAF0-44EF-919D-CC86BAD73B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01E792-D8C7-4C32-B22F-51D2B1A07A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doc id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20125" y="36513"/>
            <a:ext cx="2952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12813">
              <a:spcBef>
                <a:spcPct val="0"/>
              </a:spcBef>
              <a:defRPr sz="800" b="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30" name="pg num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43688"/>
            <a:ext cx="19050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12813">
              <a:spcBef>
                <a:spcPct val="0"/>
              </a:spcBef>
              <a:defRPr sz="1200" b="0">
                <a:solidFill>
                  <a:srgbClr val="000000"/>
                </a:solidFill>
              </a:defRPr>
            </a:lvl1pPr>
          </a:lstStyle>
          <a:p>
            <a:fld id="{1CDDB7EC-155D-49CB-98A3-52828F3846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2238" y="234950"/>
            <a:ext cx="87931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238" y="1298575"/>
            <a:ext cx="87931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96" name="McK Slide Elements"/>
          <p:cNvGrpSpPr>
            <a:grpSpLocks/>
          </p:cNvGrpSpPr>
          <p:nvPr/>
        </p:nvGrpSpPr>
        <p:grpSpPr bwMode="auto">
          <a:xfrm>
            <a:off x="122238" y="542925"/>
            <a:ext cx="8793162" cy="6288088"/>
            <a:chOff x="77" y="342"/>
            <a:chExt cx="5539" cy="3961"/>
          </a:xfrm>
        </p:grpSpPr>
        <p:sp>
          <p:nvSpPr>
            <p:cNvPr id="1032" name="McK Measure" hidden="1"/>
            <p:cNvSpPr txBox="1">
              <a:spLocks noChangeArrowheads="1"/>
            </p:cNvSpPr>
            <p:nvPr userDrawn="1"/>
          </p:nvSpPr>
          <p:spPr bwMode="auto">
            <a:xfrm>
              <a:off x="77" y="342"/>
              <a:ext cx="5539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12813">
                <a:spcBef>
                  <a:spcPct val="0"/>
                </a:spcBef>
              </a:pPr>
              <a:r>
                <a:rPr lang="en-US" b="0"/>
                <a:t>Unit of measure</a:t>
              </a:r>
            </a:p>
          </p:txBody>
        </p:sp>
        <p:sp>
          <p:nvSpPr>
            <p:cNvPr id="1033" name="McK Footnote" hidden="1"/>
            <p:cNvSpPr txBox="1">
              <a:spLocks noChangeArrowheads="1"/>
            </p:cNvSpPr>
            <p:nvPr userDrawn="1"/>
          </p:nvSpPr>
          <p:spPr bwMode="auto">
            <a:xfrm>
              <a:off x="81" y="4045"/>
              <a:ext cx="524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585788" indent="-585788" algn="l" defTabSz="912813">
                <a:spcBef>
                  <a:spcPct val="0"/>
                </a:spcBef>
                <a:tabLst>
                  <a:tab pos="544513" algn="r"/>
                </a:tabLst>
              </a:pPr>
              <a:r>
                <a:rPr lang="en-US" sz="1200" b="0">
                  <a:solidFill>
                    <a:srgbClr val="000000"/>
                  </a:solidFill>
                </a:rPr>
                <a:t>	*	Footnote</a:t>
              </a:r>
            </a:p>
            <a:p>
              <a:pPr marL="585788" indent="-585788" algn="l" defTabSz="912813">
                <a:spcBef>
                  <a:spcPct val="20000"/>
                </a:spcBef>
                <a:tabLst>
                  <a:tab pos="544513" algn="r"/>
                </a:tabLst>
              </a:pPr>
              <a:r>
                <a:rPr lang="en-US" sz="1200" b="0">
                  <a:solidFill>
                    <a:srgbClr val="000000"/>
                  </a:solidFill>
                </a:rPr>
                <a:t>	Quelle:	Source</a:t>
              </a:r>
            </a:p>
          </p:txBody>
        </p:sp>
      </p:grpSp>
      <p:grpSp>
        <p:nvGrpSpPr>
          <p:cNvPr id="1082" name="McK Legende" hidden="1"/>
          <p:cNvGrpSpPr>
            <a:grpSpLocks/>
          </p:cNvGrpSpPr>
          <p:nvPr/>
        </p:nvGrpSpPr>
        <p:grpSpPr bwMode="auto">
          <a:xfrm>
            <a:off x="7839075" y="700088"/>
            <a:ext cx="1081088" cy="696912"/>
            <a:chOff x="4839" y="432"/>
            <a:chExt cx="668" cy="430"/>
          </a:xfrm>
        </p:grpSpPr>
        <p:sp>
          <p:nvSpPr>
            <p:cNvPr id="1067" name="Rectangle 43" hidden="1"/>
            <p:cNvSpPr>
              <a:spLocks noChangeArrowheads="1"/>
            </p:cNvSpPr>
            <p:nvPr/>
          </p:nvSpPr>
          <p:spPr bwMode="auto">
            <a:xfrm>
              <a:off x="4839" y="445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933450">
                <a:spcBef>
                  <a:spcPct val="0"/>
                </a:spcBef>
              </a:pPr>
              <a:endParaRPr lang="de-DE" b="0"/>
            </a:p>
          </p:txBody>
        </p:sp>
        <p:sp>
          <p:nvSpPr>
            <p:cNvPr id="1068" name="Rectangle 44" hidden="1"/>
            <p:cNvSpPr>
              <a:spLocks noChangeArrowheads="1"/>
            </p:cNvSpPr>
            <p:nvPr/>
          </p:nvSpPr>
          <p:spPr bwMode="auto">
            <a:xfrm>
              <a:off x="5135" y="432"/>
              <a:ext cx="3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892175" eaLnBrk="0" hangingPunct="0">
                <a:spcBef>
                  <a:spcPct val="0"/>
                </a:spcBef>
              </a:pPr>
              <a:r>
                <a:rPr lang="en-US" sz="1400" b="0"/>
                <a:t>Legend</a:t>
              </a:r>
            </a:p>
          </p:txBody>
        </p:sp>
        <p:sp>
          <p:nvSpPr>
            <p:cNvPr id="1069" name="Rectangle 45" hidden="1"/>
            <p:cNvSpPr>
              <a:spLocks noChangeArrowheads="1"/>
            </p:cNvSpPr>
            <p:nvPr/>
          </p:nvSpPr>
          <p:spPr bwMode="auto">
            <a:xfrm>
              <a:off x="5135" y="580"/>
              <a:ext cx="3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892175" eaLnBrk="0" hangingPunct="0">
                <a:spcBef>
                  <a:spcPct val="0"/>
                </a:spcBef>
              </a:pPr>
              <a:r>
                <a:rPr lang="en-US" sz="1400" b="0"/>
                <a:t>Legend</a:t>
              </a:r>
            </a:p>
          </p:txBody>
        </p:sp>
        <p:sp>
          <p:nvSpPr>
            <p:cNvPr id="1070" name="Rectangle 46" hidden="1"/>
            <p:cNvSpPr>
              <a:spLocks noChangeArrowheads="1"/>
            </p:cNvSpPr>
            <p:nvPr/>
          </p:nvSpPr>
          <p:spPr bwMode="auto">
            <a:xfrm>
              <a:off x="5135" y="728"/>
              <a:ext cx="3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892175" eaLnBrk="0" hangingPunct="0">
                <a:spcBef>
                  <a:spcPct val="0"/>
                </a:spcBef>
              </a:pPr>
              <a:r>
                <a:rPr lang="en-US" sz="1400" b="0"/>
                <a:t>Legend</a:t>
              </a:r>
            </a:p>
          </p:txBody>
        </p:sp>
        <p:sp>
          <p:nvSpPr>
            <p:cNvPr id="1071" name="Rectangle 47" hidden="1"/>
            <p:cNvSpPr>
              <a:spLocks noChangeArrowheads="1"/>
            </p:cNvSpPr>
            <p:nvPr/>
          </p:nvSpPr>
          <p:spPr bwMode="auto">
            <a:xfrm>
              <a:off x="4839" y="595"/>
              <a:ext cx="227" cy="1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933450">
                <a:spcBef>
                  <a:spcPct val="0"/>
                </a:spcBef>
              </a:pPr>
              <a:endParaRPr lang="de-DE" b="0"/>
            </a:p>
          </p:txBody>
        </p:sp>
        <p:sp>
          <p:nvSpPr>
            <p:cNvPr id="1072" name="Rectangle 48" hidden="1"/>
            <p:cNvSpPr>
              <a:spLocks noChangeArrowheads="1"/>
            </p:cNvSpPr>
            <p:nvPr/>
          </p:nvSpPr>
          <p:spPr bwMode="auto">
            <a:xfrm>
              <a:off x="4839" y="738"/>
              <a:ext cx="227" cy="11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933450">
                <a:spcBef>
                  <a:spcPct val="0"/>
                </a:spcBef>
              </a:pPr>
              <a:endParaRPr lang="de-DE" b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zoom/>
    <p:sndAc>
      <p:endSnd/>
    </p:sndAc>
  </p:transition>
  <p:hf hdr="0" ftr="0" dt="0"/>
  <p:txStyles>
    <p:titleStyle>
      <a:lvl1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algn="l" defTabSz="912813" rtl="0" fontAlgn="base">
        <a:spcBef>
          <a:spcPct val="0"/>
        </a:spcBef>
        <a:spcAft>
          <a:spcPct val="0"/>
        </a:spcAft>
        <a:buSzPct val="12000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47638" indent="-146050" algn="l" defTabSz="912813" rtl="0" fontAlgn="base">
        <a:spcBef>
          <a:spcPct val="0"/>
        </a:spcBef>
        <a:spcAft>
          <a:spcPct val="0"/>
        </a:spcAft>
        <a:buSzPct val="120000"/>
        <a:buChar char="•"/>
        <a:defRPr sz="1600">
          <a:solidFill>
            <a:schemeClr val="tx1"/>
          </a:solidFill>
          <a:latin typeface="+mn-lt"/>
        </a:defRPr>
      </a:lvl2pPr>
      <a:lvl3pPr marL="301625" indent="-152400" algn="l" defTabSz="912813" rtl="0" fontAlgn="base"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3pPr>
      <a:lvl4pPr marL="441325" indent="-138113" algn="l" defTabSz="912813" rtl="0" fontAlgn="base">
        <a:spcBef>
          <a:spcPct val="0"/>
        </a:spcBef>
        <a:spcAft>
          <a:spcPct val="0"/>
        </a:spcAft>
        <a:buSzPct val="89000"/>
        <a:buChar char="•"/>
        <a:defRPr sz="1600">
          <a:solidFill>
            <a:schemeClr val="tx1"/>
          </a:solidFill>
          <a:latin typeface="+mn-lt"/>
        </a:defRPr>
      </a:lvl4pPr>
      <a:lvl5pPr marL="5937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5pPr>
      <a:lvl6pPr marL="10509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6pPr>
      <a:lvl7pPr marL="15081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7pPr>
      <a:lvl8pPr marL="19653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8pPr>
      <a:lvl9pPr marL="24225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EFBA6B-8A48-446C-8018-7426BB72D1CE}" type="slidenum">
              <a:rPr lang="en-US"/>
              <a:pPr/>
              <a:t>0</a:t>
            </a:fld>
            <a:endParaRPr lang="en-US"/>
          </a:p>
        </p:txBody>
      </p:sp>
      <p:sp>
        <p:nvSpPr>
          <p:cNvPr id="1074178" name="Rectangle 2"/>
          <p:cNvSpPr>
            <a:spLocks noChangeArrowheads="1"/>
          </p:cNvSpPr>
          <p:nvPr/>
        </p:nvSpPr>
        <p:spPr bwMode="invGray">
          <a:xfrm>
            <a:off x="1131888" y="914401"/>
            <a:ext cx="6889750" cy="442220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8352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3286" tIns="46643" rIns="93286" bIns="46643" anchor="ctr"/>
          <a:lstStyle/>
          <a:p>
            <a:pPr defTabSz="933450">
              <a:spcBef>
                <a:spcPct val="0"/>
              </a:spcBef>
            </a:pPr>
            <a:endParaRPr lang="de-DE" sz="1200" b="0"/>
          </a:p>
        </p:txBody>
      </p:sp>
      <p:sp>
        <p:nvSpPr>
          <p:cNvPr id="1074180" name="Rectangle 4"/>
          <p:cNvSpPr>
            <a:spLocks noChangeArrowheads="1"/>
          </p:cNvSpPr>
          <p:nvPr/>
        </p:nvSpPr>
        <p:spPr bwMode="auto">
          <a:xfrm>
            <a:off x="7331075" y="0"/>
            <a:ext cx="1611313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3286" tIns="46643" rIns="93286" bIns="46643" anchor="ctr"/>
          <a:lstStyle/>
          <a:p>
            <a:pPr defTabSz="933450">
              <a:spcBef>
                <a:spcPct val="0"/>
              </a:spcBef>
            </a:pPr>
            <a:endParaRPr lang="de-DE" sz="1200" b="0"/>
          </a:p>
        </p:txBody>
      </p:sp>
      <p:sp>
        <p:nvSpPr>
          <p:cNvPr id="1074181" name="Rectangle 5"/>
          <p:cNvSpPr>
            <a:spLocks noChangeArrowheads="1"/>
          </p:cNvSpPr>
          <p:nvPr/>
        </p:nvSpPr>
        <p:spPr bwMode="auto">
          <a:xfrm>
            <a:off x="8348663" y="6567488"/>
            <a:ext cx="795337" cy="2905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84289" y="1645921"/>
            <a:ext cx="7314210" cy="191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41022" rIns="82045" bIns="41022">
            <a:spAutoFit/>
          </a:bodyPr>
          <a:lstStyle/>
          <a:p>
            <a:pPr algn="l" defTabSz="912813">
              <a:lnSpc>
                <a:spcPct val="110000"/>
              </a:lnSpc>
              <a:spcBef>
                <a:spcPct val="0"/>
              </a:spcBef>
            </a:pPr>
            <a:r>
              <a:rPr lang="en-US" sz="3200" dirty="0" smtClean="0">
                <a:solidFill>
                  <a:schemeClr val="tx2"/>
                </a:solidFill>
              </a:rPr>
              <a:t>MARKETING ANALYTICS</a:t>
            </a:r>
          </a:p>
          <a:p>
            <a:pPr algn="l" defTabSz="912813">
              <a:lnSpc>
                <a:spcPct val="110000"/>
              </a:lnSpc>
              <a:spcBef>
                <a:spcPct val="0"/>
              </a:spcBef>
            </a:pPr>
            <a:endParaRPr lang="en-US" sz="1200" dirty="0" smtClean="0">
              <a:solidFill>
                <a:schemeClr val="tx2"/>
              </a:solidFill>
            </a:endParaRPr>
          </a:p>
          <a:p>
            <a:pPr algn="l" defTabSz="912813">
              <a:lnSpc>
                <a:spcPct val="110000"/>
              </a:lnSpc>
              <a:spcBef>
                <a:spcPct val="0"/>
              </a:spcBef>
            </a:pPr>
            <a:r>
              <a:rPr lang="en-US" sz="3200" dirty="0" smtClean="0">
                <a:solidFill>
                  <a:schemeClr val="tx2"/>
                </a:solidFill>
              </a:rPr>
              <a:t>EXAM 1 REVIEW</a:t>
            </a:r>
          </a:p>
          <a:p>
            <a:pPr algn="l" defTabSz="912813">
              <a:lnSpc>
                <a:spcPct val="110000"/>
              </a:lnSpc>
              <a:spcBef>
                <a:spcPct val="0"/>
              </a:spcBef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84289" y="3800834"/>
            <a:ext cx="610076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 algn="l" defTabSz="912813">
              <a:spcBef>
                <a:spcPct val="0"/>
              </a:spcBef>
              <a:buSzPct val="120000"/>
            </a:pPr>
            <a:endParaRPr lang="en-US" sz="2000" b="0" dirty="0"/>
          </a:p>
          <a:p>
            <a:pPr marL="342900" indent="-342900" algn="l" defTabSz="912813">
              <a:lnSpc>
                <a:spcPct val="130000"/>
              </a:lnSpc>
              <a:spcBef>
                <a:spcPct val="0"/>
              </a:spcBef>
              <a:buSzPct val="120000"/>
            </a:pPr>
            <a:r>
              <a:rPr lang="en-US" sz="2000" b="0" i="1" dirty="0" smtClean="0"/>
              <a:t>Professor </a:t>
            </a:r>
            <a:r>
              <a:rPr lang="en-US" sz="2000" b="0" i="1" dirty="0" err="1" smtClean="0"/>
              <a:t>Sonnier</a:t>
            </a:r>
            <a:endParaRPr lang="en-US" sz="2000" b="0" i="1" dirty="0" smtClean="0"/>
          </a:p>
          <a:p>
            <a:pPr marL="342900" indent="-342900" algn="l" defTabSz="912813">
              <a:lnSpc>
                <a:spcPct val="130000"/>
              </a:lnSpc>
              <a:spcBef>
                <a:spcPct val="0"/>
              </a:spcBef>
              <a:buSzPct val="120000"/>
            </a:pPr>
            <a:r>
              <a:rPr lang="en-US" sz="2000" b="0" i="1" dirty="0" smtClean="0"/>
              <a:t>Fall </a:t>
            </a:r>
            <a:r>
              <a:rPr lang="en-US" sz="2000" b="0" i="1" dirty="0" smtClean="0"/>
              <a:t>2022</a:t>
            </a:r>
            <a:endParaRPr lang="en-US" sz="2000" b="0" i="1" dirty="0" smtClean="0"/>
          </a:p>
        </p:txBody>
      </p:sp>
    </p:spTree>
    <p:extLst>
      <p:ext uri="{BB962C8B-B14F-4D97-AF65-F5344CB8AC3E}">
        <p14:creationId xmlns:p14="http://schemas.microsoft.com/office/powerpoint/2010/main" val="36599169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34204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MARKETING ANALYTICS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752201" y="326592"/>
            <a:ext cx="7299971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Key Concepts from  Session 5:  Discrete Choice Models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201" y="869437"/>
            <a:ext cx="7299971" cy="57554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OLS is not well suited to the analysis of discrete choice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By combining behavioral and statistical models we can compute the probability of observing discrete outcomes (i.e., probability of enrollment) conditional on relevant covariates (i.e., GMAT score)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DCM’s differ from linear regression in how we interpret parameters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Pay attention to specification of the intercept!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To assess the impact of a unit change in a covariate X from X0 to X1 we examine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Percentage change in the odds ratio (odds ratio at X0 and X1)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Change in probability given a change in X (choice probability at X0 and X1)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39310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34204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MARKETING ANALYTICS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836176" y="528326"/>
            <a:ext cx="7299971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Key Concepts for Session 6:  Choice Based Conjoint Exercise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176" y="1296649"/>
            <a:ext cx="7299971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We generalized binary choice models to multinomial choice models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We are able to generate estimates of the probability of buying conditional on observed product attributes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Unlike linear conjoint we have only an aggregate model to predict probability and market share</a:t>
            </a:r>
            <a:endParaRPr lang="en-US" dirty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Aggregate model can be used to do market share analysis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Model yields counterintuitive patters of cross price effects</a:t>
            </a: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828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34204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MARKETING ANALYTICS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836176" y="528326"/>
            <a:ext cx="7299971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Key Concepts for Session 7:  Attitudinal Segmentation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176" y="1296649"/>
            <a:ext cx="7299971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Segmentation benefits firms and consumers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Success requires alignment on a number of factors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Can segment markets on different bases</a:t>
            </a:r>
            <a:endParaRPr lang="en-US" dirty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K-Means cluster analysis is a tool useful for attitudinal segmentation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Finds segments that are within group homogeneous and between group heterogeneous on basis variables</a:t>
            </a: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97057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34204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MARKETING ANALYTICS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836176" y="528326"/>
            <a:ext cx="7299971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Key Concepts for Session 8:  Preference Segmentation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176" y="1296649"/>
            <a:ext cx="7299971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We can segment consumers on the basis of their preferences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Stated Preferences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Revealed Preferences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Individual level data tells us about differences across units (i.e., customers or stores)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Aggregate analysis gives us more statistical reliability, but at the cost of treating all units (i.e., customers or stores) the same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HB analysis is a tool to combine both sets of information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Unit level information (the individual data)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Information about all units (the prior)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62141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500062" y="433802"/>
            <a:ext cx="7556499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56771" y="506691"/>
            <a:ext cx="6502400" cy="6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2813">
              <a:buSzPct val="120000"/>
            </a:pPr>
            <a:r>
              <a:rPr lang="en-US" sz="1700" i="1" dirty="0" smtClean="0">
                <a:solidFill>
                  <a:schemeClr val="tx2"/>
                </a:solidFill>
              </a:rPr>
              <a:t>Key Concepts from Session 9:  Recommendation Systems</a:t>
            </a:r>
          </a:p>
          <a:p>
            <a:pPr defTabSz="912813">
              <a:buSzPct val="120000"/>
            </a:pPr>
            <a:endParaRPr lang="en-US" sz="1700" i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61" y="1039027"/>
            <a:ext cx="7556499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Types of preference data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Stated preferences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Revealed preference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Models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Heuristic rules are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Simple (relatively!)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Fast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Scalable (usually!)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Examples Include: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User and Item Based Collaborative Filters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Matrix Factorization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Market Basket Analysis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gray">
          <a:xfrm>
            <a:off x="122238" y="34204"/>
            <a:ext cx="8793162" cy="292388"/>
          </a:xfrm>
          <a:prstGeom prst="rect">
            <a:avLst/>
          </a:prstGeom>
        </p:spPr>
        <p:txBody>
          <a:bodyPr/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smtClean="0"/>
              <a:t>MARKETING ANALYTICS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4001821459"/>
      </p:ext>
    </p:extLst>
  </p:cSld>
  <p:clrMapOvr>
    <a:masterClrMapping/>
  </p:clrMapOvr>
  <p:transition>
    <p:zoom/>
    <p:sndAc>
      <p:endSnd/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500062" y="433802"/>
            <a:ext cx="7556499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56771" y="506691"/>
            <a:ext cx="6502400" cy="6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2813">
              <a:buSzPct val="120000"/>
            </a:pPr>
            <a:r>
              <a:rPr lang="en-US" sz="1700" i="1" dirty="0" smtClean="0">
                <a:solidFill>
                  <a:schemeClr val="tx2"/>
                </a:solidFill>
              </a:rPr>
              <a:t>Key Concepts from Session 10: Behavioral Segmentation</a:t>
            </a:r>
          </a:p>
          <a:p>
            <a:pPr defTabSz="912813">
              <a:buSzPct val="120000"/>
            </a:pPr>
            <a:endParaRPr lang="en-US" sz="1700" i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61" y="1233605"/>
            <a:ext cx="7556499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RFM uses rules of thumb derived from past purchase behavior to predict market response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Does </a:t>
            </a:r>
            <a:r>
              <a:rPr lang="en-US" dirty="0">
                <a:solidFill>
                  <a:schemeClr val="tx2"/>
                </a:solidFill>
              </a:rPr>
              <a:t>not require sophisticated software or </a:t>
            </a:r>
            <a:r>
              <a:rPr lang="en-US" dirty="0" smtClean="0">
                <a:solidFill>
                  <a:schemeClr val="tx2"/>
                </a:solidFill>
              </a:rPr>
              <a:t>analytics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Everyone in an RFM cell shares the same response probability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If we want individual level estimates of probability we need a scoring model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RFM </a:t>
            </a:r>
            <a:r>
              <a:rPr lang="en-US" dirty="0">
                <a:solidFill>
                  <a:schemeClr val="tx2"/>
                </a:solidFill>
              </a:rPr>
              <a:t>is limited to R, F, </a:t>
            </a:r>
            <a:r>
              <a:rPr lang="en-US" dirty="0" smtClean="0">
                <a:solidFill>
                  <a:schemeClr val="tx2"/>
                </a:solidFill>
              </a:rPr>
              <a:t>M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There </a:t>
            </a:r>
            <a:r>
              <a:rPr lang="en-US" dirty="0">
                <a:solidFill>
                  <a:schemeClr val="tx2"/>
                </a:solidFill>
              </a:rPr>
              <a:t>may be more predictive </a:t>
            </a:r>
            <a:r>
              <a:rPr lang="en-US" dirty="0" smtClean="0">
                <a:solidFill>
                  <a:schemeClr val="tx2"/>
                </a:solidFill>
              </a:rPr>
              <a:t>information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Propensity </a:t>
            </a:r>
            <a:r>
              <a:rPr lang="en-US" dirty="0">
                <a:solidFill>
                  <a:schemeClr val="tx2"/>
                </a:solidFill>
              </a:rPr>
              <a:t>scoring models allow us to incorporate other information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gray">
          <a:xfrm>
            <a:off x="122238" y="34204"/>
            <a:ext cx="8793162" cy="292388"/>
          </a:xfrm>
          <a:prstGeom prst="rect">
            <a:avLst/>
          </a:prstGeom>
        </p:spPr>
        <p:txBody>
          <a:bodyPr/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smtClean="0"/>
              <a:t>MARKETING ANALYTICS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4193578211"/>
      </p:ext>
    </p:extLst>
  </p:cSld>
  <p:clrMapOvr>
    <a:masterClrMapping/>
  </p:clrMapOvr>
  <p:transition>
    <p:zoom/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EXAM I INFORMATION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EXAM LOGISTICS AND POLICIES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250" y="1423437"/>
            <a:ext cx="6775450" cy="34624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Tuesday Oct 11, 2022 </a:t>
            </a:r>
            <a:r>
              <a:rPr lang="en-US" sz="1800" dirty="0" smtClean="0">
                <a:solidFill>
                  <a:schemeClr val="tx2"/>
                </a:solidFill>
              </a:rPr>
              <a:t>during class session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Exam covers Session 1-Session 10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Multiple choice True/False </a:t>
            </a:r>
            <a:r>
              <a:rPr lang="en-US" sz="1800" dirty="0" smtClean="0">
                <a:solidFill>
                  <a:schemeClr val="tx2"/>
                </a:solidFill>
              </a:rPr>
              <a:t>exam (paper)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You </a:t>
            </a:r>
            <a:r>
              <a:rPr lang="en-US" sz="1800" dirty="0" smtClean="0">
                <a:solidFill>
                  <a:schemeClr val="tx2"/>
                </a:solidFill>
              </a:rPr>
              <a:t>may use Excel or a calculator to perform calculations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Exam will be open notes but class recordings will be disabled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Communication with anyone during the exam is strictly forbidden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Instructor </a:t>
            </a:r>
            <a:r>
              <a:rPr lang="en-US" sz="2000" i="1" u="sng" dirty="0" smtClean="0">
                <a:solidFill>
                  <a:srgbClr val="FF0000"/>
                </a:solidFill>
              </a:rPr>
              <a:t>will not </a:t>
            </a:r>
            <a:r>
              <a:rPr lang="en-US" sz="1800" dirty="0" smtClean="0">
                <a:solidFill>
                  <a:schemeClr val="tx2"/>
                </a:solidFill>
              </a:rPr>
              <a:t>answer any questions during the exam</a:t>
            </a:r>
          </a:p>
        </p:txBody>
      </p:sp>
    </p:spTree>
    <p:extLst>
      <p:ext uri="{BB962C8B-B14F-4D97-AF65-F5344CB8AC3E}">
        <p14:creationId xmlns:p14="http://schemas.microsoft.com/office/powerpoint/2010/main" val="3303706872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EXAM STRUCTURE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489376" y="3004457"/>
            <a:ext cx="1262744" cy="22533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250" y="1215688"/>
            <a:ext cx="677545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Multiple Choice Questions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Mix </a:t>
            </a:r>
            <a:r>
              <a:rPr lang="en-US" sz="1800" dirty="0">
                <a:solidFill>
                  <a:schemeClr val="tx2"/>
                </a:solidFill>
              </a:rPr>
              <a:t>of quantitative and conceptual framework </a:t>
            </a:r>
            <a:r>
              <a:rPr lang="en-US" sz="1800" dirty="0" smtClean="0">
                <a:solidFill>
                  <a:schemeClr val="tx2"/>
                </a:solidFill>
              </a:rPr>
              <a:t>questions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Expect no more than 25 </a:t>
            </a:r>
            <a:r>
              <a:rPr lang="en-US" sz="1800" dirty="0" smtClean="0">
                <a:solidFill>
                  <a:schemeClr val="tx2"/>
                </a:solidFill>
              </a:rPr>
              <a:t>questions</a:t>
            </a:r>
            <a:endParaRPr lang="en-US" sz="1800" dirty="0">
              <a:solidFill>
                <a:schemeClr val="tx2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Exam drawn from material in lectures, </a:t>
            </a:r>
            <a:r>
              <a:rPr lang="en-US" sz="1800" dirty="0" err="1" smtClean="0">
                <a:solidFill>
                  <a:schemeClr val="tx2"/>
                </a:solidFill>
              </a:rPr>
              <a:t>homeworks</a:t>
            </a:r>
            <a:r>
              <a:rPr lang="en-US" sz="1800" dirty="0" smtClean="0">
                <a:solidFill>
                  <a:schemeClr val="tx2"/>
                </a:solidFill>
              </a:rPr>
              <a:t>, and in-class exercises (not the readings)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Be comfortable with the </a:t>
            </a:r>
            <a:r>
              <a:rPr lang="en-US" sz="1800" i="1" u="sng" dirty="0" smtClean="0">
                <a:solidFill>
                  <a:srgbClr val="FF0000"/>
                </a:solidFill>
              </a:rPr>
              <a:t>solution principles </a:t>
            </a:r>
            <a:r>
              <a:rPr lang="en-US" sz="1800" dirty="0" smtClean="0">
                <a:solidFill>
                  <a:schemeClr val="tx2"/>
                </a:solidFill>
              </a:rPr>
              <a:t>of the </a:t>
            </a:r>
            <a:r>
              <a:rPr lang="en-US" sz="1800" dirty="0" err="1" smtClean="0">
                <a:solidFill>
                  <a:schemeClr val="tx2"/>
                </a:solidFill>
              </a:rPr>
              <a:t>homeworks</a:t>
            </a:r>
            <a:r>
              <a:rPr lang="en-US" sz="1800" dirty="0" smtClean="0">
                <a:solidFill>
                  <a:schemeClr val="tx2"/>
                </a:solidFill>
              </a:rPr>
              <a:t> and in-class exercises.</a:t>
            </a: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Interpret results</a:t>
            </a: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Use results to compute quantities of interest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EXAM I INFORMATION</a:t>
            </a:r>
          </a:p>
        </p:txBody>
      </p:sp>
    </p:spTree>
    <p:extLst>
      <p:ext uri="{BB962C8B-B14F-4D97-AF65-F5344CB8AC3E}">
        <p14:creationId xmlns:p14="http://schemas.microsoft.com/office/powerpoint/2010/main" val="286990049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052"/>
          <a:stretch/>
        </p:blipFill>
        <p:spPr>
          <a:xfrm>
            <a:off x="476250" y="1143000"/>
            <a:ext cx="6443802" cy="1754131"/>
          </a:xfrm>
          <a:prstGeom prst="rect">
            <a:avLst/>
          </a:prstGeom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gray">
          <a:xfrm>
            <a:off x="122238" y="234950"/>
            <a:ext cx="8793162" cy="292388"/>
          </a:xfrm>
          <a:prstGeom prst="rect">
            <a:avLst/>
          </a:prstGeom>
        </p:spPr>
        <p:txBody>
          <a:bodyPr/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FINAL EXAM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EXAMPLE MULTIPLE CHOICE QUESTIONS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69361" y="2011925"/>
            <a:ext cx="242596" cy="19594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3076793"/>
            <a:ext cx="5113397" cy="365414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 bwMode="auto">
          <a:xfrm>
            <a:off x="552950" y="6447746"/>
            <a:ext cx="265702" cy="23355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78697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684" b="51170"/>
          <a:stretch/>
        </p:blipFill>
        <p:spPr>
          <a:xfrm>
            <a:off x="476250" y="1357025"/>
            <a:ext cx="7843720" cy="18338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gray">
          <a:xfrm>
            <a:off x="122238" y="234950"/>
            <a:ext cx="8793162" cy="292388"/>
          </a:xfrm>
          <a:prstGeom prst="rect">
            <a:avLst/>
          </a:prstGeom>
        </p:spPr>
        <p:txBody>
          <a:bodyPr/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FINAL EXAM</a:t>
            </a: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EXAMPLE MULTIPLE CHOICE QUESTIONS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18455" y="2427303"/>
            <a:ext cx="242596" cy="19594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4214396"/>
            <a:ext cx="6010275" cy="180975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597159" y="4742441"/>
            <a:ext cx="242596" cy="19594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972194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34204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MARKETING ANALYTICS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836176" y="528326"/>
            <a:ext cx="7299971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Key Concepts from Session 1:  A Case Study of Kodak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176" y="1296649"/>
            <a:ext cx="5999339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Mathematical Identities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2"/>
                </a:solidFill>
              </a:rPr>
              <a:t>Margins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2"/>
                </a:solidFill>
              </a:rPr>
              <a:t>Profits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2"/>
                </a:solidFill>
              </a:rPr>
              <a:t>Breakeven Volumes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Empirical Relationships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2"/>
                </a:solidFill>
              </a:rPr>
              <a:t>Sales Response Functions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2"/>
                </a:solidFill>
              </a:rPr>
              <a:t>What Variables?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2"/>
                </a:solidFill>
              </a:rPr>
              <a:t>Competitive Effects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Customer Value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2"/>
                </a:solidFill>
              </a:rPr>
              <a:t>Value in Use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2"/>
                </a:solidFill>
              </a:rPr>
              <a:t>Functional Value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2"/>
                </a:solidFill>
              </a:rPr>
              <a:t>Experiential Value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6781"/>
      </p:ext>
    </p:extLst>
  </p:cSld>
  <p:clrMapOvr>
    <a:masterClrMapping/>
  </p:clrMapOvr>
  <p:transition>
    <p:zoom/>
    <p:sndAc>
      <p:endSnd/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34204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MARKETING ANALYTICS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770861" y="409983"/>
            <a:ext cx="7299971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Key Concepts from Session 2:  Value Creation and Value in Use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0861" y="1034609"/>
            <a:ext cx="7299971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Consumers derive value from goods and services in different ways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Value in Use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Functional Value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Experiential Value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Value is Use is the value consumers derive from using a good or service relative to the status quo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Value is Use is not generally equal to the price a firm may charge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2"/>
                </a:solidFill>
              </a:rPr>
              <a:t>Competition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2"/>
                </a:solidFill>
              </a:rPr>
              <a:t>Other dimensions of value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2"/>
                </a:solidFill>
              </a:rPr>
              <a:t>Other dimensions of consumer behavior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Creating value in use is not the only determinant of new product adoption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ACCORD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519751"/>
      </p:ext>
    </p:extLst>
  </p:cSld>
  <p:clrMapOvr>
    <a:masterClrMapping/>
  </p:clrMapOvr>
  <p:transition>
    <p:zoom/>
    <p:sndAc>
      <p:endSnd/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34204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MARKETING ANALYTICS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836176" y="528326"/>
            <a:ext cx="7299971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Key Concepts from Session 3:  Customer Mindset Metrics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833" y="1284537"/>
            <a:ext cx="7299971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Brands provide value to customers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Image that consumers demand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Signal of quality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Quantifying the experiential value of a brand or product is challenging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When products are similar in terms of physical characteristics demand analysis provides insights into experiential value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i="1" dirty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Perceptual maps can be used to visualize brand positions and the relationship between brand preference and brand position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991921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34204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MARKETING ANALYTICS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836176" y="528326"/>
            <a:ext cx="7299971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Key Concepts from Session 4:  Analyzing Customer Preferences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176" y="1296649"/>
            <a:ext cx="7299971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Revealed vs. Stated Preferences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Conjoint is a method to measure stated preferences via indirect elicitation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Products are viewed as bundles of attributes (i.e., a laptop is a bundle made up of size of screen, power of processor, amount of memory, brand and price)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Regression analysis of product ratings dependent on product attribute levels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Attribute importance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Dollar-metric valuation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Market share analysis</a:t>
            </a: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40453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RESIZE" val="Yes"/>
  <p:tag name="LLEFT" val=" 210.125"/>
  <p:tag name="LTOP" val=" 469.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0344B9"/>
      </a:dk2>
      <a:lt2>
        <a:srgbClr val="676767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2D7DFF"/>
      </a:hlink>
      <a:folHlink>
        <a:srgbClr val="000078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3296" tIns="46648" rIns="93296" bIns="46648" numCol="1" anchor="t" anchorCtr="0" compatLnSpc="1">
        <a:prstTxWarp prst="textNoShape">
          <a:avLst/>
        </a:prstTxWarp>
        <a:spAutoFit/>
      </a:bodyPr>
      <a:lstStyle>
        <a:defPPr marL="0" marR="0" indent="0" algn="ctr" defTabSz="933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3296" tIns="46648" rIns="93296" bIns="46648" numCol="1" anchor="t" anchorCtr="0" compatLnSpc="1">
        <a:prstTxWarp prst="textNoShape">
          <a:avLst/>
        </a:prstTxWarp>
        <a:spAutoFit/>
      </a:bodyPr>
      <a:lstStyle>
        <a:defPPr marL="0" marR="0" indent="0" algn="ctr" defTabSz="933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676767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344B9"/>
        </a:dk2>
        <a:lt2>
          <a:srgbClr val="676767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2D7DFF"/>
        </a:hlink>
        <a:folHlink>
          <a:srgbClr val="0000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676767"/>
        </a:dk1>
        <a:lt1>
          <a:srgbClr val="FFFFFF"/>
        </a:lt1>
        <a:dk2>
          <a:srgbClr val="000000"/>
        </a:dk2>
        <a:lt2>
          <a:srgbClr val="FFFF7F"/>
        </a:lt2>
        <a:accent1>
          <a:srgbClr val="00005A"/>
        </a:accent1>
        <a:accent2>
          <a:srgbClr val="0052D8"/>
        </a:accent2>
        <a:accent3>
          <a:srgbClr val="AAAAAA"/>
        </a:accent3>
        <a:accent4>
          <a:srgbClr val="DADADA"/>
        </a:accent4>
        <a:accent5>
          <a:srgbClr val="AAAAB5"/>
        </a:accent5>
        <a:accent6>
          <a:srgbClr val="0049C4"/>
        </a:accent6>
        <a:hlink>
          <a:srgbClr val="5F8DFF"/>
        </a:hlink>
        <a:folHlink>
          <a:srgbClr val="96C5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FE"/>
        </a:dk2>
        <a:lt2>
          <a:srgbClr val="000000"/>
        </a:lt2>
        <a:accent1>
          <a:srgbClr val="6598FF"/>
        </a:accent1>
        <a:accent2>
          <a:srgbClr val="FF8601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7901"/>
        </a:accent6>
        <a:hlink>
          <a:srgbClr val="33CB33"/>
        </a:hlink>
        <a:folHlink>
          <a:srgbClr val="0000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E"/>
        </a:dk2>
        <a:lt2>
          <a:srgbClr val="000000"/>
        </a:lt2>
        <a:accent1>
          <a:srgbClr val="6598FF"/>
        </a:accent1>
        <a:accent2>
          <a:srgbClr val="FFFE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E600"/>
        </a:accent6>
        <a:hlink>
          <a:srgbClr val="33CB33"/>
        </a:hlink>
        <a:folHlink>
          <a:srgbClr val="0000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6598FF"/>
        </a:dk1>
        <a:lt1>
          <a:srgbClr val="FFFFFF"/>
        </a:lt1>
        <a:dk2>
          <a:srgbClr val="000000"/>
        </a:dk2>
        <a:lt2>
          <a:srgbClr val="FFFE00"/>
        </a:lt2>
        <a:accent1>
          <a:srgbClr val="0000FE"/>
        </a:accent1>
        <a:accent2>
          <a:srgbClr val="6598FF"/>
        </a:accent2>
        <a:accent3>
          <a:srgbClr val="AAAAAA"/>
        </a:accent3>
        <a:accent4>
          <a:srgbClr val="DADADA"/>
        </a:accent4>
        <a:accent5>
          <a:srgbClr val="AAAAFE"/>
        </a:accent5>
        <a:accent6>
          <a:srgbClr val="5B89E7"/>
        </a:accent6>
        <a:hlink>
          <a:srgbClr val="33CB33"/>
        </a:hlink>
        <a:folHlink>
          <a:srgbClr val="FF86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6598FF"/>
        </a:dk1>
        <a:lt1>
          <a:srgbClr val="FFFFFF"/>
        </a:lt1>
        <a:dk2>
          <a:srgbClr val="000000"/>
        </a:dk2>
        <a:lt2>
          <a:srgbClr val="FFFE00"/>
        </a:lt2>
        <a:accent1>
          <a:srgbClr val="0000FE"/>
        </a:accent1>
        <a:accent2>
          <a:srgbClr val="6598FF"/>
        </a:accent2>
        <a:accent3>
          <a:srgbClr val="AAAAAA"/>
        </a:accent3>
        <a:accent4>
          <a:srgbClr val="DADADA"/>
        </a:accent4>
        <a:accent5>
          <a:srgbClr val="AAAAFE"/>
        </a:accent5>
        <a:accent6>
          <a:srgbClr val="5B89E7"/>
        </a:accent6>
        <a:hlink>
          <a:srgbClr val="33CB33"/>
        </a:hlink>
        <a:folHlink>
          <a:srgbClr val="FFF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29954</TotalTime>
  <Words>893</Words>
  <Application>Microsoft Office PowerPoint</Application>
  <PresentationFormat>Letter Paper (8.5x11 in)</PresentationFormat>
  <Paragraphs>171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Wingdings</vt:lpstr>
      <vt:lpstr>Blank Presentation</vt:lpstr>
      <vt:lpstr>PowerPoint Presentation</vt:lpstr>
      <vt:lpstr>EXAM I INFORMATION</vt:lpstr>
      <vt:lpstr>EXAM I INFORMATION</vt:lpstr>
      <vt:lpstr>PowerPoint Presentation</vt:lpstr>
      <vt:lpstr>PowerPoint Presentation</vt:lpstr>
      <vt:lpstr>MARKETING ANALYTICS</vt:lpstr>
      <vt:lpstr>MARKETING ANALYTICS</vt:lpstr>
      <vt:lpstr>MARKETING ANALYTICS</vt:lpstr>
      <vt:lpstr>MARKETING ANALYTICS</vt:lpstr>
      <vt:lpstr>MARKETING ANALYTICS</vt:lpstr>
      <vt:lpstr>MARKETING ANALYTICS</vt:lpstr>
      <vt:lpstr>MARKETING ANALYTICS</vt:lpstr>
      <vt:lpstr>MARKETING ANALYTICS</vt:lpstr>
      <vt:lpstr>PowerPoint Presentation</vt:lpstr>
      <vt:lpstr>PowerPoint Presentation</vt:lpstr>
    </vt:vector>
  </TitlesOfParts>
  <Company>Anderson Fieldstudy Team BioMed 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Rutz</dc:creator>
  <cp:lastModifiedBy>Sonnier, Garrett P</cp:lastModifiedBy>
  <cp:revision>1973</cp:revision>
  <cp:lastPrinted>2003-03-12T22:20:00Z</cp:lastPrinted>
  <dcterms:created xsi:type="dcterms:W3CDTF">2001-05-16T12:53:39Z</dcterms:created>
  <dcterms:modified xsi:type="dcterms:W3CDTF">2022-09-27T15:36:17Z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>010516BE_AOX_011v5</vt:lpwstr>
  </property>
  <property fmtid="{D5CDD505-2E9C-101B-9397-08002B2CF9AE}" pid="6" name="DocIDinTitle">
    <vt:bool>false</vt:bool>
  </property>
  <property fmtid="{D5CDD505-2E9C-101B-9397-08002B2CF9AE}" pid="7" name="DocIDinSlide">
    <vt:bool>false</vt:bool>
  </property>
  <property fmtid="{D5CDD505-2E9C-101B-9397-08002B2CF9AE}" pid="8" name="DocIDPosition">
    <vt:i4>0</vt:i4>
  </property>
</Properties>
</file>