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854" r:id="rId2"/>
    <p:sldId id="919" r:id="rId3"/>
    <p:sldId id="891" r:id="rId4"/>
    <p:sldId id="794" r:id="rId5"/>
    <p:sldId id="795" r:id="rId6"/>
    <p:sldId id="796" r:id="rId7"/>
    <p:sldId id="902" r:id="rId8"/>
    <p:sldId id="903" r:id="rId9"/>
    <p:sldId id="901" r:id="rId10"/>
    <p:sldId id="803" r:id="rId11"/>
    <p:sldId id="805" r:id="rId12"/>
    <p:sldId id="837" r:id="rId13"/>
    <p:sldId id="920" r:id="rId14"/>
    <p:sldId id="839" r:id="rId15"/>
    <p:sldId id="904" r:id="rId16"/>
    <p:sldId id="840" r:id="rId17"/>
    <p:sldId id="857" r:id="rId18"/>
    <p:sldId id="841" r:id="rId19"/>
    <p:sldId id="856" r:id="rId20"/>
    <p:sldId id="859" r:id="rId21"/>
    <p:sldId id="860" r:id="rId22"/>
    <p:sldId id="861" r:id="rId23"/>
    <p:sldId id="862" r:id="rId24"/>
    <p:sldId id="858" r:id="rId25"/>
    <p:sldId id="863" r:id="rId26"/>
    <p:sldId id="864" r:id="rId27"/>
    <p:sldId id="847" r:id="rId28"/>
    <p:sldId id="865" r:id="rId29"/>
    <p:sldId id="866" r:id="rId30"/>
    <p:sldId id="849" r:id="rId31"/>
    <p:sldId id="890" r:id="rId32"/>
    <p:sldId id="851" r:id="rId33"/>
    <p:sldId id="918" r:id="rId34"/>
    <p:sldId id="915" r:id="rId35"/>
    <p:sldId id="852" r:id="rId36"/>
    <p:sldId id="917" r:id="rId37"/>
    <p:sldId id="892" r:id="rId38"/>
    <p:sldId id="893" r:id="rId39"/>
    <p:sldId id="894" r:id="rId40"/>
    <p:sldId id="905" r:id="rId41"/>
    <p:sldId id="908" r:id="rId42"/>
    <p:sldId id="909" r:id="rId43"/>
    <p:sldId id="910" r:id="rId44"/>
    <p:sldId id="911" r:id="rId45"/>
    <p:sldId id="912" r:id="rId46"/>
    <p:sldId id="913" r:id="rId47"/>
    <p:sldId id="914" r:id="rId48"/>
    <p:sldId id="925" r:id="rId49"/>
  </p:sldIdLst>
  <p:sldSz cx="9144000" cy="6858000" type="letter"/>
  <p:notesSz cx="6858000" cy="91440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8">
          <p15:clr>
            <a:srgbClr val="A4A3A4"/>
          </p15:clr>
        </p15:guide>
        <p15:guide id="2" pos="28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2">
          <p15:clr>
            <a:srgbClr val="A4A3A4"/>
          </p15:clr>
        </p15:guide>
        <p15:guide id="2" pos="216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E15"/>
    <a:srgbClr val="FB012B"/>
    <a:srgbClr val="000078"/>
    <a:srgbClr val="00DEC9"/>
    <a:srgbClr val="003366"/>
    <a:srgbClr val="C0C0C0"/>
    <a:srgbClr val="DDDDDD"/>
    <a:srgbClr val="DAE3F6"/>
    <a:srgbClr val="2D69B5"/>
    <a:srgbClr val="2D7D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73" autoAdjust="0"/>
    <p:restoredTop sz="91383" autoAdjust="0"/>
  </p:normalViewPr>
  <p:slideViewPr>
    <p:cSldViewPr snapToGrid="0">
      <p:cViewPr varScale="1">
        <p:scale>
          <a:sx n="64" d="100"/>
          <a:sy n="64" d="100"/>
        </p:scale>
        <p:origin x="1301" y="67"/>
      </p:cViewPr>
      <p:guideLst>
        <p:guide orient="horz" pos="888"/>
        <p:guide pos="28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66" d="100"/>
          <a:sy n="66" d="100"/>
        </p:scale>
        <p:origin x="-1368" y="-60"/>
      </p:cViewPr>
      <p:guideLst>
        <p:guide orient="horz" pos="2882"/>
        <p:guide pos="216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Churn </a:t>
            </a:r>
            <a:r>
              <a:rPr lang="en-US" sz="1400" dirty="0" smtClean="0"/>
              <a:t>Probability vs Email Rate </a:t>
            </a:r>
          </a:p>
          <a:p>
            <a:pPr>
              <a:defRPr sz="1400"/>
            </a:pPr>
            <a:r>
              <a:rPr lang="en-US" sz="1400" dirty="0" smtClean="0"/>
              <a:t>(for 18 Month Duration)</a:t>
            </a:r>
            <a:endParaRPr lang="en-US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Churn Prob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1.1000000000000001</c:v>
                </c:pt>
                <c:pt idx="2">
                  <c:v>1.2</c:v>
                </c:pt>
                <c:pt idx="3">
                  <c:v>1.3</c:v>
                </c:pt>
                <c:pt idx="4">
                  <c:v>1.4</c:v>
                </c:pt>
                <c:pt idx="5">
                  <c:v>1.5</c:v>
                </c:pt>
              </c:numCache>
            </c:numRef>
          </c:cat>
          <c:val>
            <c:numRef>
              <c:f>Sheet1!$B$2:$B$7</c:f>
              <c:numCache>
                <c:formatCode>0.0%</c:formatCode>
                <c:ptCount val="6"/>
                <c:pt idx="0">
                  <c:v>0.98917278977540579</c:v>
                </c:pt>
                <c:pt idx="1">
                  <c:v>0.97991250940191388</c:v>
                </c:pt>
                <c:pt idx="2">
                  <c:v>0.96302813680092214</c:v>
                </c:pt>
                <c:pt idx="3">
                  <c:v>0.93292321505695097</c:v>
                </c:pt>
                <c:pt idx="4">
                  <c:v>0.88132568301489389</c:v>
                </c:pt>
                <c:pt idx="5">
                  <c:v>0.79860587693607421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8D-4857-A5EA-B8FA91F707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8780312"/>
        <c:axId val="502797720"/>
      </c:barChart>
      <c:catAx>
        <c:axId val="118780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Email Rate (per month)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31998380592857822"/>
              <c:y val="0.842820544281752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797720"/>
        <c:crosses val="autoZero"/>
        <c:auto val="1"/>
        <c:lblAlgn val="ctr"/>
        <c:lblOffset val="100"/>
        <c:noMultiLvlLbl val="0"/>
      </c:catAx>
      <c:valAx>
        <c:axId val="502797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780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8935290093651813"/>
          <c:y val="0.15481498696388937"/>
          <c:w val="0.23733070104630857"/>
          <c:h val="6.82547762585960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Churn </a:t>
            </a:r>
            <a:r>
              <a:rPr lang="en-US" sz="1400" dirty="0" smtClean="0"/>
              <a:t>Probability vs Email Rate </a:t>
            </a:r>
          </a:p>
          <a:p>
            <a:pPr>
              <a:defRPr sz="1400"/>
            </a:pPr>
            <a:r>
              <a:rPr lang="en-US" sz="1400" dirty="0" smtClean="0"/>
              <a:t>(for 24 Month Duration)</a:t>
            </a:r>
            <a:endParaRPr lang="en-US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Churn Prob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1.1000000000000001</c:v>
                </c:pt>
                <c:pt idx="2">
                  <c:v>1.2</c:v>
                </c:pt>
                <c:pt idx="3">
                  <c:v>1.3</c:v>
                </c:pt>
                <c:pt idx="4">
                  <c:v>1.4</c:v>
                </c:pt>
                <c:pt idx="5">
                  <c:v>1.5</c:v>
                </c:pt>
              </c:numCache>
            </c:numRef>
          </c:cat>
          <c:val>
            <c:numRef>
              <c:f>Sheet1!$B$2:$B$7</c:f>
              <c:numCache>
                <c:formatCode>0%</c:formatCode>
                <c:ptCount val="6"/>
                <c:pt idx="0">
                  <c:v>0.84091774102173766</c:v>
                </c:pt>
                <c:pt idx="1">
                  <c:v>0.73839281255584877</c:v>
                </c:pt>
                <c:pt idx="2">
                  <c:v>0.60113374490064597</c:v>
                </c:pt>
                <c:pt idx="3">
                  <c:v>0.44590029210493237</c:v>
                </c:pt>
                <c:pt idx="4">
                  <c:v>0.30054796757351293</c:v>
                </c:pt>
                <c:pt idx="5">
                  <c:v>0.18661901669775977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8D-4857-A5EA-B8FA91F707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8780312"/>
        <c:axId val="502797720"/>
      </c:barChart>
      <c:catAx>
        <c:axId val="118780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Email Rate (per month)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31998380592857822"/>
              <c:y val="0.842820544281752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797720"/>
        <c:crosses val="autoZero"/>
        <c:auto val="1"/>
        <c:lblAlgn val="ctr"/>
        <c:lblOffset val="100"/>
        <c:noMultiLvlLbl val="0"/>
      </c:catAx>
      <c:valAx>
        <c:axId val="502797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780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0785777743762304"/>
          <c:y val="0.28924547925458211"/>
          <c:w val="0.23733070104630857"/>
          <c:h val="6.82547762585960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Churn </a:t>
            </a:r>
            <a:r>
              <a:rPr lang="en-US" sz="1400" dirty="0" smtClean="0"/>
              <a:t>Probability vs Email Rate </a:t>
            </a:r>
          </a:p>
          <a:p>
            <a:pPr>
              <a:defRPr sz="1400"/>
            </a:pPr>
            <a:r>
              <a:rPr lang="en-US" sz="1400" dirty="0" smtClean="0"/>
              <a:t>(for 30 Month Duration)</a:t>
            </a:r>
            <a:endParaRPr lang="en-US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Churn Prob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1.1000000000000001</c:v>
                </c:pt>
                <c:pt idx="2">
                  <c:v>1.2</c:v>
                </c:pt>
                <c:pt idx="3">
                  <c:v>1.3</c:v>
                </c:pt>
                <c:pt idx="4">
                  <c:v>1.4</c:v>
                </c:pt>
                <c:pt idx="5">
                  <c:v>1.5</c:v>
                </c:pt>
              </c:numCache>
            </c:numRef>
          </c:cat>
          <c:val>
            <c:numRef>
              <c:f>Sheet1!$B$2:$B$7</c:f>
              <c:numCache>
                <c:formatCode>0%</c:formatCode>
                <c:ptCount val="6"/>
                <c:pt idx="0">
                  <c:v>0.35746524398714158</c:v>
                </c:pt>
                <c:pt idx="1">
                  <c:v>0.22902525402706347</c:v>
                </c:pt>
                <c:pt idx="2">
                  <c:v>0.13690188077196958</c:v>
                </c:pt>
                <c:pt idx="3">
                  <c:v>7.808144195457635E-2</c:v>
                </c:pt>
                <c:pt idx="4">
                  <c:v>4.3266548346654325E-2</c:v>
                </c:pt>
                <c:pt idx="5">
                  <c:v>2.3577889051114808E-2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8D-4857-A5EA-B8FA91F707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8780312"/>
        <c:axId val="502797720"/>
      </c:barChart>
      <c:catAx>
        <c:axId val="118780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Email Rate (per month)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31998380592857822"/>
              <c:y val="0.842820544281752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797720"/>
        <c:crosses val="autoZero"/>
        <c:auto val="1"/>
        <c:lblAlgn val="ctr"/>
        <c:lblOffset val="100"/>
        <c:noMultiLvlLbl val="0"/>
      </c:catAx>
      <c:valAx>
        <c:axId val="502797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780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0785777743762304"/>
          <c:y val="0.28924547925458211"/>
          <c:w val="0.23733070104630857"/>
          <c:h val="6.82547762585960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0" tIns="45590" rIns="91180" bIns="45590" numCol="1" anchor="t" anchorCtr="0" compatLnSpc="1">
            <a:prstTxWarp prst="textNoShape">
              <a:avLst/>
            </a:prstTxWarp>
          </a:bodyPr>
          <a:lstStyle>
            <a:lvl1pPr algn="l" defTabSz="911225"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3387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0" tIns="45590" rIns="91180" bIns="45590" numCol="1" anchor="t" anchorCtr="0" compatLnSpc="1">
            <a:prstTxWarp prst="textNoShape">
              <a:avLst/>
            </a:prstTxWarp>
          </a:bodyPr>
          <a:lstStyle>
            <a:lvl1pPr algn="r" defTabSz="911225"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fld id="{7DAC715B-6E1C-4765-B744-169DA56FED1F}" type="datetime1">
              <a:rPr lang="en-US"/>
              <a:pPr/>
              <a:t>10/4/2022</a:t>
            </a:fld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1563"/>
            <a:ext cx="2973388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0" tIns="45590" rIns="91180" bIns="45590" numCol="1" anchor="b" anchorCtr="0" compatLnSpc="1">
            <a:prstTxWarp prst="textNoShape">
              <a:avLst/>
            </a:prstTxWarp>
          </a:bodyPr>
          <a:lstStyle>
            <a:lvl1pPr algn="l" defTabSz="911225"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91563"/>
            <a:ext cx="2973387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0" tIns="45590" rIns="91180" bIns="45590" numCol="1" anchor="b" anchorCtr="0" compatLnSpc="1">
            <a:prstTxWarp prst="textNoShape">
              <a:avLst/>
            </a:prstTxWarp>
          </a:bodyPr>
          <a:lstStyle>
            <a:lvl1pPr algn="r" defTabSz="911225"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fld id="{0789A310-CE5C-438D-A5BD-CFDAA13B96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8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501188" y="28575"/>
            <a:ext cx="295275" cy="1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911225">
              <a:spcBef>
                <a:spcPct val="0"/>
              </a:spcBef>
              <a:defRPr sz="800" b="0"/>
            </a:lvl1pPr>
          </a:lstStyle>
          <a:p>
            <a:endParaRPr lang="de-DE"/>
          </a:p>
        </p:txBody>
      </p:sp>
      <p:sp>
        <p:nvSpPr>
          <p:cNvPr id="5127" name="pg num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9250363" y="8780463"/>
            <a:ext cx="5461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911225">
              <a:spcBef>
                <a:spcPct val="0"/>
              </a:spcBef>
              <a:defRPr sz="1200" b="0"/>
            </a:lvl1pPr>
          </a:lstStyle>
          <a:p>
            <a:fld id="{A632184F-773D-4000-A826-9242D715C55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37" name="McK Separator" hidden="1"/>
          <p:cNvSpPr>
            <a:spLocks noChangeShapeType="1"/>
          </p:cNvSpPr>
          <p:nvPr/>
        </p:nvSpPr>
        <p:spPr bwMode="auto">
          <a:xfrm>
            <a:off x="822325" y="1387475"/>
            <a:ext cx="5245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39" name="Rectangle 1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08000" y="131763"/>
            <a:ext cx="5764213" cy="432276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sp>
      <p:sp>
        <p:nvSpPr>
          <p:cNvPr id="5140" name="Rectangle 2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04863" y="4767263"/>
            <a:ext cx="76962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50323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90000"/>
      </a:lnSpc>
      <a:spcBef>
        <a:spcPct val="3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1905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3810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5715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7620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g num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249E9-A03B-4A00-9BC5-24FA5C40D576}" type="slidenum">
              <a:rPr lang="en-US"/>
              <a:pPr/>
              <a:t>0</a:t>
            </a:fld>
            <a:endParaRPr lang="en-US"/>
          </a:p>
        </p:txBody>
      </p:sp>
      <p:sp>
        <p:nvSpPr>
          <p:cNvPr id="107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09588" y="131763"/>
            <a:ext cx="5764212" cy="4322762"/>
          </a:xfrm>
          <a:ln/>
        </p:spPr>
      </p:sp>
      <p:sp>
        <p:nvSpPr>
          <p:cNvPr id="107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591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95327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9250363" y="8776772"/>
            <a:ext cx="546100" cy="184666"/>
          </a:xfrm>
          <a:noFill/>
        </p:spPr>
        <p:txBody>
          <a:bodyPr/>
          <a:lstStyle/>
          <a:p>
            <a:fld id="{28FCA787-6611-4092-8686-6C17D9CCDCB6}" type="slidenum">
              <a:rPr lang="en-US"/>
              <a:pPr/>
              <a:t>38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29259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9250363" y="8776772"/>
            <a:ext cx="546100" cy="184666"/>
          </a:xfrm>
          <a:noFill/>
        </p:spPr>
        <p:txBody>
          <a:bodyPr/>
          <a:lstStyle/>
          <a:p>
            <a:fld id="{6DFEF76E-6A29-45E5-9538-45E2DEA0E8EF}" type="slidenum">
              <a:rPr lang="en-US"/>
              <a:pPr/>
              <a:t>39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5832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56" name="Picture 1068" descr="McK_logotype_pos_black_sm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8100" y="576263"/>
            <a:ext cx="2054225" cy="225425"/>
          </a:xfrm>
          <a:prstGeom prst="rect">
            <a:avLst/>
          </a:prstGeom>
          <a:noFill/>
        </p:spPr>
      </p:pic>
      <p:sp>
        <p:nvSpPr>
          <p:cNvPr id="13316" name="doc id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93988" y="2757488"/>
            <a:ext cx="5129212" cy="36512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93988" y="3962400"/>
            <a:ext cx="5129212" cy="2127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3354" name="McK Title Elements"/>
          <p:cNvGrpSpPr>
            <a:grpSpLocks/>
          </p:cNvGrpSpPr>
          <p:nvPr/>
        </p:nvGrpSpPr>
        <p:grpSpPr bwMode="auto">
          <a:xfrm>
            <a:off x="2693988" y="2182813"/>
            <a:ext cx="5129212" cy="4602162"/>
            <a:chOff x="1663" y="1348"/>
            <a:chExt cx="3167" cy="2841"/>
          </a:xfrm>
        </p:grpSpPr>
        <p:sp>
          <p:nvSpPr>
            <p:cNvPr id="13331" name="McK Confidential" hidden="1"/>
            <p:cNvSpPr txBox="1">
              <a:spLocks noChangeArrowheads="1"/>
            </p:cNvSpPr>
            <p:nvPr userDrawn="1"/>
          </p:nvSpPr>
          <p:spPr bwMode="auto">
            <a:xfrm>
              <a:off x="1663" y="1348"/>
              <a:ext cx="93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 defTabSz="933450">
                <a:spcBef>
                  <a:spcPct val="0"/>
                </a:spcBef>
              </a:pPr>
              <a:r>
                <a:rPr lang="en-US" sz="1400" b="0"/>
                <a:t>VERTRAULICH</a:t>
              </a:r>
            </a:p>
          </p:txBody>
        </p:sp>
        <p:sp>
          <p:nvSpPr>
            <p:cNvPr id="13332" name="McK Document" hidden="1"/>
            <p:cNvSpPr txBox="1">
              <a:spLocks noChangeArrowheads="1"/>
            </p:cNvSpPr>
            <p:nvPr userDrawn="1"/>
          </p:nvSpPr>
          <p:spPr bwMode="auto">
            <a:xfrm>
              <a:off x="1663" y="3049"/>
              <a:ext cx="316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 defTabSz="933450">
                <a:spcBef>
                  <a:spcPct val="0"/>
                </a:spcBef>
              </a:pPr>
              <a:r>
                <a:rPr lang="en-US" sz="1400" b="0"/>
                <a:t>Dokument</a:t>
              </a:r>
            </a:p>
          </p:txBody>
        </p:sp>
        <p:sp>
          <p:nvSpPr>
            <p:cNvPr id="13333" name="McK Date" hidden="1"/>
            <p:cNvSpPr txBox="1">
              <a:spLocks noChangeArrowheads="1"/>
            </p:cNvSpPr>
            <p:nvPr userDrawn="1"/>
          </p:nvSpPr>
          <p:spPr bwMode="auto">
            <a:xfrm>
              <a:off x="1663" y="3216"/>
              <a:ext cx="316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 defTabSz="933450">
                <a:spcBef>
                  <a:spcPct val="0"/>
                </a:spcBef>
              </a:pPr>
              <a:r>
                <a:rPr lang="en-US" sz="1400" b="0"/>
                <a:t>Date</a:t>
              </a:r>
            </a:p>
          </p:txBody>
        </p:sp>
        <p:sp>
          <p:nvSpPr>
            <p:cNvPr id="13334" name="McK Disclaimer" hidden="1"/>
            <p:cNvSpPr>
              <a:spLocks noChangeArrowheads="1"/>
            </p:cNvSpPr>
            <p:nvPr userDrawn="1">
              <p:custDataLst>
                <p:tags r:id="rId1"/>
              </p:custDataLst>
            </p:nvPr>
          </p:nvSpPr>
          <p:spPr bwMode="auto">
            <a:xfrm>
              <a:off x="1663" y="3673"/>
              <a:ext cx="2970" cy="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 defTabSz="820738" eaLnBrk="0" hangingPunct="0">
                <a:spcBef>
                  <a:spcPct val="0"/>
                </a:spcBef>
              </a:pPr>
              <a:r>
                <a:rPr lang="en-US" sz="900" b="0"/>
                <a:t>Dieser Bericht ist ausschließlich für Mitarbeiter des Klienten bestimmt. Die Verteilung, Zitierung und Vervielfältigung – auch auszugsweise – zum Zwecke der Weitergabe an </a:t>
              </a:r>
              <a:br>
                <a:rPr lang="en-US" sz="900" b="0"/>
              </a:br>
              <a:r>
                <a:rPr lang="en-US" sz="900" b="0"/>
                <a:t>Dritte ist nur mit vorheriger schriftlicher Zustimmung von McKinsey &amp; Company gestattet.</a:t>
              </a:r>
              <a:br>
                <a:rPr lang="en-US" sz="900" b="0"/>
              </a:br>
              <a:r>
                <a:rPr lang="en-US" sz="900" b="0"/>
                <a:t>Die hier zusammengefassten Texte und Grafiken wurden von McKinsey &amp; Company im Rahmen einer Präsentation eingesetzt; sie stellen keine vollständige Dokumentation der Veranstaltung dar.</a:t>
              </a:r>
            </a:p>
          </p:txBody>
        </p:sp>
      </p:grpSp>
      <p:sp>
        <p:nvSpPr>
          <p:cNvPr id="13348" name="Rectangle 1060"/>
          <p:cNvSpPr>
            <a:spLocks noChangeArrowheads="1"/>
          </p:cNvSpPr>
          <p:nvPr/>
        </p:nvSpPr>
        <p:spPr bwMode="auto">
          <a:xfrm>
            <a:off x="6388100" y="933450"/>
            <a:ext cx="1419225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defTabSz="933450" eaLnBrk="0" hangingPunct="0">
              <a:spcBef>
                <a:spcPct val="0"/>
              </a:spcBef>
            </a:pPr>
            <a:r>
              <a:rPr lang="en-US" sz="900"/>
              <a:t>Copyright 2001</a:t>
            </a:r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B83814-E2BB-4C8E-909A-7E1DD120FB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8300" y="234950"/>
            <a:ext cx="2197100" cy="228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238" y="234950"/>
            <a:ext cx="6443662" cy="228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B7789B0-8D61-4C00-B7AC-CF8C22530C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38" y="234950"/>
            <a:ext cx="8793162" cy="288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22238" y="1298575"/>
            <a:ext cx="8793162" cy="122237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620125" y="36513"/>
            <a:ext cx="295275" cy="122237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643688"/>
            <a:ext cx="1905000" cy="182562"/>
          </a:xfrm>
        </p:spPr>
        <p:txBody>
          <a:bodyPr/>
          <a:lstStyle>
            <a:lvl1pPr>
              <a:defRPr/>
            </a:lvl1pPr>
          </a:lstStyle>
          <a:p>
            <a:fld id="{668D8EAB-A523-4BEE-BF0C-2861E70A59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er Relationship Management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0935A-A836-4A39-958A-1A6909D100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06443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3E32A1-09B7-4C1C-B0A0-08163D90A1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1C0EFA-C03E-4277-874F-29949C03C9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238" y="1298575"/>
            <a:ext cx="4319587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225" y="1298575"/>
            <a:ext cx="4321175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1B3DFF9-4B26-4D27-939B-7CB3FE961A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F87C05-814A-4A76-8BCF-90A1C3499E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B9A6F1-46A1-49F9-A22A-C5D2EC32C5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DFAEEB-3857-405E-A1A7-BCE9084F70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135052-BAF0-44EF-919D-CC86BAD73B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01E792-D8C7-4C32-B22F-51D2B1A07A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doc id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20125" y="36513"/>
            <a:ext cx="2952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912813">
              <a:spcBef>
                <a:spcPct val="0"/>
              </a:spcBef>
              <a:defRPr sz="800" b="0">
                <a:solidFill>
                  <a:srgbClr val="000000"/>
                </a:solidFill>
              </a:defRPr>
            </a:lvl1pPr>
          </a:lstStyle>
          <a:p>
            <a:endParaRPr lang="de-DE"/>
          </a:p>
        </p:txBody>
      </p:sp>
      <p:sp>
        <p:nvSpPr>
          <p:cNvPr id="1030" name="pg num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43688"/>
            <a:ext cx="19050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912813">
              <a:spcBef>
                <a:spcPct val="0"/>
              </a:spcBef>
              <a:defRPr sz="1200" b="0">
                <a:solidFill>
                  <a:srgbClr val="000000"/>
                </a:solidFill>
              </a:defRPr>
            </a:lvl1pPr>
          </a:lstStyle>
          <a:p>
            <a:fld id="{1CDDB7EC-155D-49CB-98A3-52828F38466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2238" y="234950"/>
            <a:ext cx="879316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2238" y="1298575"/>
            <a:ext cx="8793162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096" name="McK Slide Elements"/>
          <p:cNvGrpSpPr>
            <a:grpSpLocks/>
          </p:cNvGrpSpPr>
          <p:nvPr/>
        </p:nvGrpSpPr>
        <p:grpSpPr bwMode="auto">
          <a:xfrm>
            <a:off x="122238" y="542925"/>
            <a:ext cx="8793162" cy="6288088"/>
            <a:chOff x="77" y="342"/>
            <a:chExt cx="5539" cy="3961"/>
          </a:xfrm>
        </p:grpSpPr>
        <p:sp>
          <p:nvSpPr>
            <p:cNvPr id="1032" name="McK Measure" hidden="1"/>
            <p:cNvSpPr txBox="1">
              <a:spLocks noChangeArrowheads="1"/>
            </p:cNvSpPr>
            <p:nvPr userDrawn="1"/>
          </p:nvSpPr>
          <p:spPr bwMode="auto">
            <a:xfrm>
              <a:off x="77" y="342"/>
              <a:ext cx="5539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 defTabSz="912813">
                <a:spcBef>
                  <a:spcPct val="0"/>
                </a:spcBef>
              </a:pPr>
              <a:r>
                <a:rPr lang="en-US" b="0"/>
                <a:t>Unit of measure</a:t>
              </a:r>
            </a:p>
          </p:txBody>
        </p:sp>
        <p:sp>
          <p:nvSpPr>
            <p:cNvPr id="1033" name="McK Footnote" hidden="1"/>
            <p:cNvSpPr txBox="1">
              <a:spLocks noChangeArrowheads="1"/>
            </p:cNvSpPr>
            <p:nvPr userDrawn="1"/>
          </p:nvSpPr>
          <p:spPr bwMode="auto">
            <a:xfrm>
              <a:off x="81" y="4045"/>
              <a:ext cx="524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585788" indent="-585788" algn="l" defTabSz="912813">
                <a:spcBef>
                  <a:spcPct val="0"/>
                </a:spcBef>
                <a:tabLst>
                  <a:tab pos="544513" algn="r"/>
                </a:tabLst>
              </a:pPr>
              <a:r>
                <a:rPr lang="en-US" sz="1200" b="0">
                  <a:solidFill>
                    <a:srgbClr val="000000"/>
                  </a:solidFill>
                </a:rPr>
                <a:t>	*	Footnote</a:t>
              </a:r>
            </a:p>
            <a:p>
              <a:pPr marL="585788" indent="-585788" algn="l" defTabSz="912813">
                <a:spcBef>
                  <a:spcPct val="20000"/>
                </a:spcBef>
                <a:tabLst>
                  <a:tab pos="544513" algn="r"/>
                </a:tabLst>
              </a:pPr>
              <a:r>
                <a:rPr lang="en-US" sz="1200" b="0">
                  <a:solidFill>
                    <a:srgbClr val="000000"/>
                  </a:solidFill>
                </a:rPr>
                <a:t>	Quelle:	Source</a:t>
              </a:r>
            </a:p>
          </p:txBody>
        </p:sp>
      </p:grpSp>
      <p:grpSp>
        <p:nvGrpSpPr>
          <p:cNvPr id="1082" name="McK Legende" hidden="1"/>
          <p:cNvGrpSpPr>
            <a:grpSpLocks/>
          </p:cNvGrpSpPr>
          <p:nvPr/>
        </p:nvGrpSpPr>
        <p:grpSpPr bwMode="auto">
          <a:xfrm>
            <a:off x="7839075" y="700088"/>
            <a:ext cx="1081088" cy="696912"/>
            <a:chOff x="4839" y="432"/>
            <a:chExt cx="668" cy="430"/>
          </a:xfrm>
        </p:grpSpPr>
        <p:sp>
          <p:nvSpPr>
            <p:cNvPr id="1067" name="Rectangle 43" hidden="1"/>
            <p:cNvSpPr>
              <a:spLocks noChangeArrowheads="1"/>
            </p:cNvSpPr>
            <p:nvPr/>
          </p:nvSpPr>
          <p:spPr bwMode="auto">
            <a:xfrm>
              <a:off x="4839" y="445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l" defTabSz="933450">
                <a:spcBef>
                  <a:spcPct val="0"/>
                </a:spcBef>
              </a:pPr>
              <a:endParaRPr lang="de-DE" b="0"/>
            </a:p>
          </p:txBody>
        </p:sp>
        <p:sp>
          <p:nvSpPr>
            <p:cNvPr id="1068" name="Rectangle 44" hidden="1"/>
            <p:cNvSpPr>
              <a:spLocks noChangeArrowheads="1"/>
            </p:cNvSpPr>
            <p:nvPr/>
          </p:nvSpPr>
          <p:spPr bwMode="auto">
            <a:xfrm>
              <a:off x="5135" y="432"/>
              <a:ext cx="37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l" defTabSz="892175" eaLnBrk="0" hangingPunct="0">
                <a:spcBef>
                  <a:spcPct val="0"/>
                </a:spcBef>
              </a:pPr>
              <a:r>
                <a:rPr lang="en-US" sz="1400" b="0"/>
                <a:t>Legend</a:t>
              </a:r>
            </a:p>
          </p:txBody>
        </p:sp>
        <p:sp>
          <p:nvSpPr>
            <p:cNvPr id="1069" name="Rectangle 45" hidden="1"/>
            <p:cNvSpPr>
              <a:spLocks noChangeArrowheads="1"/>
            </p:cNvSpPr>
            <p:nvPr/>
          </p:nvSpPr>
          <p:spPr bwMode="auto">
            <a:xfrm>
              <a:off x="5135" y="580"/>
              <a:ext cx="37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l" defTabSz="892175" eaLnBrk="0" hangingPunct="0">
                <a:spcBef>
                  <a:spcPct val="0"/>
                </a:spcBef>
              </a:pPr>
              <a:r>
                <a:rPr lang="en-US" sz="1400" b="0"/>
                <a:t>Legend</a:t>
              </a:r>
            </a:p>
          </p:txBody>
        </p:sp>
        <p:sp>
          <p:nvSpPr>
            <p:cNvPr id="1070" name="Rectangle 46" hidden="1"/>
            <p:cNvSpPr>
              <a:spLocks noChangeArrowheads="1"/>
            </p:cNvSpPr>
            <p:nvPr/>
          </p:nvSpPr>
          <p:spPr bwMode="auto">
            <a:xfrm>
              <a:off x="5135" y="728"/>
              <a:ext cx="37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l" defTabSz="892175" eaLnBrk="0" hangingPunct="0">
                <a:spcBef>
                  <a:spcPct val="0"/>
                </a:spcBef>
              </a:pPr>
              <a:r>
                <a:rPr lang="en-US" sz="1400" b="0"/>
                <a:t>Legend</a:t>
              </a:r>
            </a:p>
          </p:txBody>
        </p:sp>
        <p:sp>
          <p:nvSpPr>
            <p:cNvPr id="1071" name="Rectangle 47" hidden="1"/>
            <p:cNvSpPr>
              <a:spLocks noChangeArrowheads="1"/>
            </p:cNvSpPr>
            <p:nvPr/>
          </p:nvSpPr>
          <p:spPr bwMode="auto">
            <a:xfrm>
              <a:off x="4839" y="595"/>
              <a:ext cx="227" cy="11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l" defTabSz="933450">
                <a:spcBef>
                  <a:spcPct val="0"/>
                </a:spcBef>
              </a:pPr>
              <a:endParaRPr lang="de-DE" b="0"/>
            </a:p>
          </p:txBody>
        </p:sp>
        <p:sp>
          <p:nvSpPr>
            <p:cNvPr id="1072" name="Rectangle 48" hidden="1"/>
            <p:cNvSpPr>
              <a:spLocks noChangeArrowheads="1"/>
            </p:cNvSpPr>
            <p:nvPr/>
          </p:nvSpPr>
          <p:spPr bwMode="auto">
            <a:xfrm>
              <a:off x="4839" y="738"/>
              <a:ext cx="227" cy="11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l" defTabSz="933450">
                <a:spcBef>
                  <a:spcPct val="0"/>
                </a:spcBef>
              </a:pPr>
              <a:endParaRPr lang="de-DE" b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zoom/>
    <p:sndAc>
      <p:endSnd/>
    </p:sndAc>
  </p:transition>
  <p:hf hdr="0" ftr="0" dt="0"/>
  <p:txStyles>
    <p:titleStyle>
      <a:lvl1pPr algn="l" defTabSz="912813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12813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2813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2813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2813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algn="l" defTabSz="912813" rtl="0" fontAlgn="base">
        <a:spcBef>
          <a:spcPct val="0"/>
        </a:spcBef>
        <a:spcAft>
          <a:spcPct val="0"/>
        </a:spcAft>
        <a:buSzPct val="120000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47638" indent="-146050" algn="l" defTabSz="912813" rtl="0" fontAlgn="base">
        <a:spcBef>
          <a:spcPct val="0"/>
        </a:spcBef>
        <a:spcAft>
          <a:spcPct val="0"/>
        </a:spcAft>
        <a:buSzPct val="120000"/>
        <a:buChar char="•"/>
        <a:defRPr sz="1600">
          <a:solidFill>
            <a:schemeClr val="tx1"/>
          </a:solidFill>
          <a:latin typeface="+mn-lt"/>
        </a:defRPr>
      </a:lvl2pPr>
      <a:lvl3pPr marL="301625" indent="-152400" algn="l" defTabSz="912813" rtl="0" fontAlgn="base">
        <a:spcBef>
          <a:spcPct val="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3pPr>
      <a:lvl4pPr marL="441325" indent="-138113" algn="l" defTabSz="912813" rtl="0" fontAlgn="base">
        <a:spcBef>
          <a:spcPct val="0"/>
        </a:spcBef>
        <a:spcAft>
          <a:spcPct val="0"/>
        </a:spcAft>
        <a:buSzPct val="89000"/>
        <a:buChar char="•"/>
        <a:defRPr sz="1600">
          <a:solidFill>
            <a:schemeClr val="tx1"/>
          </a:solidFill>
          <a:latin typeface="+mn-lt"/>
        </a:defRPr>
      </a:lvl4pPr>
      <a:lvl5pPr marL="593725" indent="-150813" algn="l" defTabSz="912813" rtl="0" fontAlgn="base">
        <a:spcBef>
          <a:spcPct val="0"/>
        </a:spcBef>
        <a:spcAft>
          <a:spcPct val="0"/>
        </a:spcAft>
        <a:buSzPct val="75000"/>
        <a:buChar char="–"/>
        <a:defRPr sz="1600">
          <a:solidFill>
            <a:schemeClr val="tx1"/>
          </a:solidFill>
          <a:latin typeface="+mn-lt"/>
        </a:defRPr>
      </a:lvl5pPr>
      <a:lvl6pPr marL="1050925" indent="-150813" algn="l" defTabSz="912813" rtl="0" fontAlgn="base">
        <a:spcBef>
          <a:spcPct val="0"/>
        </a:spcBef>
        <a:spcAft>
          <a:spcPct val="0"/>
        </a:spcAft>
        <a:buSzPct val="75000"/>
        <a:buChar char="–"/>
        <a:defRPr sz="1600">
          <a:solidFill>
            <a:schemeClr val="tx1"/>
          </a:solidFill>
          <a:latin typeface="+mn-lt"/>
        </a:defRPr>
      </a:lvl6pPr>
      <a:lvl7pPr marL="1508125" indent="-150813" algn="l" defTabSz="912813" rtl="0" fontAlgn="base">
        <a:spcBef>
          <a:spcPct val="0"/>
        </a:spcBef>
        <a:spcAft>
          <a:spcPct val="0"/>
        </a:spcAft>
        <a:buSzPct val="75000"/>
        <a:buChar char="–"/>
        <a:defRPr sz="1600">
          <a:solidFill>
            <a:schemeClr val="tx1"/>
          </a:solidFill>
          <a:latin typeface="+mn-lt"/>
        </a:defRPr>
      </a:lvl7pPr>
      <a:lvl8pPr marL="1965325" indent="-150813" algn="l" defTabSz="912813" rtl="0" fontAlgn="base">
        <a:spcBef>
          <a:spcPct val="0"/>
        </a:spcBef>
        <a:spcAft>
          <a:spcPct val="0"/>
        </a:spcAft>
        <a:buSzPct val="75000"/>
        <a:buChar char="–"/>
        <a:defRPr sz="1600">
          <a:solidFill>
            <a:schemeClr val="tx1"/>
          </a:solidFill>
          <a:latin typeface="+mn-lt"/>
        </a:defRPr>
      </a:lvl8pPr>
      <a:lvl9pPr marL="2422525" indent="-150813" algn="l" defTabSz="912813" rtl="0" fontAlgn="base">
        <a:spcBef>
          <a:spcPct val="0"/>
        </a:spcBef>
        <a:spcAft>
          <a:spcPct val="0"/>
        </a:spcAft>
        <a:buSzPct val="7500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9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1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jpeg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4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8.jpeg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5.jpe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8.jpeg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5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5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8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5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41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9.jpe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EFBA6B-8A48-446C-8018-7426BB72D1CE}" type="slidenum">
              <a:rPr lang="en-US"/>
              <a:pPr/>
              <a:t>0</a:t>
            </a:fld>
            <a:endParaRPr lang="en-US"/>
          </a:p>
        </p:txBody>
      </p:sp>
      <p:sp>
        <p:nvSpPr>
          <p:cNvPr id="1074178" name="Rectangle 2"/>
          <p:cNvSpPr>
            <a:spLocks noChangeArrowheads="1"/>
          </p:cNvSpPr>
          <p:nvPr/>
        </p:nvSpPr>
        <p:spPr bwMode="invGray">
          <a:xfrm>
            <a:off x="1131888" y="914401"/>
            <a:ext cx="6889750" cy="4422207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83529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3286" tIns="46643" rIns="93286" bIns="46643" anchor="ctr"/>
          <a:lstStyle/>
          <a:p>
            <a:pPr defTabSz="933450">
              <a:spcBef>
                <a:spcPct val="0"/>
              </a:spcBef>
            </a:pPr>
            <a:endParaRPr lang="de-DE" sz="1200" b="0"/>
          </a:p>
        </p:txBody>
      </p:sp>
      <p:sp>
        <p:nvSpPr>
          <p:cNvPr id="1074180" name="Rectangle 4"/>
          <p:cNvSpPr>
            <a:spLocks noChangeArrowheads="1"/>
          </p:cNvSpPr>
          <p:nvPr/>
        </p:nvSpPr>
        <p:spPr bwMode="auto">
          <a:xfrm>
            <a:off x="7331075" y="0"/>
            <a:ext cx="1611313" cy="2190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3286" tIns="46643" rIns="93286" bIns="46643" anchor="ctr"/>
          <a:lstStyle/>
          <a:p>
            <a:pPr defTabSz="933450">
              <a:spcBef>
                <a:spcPct val="0"/>
              </a:spcBef>
            </a:pPr>
            <a:endParaRPr lang="de-DE" sz="1200" b="0"/>
          </a:p>
        </p:txBody>
      </p:sp>
      <p:sp>
        <p:nvSpPr>
          <p:cNvPr id="1074181" name="Rectangle 5"/>
          <p:cNvSpPr>
            <a:spLocks noChangeArrowheads="1"/>
          </p:cNvSpPr>
          <p:nvPr/>
        </p:nvSpPr>
        <p:spPr bwMode="auto">
          <a:xfrm>
            <a:off x="8348663" y="6567488"/>
            <a:ext cx="795337" cy="2905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85505" y="914401"/>
            <a:ext cx="7314210" cy="2994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41022" rIns="82045" bIns="41022">
            <a:spAutoFit/>
          </a:bodyPr>
          <a:lstStyle/>
          <a:p>
            <a:pPr algn="l" defTabSz="912813">
              <a:lnSpc>
                <a:spcPct val="110000"/>
              </a:lnSpc>
              <a:spcBef>
                <a:spcPct val="0"/>
              </a:spcBef>
            </a:pPr>
            <a:r>
              <a:rPr lang="en-US" sz="3200" dirty="0" smtClean="0">
                <a:solidFill>
                  <a:schemeClr val="tx2"/>
                </a:solidFill>
              </a:rPr>
              <a:t>MARKETING ANALYTICS</a:t>
            </a:r>
          </a:p>
          <a:p>
            <a:pPr algn="l" defTabSz="912813">
              <a:lnSpc>
                <a:spcPct val="110000"/>
              </a:lnSpc>
              <a:spcBef>
                <a:spcPct val="0"/>
              </a:spcBef>
            </a:pPr>
            <a:endParaRPr lang="en-US" sz="1200" dirty="0" smtClean="0">
              <a:solidFill>
                <a:schemeClr val="tx2"/>
              </a:solidFill>
            </a:endParaRPr>
          </a:p>
          <a:p>
            <a:pPr algn="l" defTabSz="912813">
              <a:lnSpc>
                <a:spcPct val="110000"/>
              </a:lnSpc>
              <a:spcBef>
                <a:spcPct val="0"/>
              </a:spcBef>
            </a:pPr>
            <a:r>
              <a:rPr lang="en-US" sz="3200" dirty="0" smtClean="0">
                <a:solidFill>
                  <a:schemeClr val="tx2"/>
                </a:solidFill>
              </a:rPr>
              <a:t>SESSION 12</a:t>
            </a:r>
          </a:p>
          <a:p>
            <a:pPr algn="l" defTabSz="912813">
              <a:lnSpc>
                <a:spcPct val="110000"/>
              </a:lnSpc>
              <a:spcBef>
                <a:spcPct val="0"/>
              </a:spcBef>
            </a:pPr>
            <a:r>
              <a:rPr lang="en-US" sz="3200" dirty="0" smtClean="0">
                <a:solidFill>
                  <a:schemeClr val="tx2"/>
                </a:solidFill>
              </a:rPr>
              <a:t>CUSTOMER RETENTION MODELS AND LIFETIME VALUE</a:t>
            </a:r>
          </a:p>
          <a:p>
            <a:pPr algn="l" defTabSz="912813">
              <a:lnSpc>
                <a:spcPct val="110000"/>
              </a:lnSpc>
              <a:spcBef>
                <a:spcPct val="0"/>
              </a:spcBef>
            </a:pP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10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84289" y="3800834"/>
            <a:ext cx="6100762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42900" indent="-342900" algn="l" defTabSz="912813">
              <a:spcBef>
                <a:spcPct val="0"/>
              </a:spcBef>
              <a:buSzPct val="120000"/>
            </a:pPr>
            <a:endParaRPr lang="en-US" sz="2000" b="0" dirty="0"/>
          </a:p>
          <a:p>
            <a:pPr marL="342900" indent="-342900" algn="l" defTabSz="912813">
              <a:lnSpc>
                <a:spcPct val="130000"/>
              </a:lnSpc>
              <a:spcBef>
                <a:spcPct val="0"/>
              </a:spcBef>
              <a:buSzPct val="120000"/>
            </a:pPr>
            <a:r>
              <a:rPr lang="en-US" sz="2000" b="0" i="1" dirty="0" smtClean="0"/>
              <a:t>Professor </a:t>
            </a:r>
            <a:r>
              <a:rPr lang="en-US" sz="2000" b="0" i="1" dirty="0" err="1" smtClean="0"/>
              <a:t>Sonnier</a:t>
            </a:r>
            <a:endParaRPr lang="en-US" sz="2000" b="0" i="1" dirty="0" smtClean="0"/>
          </a:p>
          <a:p>
            <a:pPr marL="342900" indent="-342900" algn="l" defTabSz="912813">
              <a:lnSpc>
                <a:spcPct val="130000"/>
              </a:lnSpc>
              <a:spcBef>
                <a:spcPct val="0"/>
              </a:spcBef>
              <a:buSzPct val="120000"/>
            </a:pPr>
            <a:r>
              <a:rPr lang="en-US" sz="2000" b="0" i="1" dirty="0" smtClean="0"/>
              <a:t>Texas MSBA Program</a:t>
            </a:r>
          </a:p>
          <a:p>
            <a:pPr marL="342900" indent="-342900" algn="l" defTabSz="912813">
              <a:lnSpc>
                <a:spcPct val="130000"/>
              </a:lnSpc>
              <a:spcBef>
                <a:spcPct val="0"/>
              </a:spcBef>
              <a:buSzPct val="120000"/>
            </a:pPr>
            <a:r>
              <a:rPr lang="en-US" sz="2000" b="0" i="1" dirty="0" smtClean="0"/>
              <a:t>Fall </a:t>
            </a:r>
            <a:r>
              <a:rPr lang="en-US" sz="2000" b="0" i="1" dirty="0" smtClean="0"/>
              <a:t>2022</a:t>
            </a:r>
            <a:endParaRPr lang="en-US" sz="2000" b="0" i="1" dirty="0" smtClean="0"/>
          </a:p>
        </p:txBody>
      </p:sp>
    </p:spTree>
    <p:extLst>
      <p:ext uri="{BB962C8B-B14F-4D97-AF65-F5344CB8AC3E}">
        <p14:creationId xmlns:p14="http://schemas.microsoft.com/office/powerpoint/2010/main" val="365991696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F0935A-A836-4A39-958A-1A6909D100B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2238" y="234950"/>
            <a:ext cx="8793162" cy="307777"/>
          </a:xfrm>
        </p:spPr>
        <p:txBody>
          <a:bodyPr/>
          <a:lstStyle/>
          <a:p>
            <a:r>
              <a:rPr lang="en-US" sz="2000" dirty="0" smtClean="0"/>
              <a:t>PREDICTING CHURN AT RETAIL RELAY</a:t>
            </a:r>
            <a:endParaRPr lang="en-US" sz="2000" dirty="0"/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476250" y="741363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2000" i="1" dirty="0" smtClean="0">
                <a:solidFill>
                  <a:schemeClr val="tx2"/>
                </a:solidFill>
              </a:rPr>
              <a:t>What Does Retail Relay Do?</a:t>
            </a:r>
            <a:endParaRPr lang="en-US" sz="2000" i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50" y="2286001"/>
            <a:ext cx="3725636" cy="132343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Online grocer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Delivers orders to central location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Customer pick up orders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25602" name="Picture 2" descr="Image result for retail rel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819" y="1876894"/>
            <a:ext cx="4267200" cy="283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70905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F0935A-A836-4A39-958A-1A6909D100B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476250" y="741363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2000" i="1" dirty="0" smtClean="0">
                <a:solidFill>
                  <a:schemeClr val="tx2"/>
                </a:solidFill>
              </a:rPr>
              <a:t>Can We Understand Churn?</a:t>
            </a:r>
            <a:endParaRPr lang="en-US" sz="2000" i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6031" y="1672478"/>
            <a:ext cx="6775450" cy="3385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How do we think about churn for a non-subscription business?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540511"/>
            <a:ext cx="7195231" cy="3674808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122238" y="234950"/>
            <a:ext cx="8793162" cy="307777"/>
          </a:xfrm>
        </p:spPr>
        <p:txBody>
          <a:bodyPr/>
          <a:lstStyle/>
          <a:p>
            <a:r>
              <a:rPr lang="en-US" sz="2000" dirty="0" smtClean="0"/>
              <a:t>PREDICTING CHURN AT RETAIL RELAY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198030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F0935A-A836-4A39-958A-1A6909D100B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476250" y="741363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2000" i="1" dirty="0" smtClean="0">
                <a:solidFill>
                  <a:schemeClr val="tx2"/>
                </a:solidFill>
              </a:rPr>
              <a:t>Can We Understand Churn?</a:t>
            </a:r>
            <a:endParaRPr lang="en-US" sz="2000" i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250" y="1371602"/>
            <a:ext cx="6775450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For each customer with at least 3 purchases, RR knows the average inter-purchase time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827314" y="2895600"/>
            <a:ext cx="6389914" cy="10885"/>
          </a:xfrm>
          <a:prstGeom prst="straightConnector1">
            <a:avLst/>
          </a:prstGeom>
          <a:noFill/>
          <a:ln w="762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6884722" y="2551046"/>
            <a:ext cx="2188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Duration (in mos.)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1306285" y="2666998"/>
            <a:ext cx="0" cy="478971"/>
          </a:xfrm>
          <a:prstGeom prst="line">
            <a:avLst/>
          </a:prstGeom>
          <a:noFill/>
          <a:ln w="762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427516" y="2677882"/>
            <a:ext cx="0" cy="478971"/>
          </a:xfrm>
          <a:prstGeom prst="line">
            <a:avLst/>
          </a:prstGeom>
          <a:noFill/>
          <a:ln w="762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3548748" y="2688767"/>
            <a:ext cx="0" cy="478971"/>
          </a:xfrm>
          <a:prstGeom prst="line">
            <a:avLst/>
          </a:prstGeom>
          <a:noFill/>
          <a:ln w="762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4669976" y="2699651"/>
            <a:ext cx="0" cy="478971"/>
          </a:xfrm>
          <a:prstGeom prst="line">
            <a:avLst/>
          </a:prstGeom>
          <a:noFill/>
          <a:ln w="762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5791202" y="2721425"/>
            <a:ext cx="0" cy="478971"/>
          </a:xfrm>
          <a:prstGeom prst="line">
            <a:avLst/>
          </a:prstGeom>
          <a:noFill/>
          <a:ln w="762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1224642" y="3320144"/>
            <a:ext cx="185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56758" y="3320143"/>
            <a:ext cx="185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67103" y="3320144"/>
            <a:ext cx="185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99219" y="3320143"/>
            <a:ext cx="185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09563" y="3320143"/>
            <a:ext cx="185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Multiply 32"/>
          <p:cNvSpPr/>
          <p:nvPr/>
        </p:nvSpPr>
        <p:spPr bwMode="auto">
          <a:xfrm>
            <a:off x="1186151" y="2198912"/>
            <a:ext cx="250371" cy="381000"/>
          </a:xfrm>
          <a:prstGeom prst="mathMultiply">
            <a:avLst/>
          </a:prstGeom>
          <a:solidFill>
            <a:srgbClr val="FB012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Multiply 33"/>
          <p:cNvSpPr/>
          <p:nvPr/>
        </p:nvSpPr>
        <p:spPr bwMode="auto">
          <a:xfrm>
            <a:off x="2318265" y="2220684"/>
            <a:ext cx="250371" cy="381000"/>
          </a:xfrm>
          <a:prstGeom prst="mathMultiply">
            <a:avLst/>
          </a:prstGeom>
          <a:solidFill>
            <a:srgbClr val="FB012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Multiply 34"/>
          <p:cNvSpPr/>
          <p:nvPr/>
        </p:nvSpPr>
        <p:spPr bwMode="auto">
          <a:xfrm>
            <a:off x="4549642" y="2247893"/>
            <a:ext cx="250371" cy="381000"/>
          </a:xfrm>
          <a:prstGeom prst="mathMultiply">
            <a:avLst/>
          </a:prstGeom>
          <a:solidFill>
            <a:srgbClr val="FB012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05558" y="1993929"/>
            <a:ext cx="1470356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Purchase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7" name="Multiply 36"/>
          <p:cNvSpPr/>
          <p:nvPr/>
        </p:nvSpPr>
        <p:spPr bwMode="auto">
          <a:xfrm>
            <a:off x="6911840" y="1964861"/>
            <a:ext cx="250371" cy="381000"/>
          </a:xfrm>
          <a:prstGeom prst="mathMultiply">
            <a:avLst/>
          </a:prstGeom>
          <a:solidFill>
            <a:srgbClr val="FB012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27313" y="4016829"/>
            <a:ext cx="633489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Time between 2</a:t>
            </a:r>
            <a:r>
              <a:rPr lang="en-US" baseline="30000" dirty="0" smtClean="0">
                <a:solidFill>
                  <a:schemeClr val="tx2"/>
                </a:solidFill>
              </a:rPr>
              <a:t>nd</a:t>
            </a:r>
            <a:r>
              <a:rPr lang="en-US" dirty="0" smtClean="0">
                <a:solidFill>
                  <a:schemeClr val="tx2"/>
                </a:solidFill>
              </a:rPr>
              <a:t> purchase and 1</a:t>
            </a:r>
            <a:r>
              <a:rPr lang="en-US" baseline="30000" dirty="0" smtClean="0">
                <a:solidFill>
                  <a:schemeClr val="tx2"/>
                </a:solidFill>
              </a:rPr>
              <a:t>st</a:t>
            </a:r>
            <a:r>
              <a:rPr lang="en-US" dirty="0" smtClean="0">
                <a:solidFill>
                  <a:schemeClr val="tx2"/>
                </a:solidFill>
              </a:rPr>
              <a:t> purchase is 1 month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7313" y="4633572"/>
            <a:ext cx="633489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Time between 3</a:t>
            </a:r>
            <a:r>
              <a:rPr lang="en-US" baseline="30000" dirty="0" smtClean="0">
                <a:solidFill>
                  <a:schemeClr val="tx2"/>
                </a:solidFill>
              </a:rPr>
              <a:t>rd</a:t>
            </a:r>
            <a:r>
              <a:rPr lang="en-US" dirty="0" smtClean="0">
                <a:solidFill>
                  <a:schemeClr val="tx2"/>
                </a:solidFill>
              </a:rPr>
              <a:t>  purchase and 2</a:t>
            </a:r>
            <a:r>
              <a:rPr lang="en-US" baseline="30000" dirty="0" smtClean="0">
                <a:solidFill>
                  <a:schemeClr val="tx2"/>
                </a:solidFill>
              </a:rPr>
              <a:t>nd</a:t>
            </a:r>
            <a:r>
              <a:rPr lang="en-US" dirty="0" smtClean="0">
                <a:solidFill>
                  <a:schemeClr val="tx2"/>
                </a:solidFill>
              </a:rPr>
              <a:t> purchase is 2 months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7313" y="5275881"/>
            <a:ext cx="6334897" cy="14465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Now we can compute the average inter-purchase time and the std. deviation of the inter-purchase time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If customer’s last inter-purchase interval is greater than 2 std. deviations away from the mean, RR classifies the customer as churned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22238" y="234950"/>
            <a:ext cx="8793162" cy="307777"/>
          </a:xfrm>
        </p:spPr>
        <p:txBody>
          <a:bodyPr/>
          <a:lstStyle/>
          <a:p>
            <a:r>
              <a:rPr lang="en-US" sz="2000" dirty="0" smtClean="0"/>
              <a:t>PREDICTING CHURN AT RETAIL RELAY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976322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2238" y="234950"/>
            <a:ext cx="8793162" cy="292388"/>
          </a:xfrm>
        </p:spPr>
        <p:txBody>
          <a:bodyPr/>
          <a:lstStyle/>
          <a:p>
            <a:r>
              <a:rPr lang="en-US" dirty="0" smtClean="0"/>
              <a:t>PREDICTING CHURN AT RETAIL RELAY</a:t>
            </a:r>
            <a:endParaRPr lang="en-US" dirty="0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476250" y="741363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Let’s Look at the Data</a:t>
            </a:r>
            <a:endParaRPr lang="en-US" sz="1800" i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7694" y="2427542"/>
            <a:ext cx="6775450" cy="24929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</a:rPr>
              <a:t>Download Retail Relay data from Session 12 Folder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</a:rPr>
              <a:t>Examine the data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</a:rPr>
              <a:t>What’s the average churn rate?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</a:rPr>
              <a:t>What’s the average duration?</a:t>
            </a:r>
          </a:p>
        </p:txBody>
      </p:sp>
    </p:spTree>
    <p:extLst>
      <p:ext uri="{BB962C8B-B14F-4D97-AF65-F5344CB8AC3E}">
        <p14:creationId xmlns:p14="http://schemas.microsoft.com/office/powerpoint/2010/main" val="3802101119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F0935A-A836-4A39-958A-1A6909D100B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476250" y="741363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2000" i="1" dirty="0" smtClean="0">
                <a:solidFill>
                  <a:schemeClr val="tx2"/>
                </a:solidFill>
              </a:rPr>
              <a:t>Can We Understand Churn?</a:t>
            </a:r>
            <a:endParaRPr lang="en-US" sz="2000" i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50" y="1341636"/>
            <a:ext cx="6775450" cy="3385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The average churn in the sample is 15%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055940"/>
            <a:ext cx="7195231" cy="36748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22238" y="234950"/>
            <a:ext cx="8793162" cy="307777"/>
          </a:xfrm>
        </p:spPr>
        <p:txBody>
          <a:bodyPr/>
          <a:lstStyle/>
          <a:p>
            <a:r>
              <a:rPr lang="en-US" sz="2000" dirty="0" smtClean="0"/>
              <a:t>PREDICTING CHURN AT RETAIL RELAY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399326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F0935A-A836-4A39-958A-1A6909D100B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476250" y="741363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2000" i="1" dirty="0" smtClean="0">
                <a:solidFill>
                  <a:schemeClr val="tx2"/>
                </a:solidFill>
              </a:rPr>
              <a:t>Can We Understand Churn?</a:t>
            </a:r>
            <a:endParaRPr lang="en-US" sz="2000" i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50" y="1469572"/>
            <a:ext cx="6775450" cy="7078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As a function of duration?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As a function of marketing?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540511"/>
            <a:ext cx="7195231" cy="3674808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122238" y="234950"/>
            <a:ext cx="8793162" cy="307777"/>
          </a:xfrm>
        </p:spPr>
        <p:txBody>
          <a:bodyPr/>
          <a:lstStyle/>
          <a:p>
            <a:r>
              <a:rPr lang="en-US" sz="2000" dirty="0" smtClean="0"/>
              <a:t>PREDICTING CHURN AT RETAIL RELAY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938128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F0935A-A836-4A39-958A-1A6909D100B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476250" y="741363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2000" i="1" dirty="0" smtClean="0">
                <a:solidFill>
                  <a:schemeClr val="tx2"/>
                </a:solidFill>
              </a:rPr>
              <a:t>Let’s Look at Customer Duration</a:t>
            </a:r>
          </a:p>
          <a:p>
            <a:pPr algn="ctr" defTabSz="933450">
              <a:spcBef>
                <a:spcPct val="50000"/>
              </a:spcBef>
            </a:pPr>
            <a:endParaRPr lang="en-US" sz="2000" i="1" dirty="0">
              <a:solidFill>
                <a:schemeClr val="tx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2238" y="234950"/>
            <a:ext cx="8793162" cy="307777"/>
          </a:xfrm>
        </p:spPr>
        <p:txBody>
          <a:bodyPr/>
          <a:lstStyle/>
          <a:p>
            <a:r>
              <a:rPr lang="en-US" sz="2000" dirty="0" smtClean="0"/>
              <a:t>PREDICTING CHURN AT RETAIL RELAY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872" y="1630582"/>
            <a:ext cx="5428563" cy="421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1510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F0935A-A836-4A39-958A-1A6909D100B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476250" y="741363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2000" i="1" dirty="0" smtClean="0">
                <a:solidFill>
                  <a:schemeClr val="tx2"/>
                </a:solidFill>
              </a:rPr>
              <a:t>Possible Relationships Between Churn and Duration?</a:t>
            </a:r>
            <a:endParaRPr lang="en-US" sz="2000" i="1" dirty="0">
              <a:solidFill>
                <a:schemeClr val="tx2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2238" y="234950"/>
            <a:ext cx="8793162" cy="307777"/>
          </a:xfrm>
        </p:spPr>
        <p:txBody>
          <a:bodyPr/>
          <a:lstStyle/>
          <a:p>
            <a:r>
              <a:rPr lang="en-US" sz="2000" dirty="0" smtClean="0"/>
              <a:t>PREDICTING CHURN AT RETAIL RELAY</a:t>
            </a:r>
            <a:endParaRPr lang="en-US" sz="2000" dirty="0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1251856" y="2020968"/>
            <a:ext cx="10885" cy="3516086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>
            <a:off x="1230086" y="5537054"/>
            <a:ext cx="5627915" cy="10886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5499101" y="5704861"/>
            <a:ext cx="212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Duration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1682414"/>
            <a:ext cx="212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Churn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93760" y="2392879"/>
            <a:ext cx="23404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 smtClean="0"/>
              <a:t>?</a:t>
            </a:r>
            <a:endParaRPr lang="en-US" sz="15000" dirty="0"/>
          </a:p>
        </p:txBody>
      </p:sp>
    </p:spTree>
    <p:extLst>
      <p:ext uri="{BB962C8B-B14F-4D97-AF65-F5344CB8AC3E}">
        <p14:creationId xmlns:p14="http://schemas.microsoft.com/office/powerpoint/2010/main" val="14180086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F0935A-A836-4A39-958A-1A6909D100B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476250" y="741363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2000" i="1" dirty="0" smtClean="0">
                <a:solidFill>
                  <a:schemeClr val="tx2"/>
                </a:solidFill>
              </a:rPr>
              <a:t>Possible Relationships Between Churn and Duration?</a:t>
            </a:r>
            <a:endParaRPr lang="en-US" sz="2000" i="1" dirty="0">
              <a:solidFill>
                <a:schemeClr val="tx2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2238" y="234950"/>
            <a:ext cx="8793162" cy="307777"/>
          </a:xfrm>
        </p:spPr>
        <p:txBody>
          <a:bodyPr/>
          <a:lstStyle/>
          <a:p>
            <a:r>
              <a:rPr lang="en-US" sz="2000" dirty="0" smtClean="0"/>
              <a:t>PREDICTING CHURN AT RETAIL RELAY</a:t>
            </a:r>
            <a:endParaRPr lang="en-US" sz="2000" dirty="0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1251856" y="2020968"/>
            <a:ext cx="10885" cy="3516086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>
            <a:off x="1230086" y="5537054"/>
            <a:ext cx="5627915" cy="10886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5499101" y="5704861"/>
            <a:ext cx="212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Duration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1682414"/>
            <a:ext cx="212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Churn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 bwMode="auto">
          <a:xfrm flipV="1">
            <a:off x="1513114" y="2654380"/>
            <a:ext cx="4615543" cy="228240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230085" y="6058913"/>
            <a:ext cx="5627915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Churn becomes increasingly likely over the customer’s life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71842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F0935A-A836-4A39-958A-1A6909D100B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476250" y="741363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2000" i="1" dirty="0" smtClean="0">
                <a:solidFill>
                  <a:schemeClr val="tx2"/>
                </a:solidFill>
              </a:rPr>
              <a:t>Possible Relationships Between Churn and Duration?</a:t>
            </a:r>
            <a:endParaRPr lang="en-US" sz="2000" i="1" dirty="0">
              <a:solidFill>
                <a:schemeClr val="tx2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2238" y="234950"/>
            <a:ext cx="8793162" cy="307777"/>
          </a:xfrm>
        </p:spPr>
        <p:txBody>
          <a:bodyPr/>
          <a:lstStyle/>
          <a:p>
            <a:r>
              <a:rPr lang="en-US" sz="2000" dirty="0" smtClean="0"/>
              <a:t>PREDICTING CHURN AT RETAIL RELAY</a:t>
            </a:r>
            <a:endParaRPr lang="en-US" sz="2000" dirty="0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1251856" y="2020968"/>
            <a:ext cx="10885" cy="3516086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>
            <a:off x="1230086" y="5537054"/>
            <a:ext cx="5627915" cy="10886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5499101" y="5704861"/>
            <a:ext cx="212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Duration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1682414"/>
            <a:ext cx="212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Churn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 bwMode="auto">
          <a:xfrm flipV="1">
            <a:off x="1578429" y="4528458"/>
            <a:ext cx="4953000" cy="2177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230085" y="6058913"/>
            <a:ext cx="5627915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There is no relation between churn and duration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65934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2228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174" y="2100739"/>
            <a:ext cx="4286250" cy="296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122238" y="234950"/>
            <a:ext cx="8793162" cy="292388"/>
          </a:xfrm>
        </p:spPr>
        <p:txBody>
          <a:bodyPr/>
          <a:lstStyle/>
          <a:p>
            <a:pPr eaLnBrk="1" hangingPunct="1"/>
            <a:r>
              <a:rPr lang="en-US" dirty="0" smtClean="0"/>
              <a:t>MARKETING ANALYTICS I</a:t>
            </a: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476250" y="741363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We Acquired a Customer!</a:t>
            </a:r>
            <a:endParaRPr lang="en-US" sz="18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24558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F0935A-A836-4A39-958A-1A6909D100B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476250" y="741363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2000" i="1" dirty="0" smtClean="0">
                <a:solidFill>
                  <a:schemeClr val="tx2"/>
                </a:solidFill>
              </a:rPr>
              <a:t>Possible Relationships Between Churn and Duration?</a:t>
            </a:r>
            <a:endParaRPr lang="en-US" sz="2000" i="1" dirty="0">
              <a:solidFill>
                <a:schemeClr val="tx2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2238" y="234950"/>
            <a:ext cx="8793162" cy="307777"/>
          </a:xfrm>
        </p:spPr>
        <p:txBody>
          <a:bodyPr/>
          <a:lstStyle/>
          <a:p>
            <a:r>
              <a:rPr lang="en-US" sz="2000" dirty="0" smtClean="0"/>
              <a:t>PREDICTING CHURN AT RETAIL RELAY</a:t>
            </a:r>
            <a:endParaRPr lang="en-US" sz="2000" dirty="0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1251856" y="2020968"/>
            <a:ext cx="10885" cy="3516086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>
            <a:off x="1230086" y="5537054"/>
            <a:ext cx="5627915" cy="10886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5499101" y="5704861"/>
            <a:ext cx="212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Duration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1682414"/>
            <a:ext cx="212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Churn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1730828" y="3000682"/>
            <a:ext cx="4942115" cy="155665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230085" y="6058913"/>
            <a:ext cx="5627915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Churn becomes decreasingly likely over the customer’s life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95086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2238" y="234950"/>
            <a:ext cx="8793162" cy="292388"/>
          </a:xfrm>
        </p:spPr>
        <p:txBody>
          <a:bodyPr/>
          <a:lstStyle/>
          <a:p>
            <a:r>
              <a:rPr lang="en-US" dirty="0" smtClean="0"/>
              <a:t>PREDICTING CHURN AT RETAIL RELAY</a:t>
            </a:r>
            <a:endParaRPr lang="en-US" dirty="0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476250" y="741363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Build a Simple Logit Model to Predict Churn</a:t>
            </a:r>
            <a:endParaRPr lang="en-US" sz="1800" i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250" y="1357025"/>
            <a:ext cx="6775450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Start with a </a:t>
            </a:r>
            <a:r>
              <a:rPr lang="en-US" dirty="0">
                <a:solidFill>
                  <a:schemeClr val="tx2"/>
                </a:solidFill>
              </a:rPr>
              <a:t>model that just uses </a:t>
            </a:r>
            <a:r>
              <a:rPr lang="en-US" dirty="0" smtClean="0">
                <a:solidFill>
                  <a:schemeClr val="tx2"/>
                </a:solidFill>
              </a:rPr>
              <a:t>duration (duration tab in workbook)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Estimate the model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Use the model to compute churn probability for observed durations (or just use the ones computed for you by software)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Sort predictions by increasing duration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Graph your data.  What do you conclude?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035556"/>
              </p:ext>
            </p:extLst>
          </p:nvPr>
        </p:nvGraphicFramePr>
        <p:xfrm>
          <a:off x="1535112" y="4248706"/>
          <a:ext cx="3749675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8" name="Equation" r:id="rId3" imgW="1726920" imgH="711000" progId="Equation.DSMT4">
                  <p:embed/>
                </p:oleObj>
              </mc:Choice>
              <mc:Fallback>
                <p:oleObj name="Equation" r:id="rId3" imgW="172692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2" y="4248706"/>
                        <a:ext cx="3749675" cy="154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9559336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2238" y="177144"/>
            <a:ext cx="8793162" cy="292388"/>
          </a:xfrm>
        </p:spPr>
        <p:txBody>
          <a:bodyPr/>
          <a:lstStyle/>
          <a:p>
            <a:r>
              <a:rPr lang="en-US" dirty="0" smtClean="0"/>
              <a:t>PREDICTING CHURN AT RETAIL RELAY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2238" y="1191045"/>
            <a:ext cx="516821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Churn as a function of duration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8" y="1652419"/>
            <a:ext cx="9144000" cy="12540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965" y="2969195"/>
            <a:ext cx="6430546" cy="3856145"/>
          </a:xfrm>
          <a:prstGeom prst="rect">
            <a:avLst/>
          </a:prstGeom>
        </p:spPr>
      </p:pic>
      <p:sp>
        <p:nvSpPr>
          <p:cNvPr id="10" name="Rectangle 36"/>
          <p:cNvSpPr>
            <a:spLocks noChangeArrowheads="1"/>
          </p:cNvSpPr>
          <p:nvPr/>
        </p:nvSpPr>
        <p:spPr bwMode="auto">
          <a:xfrm>
            <a:off x="476250" y="629470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Build a Simple Logit Model to Predict Churn</a:t>
            </a:r>
            <a:endParaRPr lang="en-US" sz="18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66522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F0935A-A836-4A39-958A-1A6909D100B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476250" y="741363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2000" i="1" dirty="0" smtClean="0">
                <a:solidFill>
                  <a:schemeClr val="tx2"/>
                </a:solidFill>
              </a:rPr>
              <a:t>Possible Relationships Between Churn and Duration?</a:t>
            </a:r>
            <a:endParaRPr lang="en-US" sz="2000" i="1" dirty="0">
              <a:solidFill>
                <a:schemeClr val="tx2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2238" y="234950"/>
            <a:ext cx="8793162" cy="307777"/>
          </a:xfrm>
        </p:spPr>
        <p:txBody>
          <a:bodyPr/>
          <a:lstStyle/>
          <a:p>
            <a:r>
              <a:rPr lang="en-US" sz="2000" dirty="0" smtClean="0"/>
              <a:t>PREDICTING CHURN AT RETAIL RELAY</a:t>
            </a:r>
            <a:endParaRPr lang="en-US" sz="2000" dirty="0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1251856" y="2020968"/>
            <a:ext cx="10885" cy="3516086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>
            <a:off x="1230086" y="5537054"/>
            <a:ext cx="5627915" cy="10886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5499101" y="5704861"/>
            <a:ext cx="212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Duration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1682414"/>
            <a:ext cx="212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Churn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93760" y="2392879"/>
            <a:ext cx="23404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 smtClean="0"/>
              <a:t>?</a:t>
            </a:r>
            <a:endParaRPr lang="en-US" sz="15000" dirty="0"/>
          </a:p>
        </p:txBody>
      </p:sp>
    </p:spTree>
    <p:extLst>
      <p:ext uri="{BB962C8B-B14F-4D97-AF65-F5344CB8AC3E}">
        <p14:creationId xmlns:p14="http://schemas.microsoft.com/office/powerpoint/2010/main" val="130657564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F0935A-A836-4A39-958A-1A6909D100B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476250" y="741363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2000" i="1" dirty="0" smtClean="0">
                <a:solidFill>
                  <a:schemeClr val="tx2"/>
                </a:solidFill>
              </a:rPr>
              <a:t>Possible Relationships Between Churn and Duration?</a:t>
            </a:r>
            <a:endParaRPr lang="en-US" sz="2000" i="1" dirty="0">
              <a:solidFill>
                <a:schemeClr val="tx2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2238" y="234950"/>
            <a:ext cx="8793162" cy="307777"/>
          </a:xfrm>
        </p:spPr>
        <p:txBody>
          <a:bodyPr/>
          <a:lstStyle/>
          <a:p>
            <a:r>
              <a:rPr lang="en-US" sz="2000" dirty="0" smtClean="0"/>
              <a:t>PREDICTING CHURN AT RETAIL RELAY</a:t>
            </a:r>
            <a:endParaRPr lang="en-US" sz="2000" dirty="0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1251856" y="2020968"/>
            <a:ext cx="10885" cy="3516086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>
            <a:off x="1230086" y="5537054"/>
            <a:ext cx="5627915" cy="10886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5499101" y="5704861"/>
            <a:ext cx="212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Duration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1682414"/>
            <a:ext cx="212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Churn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30085" y="6058913"/>
            <a:ext cx="5627915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Churn risk increases, peaks, then declines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1774371" y="2518090"/>
            <a:ext cx="4191000" cy="1912396"/>
          </a:xfrm>
          <a:custGeom>
            <a:avLst/>
            <a:gdLst>
              <a:gd name="connsiteX0" fmla="*/ 0 w 4191000"/>
              <a:gd name="connsiteY0" fmla="*/ 1912396 h 1912396"/>
              <a:gd name="connsiteX1" fmla="*/ 1306286 w 4191000"/>
              <a:gd name="connsiteY1" fmla="*/ 40053 h 1912396"/>
              <a:gd name="connsiteX2" fmla="*/ 4191000 w 4191000"/>
              <a:gd name="connsiteY2" fmla="*/ 812939 h 1912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1000" h="1912396">
                <a:moveTo>
                  <a:pt x="0" y="1912396"/>
                </a:moveTo>
                <a:cubicBezTo>
                  <a:pt x="303893" y="1067846"/>
                  <a:pt x="607786" y="223296"/>
                  <a:pt x="1306286" y="40053"/>
                </a:cubicBezTo>
                <a:cubicBezTo>
                  <a:pt x="2004786" y="-143190"/>
                  <a:pt x="3097893" y="334874"/>
                  <a:pt x="4191000" y="812939"/>
                </a:cubicBez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32067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F0935A-A836-4A39-958A-1A6909D100B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476250" y="741363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2000" i="1" dirty="0" smtClean="0">
                <a:solidFill>
                  <a:schemeClr val="tx2"/>
                </a:solidFill>
              </a:rPr>
              <a:t>Possible Relationships Between Churn and Duration?</a:t>
            </a:r>
            <a:endParaRPr lang="en-US" sz="2000" i="1" dirty="0">
              <a:solidFill>
                <a:schemeClr val="tx2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2238" y="234950"/>
            <a:ext cx="8793162" cy="307777"/>
          </a:xfrm>
        </p:spPr>
        <p:txBody>
          <a:bodyPr/>
          <a:lstStyle/>
          <a:p>
            <a:r>
              <a:rPr lang="en-US" sz="2000" dirty="0" smtClean="0"/>
              <a:t>PREDICTING CHURN AT RETAIL RELAY</a:t>
            </a:r>
            <a:endParaRPr lang="en-US" sz="2000" dirty="0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1251856" y="2020968"/>
            <a:ext cx="10885" cy="3516086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>
            <a:off x="1230086" y="5537054"/>
            <a:ext cx="5627915" cy="10886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5499101" y="5704861"/>
            <a:ext cx="212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Duration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1682414"/>
            <a:ext cx="212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Churn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30085" y="6058913"/>
            <a:ext cx="5627915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Churn risk decline, bottoms out, then increases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reeform 4"/>
          <p:cNvSpPr/>
          <p:nvPr/>
        </p:nvSpPr>
        <p:spPr bwMode="auto">
          <a:xfrm flipV="1">
            <a:off x="1774371" y="2518090"/>
            <a:ext cx="4191000" cy="1912396"/>
          </a:xfrm>
          <a:custGeom>
            <a:avLst/>
            <a:gdLst>
              <a:gd name="connsiteX0" fmla="*/ 0 w 4191000"/>
              <a:gd name="connsiteY0" fmla="*/ 1912396 h 1912396"/>
              <a:gd name="connsiteX1" fmla="*/ 1306286 w 4191000"/>
              <a:gd name="connsiteY1" fmla="*/ 40053 h 1912396"/>
              <a:gd name="connsiteX2" fmla="*/ 4191000 w 4191000"/>
              <a:gd name="connsiteY2" fmla="*/ 812939 h 1912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1000" h="1912396">
                <a:moveTo>
                  <a:pt x="0" y="1912396"/>
                </a:moveTo>
                <a:cubicBezTo>
                  <a:pt x="303893" y="1067846"/>
                  <a:pt x="607786" y="223296"/>
                  <a:pt x="1306286" y="40053"/>
                </a:cubicBezTo>
                <a:cubicBezTo>
                  <a:pt x="2004786" y="-143190"/>
                  <a:pt x="3097893" y="334874"/>
                  <a:pt x="4191000" y="812939"/>
                </a:cubicBez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73030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2238" y="234950"/>
            <a:ext cx="8793162" cy="292388"/>
          </a:xfrm>
        </p:spPr>
        <p:txBody>
          <a:bodyPr/>
          <a:lstStyle/>
          <a:p>
            <a:r>
              <a:rPr lang="en-US" dirty="0" smtClean="0"/>
              <a:t>PREDICTING CHURN AT RETAIL RELAY</a:t>
            </a:r>
            <a:endParaRPr lang="en-US" dirty="0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476250" y="741363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Build a Logit Model to Predict Churn</a:t>
            </a:r>
            <a:endParaRPr lang="en-US" sz="1800" i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250" y="1357025"/>
            <a:ext cx="677545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How would we capture inverted U shape or U shape response?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38645"/>
              </p:ext>
            </p:extLst>
          </p:nvPr>
        </p:nvGraphicFramePr>
        <p:xfrm>
          <a:off x="476250" y="1988487"/>
          <a:ext cx="7307263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2" name="Equation" r:id="rId3" imgW="3365280" imgH="736560" progId="Equation.DSMT4">
                  <p:embed/>
                </p:oleObj>
              </mc:Choice>
              <mc:Fallback>
                <p:oleObj name="Equation" r:id="rId3" imgW="336528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1988487"/>
                        <a:ext cx="7307263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6250" y="3782676"/>
            <a:ext cx="6775450" cy="169277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Estimate the model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Use the model to compute churn probability for observed durations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Sort predictions by increasing duration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Graph your data.  What do you conclude?</a:t>
            </a:r>
          </a:p>
        </p:txBody>
      </p:sp>
    </p:spTree>
    <p:extLst>
      <p:ext uri="{BB962C8B-B14F-4D97-AF65-F5344CB8AC3E}">
        <p14:creationId xmlns:p14="http://schemas.microsoft.com/office/powerpoint/2010/main" val="4173342069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1981" y="1122128"/>
            <a:ext cx="516821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Churn as a function of duration and duration^2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81" y="1536687"/>
            <a:ext cx="9144000" cy="149565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22238" y="287225"/>
            <a:ext cx="8793162" cy="292388"/>
          </a:xfrm>
        </p:spPr>
        <p:txBody>
          <a:bodyPr/>
          <a:lstStyle/>
          <a:p>
            <a:r>
              <a:rPr lang="en-US" dirty="0" smtClean="0"/>
              <a:t>PREDICTING CHURN AT RETAIL RELAY</a:t>
            </a:r>
            <a:endParaRPr lang="en-US" dirty="0"/>
          </a:p>
        </p:txBody>
      </p:sp>
      <p:sp>
        <p:nvSpPr>
          <p:cNvPr id="10" name="Rectangle 36"/>
          <p:cNvSpPr>
            <a:spLocks noChangeArrowheads="1"/>
          </p:cNvSpPr>
          <p:nvPr/>
        </p:nvSpPr>
        <p:spPr bwMode="auto">
          <a:xfrm>
            <a:off x="487136" y="644486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Build A Model to Predict Churn</a:t>
            </a:r>
            <a:endParaRPr lang="en-US" sz="1800" i="1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470" y="3054116"/>
            <a:ext cx="6279074" cy="376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15212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7136" y="1350728"/>
            <a:ext cx="6775450" cy="20621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The relationship between churn and duration seems to follow a U-shaped pattern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Young accounts are at higher risk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Risk declines as accounts age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Risk begins to climb again for oldest accounts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How does marketing effort impact churn?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22238" y="287225"/>
            <a:ext cx="8793162" cy="292388"/>
          </a:xfrm>
        </p:spPr>
        <p:txBody>
          <a:bodyPr/>
          <a:lstStyle/>
          <a:p>
            <a:r>
              <a:rPr lang="en-US" dirty="0" smtClean="0"/>
              <a:t>PREDICTING CHURN AT RETAIL RELAY</a:t>
            </a:r>
            <a:endParaRPr lang="en-US" dirty="0"/>
          </a:p>
        </p:txBody>
      </p:sp>
      <p:sp>
        <p:nvSpPr>
          <p:cNvPr id="10" name="Rectangle 36"/>
          <p:cNvSpPr>
            <a:spLocks noChangeArrowheads="1"/>
          </p:cNvSpPr>
          <p:nvPr/>
        </p:nvSpPr>
        <p:spPr bwMode="auto">
          <a:xfrm>
            <a:off x="487136" y="644486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What Have We Learned So Far?</a:t>
            </a:r>
            <a:endParaRPr lang="en-US" sz="18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433472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580" y="1436915"/>
            <a:ext cx="5377524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2238" y="287225"/>
            <a:ext cx="8793162" cy="292388"/>
          </a:xfrm>
        </p:spPr>
        <p:txBody>
          <a:bodyPr/>
          <a:lstStyle/>
          <a:p>
            <a:r>
              <a:rPr lang="en-US" dirty="0" smtClean="0"/>
              <a:t>PREDICTING CHURN AT RETAIL RELAY</a:t>
            </a:r>
            <a:endParaRPr lang="en-US" dirty="0"/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487136" y="644486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What About Marketing?</a:t>
            </a:r>
            <a:endParaRPr lang="en-US" sz="18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200569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7285E371-B3F3-412E-A04D-8151D7E8F707}" type="slidenum">
              <a:rPr lang="en-US"/>
              <a:pPr/>
              <a:t>2</a:t>
            </a:fld>
            <a:endParaRPr lang="en-US"/>
          </a:p>
        </p:txBody>
      </p:sp>
      <p:sp>
        <p:nvSpPr>
          <p:cNvPr id="23556" name="Oval 3"/>
          <p:cNvSpPr>
            <a:spLocks noChangeArrowheads="1"/>
          </p:cNvSpPr>
          <p:nvPr/>
        </p:nvSpPr>
        <p:spPr bwMode="auto">
          <a:xfrm>
            <a:off x="1143000" y="1556640"/>
            <a:ext cx="2819400" cy="2209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>
                <a:latin typeface="Arial" charset="0"/>
              </a:rPr>
              <a:t>Customer</a:t>
            </a:r>
          </a:p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>
                <a:latin typeface="Arial" charset="0"/>
              </a:rPr>
              <a:t>Acquisition</a:t>
            </a:r>
          </a:p>
        </p:txBody>
      </p:sp>
      <p:sp>
        <p:nvSpPr>
          <p:cNvPr id="23557" name="Oval 4"/>
          <p:cNvSpPr>
            <a:spLocks noChangeArrowheads="1"/>
          </p:cNvSpPr>
          <p:nvPr/>
        </p:nvSpPr>
        <p:spPr bwMode="auto">
          <a:xfrm>
            <a:off x="5105400" y="1556640"/>
            <a:ext cx="2819400" cy="2209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>
                <a:latin typeface="Arial" charset="0"/>
              </a:rPr>
              <a:t>Customer</a:t>
            </a:r>
          </a:p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>
                <a:latin typeface="Arial" charset="0"/>
              </a:rPr>
              <a:t>Retention</a:t>
            </a: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337457" y="4049486"/>
            <a:ext cx="7924800" cy="187435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b="1" i="1" dirty="0">
                <a:latin typeface="Arial" charset="0"/>
              </a:rPr>
              <a:t>“The purpose of a business is to create and keep a customer.  To do that you have to produce and deliver goods and services that </a:t>
            </a:r>
            <a:r>
              <a:rPr lang="en-US" b="1" i="1" dirty="0" smtClean="0">
                <a:latin typeface="Arial" charset="0"/>
              </a:rPr>
              <a:t>people want and value at </a:t>
            </a:r>
            <a:r>
              <a:rPr lang="en-US" b="1" i="1" dirty="0">
                <a:latin typeface="Arial" charset="0"/>
              </a:rPr>
              <a:t>prices and under conditions that are reasonably attractive relative to those offered by others to a proportion of customers large enough to make those prices and conditions possible</a:t>
            </a:r>
            <a:r>
              <a:rPr lang="en-US" sz="1800" b="1" i="1" dirty="0" smtClean="0">
                <a:latin typeface="Arial" charset="0"/>
              </a:rPr>
              <a:t>.”</a:t>
            </a:r>
            <a:endParaRPr lang="en-US" sz="1800" b="1" i="1" dirty="0">
              <a:latin typeface="Arial" charset="0"/>
            </a:endParaRPr>
          </a:p>
          <a:p>
            <a:pPr eaLnBrk="0" hangingPunct="0">
              <a:spcBef>
                <a:spcPct val="10000"/>
              </a:spcBef>
              <a:buClrTx/>
              <a:buSzTx/>
              <a:buFontTx/>
              <a:buNone/>
            </a:pPr>
            <a:r>
              <a:rPr lang="en-US" sz="1800" b="1" dirty="0">
                <a:latin typeface="Arial" charset="0"/>
              </a:rPr>
              <a:t>		 </a:t>
            </a:r>
            <a:r>
              <a:rPr lang="en-US" sz="1800" dirty="0">
                <a:latin typeface="Arial" charset="0"/>
              </a:rPr>
              <a:t>--  </a:t>
            </a:r>
            <a:r>
              <a:rPr lang="en-US" sz="1400" dirty="0">
                <a:latin typeface="Arial" charset="0"/>
              </a:rPr>
              <a:t>Theodore Levitt, “Marketing and the Corporate Purpose” in</a:t>
            </a:r>
            <a:r>
              <a:rPr lang="en-US" sz="1400" b="1" dirty="0">
                <a:latin typeface="Arial" charset="0"/>
              </a:rPr>
              <a:t> 			       The Marketing Imagination </a:t>
            </a:r>
            <a:r>
              <a:rPr lang="en-US" sz="1400" dirty="0">
                <a:latin typeface="Arial" charset="0"/>
              </a:rPr>
              <a:t>(New York:  Free Press), 1986</a:t>
            </a:r>
            <a:r>
              <a:rPr lang="en-US" sz="1400" b="1" dirty="0">
                <a:latin typeface="Arial" charset="0"/>
              </a:rPr>
              <a:t>.</a:t>
            </a:r>
          </a:p>
        </p:txBody>
      </p:sp>
      <p:sp>
        <p:nvSpPr>
          <p:cNvPr id="23559" name="AutoShape 6"/>
          <p:cNvSpPr>
            <a:spLocks noChangeArrowheads="1"/>
          </p:cNvSpPr>
          <p:nvPr/>
        </p:nvSpPr>
        <p:spPr bwMode="auto">
          <a:xfrm>
            <a:off x="3962400" y="2394840"/>
            <a:ext cx="1143000" cy="533400"/>
          </a:xfrm>
          <a:prstGeom prst="leftRightArrow">
            <a:avLst>
              <a:gd name="adj1" fmla="val 50000"/>
              <a:gd name="adj2" fmla="val 42857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AutoShape 8"/>
          <p:cNvSpPr>
            <a:spLocks noChangeArrowheads="1"/>
          </p:cNvSpPr>
          <p:nvPr/>
        </p:nvSpPr>
        <p:spPr bwMode="auto">
          <a:xfrm>
            <a:off x="685800" y="2242440"/>
            <a:ext cx="533400" cy="990600"/>
          </a:xfrm>
          <a:prstGeom prst="curvedRightArrow">
            <a:avLst>
              <a:gd name="adj1" fmla="val 37143"/>
              <a:gd name="adj2" fmla="val 74286"/>
              <a:gd name="adj3" fmla="val 33333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AutoShape 10"/>
          <p:cNvSpPr>
            <a:spLocks noChangeArrowheads="1"/>
          </p:cNvSpPr>
          <p:nvPr/>
        </p:nvSpPr>
        <p:spPr bwMode="auto">
          <a:xfrm rot="359917" flipH="1">
            <a:off x="7848600" y="2394840"/>
            <a:ext cx="577850" cy="866775"/>
          </a:xfrm>
          <a:prstGeom prst="curvedRightArrow">
            <a:avLst>
              <a:gd name="adj1" fmla="val 30000"/>
              <a:gd name="adj2" fmla="val 60000"/>
              <a:gd name="adj3" fmla="val 33333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122238" y="234950"/>
            <a:ext cx="8793162" cy="292388"/>
          </a:xfrm>
        </p:spPr>
        <p:txBody>
          <a:bodyPr/>
          <a:lstStyle/>
          <a:p>
            <a:pPr eaLnBrk="1" hangingPunct="1"/>
            <a:r>
              <a:rPr lang="en-US" dirty="0" smtClean="0"/>
              <a:t>MARKETING ANALYTICS I</a:t>
            </a:r>
          </a:p>
        </p:txBody>
      </p:sp>
      <p:sp>
        <p:nvSpPr>
          <p:cNvPr id="12" name="Rectangle 36"/>
          <p:cNvSpPr>
            <a:spLocks noChangeArrowheads="1"/>
          </p:cNvSpPr>
          <p:nvPr/>
        </p:nvSpPr>
        <p:spPr bwMode="auto">
          <a:xfrm>
            <a:off x="476250" y="741363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The Essence of Marketing</a:t>
            </a:r>
            <a:endParaRPr lang="en-US" sz="18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3636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4930"/>
            <a:ext cx="8959142" cy="183168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2238" y="177144"/>
            <a:ext cx="8793162" cy="292388"/>
          </a:xfrm>
        </p:spPr>
        <p:txBody>
          <a:bodyPr/>
          <a:lstStyle/>
          <a:p>
            <a:r>
              <a:rPr lang="en-US" dirty="0" smtClean="0"/>
              <a:t>PREDICTING CHURN AT RETAIL RELAY</a:t>
            </a:r>
            <a:endParaRPr lang="en-US" dirty="0"/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487136" y="534405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Adding Marketing to the Model</a:t>
            </a:r>
            <a:endParaRPr lang="en-US" sz="1800" i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815" y="3997612"/>
            <a:ext cx="3569736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What happens to duration?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Does marketing matter?</a:t>
            </a:r>
          </a:p>
        </p:txBody>
      </p:sp>
    </p:spTree>
    <p:extLst>
      <p:ext uri="{BB962C8B-B14F-4D97-AF65-F5344CB8AC3E}">
        <p14:creationId xmlns:p14="http://schemas.microsoft.com/office/powerpoint/2010/main" val="1019812791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2238" y="287225"/>
            <a:ext cx="8793162" cy="292388"/>
          </a:xfrm>
        </p:spPr>
        <p:txBody>
          <a:bodyPr/>
          <a:lstStyle/>
          <a:p>
            <a:r>
              <a:rPr lang="en-US" dirty="0" smtClean="0"/>
              <a:t>PREDICTING CHURN AT RETAIL RELAY</a:t>
            </a:r>
            <a:endParaRPr lang="en-US" dirty="0"/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487136" y="644486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What About Marketing?</a:t>
            </a:r>
            <a:endParaRPr lang="en-US" sz="1800" i="1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915" y="1358107"/>
            <a:ext cx="5405941" cy="562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693852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2238" y="362201"/>
            <a:ext cx="8793162" cy="292388"/>
          </a:xfrm>
        </p:spPr>
        <p:txBody>
          <a:bodyPr/>
          <a:lstStyle/>
          <a:p>
            <a:r>
              <a:rPr lang="en-US" dirty="0" smtClean="0"/>
              <a:t>PREDICTING CHURN AT RETAIL RELAY</a:t>
            </a:r>
            <a:endParaRPr lang="en-US" dirty="0"/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487136" y="719462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Adding Marketing to the Model</a:t>
            </a:r>
            <a:endParaRPr lang="en-US" sz="1800" i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3147" y="3878987"/>
            <a:ext cx="7756072" cy="21852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What is the churn probability for someone with an 18 month duration who gets 1 email per month?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How does the churn probability change if the rate increases to 1.1 emails per month?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How </a:t>
            </a:r>
            <a:r>
              <a:rPr lang="en-US" dirty="0">
                <a:solidFill>
                  <a:schemeClr val="tx2"/>
                </a:solidFill>
              </a:rPr>
              <a:t>does the churn probability change if the rate increases to </a:t>
            </a:r>
            <a:r>
              <a:rPr lang="en-US" dirty="0" smtClean="0">
                <a:solidFill>
                  <a:schemeClr val="tx2"/>
                </a:solidFill>
              </a:rPr>
              <a:t>1.2 </a:t>
            </a:r>
            <a:r>
              <a:rPr lang="en-US" dirty="0">
                <a:solidFill>
                  <a:schemeClr val="tx2"/>
                </a:solidFill>
              </a:rPr>
              <a:t>emails per month</a:t>
            </a:r>
            <a:r>
              <a:rPr lang="en-US" dirty="0" smtClean="0">
                <a:solidFill>
                  <a:schemeClr val="tx2"/>
                </a:solidFill>
              </a:rPr>
              <a:t>?  1.3 emails per month?  1.4?  1.5?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How do your results change for a duration of 24 months?  30 months?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8" y="1584203"/>
            <a:ext cx="8146981" cy="183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017425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32" y="1730791"/>
            <a:ext cx="8707374" cy="393763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2238" y="362201"/>
            <a:ext cx="8793162" cy="292388"/>
          </a:xfrm>
        </p:spPr>
        <p:txBody>
          <a:bodyPr/>
          <a:lstStyle/>
          <a:p>
            <a:r>
              <a:rPr lang="en-US" dirty="0" smtClean="0"/>
              <a:t>PREDICTING CHURN AT RETAIL RELAY</a:t>
            </a:r>
            <a:endParaRPr lang="en-US" dirty="0"/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1187450" y="941401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The Effect of Increased Marketing Effort:  18 Month Duration</a:t>
            </a:r>
            <a:endParaRPr lang="en-US" sz="18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484305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438" y="177144"/>
            <a:ext cx="8793162" cy="292388"/>
          </a:xfrm>
        </p:spPr>
        <p:txBody>
          <a:bodyPr/>
          <a:lstStyle/>
          <a:p>
            <a:r>
              <a:rPr lang="en-US" dirty="0" smtClean="0"/>
              <a:t>PREDICTING CHURN AT RETAIL RELAY</a:t>
            </a:r>
            <a:endParaRPr lang="en-US" dirty="0"/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563336" y="534405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The Effect of Marketing:  18 Month Duration</a:t>
            </a:r>
            <a:endParaRPr lang="en-US" sz="1800" i="1" dirty="0">
              <a:solidFill>
                <a:schemeClr val="tx2"/>
              </a:solidFill>
            </a:endParaRP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431663029"/>
              </p:ext>
            </p:extLst>
          </p:nvPr>
        </p:nvGraphicFramePr>
        <p:xfrm>
          <a:off x="1416957" y="1571034"/>
          <a:ext cx="5921829" cy="4251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67636403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438" y="177144"/>
            <a:ext cx="8793162" cy="292388"/>
          </a:xfrm>
        </p:spPr>
        <p:txBody>
          <a:bodyPr/>
          <a:lstStyle/>
          <a:p>
            <a:r>
              <a:rPr lang="en-US" dirty="0" smtClean="0"/>
              <a:t>PREDICTING CHURN AT RETAIL RELAY</a:t>
            </a:r>
            <a:endParaRPr lang="en-US" dirty="0"/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563336" y="534405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The Effect of Marketing:  24 Month Duration</a:t>
            </a:r>
            <a:endParaRPr lang="en-US" sz="1800" i="1" dirty="0">
              <a:solidFill>
                <a:schemeClr val="tx2"/>
              </a:solidFill>
            </a:endParaRP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127295056"/>
              </p:ext>
            </p:extLst>
          </p:nvPr>
        </p:nvGraphicFramePr>
        <p:xfrm>
          <a:off x="1416957" y="1571034"/>
          <a:ext cx="5921829" cy="4251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7034565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438" y="177144"/>
            <a:ext cx="8793162" cy="292388"/>
          </a:xfrm>
        </p:spPr>
        <p:txBody>
          <a:bodyPr/>
          <a:lstStyle/>
          <a:p>
            <a:r>
              <a:rPr lang="en-US" dirty="0" smtClean="0"/>
              <a:t>PREDICTING CHURN AT RETAIL RELAY</a:t>
            </a:r>
            <a:endParaRPr lang="en-US" dirty="0"/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563336" y="534405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The Effect of Marketing:  30 Month Duration</a:t>
            </a:r>
            <a:endParaRPr lang="en-US" sz="1800" i="1" dirty="0">
              <a:solidFill>
                <a:schemeClr val="tx2"/>
              </a:solidFill>
            </a:endParaRP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161121199"/>
              </p:ext>
            </p:extLst>
          </p:nvPr>
        </p:nvGraphicFramePr>
        <p:xfrm>
          <a:off x="1416957" y="1571034"/>
          <a:ext cx="5921829" cy="4251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6137542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122238" y="234950"/>
            <a:ext cx="8793162" cy="292388"/>
          </a:xfrm>
        </p:spPr>
        <p:txBody>
          <a:bodyPr/>
          <a:lstStyle/>
          <a:p>
            <a:pPr eaLnBrk="1" hangingPunct="1"/>
            <a:r>
              <a:rPr lang="en-US" dirty="0" smtClean="0"/>
              <a:t>CUSTOMER LIFETIME VALUE</a:t>
            </a:r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498022" y="740032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Retention Impacts Customer Lifetime</a:t>
            </a:r>
            <a:endParaRPr lang="en-US" sz="1800" i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54436" y="6672952"/>
            <a:ext cx="39184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i="1" dirty="0" smtClean="0"/>
              <a:t>Source:  </a:t>
            </a:r>
            <a:r>
              <a:rPr lang="en-US" sz="800" dirty="0" err="1" smtClean="0"/>
              <a:t>Reichheld</a:t>
            </a:r>
            <a:r>
              <a:rPr lang="en-US" sz="800" dirty="0" smtClean="0"/>
              <a:t> and Teal, </a:t>
            </a:r>
            <a:r>
              <a:rPr lang="en-US" sz="800" u="sng" dirty="0" smtClean="0"/>
              <a:t>The Loyalty Effect </a:t>
            </a:r>
            <a:r>
              <a:rPr lang="en-US" sz="800" i="1" dirty="0" smtClean="0"/>
              <a:t>(1997)</a:t>
            </a:r>
            <a:endParaRPr lang="en-US" sz="800" i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98022" y="1395854"/>
          <a:ext cx="4572000" cy="490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Year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Profit</a:t>
                      </a:r>
                      <a:r>
                        <a:rPr lang="en-US" sz="1600" baseline="0" dirty="0" smtClean="0">
                          <a:solidFill>
                            <a:schemeClr val="tx2"/>
                          </a:solidFill>
                        </a:rPr>
                        <a:t> per Customer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Annual</a:t>
                      </a:r>
                      <a:r>
                        <a:rPr lang="en-US" sz="1600" baseline="0" dirty="0" smtClean="0">
                          <a:solidFill>
                            <a:schemeClr val="tx2"/>
                          </a:solidFill>
                        </a:rPr>
                        <a:t> Retention Probability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100%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$42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82%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$66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93%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$70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92%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$75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94%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$86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91%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$92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93%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$96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84%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$99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85%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$105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85%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Totals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5236600" y="1354363"/>
            <a:ext cx="3709492" cy="3671889"/>
            <a:chOff x="5236600" y="1354363"/>
            <a:chExt cx="3709492" cy="3671889"/>
          </a:xfrm>
        </p:grpSpPr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600" y="1694756"/>
              <a:ext cx="3709492" cy="2228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5236600" y="1354363"/>
              <a:ext cx="35979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Probability a Customer Remains by Age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92392" y="3926550"/>
              <a:ext cx="35979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Age of Customer Account (years)</a:t>
              </a:r>
              <a:endParaRPr lang="en-US" sz="800" dirty="0"/>
            </a:p>
          </p:txBody>
        </p:sp>
        <p:graphicFrame>
          <p:nvGraphicFramePr>
            <p:cNvPr id="3" name="Object 2"/>
            <p:cNvGraphicFramePr>
              <a:graphicFrameLocks noChangeAspect="1"/>
            </p:cNvGraphicFramePr>
            <p:nvPr>
              <p:extLst/>
            </p:nvPr>
          </p:nvGraphicFramePr>
          <p:xfrm>
            <a:off x="6011532" y="4250851"/>
            <a:ext cx="2480336" cy="775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64" name="Equation" r:id="rId4" imgW="1384200" imgH="431640" progId="Equation.DSMT4">
                    <p:embed/>
                  </p:oleObj>
                </mc:Choice>
                <mc:Fallback>
                  <p:oleObj name="Equation" r:id="rId4" imgW="1384200" imgH="431640" progId="Equation.DSMT4">
                    <p:embed/>
                    <p:pic>
                      <p:nvPicPr>
                        <p:cNvPr id="3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1532" y="4250851"/>
                          <a:ext cx="2480336" cy="7754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Rectangle 7"/>
          <p:cNvSpPr/>
          <p:nvPr/>
        </p:nvSpPr>
        <p:spPr bwMode="auto">
          <a:xfrm>
            <a:off x="5497286" y="5094514"/>
            <a:ext cx="3037114" cy="48985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84371" y="5159830"/>
            <a:ext cx="2841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/>
                </a:solidFill>
              </a:rPr>
              <a:t>If r is constant</a:t>
            </a:r>
            <a:endParaRPr lang="en-US" i="1" dirty="0">
              <a:solidFill>
                <a:schemeClr val="tx2"/>
              </a:solidFill>
            </a:endParaRP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/>
          </p:nvPr>
        </p:nvGraphicFramePr>
        <p:xfrm>
          <a:off x="5999146" y="5951538"/>
          <a:ext cx="2184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5" name="Equation" r:id="rId6" imgW="1218960" imgH="241200" progId="Equation.DSMT4">
                  <p:embed/>
                </p:oleObj>
              </mc:Choice>
              <mc:Fallback>
                <p:oleObj name="Equation" r:id="rId6" imgW="1218960" imgH="241200" progId="Equation.DSMT4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9146" y="5951538"/>
                        <a:ext cx="2184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7946601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122238" y="115204"/>
            <a:ext cx="8793162" cy="292388"/>
          </a:xfrm>
        </p:spPr>
        <p:txBody>
          <a:bodyPr/>
          <a:lstStyle/>
          <a:p>
            <a:pPr eaLnBrk="1" hangingPunct="1"/>
            <a:r>
              <a:rPr lang="en-US" dirty="0" smtClean="0"/>
              <a:t>CUSTOMER LIFETIME VALUE</a:t>
            </a:r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476250" y="458327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Profit Patterns for Credit Card Company</a:t>
            </a:r>
            <a:endParaRPr lang="en-US" sz="1800" i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54436" y="6672952"/>
            <a:ext cx="39184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i="1" dirty="0" smtClean="0"/>
              <a:t>Source:  </a:t>
            </a:r>
            <a:r>
              <a:rPr lang="en-US" sz="800" dirty="0" err="1" smtClean="0"/>
              <a:t>Reichheld</a:t>
            </a:r>
            <a:r>
              <a:rPr lang="en-US" sz="800" dirty="0" smtClean="0"/>
              <a:t> and Teal, </a:t>
            </a:r>
            <a:r>
              <a:rPr lang="en-US" sz="800" u="sng" dirty="0" smtClean="0"/>
              <a:t>The Loyalty Effect </a:t>
            </a:r>
            <a:r>
              <a:rPr lang="en-US" sz="800" i="1" dirty="0" smtClean="0"/>
              <a:t>(1997)</a:t>
            </a:r>
            <a:endParaRPr lang="en-US" sz="800" i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98022" y="1003958"/>
          <a:ext cx="3048000" cy="4662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Year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Profit</a:t>
                      </a:r>
                      <a:r>
                        <a:rPr lang="en-US" sz="1600" baseline="0" dirty="0" smtClean="0">
                          <a:solidFill>
                            <a:schemeClr val="tx2"/>
                          </a:solidFill>
                        </a:rPr>
                        <a:t> per Customer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$42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8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$66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$70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$75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$86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$92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$96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$99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$105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Totals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533728" y="3523217"/>
            <a:ext cx="3597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Age of Customer Account (years)</a:t>
            </a:r>
            <a:endParaRPr lang="en-US" sz="8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486" y="1235133"/>
            <a:ext cx="3709492" cy="2228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605212" y="887761"/>
            <a:ext cx="3597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Average Profit per Customer ($) in Cohort</a:t>
            </a:r>
            <a:endParaRPr lang="en-US" sz="12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360472" y="4388514"/>
          <a:ext cx="419100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7" name="Equation" r:id="rId4" imgW="2336760" imgH="469800" progId="Equation.DSMT4">
                  <p:embed/>
                </p:oleObj>
              </mc:Choice>
              <mc:Fallback>
                <p:oleObj name="Equation" r:id="rId4" imgW="2336760" imgH="46980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0472" y="4388514"/>
                        <a:ext cx="4191000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/>
          <p:nvPr/>
        </p:nvSpPr>
        <p:spPr bwMode="auto">
          <a:xfrm>
            <a:off x="4735844" y="3783893"/>
            <a:ext cx="3395792" cy="48985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37171" y="3859544"/>
            <a:ext cx="319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/>
                </a:solidFill>
              </a:rPr>
              <a:t>Assume a 10% discount rate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735844" y="5623623"/>
            <a:ext cx="3417560" cy="77718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58939" y="5612186"/>
            <a:ext cx="3199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/>
                </a:solidFill>
              </a:rPr>
              <a:t>What about a constant cash flow into perpetuity (i.e. an infinite planning horizon)?</a:t>
            </a:r>
            <a:endParaRPr lang="en-US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71564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122238" y="115204"/>
            <a:ext cx="8793162" cy="292388"/>
          </a:xfrm>
        </p:spPr>
        <p:txBody>
          <a:bodyPr/>
          <a:lstStyle/>
          <a:p>
            <a:pPr eaLnBrk="1" hangingPunct="1"/>
            <a:r>
              <a:rPr lang="en-US" dirty="0" smtClean="0"/>
              <a:t>A CASH FLOW OVER AN INFINITE HORIZON</a:t>
            </a:r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476250" y="534529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What is the Present Value?</a:t>
            </a:r>
            <a:endParaRPr lang="en-US" sz="1800" i="1" dirty="0">
              <a:solidFill>
                <a:schemeClr val="tx2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306513" y="1565275"/>
          <a:ext cx="4306887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2" name="Equation" r:id="rId4" imgW="1739880" imgH="431640" progId="Equation.DSMT4">
                  <p:embed/>
                </p:oleObj>
              </mc:Choice>
              <mc:Fallback>
                <p:oleObj name="Equation" r:id="rId4" imgW="1739880" imgH="43164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06513" y="1565275"/>
                        <a:ext cx="4306887" cy="1068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39686" y="2884714"/>
            <a:ext cx="3483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</a:t>
            </a:r>
            <a:r>
              <a:rPr lang="en-US" i="1" dirty="0" smtClean="0"/>
              <a:t>d</a:t>
            </a:r>
            <a:r>
              <a:rPr lang="en-US" dirty="0" smtClean="0"/>
              <a:t> is the discount rate.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268413" y="3578225"/>
          <a:ext cx="6540500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3" name="Equation" r:id="rId6" imgW="2641320" imgH="431640" progId="Equation.DSMT4">
                  <p:embed/>
                </p:oleObj>
              </mc:Choice>
              <mc:Fallback>
                <p:oleObj name="Equation" r:id="rId6" imgW="2641320" imgH="43164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13" y="3578225"/>
                        <a:ext cx="6540500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ounded Rectangle 8"/>
          <p:cNvSpPr/>
          <p:nvPr/>
        </p:nvSpPr>
        <p:spPr bwMode="auto">
          <a:xfrm>
            <a:off x="2209814" y="5061859"/>
            <a:ext cx="4386943" cy="1330097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marR="0" indent="-285750" algn="l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Does this suggest a way to estimate the lifetime value of a customer?</a:t>
            </a:r>
          </a:p>
          <a:p>
            <a:pPr marL="285750" marR="0" indent="-285750" algn="l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smtClean="0">
                <a:solidFill>
                  <a:schemeClr val="tx2"/>
                </a:solidFill>
              </a:rPr>
              <a:t>What, if any, assumptions are being made?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964328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122238" y="234950"/>
            <a:ext cx="8793162" cy="292388"/>
          </a:xfrm>
        </p:spPr>
        <p:txBody>
          <a:bodyPr/>
          <a:lstStyle/>
          <a:p>
            <a:pPr eaLnBrk="1" hangingPunct="1"/>
            <a:r>
              <a:rPr lang="en-US" dirty="0" smtClean="0"/>
              <a:t>PROFIT AND RETENTION PATTERNS FOR A CREDIT CARD COMPANY</a:t>
            </a:r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911678" y="718776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Retention Probability Over Time</a:t>
            </a:r>
            <a:endParaRPr lang="en-US" sz="1800" i="1" dirty="0">
              <a:solidFill>
                <a:schemeClr val="tx2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98022" y="1395854"/>
          <a:ext cx="4572000" cy="490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Year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Profit</a:t>
                      </a:r>
                      <a:r>
                        <a:rPr lang="en-US" sz="1600" baseline="0" dirty="0" smtClean="0">
                          <a:solidFill>
                            <a:schemeClr val="tx2"/>
                          </a:solidFill>
                        </a:rPr>
                        <a:t> per Customer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Annual</a:t>
                      </a:r>
                      <a:r>
                        <a:rPr lang="en-US" sz="1600" baseline="0" dirty="0" smtClean="0">
                          <a:solidFill>
                            <a:schemeClr val="tx2"/>
                          </a:solidFill>
                        </a:rPr>
                        <a:t> Retention Probability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100%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$42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82%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$66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93%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$70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92%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$75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94%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$86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91%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$92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93%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$96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84%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$99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85%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$105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85%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Totals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5236600" y="1354363"/>
            <a:ext cx="3709492" cy="3671889"/>
            <a:chOff x="5236600" y="1354363"/>
            <a:chExt cx="3709492" cy="3671889"/>
          </a:xfrm>
        </p:grpSpPr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600" y="1694756"/>
              <a:ext cx="3709492" cy="2228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5236600" y="1354363"/>
              <a:ext cx="35979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Probability a Customer Remains by Age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92392" y="3926550"/>
              <a:ext cx="35979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Age of Customer Account (years)</a:t>
              </a:r>
              <a:endParaRPr lang="en-US" sz="800" dirty="0"/>
            </a:p>
          </p:txBody>
        </p:sp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7426074"/>
                </p:ext>
              </p:extLst>
            </p:nvPr>
          </p:nvGraphicFramePr>
          <p:xfrm>
            <a:off x="6011532" y="4250851"/>
            <a:ext cx="2480336" cy="775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4" name="Equation" r:id="rId4" imgW="1384200" imgH="431640" progId="Equation.DSMT4">
                    <p:embed/>
                  </p:oleObj>
                </mc:Choice>
                <mc:Fallback>
                  <p:oleObj name="Equation" r:id="rId4" imgW="138420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1532" y="4250851"/>
                          <a:ext cx="2480336" cy="7754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Rectangle 7"/>
          <p:cNvSpPr/>
          <p:nvPr/>
        </p:nvSpPr>
        <p:spPr bwMode="auto">
          <a:xfrm>
            <a:off x="5497286" y="5094514"/>
            <a:ext cx="3037114" cy="48985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84371" y="5159830"/>
            <a:ext cx="2841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/>
                </a:solidFill>
              </a:rPr>
              <a:t>If r is constant</a:t>
            </a:r>
            <a:endParaRPr lang="en-US" i="1" dirty="0">
              <a:solidFill>
                <a:schemeClr val="tx2"/>
              </a:solidFill>
            </a:endParaRP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/>
          </p:nvPr>
        </p:nvGraphicFramePr>
        <p:xfrm>
          <a:off x="5999146" y="5951538"/>
          <a:ext cx="2184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5" name="Equation" r:id="rId6" imgW="1218960" imgH="241200" progId="Equation.DSMT4">
                  <p:embed/>
                </p:oleObj>
              </mc:Choice>
              <mc:Fallback>
                <p:oleObj name="Equation" r:id="rId6" imgW="1218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9146" y="5951538"/>
                        <a:ext cx="2184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4426967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4"/>
          <p:cNvGraphicFramePr>
            <a:graphicFrameLocks/>
          </p:cNvGraphicFramePr>
          <p:nvPr>
            <p:extLst/>
          </p:nvPr>
        </p:nvGraphicFramePr>
        <p:xfrm>
          <a:off x="4816355" y="2637281"/>
          <a:ext cx="3074534" cy="759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2" name="Equation" r:id="rId4" imgW="1701720" imgH="431640" progId="Equation.DSMT4">
                  <p:embed/>
                </p:oleObj>
              </mc:Choice>
              <mc:Fallback>
                <p:oleObj name="Equation" r:id="rId4" imgW="1701720" imgH="431640" progId="Equation.DSMT4">
                  <p:embed/>
                  <p:pic>
                    <p:nvPicPr>
                      <p:cNvPr id="717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6355" y="2637281"/>
                        <a:ext cx="3074534" cy="75905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122238" y="115204"/>
            <a:ext cx="8793162" cy="292388"/>
          </a:xfrm>
        </p:spPr>
        <p:txBody>
          <a:bodyPr/>
          <a:lstStyle/>
          <a:p>
            <a:pPr eaLnBrk="1" hangingPunct="1"/>
            <a:r>
              <a:rPr lang="en-US" dirty="0" smtClean="0"/>
              <a:t>A SIMPLE VIEW OF LIFETIME VALUE</a:t>
            </a:r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476250" y="534529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The Present Value of a Margin Received into Perpetuity</a:t>
            </a:r>
            <a:endParaRPr lang="en-US" sz="1800" i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684" y="3833515"/>
            <a:ext cx="3597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Age of Customer Account (years)</a:t>
            </a:r>
            <a:endParaRPr lang="en-US" sz="8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2" y="1545431"/>
            <a:ext cx="3709492" cy="2228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57168" y="1198059"/>
            <a:ext cx="3597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Average Profit per Customer ($) in Cohort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171442" y="4338194"/>
            <a:ext cx="4118149" cy="2011134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marR="0" indent="-285750" algn="l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What if we assumed the Year 1 Average Profit of $42 as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the perpetuity and a 10% discount rate?</a:t>
            </a:r>
          </a:p>
          <a:p>
            <a:pPr marL="285750" marR="0" indent="-285750" algn="l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dirty="0" smtClean="0">
                <a:solidFill>
                  <a:schemeClr val="tx2"/>
                </a:solidFill>
              </a:rPr>
              <a:t>Compared to PV of actual cash flows in graph?</a:t>
            </a:r>
          </a:p>
          <a:p>
            <a:pPr marL="285750" marR="0" indent="-285750" algn="l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baseline="0" dirty="0" smtClean="0">
                <a:solidFill>
                  <a:schemeClr val="tx2"/>
                </a:solidFill>
              </a:rPr>
              <a:t>But what about the probability</a:t>
            </a:r>
            <a:r>
              <a:rPr lang="en-US" sz="1400" dirty="0" smtClean="0">
                <a:solidFill>
                  <a:schemeClr val="tx2"/>
                </a:solidFill>
              </a:rPr>
              <a:t> that the customer leaves?</a:t>
            </a:r>
            <a:endParaRPr lang="en-US" sz="1400" baseline="0" dirty="0" smtClean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8386" y="2263888"/>
            <a:ext cx="3559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Constant $42 Over Infinite Horizon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31261" y="3664238"/>
            <a:ext cx="3559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Cash Flows Over Nine Years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/>
          </p:cNvGraphicFramePr>
          <p:nvPr>
            <p:extLst/>
          </p:nvPr>
        </p:nvGraphicFramePr>
        <p:xfrm>
          <a:off x="4749813" y="4002792"/>
          <a:ext cx="424656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3" name="Equation" r:id="rId7" imgW="2349360" imgH="469800" progId="Equation.DSMT4">
                  <p:embed/>
                </p:oleObj>
              </mc:Choice>
              <mc:Fallback>
                <p:oleObj name="Equation" r:id="rId7" imgW="2349360" imgH="469800" progId="Equation.DSMT4">
                  <p:embed/>
                  <p:pic>
                    <p:nvPicPr>
                      <p:cNvPr id="6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13" y="4002792"/>
                        <a:ext cx="4246563" cy="825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8707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122238" y="234950"/>
            <a:ext cx="8793162" cy="292388"/>
          </a:xfrm>
        </p:spPr>
        <p:txBody>
          <a:bodyPr/>
          <a:lstStyle/>
          <a:p>
            <a:pPr eaLnBrk="1" hangingPunct="1"/>
            <a:r>
              <a:rPr lang="en-US" dirty="0" smtClean="0"/>
              <a:t>CUSTOMER LIFETIME VALUE</a:t>
            </a:r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476250" y="741363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Putting the Pieces Together:  Finite Horizon</a:t>
            </a:r>
            <a:endParaRPr lang="en-US" sz="1800" i="1" dirty="0">
              <a:solidFill>
                <a:schemeClr val="tx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02" y="1715174"/>
            <a:ext cx="3709492" cy="2228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68" y="1707918"/>
            <a:ext cx="3709492" cy="2228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1886" y="1219191"/>
            <a:ext cx="3597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Average Profit per Customer ($) in Cohort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27000" y="1219186"/>
            <a:ext cx="3597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Retention Probability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52450" y="3971454"/>
            <a:ext cx="3597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Age of Customer Account (years)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682792" y="3946968"/>
            <a:ext cx="3597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Age of Customer Account (years)</a:t>
            </a:r>
            <a:endParaRPr lang="en-US" sz="800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1150938" y="5559459"/>
          <a:ext cx="6735762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6" name="Equation" r:id="rId5" imgW="4000320" imgH="469800" progId="Equation.DSMT4">
                  <p:embed/>
                </p:oleObj>
              </mc:Choice>
              <mc:Fallback>
                <p:oleObj name="Equation" r:id="rId5" imgW="4000320" imgH="469800" progId="Equation.DSMT4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50938" y="5559459"/>
                        <a:ext cx="6735762" cy="79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150938" y="4445877"/>
          <a:ext cx="1945142" cy="743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7" name="Equation" r:id="rId7" imgW="1130040" imgH="431640" progId="Equation.DSMT4">
                  <p:embed/>
                </p:oleObj>
              </mc:Choice>
              <mc:Fallback>
                <p:oleObj name="Equation" r:id="rId7" imgW="1130040" imgH="431640" progId="Equation.DSMT4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4445877"/>
                        <a:ext cx="1945142" cy="7432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38519" y="4497120"/>
            <a:ext cx="4786389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Just the discounted cash flows adjusted by the retention probabilities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077099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122238" y="234950"/>
            <a:ext cx="8793162" cy="292388"/>
          </a:xfrm>
        </p:spPr>
        <p:txBody>
          <a:bodyPr/>
          <a:lstStyle/>
          <a:p>
            <a:pPr eaLnBrk="1" hangingPunct="1"/>
            <a:r>
              <a:rPr lang="en-US" dirty="0" smtClean="0"/>
              <a:t>CUSTOMER LIFETIME VALUE</a:t>
            </a:r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214984" y="741363"/>
            <a:ext cx="8667751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Finite Horizon, Constant Margin, Constant Retention* </a:t>
            </a:r>
            <a:endParaRPr lang="en-US" sz="1800" i="1" dirty="0">
              <a:solidFill>
                <a:schemeClr val="tx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02" y="1715174"/>
            <a:ext cx="3709492" cy="2228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000" y="1715174"/>
            <a:ext cx="3709492" cy="2228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1886" y="1219191"/>
            <a:ext cx="3597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Average Profit per Customer ($) in Cohort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27000" y="1219186"/>
            <a:ext cx="3597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Retention Probability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52450" y="3971454"/>
            <a:ext cx="3597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Age of Customer Account (years)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682792" y="3946968"/>
            <a:ext cx="3597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Age of Customer Account (years)</a:t>
            </a:r>
            <a:endParaRPr lang="en-US" sz="800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1162477" y="5429926"/>
          <a:ext cx="66516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0" name="Equation" r:id="rId5" imgW="3949560" imgH="469800" progId="Equation.DSMT4">
                  <p:embed/>
                </p:oleObj>
              </mc:Choice>
              <mc:Fallback>
                <p:oleObj name="Equation" r:id="rId5" imgW="3949560" imgH="469800" progId="Equation.DSMT4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62477" y="5429926"/>
                        <a:ext cx="6651625" cy="79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162477" y="4443135"/>
          <a:ext cx="1945142" cy="743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1" name="Equation" r:id="rId7" imgW="1130040" imgH="431640" progId="Equation.DSMT4">
                  <p:embed/>
                </p:oleObj>
              </mc:Choice>
              <mc:Fallback>
                <p:oleObj name="Equation" r:id="rId7" imgW="1130040" imgH="431640" progId="Equation.DSMT4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477" y="4443135"/>
                        <a:ext cx="1945142" cy="7432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-132048" y="6610076"/>
            <a:ext cx="5119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*Assuming Margin and Retention Probability are Constant at Year 1 Levels</a:t>
            </a:r>
            <a:endParaRPr lang="en-US" sz="1000" i="1" dirty="0"/>
          </a:p>
        </p:txBody>
      </p:sp>
      <p:sp>
        <p:nvSpPr>
          <p:cNvPr id="8" name="Oval 7"/>
          <p:cNvSpPr/>
          <p:nvPr/>
        </p:nvSpPr>
        <p:spPr bwMode="auto">
          <a:xfrm>
            <a:off x="892629" y="2438400"/>
            <a:ext cx="359228" cy="28302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1" y="2155371"/>
            <a:ext cx="359228" cy="28302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171236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122238" y="234950"/>
            <a:ext cx="8793162" cy="292388"/>
          </a:xfrm>
        </p:spPr>
        <p:txBody>
          <a:bodyPr/>
          <a:lstStyle/>
          <a:p>
            <a:pPr eaLnBrk="1" hangingPunct="1"/>
            <a:r>
              <a:rPr lang="en-US" dirty="0" smtClean="0"/>
              <a:t>CUSTOMER LIFETIME VALUE</a:t>
            </a:r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476250" y="741363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Putting the Pieces Together:  Infinite Horizon</a:t>
            </a:r>
            <a:endParaRPr lang="en-US" sz="1800" i="1" dirty="0">
              <a:solidFill>
                <a:schemeClr val="tx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02" y="1467958"/>
            <a:ext cx="3709492" cy="2228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000" y="1519229"/>
            <a:ext cx="3709492" cy="2228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1886" y="1219191"/>
            <a:ext cx="3597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Average Profit per Customer ($) in Cohort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27000" y="1219186"/>
            <a:ext cx="3597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Retention Probability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52450" y="3775509"/>
            <a:ext cx="3597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Age of Customer Account (years)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682792" y="3751023"/>
            <a:ext cx="3597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Age of Customer Account (years)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1392367" y="4015654"/>
            <a:ext cx="5743757" cy="83463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92367" y="4069736"/>
            <a:ext cx="5750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/>
                </a:solidFill>
              </a:rPr>
              <a:t>Simplified Formula:  </a:t>
            </a:r>
          </a:p>
          <a:p>
            <a:r>
              <a:rPr lang="en-US" i="1" dirty="0" smtClean="0">
                <a:solidFill>
                  <a:schemeClr val="tx2"/>
                </a:solidFill>
              </a:rPr>
              <a:t>Assuming Year 1 Margin and Retention into Perpetuity </a:t>
            </a:r>
            <a:endParaRPr lang="en-US" i="1" dirty="0">
              <a:solidFill>
                <a:schemeClr val="tx2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825625" y="4999038"/>
          <a:ext cx="50831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7" name="Equation" r:id="rId5" imgW="3263760" imgH="457200" progId="Equation.DSMT4">
                  <p:embed/>
                </p:oleObj>
              </mc:Choice>
              <mc:Fallback>
                <p:oleObj name="Equation" r:id="rId5" imgW="3263760" imgH="457200" progId="Equation.DSMT4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25" y="4999038"/>
                        <a:ext cx="508317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Oval 16"/>
          <p:cNvSpPr/>
          <p:nvPr/>
        </p:nvSpPr>
        <p:spPr bwMode="auto">
          <a:xfrm>
            <a:off x="903515" y="2198913"/>
            <a:ext cx="359228" cy="28302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236029" y="1970314"/>
            <a:ext cx="359228" cy="28302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790912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780" y="1357025"/>
            <a:ext cx="5215591" cy="5215201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122238" y="234950"/>
            <a:ext cx="8793162" cy="292388"/>
          </a:xfrm>
        </p:spPr>
        <p:txBody>
          <a:bodyPr/>
          <a:lstStyle/>
          <a:p>
            <a:pPr eaLnBrk="1" hangingPunct="1"/>
            <a:r>
              <a:rPr lang="en-US" dirty="0" smtClean="0"/>
              <a:t>CUSTOMER LIFETIME VALUE</a:t>
            </a: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476250" y="741363"/>
            <a:ext cx="71437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What is the impact of assuming an infinite planning horizon?</a:t>
            </a:r>
            <a:endParaRPr lang="en-US" sz="18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863648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122238" y="234950"/>
            <a:ext cx="8793162" cy="292388"/>
          </a:xfrm>
        </p:spPr>
        <p:txBody>
          <a:bodyPr/>
          <a:lstStyle/>
          <a:p>
            <a:pPr eaLnBrk="1" hangingPunct="1"/>
            <a:r>
              <a:rPr lang="en-US" dirty="0" smtClean="0"/>
              <a:t>CUSTOMER LIFETIME VALUE</a:t>
            </a:r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476250" y="741363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Putting the Pieces Together:  Infinite Horizon</a:t>
            </a:r>
            <a:endParaRPr lang="en-US" sz="1800" i="1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76250" y="3992708"/>
            <a:ext cx="6775450" cy="83463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6250" y="4261188"/>
            <a:ext cx="6649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 smtClean="0">
                <a:solidFill>
                  <a:schemeClr val="tx2"/>
                </a:solidFill>
              </a:rPr>
              <a:t>What if we received a $42 margin from period 0 into perpetuity?</a:t>
            </a:r>
            <a:endParaRPr lang="en-US" i="1" dirty="0">
              <a:solidFill>
                <a:schemeClr val="tx2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466725" y="3098800"/>
          <a:ext cx="50831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8" name="Equation" r:id="rId3" imgW="3263760" imgH="457200" progId="Equation.DSMT4">
                  <p:embed/>
                </p:oleObj>
              </mc:Choice>
              <mc:Fallback>
                <p:oleObj name="Equation" r:id="rId3" imgW="3263760" imgH="457200" progId="Equation.DSMT4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3098800"/>
                        <a:ext cx="508317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76250" y="1447800"/>
            <a:ext cx="6775450" cy="14465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Assumptions: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Constant Margin of $42 received from Year 1 into perpetuity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Constant Retention Rate of 82%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Discount Rate of 10%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476250" y="5005264"/>
          <a:ext cx="680402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9" name="Equation" r:id="rId5" imgW="4368600" imgH="939600" progId="Equation.DSMT4">
                  <p:embed/>
                </p:oleObj>
              </mc:Choice>
              <mc:Fallback>
                <p:oleObj name="Equation" r:id="rId5" imgW="4368600" imgH="939600" progId="Equation.DSMT4">
                  <p:embed/>
                  <p:pic>
                    <p:nvPicPr>
                      <p:cNvPr id="1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5005264"/>
                        <a:ext cx="6804025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2590360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122238" y="234950"/>
            <a:ext cx="8793162" cy="292388"/>
          </a:xfrm>
        </p:spPr>
        <p:txBody>
          <a:bodyPr/>
          <a:lstStyle/>
          <a:p>
            <a:pPr eaLnBrk="1" hangingPunct="1"/>
            <a:r>
              <a:rPr lang="en-US" dirty="0" smtClean="0"/>
              <a:t>CUSTOMER LIFETIME VALUE</a:t>
            </a:r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476250" y="741363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What About Acquisition Costs (AC)?</a:t>
            </a:r>
            <a:endParaRPr lang="en-US" sz="1800" i="1" dirty="0">
              <a:solidFill>
                <a:schemeClr val="tx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02" y="1833651"/>
            <a:ext cx="3709492" cy="2228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000" y="1833651"/>
            <a:ext cx="3709492" cy="2228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1886" y="1556657"/>
            <a:ext cx="3597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Average Profit per Customer ($) in Cohort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27000" y="1556652"/>
            <a:ext cx="3597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Retention Probability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08242" y="4088674"/>
            <a:ext cx="3597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Age of Customer Account (years)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738584" y="4064188"/>
            <a:ext cx="3597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Age of Customer Account (years)</a:t>
            </a:r>
            <a:endParaRPr lang="en-US" sz="800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569078" y="4710113"/>
          <a:ext cx="7655830" cy="160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5" name="Equation" r:id="rId5" imgW="3263760" imgH="685800" progId="Equation.DSMT4">
                  <p:embed/>
                </p:oleObj>
              </mc:Choice>
              <mc:Fallback>
                <p:oleObj name="Equation" r:id="rId5" imgW="3263760" imgH="685800" progId="Equation.DSMT4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078" y="4710113"/>
                        <a:ext cx="7655830" cy="1606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2935987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4832" y="1090943"/>
            <a:ext cx="8793162" cy="64633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2"/>
                </a:solidFill>
              </a:rPr>
              <a:t>The finite time version</a:t>
            </a:r>
          </a:p>
          <a:p>
            <a:pPr marL="0" indent="0">
              <a:buFontTx/>
              <a:buNone/>
            </a:pPr>
            <a:endParaRPr lang="en-US" altLang="en-US" sz="2400" dirty="0" smtClean="0">
              <a:solidFill>
                <a:schemeClr val="tx2"/>
              </a:solidFill>
            </a:endParaRPr>
          </a:p>
          <a:p>
            <a:pPr marL="0" indent="0">
              <a:buFontTx/>
              <a:buNone/>
            </a:pPr>
            <a:r>
              <a:rPr lang="en-US" altLang="en-US" sz="1200" dirty="0" smtClean="0">
                <a:solidFill>
                  <a:schemeClr val="tx2"/>
                </a:solidFill>
              </a:rPr>
              <a:t>					</a:t>
            </a:r>
            <a:br>
              <a:rPr lang="en-US" altLang="en-US" sz="1200" dirty="0" smtClean="0">
                <a:solidFill>
                  <a:schemeClr val="tx2"/>
                </a:solidFill>
              </a:rPr>
            </a:br>
            <a:endParaRPr lang="en-US" altLang="en-US" sz="1200" dirty="0" smtClean="0">
              <a:solidFill>
                <a:schemeClr val="tx2"/>
              </a:solidFill>
            </a:endParaRPr>
          </a:p>
          <a:p>
            <a:pPr marL="0" indent="0">
              <a:buFontTx/>
              <a:buNone/>
            </a:pPr>
            <a:endParaRPr lang="en-US" altLang="en-US" sz="1200" dirty="0">
              <a:solidFill>
                <a:schemeClr val="tx2"/>
              </a:solidFill>
            </a:endParaRPr>
          </a:p>
          <a:p>
            <a:pPr marL="0" indent="0">
              <a:buFontTx/>
              <a:buNone/>
            </a:pPr>
            <a:endParaRPr lang="en-US" altLang="en-US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2"/>
                </a:solidFill>
              </a:rPr>
              <a:t>The infinite time version (assuming constant margin and retention rate!)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2"/>
                </a:solidFill>
              </a:rPr>
              <a:t>Net CLV is just CLV minus Acquisition Costs (AC)</a:t>
            </a:r>
          </a:p>
          <a:p>
            <a:pPr marL="0" indent="0">
              <a:buFontTx/>
              <a:buNone/>
            </a:pPr>
            <a:endParaRPr lang="en-US" altLang="en-US" sz="2400" dirty="0" smtClean="0">
              <a:solidFill>
                <a:schemeClr val="tx2"/>
              </a:solidFill>
            </a:endParaRPr>
          </a:p>
          <a:p>
            <a:pPr marL="0" indent="0">
              <a:buFontTx/>
              <a:buNone/>
            </a:pPr>
            <a:endParaRPr lang="en-US" altLang="en-US" sz="2400" dirty="0" smtClean="0">
              <a:solidFill>
                <a:schemeClr val="tx2"/>
              </a:solidFill>
            </a:endParaRPr>
          </a:p>
          <a:p>
            <a:pPr marL="0" indent="0">
              <a:buFontTx/>
              <a:buNone/>
            </a:pPr>
            <a:endParaRPr lang="en-US" altLang="en-US" sz="2400" dirty="0" smtClean="0">
              <a:solidFill>
                <a:schemeClr val="tx2"/>
              </a:solidFill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999E72-65CD-4B5D-92BD-0B249141442B}" type="slidenum">
              <a:rPr lang="en-US" altLang="en-US" sz="1400" smtClean="0"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 dirty="0" smtClean="0">
              <a:latin typeface="Arial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206727" y="4419748"/>
          <a:ext cx="3657600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6" name="Equation" r:id="rId3" imgW="1523880" imgH="457200" progId="Equation.DSMT4">
                  <p:embed/>
                </p:oleObj>
              </mc:Choice>
              <mc:Fallback>
                <p:oleObj name="Equation" r:id="rId3" imgW="1523880" imgH="45720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727" y="4419748"/>
                        <a:ext cx="3657600" cy="109696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241652" y="1628923"/>
          <a:ext cx="2713037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7" name="Equation" r:id="rId5" imgW="1130040" imgH="431640" progId="Equation.DSMT4">
                  <p:embed/>
                </p:oleObj>
              </mc:Choice>
              <mc:Fallback>
                <p:oleObj name="Equation" r:id="rId5" imgW="1130040" imgH="43164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652" y="1628923"/>
                        <a:ext cx="2713037" cy="103663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122238" y="108843"/>
            <a:ext cx="8793162" cy="307777"/>
          </a:xfrm>
        </p:spPr>
        <p:txBody>
          <a:bodyPr/>
          <a:lstStyle/>
          <a:p>
            <a:pPr eaLnBrk="1" hangingPunct="1"/>
            <a:r>
              <a:rPr lang="en-US" sz="2000" dirty="0" smtClean="0"/>
              <a:t>WHAT IS THE VALUE OF A CUSTOMER?</a:t>
            </a:r>
          </a:p>
        </p:txBody>
      </p:sp>
      <p:sp>
        <p:nvSpPr>
          <p:cNvPr id="13" name="Rectangle 36"/>
          <p:cNvSpPr>
            <a:spLocks noChangeArrowheads="1"/>
          </p:cNvSpPr>
          <p:nvPr/>
        </p:nvSpPr>
        <p:spPr bwMode="auto">
          <a:xfrm>
            <a:off x="389164" y="552963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Two Vantage Points</a:t>
            </a:r>
            <a:endParaRPr lang="en-US" sz="18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512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DFAEEB-3857-405E-A1A7-BCE9084F7069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3" name="Rectangle 36"/>
          <p:cNvSpPr>
            <a:spLocks noChangeArrowheads="1"/>
          </p:cNvSpPr>
          <p:nvPr/>
        </p:nvSpPr>
        <p:spPr bwMode="auto">
          <a:xfrm>
            <a:off x="500062" y="433802"/>
            <a:ext cx="7556499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2238" y="82931"/>
            <a:ext cx="879316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SCORING MODELS FOR RETENTION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656771" y="506691"/>
            <a:ext cx="6502400" cy="6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912813">
              <a:buSzPct val="120000"/>
            </a:pPr>
            <a:r>
              <a:rPr lang="en-US" sz="1700" i="1" dirty="0" smtClean="0">
                <a:solidFill>
                  <a:schemeClr val="tx2"/>
                </a:solidFill>
              </a:rPr>
              <a:t>Key Concepts from Today</a:t>
            </a:r>
          </a:p>
          <a:p>
            <a:pPr defTabSz="912813">
              <a:buSzPct val="120000"/>
            </a:pPr>
            <a:endParaRPr lang="en-US" sz="1700" i="1" dirty="0">
              <a:solidFill>
                <a:schemeClr val="tx2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74707" y="1445169"/>
            <a:ext cx="7556499" cy="31854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5750" indent="-285750" algn="l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800" b="0" dirty="0" smtClean="0">
                <a:solidFill>
                  <a:schemeClr val="tx2"/>
                </a:solidFill>
              </a:rPr>
              <a:t>For subscription firms retention is typically observable</a:t>
            </a:r>
          </a:p>
          <a:p>
            <a:pPr marL="285750" indent="-285750" algn="l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800" b="0" dirty="0" smtClean="0">
                <a:solidFill>
                  <a:schemeClr val="tx2"/>
                </a:solidFill>
              </a:rPr>
              <a:t>For non subscription firms retention must be imputed</a:t>
            </a:r>
          </a:p>
          <a:p>
            <a:pPr marL="285750" indent="-285750" algn="l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800" b="0" dirty="0" smtClean="0">
                <a:solidFill>
                  <a:schemeClr val="tx2"/>
                </a:solidFill>
              </a:rPr>
              <a:t>In either case with individual customer data we can build models to predict the probability of churn or retention</a:t>
            </a:r>
          </a:p>
          <a:p>
            <a:pPr marL="285750" indent="-285750" algn="l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800" b="0" dirty="0" smtClean="0">
                <a:solidFill>
                  <a:schemeClr val="tx2"/>
                </a:solidFill>
              </a:rPr>
              <a:t>The role of duration (how long have you been a customer) plays a central role</a:t>
            </a:r>
          </a:p>
          <a:p>
            <a:pPr marL="285750" indent="-285750" algn="l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800" b="0" dirty="0" smtClean="0">
                <a:solidFill>
                  <a:schemeClr val="tx2"/>
                </a:solidFill>
              </a:rPr>
              <a:t>We typically expect marketing effort to also play a role</a:t>
            </a:r>
          </a:p>
          <a:p>
            <a:pPr marL="285750" indent="-285750" algn="l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800" b="0" dirty="0" smtClean="0">
                <a:solidFill>
                  <a:schemeClr val="tx2"/>
                </a:solidFill>
              </a:rPr>
              <a:t>With measures of retention in hand we can examine customer lifetime value</a:t>
            </a:r>
          </a:p>
        </p:txBody>
      </p:sp>
    </p:spTree>
    <p:extLst>
      <p:ext uri="{BB962C8B-B14F-4D97-AF65-F5344CB8AC3E}">
        <p14:creationId xmlns:p14="http://schemas.microsoft.com/office/powerpoint/2010/main" val="4080375770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F0935A-A836-4A39-958A-1A6909D100B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122238" y="234950"/>
            <a:ext cx="8793162" cy="307777"/>
          </a:xfrm>
        </p:spPr>
        <p:txBody>
          <a:bodyPr/>
          <a:lstStyle/>
          <a:p>
            <a:pPr eaLnBrk="1" hangingPunct="1"/>
            <a:r>
              <a:rPr lang="en-US" sz="2000" dirty="0" smtClean="0"/>
              <a:t>EXPECTED LIFE (</a:t>
            </a:r>
            <a:r>
              <a:rPr lang="en-US" sz="2000" i="1" dirty="0" smtClean="0"/>
              <a:t>EL</a:t>
            </a:r>
            <a:r>
              <a:rPr lang="en-US" sz="2000" dirty="0" smtClean="0"/>
              <a:t>) OF A CUSTOMER</a:t>
            </a:r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476250" y="741363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Finite and Infinite Planning Horizons</a:t>
            </a:r>
            <a:endParaRPr lang="en-US" sz="1800" i="1" dirty="0">
              <a:solidFill>
                <a:schemeClr val="tx2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591" y="3742102"/>
            <a:ext cx="4579937" cy="275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577106" y="6613504"/>
            <a:ext cx="35979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Retention Rate</a:t>
            </a:r>
            <a:endParaRPr 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1858342" y="4127070"/>
            <a:ext cx="346249" cy="19812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 smtClean="0"/>
              <a:t>Expected Lifetime</a:t>
            </a:r>
            <a:endParaRPr lang="en-US" sz="1050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489860" y="1240971"/>
            <a:ext cx="3154055" cy="649059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Finite Horizon (T), Alive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Every Period with Certainty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3903206" y="1381125"/>
          <a:ext cx="274478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9" name="Equation" r:id="rId4" imgW="1143000" imgH="152280" progId="Equation.DSMT4">
                  <p:embed/>
                </p:oleObj>
              </mc:Choice>
              <mc:Fallback>
                <p:oleObj name="Equation" r:id="rId4" imgW="114300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3206" y="1381125"/>
                        <a:ext cx="2744787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ounded Rectangle 13"/>
          <p:cNvSpPr/>
          <p:nvPr/>
        </p:nvSpPr>
        <p:spPr bwMode="auto">
          <a:xfrm>
            <a:off x="497977" y="2013888"/>
            <a:ext cx="3113280" cy="649059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Finite Horizon (T), Constant 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Probability of Churning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3886208" y="2039938"/>
          <a:ext cx="36306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0" name="Equation" r:id="rId6" imgW="1511280" imgH="203040" progId="Equation.DSMT4">
                  <p:embed/>
                </p:oleObj>
              </mc:Choice>
              <mc:Fallback>
                <p:oleObj name="Equation" r:id="rId6" imgW="1511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8" y="2039938"/>
                        <a:ext cx="363061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ounded Rectangle 15"/>
          <p:cNvSpPr/>
          <p:nvPr/>
        </p:nvSpPr>
        <p:spPr bwMode="auto">
          <a:xfrm>
            <a:off x="489860" y="2754117"/>
            <a:ext cx="3154047" cy="649059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2"/>
                </a:solidFill>
              </a:rPr>
              <a:t>Inf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inite Horizon (T), Constant 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Probability of Churning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896645" y="2605088"/>
          <a:ext cx="4513263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1" name="Equation" r:id="rId8" imgW="1879560" imgH="393480" progId="Equation.DSMT4">
                  <p:embed/>
                </p:oleObj>
              </mc:Choice>
              <mc:Fallback>
                <p:oleObj name="Equation" r:id="rId8" imgW="1879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6645" y="2605088"/>
                        <a:ext cx="4513263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993149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F0935A-A836-4A39-958A-1A6909D100B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122238" y="234950"/>
            <a:ext cx="8793162" cy="307777"/>
          </a:xfrm>
        </p:spPr>
        <p:txBody>
          <a:bodyPr/>
          <a:lstStyle/>
          <a:p>
            <a:pPr eaLnBrk="1" hangingPunct="1"/>
            <a:r>
              <a:rPr lang="en-US" sz="2000" dirty="0" smtClean="0"/>
              <a:t>CUSTOMER RETENTION</a:t>
            </a:r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476250" y="741363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A rose by any other name…</a:t>
            </a:r>
            <a:endParaRPr lang="en-US" sz="1800" i="1" dirty="0">
              <a:solidFill>
                <a:schemeClr val="tx2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508250" y="1484313"/>
          <a:ext cx="271145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6" name="Equation" r:id="rId3" imgW="1130040" imgH="203040" progId="Equation.DSMT4">
                  <p:embed/>
                </p:oleObj>
              </mc:Choice>
              <mc:Fallback>
                <p:oleObj name="Equation" r:id="rId3" imgW="1130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1484313"/>
                        <a:ext cx="2711450" cy="4873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079500" y="2975428"/>
          <a:ext cx="6096000" cy="3215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France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United States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United Kingdom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Grocery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ISP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Mobile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38%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Bank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18%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Insurance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Credit Card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Utility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-54436" y="6672952"/>
            <a:ext cx="39184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/>
              <a:t>Source:  </a:t>
            </a:r>
            <a:r>
              <a:rPr lang="en-US" sz="800" dirty="0" err="1" smtClean="0"/>
              <a:t>Boobier</a:t>
            </a:r>
            <a:r>
              <a:rPr lang="en-US" sz="800" i="1" dirty="0" smtClean="0"/>
              <a:t>, </a:t>
            </a:r>
            <a:r>
              <a:rPr lang="en-US" sz="800" u="sng" dirty="0" smtClean="0"/>
              <a:t>Keeping the Customer Satisfied </a:t>
            </a:r>
            <a:r>
              <a:rPr lang="en-US" sz="800" i="1" dirty="0" smtClean="0"/>
              <a:t>(2013)</a:t>
            </a:r>
            <a:endParaRPr lang="en-US" sz="8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904768" y="2518711"/>
            <a:ext cx="4724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Churn Rates by Industry and Country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84700612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F0935A-A836-4A39-958A-1A6909D100B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2238" y="234950"/>
            <a:ext cx="8793162" cy="307777"/>
          </a:xfrm>
        </p:spPr>
        <p:txBody>
          <a:bodyPr/>
          <a:lstStyle/>
          <a:p>
            <a:r>
              <a:rPr lang="en-US" sz="2000" dirty="0" smtClean="0"/>
              <a:t>CHURN AND RETENTION FOR SUBSCRIPTION BASED BUSINESSES</a:t>
            </a:r>
            <a:endParaRPr lang="en-US" sz="2000" dirty="0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476250" y="741363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2000" i="1" dirty="0" smtClean="0">
                <a:solidFill>
                  <a:schemeClr val="tx2"/>
                </a:solidFill>
              </a:rPr>
              <a:t>Computing Retention and Churn for Netflix</a:t>
            </a:r>
            <a:endParaRPr lang="en-US" sz="2000" i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4494" y="4565686"/>
            <a:ext cx="8047264" cy="21852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We start Q2-2002 with 562,000 subscribers (Q1-2002 # of Subscribers)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In Q2-2002 we added 236,000 subscribers (for a total of 798,000)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We end Q2 with 598,000 subscribers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Thus, (562+236)-598=200 churned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Churn rate=200/562=36%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Retention rate=1-Churn Rate=64%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b="19065"/>
          <a:stretch/>
        </p:blipFill>
        <p:spPr>
          <a:xfrm>
            <a:off x="878523" y="1592294"/>
            <a:ext cx="6608953" cy="2783766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 bwMode="auto">
          <a:xfrm>
            <a:off x="6986733" y="4112003"/>
            <a:ext cx="522515" cy="272143"/>
          </a:xfrm>
          <a:prstGeom prst="ellipse">
            <a:avLst/>
          </a:prstGeom>
          <a:noFill/>
          <a:ln w="9525" cap="flat" cmpd="sng" algn="ctr">
            <a:solidFill>
              <a:srgbClr val="FB012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327375" y="3909838"/>
            <a:ext cx="522515" cy="272143"/>
          </a:xfrm>
          <a:prstGeom prst="ellipse">
            <a:avLst/>
          </a:prstGeom>
          <a:noFill/>
          <a:ln w="9525" cap="flat" cmpd="sng" algn="ctr">
            <a:solidFill>
              <a:srgbClr val="FB012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87088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F0935A-A836-4A39-958A-1A6909D100B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2238" y="234950"/>
            <a:ext cx="8793162" cy="307777"/>
          </a:xfrm>
        </p:spPr>
        <p:txBody>
          <a:bodyPr/>
          <a:lstStyle/>
          <a:p>
            <a:r>
              <a:rPr lang="en-US" sz="2000" dirty="0" smtClean="0"/>
              <a:t>PREDICTING CHURN AT RETAIL RELAY</a:t>
            </a:r>
            <a:endParaRPr lang="en-US" sz="2000" dirty="0"/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476250" y="741363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2000" i="1" dirty="0" smtClean="0">
                <a:solidFill>
                  <a:schemeClr val="tx2"/>
                </a:solidFill>
              </a:rPr>
              <a:t>What Does Retail Relay Do?</a:t>
            </a:r>
            <a:endParaRPr lang="en-US" sz="2000" i="1" dirty="0">
              <a:solidFill>
                <a:schemeClr val="tx2"/>
              </a:solidFill>
            </a:endParaRPr>
          </a:p>
        </p:txBody>
      </p:sp>
      <p:pic>
        <p:nvPicPr>
          <p:cNvPr id="25602" name="Picture 2" descr="Image result for retail rel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174" y="1951539"/>
            <a:ext cx="4267200" cy="283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47569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F0935A-A836-4A39-958A-1A6909D100B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44034" name="Picture 2" descr="Image result for homegrocer.com tru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244" y="2265006"/>
            <a:ext cx="46291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2238" y="234950"/>
            <a:ext cx="8793162" cy="307777"/>
          </a:xfrm>
        </p:spPr>
        <p:txBody>
          <a:bodyPr/>
          <a:lstStyle/>
          <a:p>
            <a:r>
              <a:rPr lang="en-US" sz="2000" dirty="0" smtClean="0"/>
              <a:t>IN THE BEGINNING, THERE WAS HomeGrocer.com</a:t>
            </a:r>
            <a:endParaRPr lang="en-US" sz="2000" dirty="0"/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476250" y="741363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2000" i="1" dirty="0" smtClean="0">
                <a:solidFill>
                  <a:schemeClr val="tx2"/>
                </a:solidFill>
              </a:rPr>
              <a:t>Would you like to have something to eat?</a:t>
            </a:r>
            <a:endParaRPr lang="en-US" sz="20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19671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cK Disclaimer"/>
  <p:tag name="RESIZE" val="Yes"/>
  <p:tag name="LLEFT" val=" 210.125"/>
  <p:tag name="LTOP" val=" 469.87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heme/theme1.xml><?xml version="1.0" encoding="utf-8"?>
<a:theme xmlns:a="http://schemas.openxmlformats.org/drawingml/2006/main" name="Blank Presentation">
  <a:themeElements>
    <a:clrScheme name="Blank Presentation 2">
      <a:dk1>
        <a:srgbClr val="000000"/>
      </a:dk1>
      <a:lt1>
        <a:srgbClr val="FFFFFF"/>
      </a:lt1>
      <a:dk2>
        <a:srgbClr val="0344B9"/>
      </a:dk2>
      <a:lt2>
        <a:srgbClr val="676767"/>
      </a:lt2>
      <a:accent1>
        <a:srgbClr val="C7E0FB"/>
      </a:accent1>
      <a:accent2>
        <a:srgbClr val="91B0FF"/>
      </a:accent2>
      <a:accent3>
        <a:srgbClr val="FFFFFF"/>
      </a:accent3>
      <a:accent4>
        <a:srgbClr val="000000"/>
      </a:accent4>
      <a:accent5>
        <a:srgbClr val="E0EDFD"/>
      </a:accent5>
      <a:accent6>
        <a:srgbClr val="839FE7"/>
      </a:accent6>
      <a:hlink>
        <a:srgbClr val="2D7DFF"/>
      </a:hlink>
      <a:folHlink>
        <a:srgbClr val="000078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3296" tIns="46648" rIns="93296" bIns="46648" numCol="1" anchor="t" anchorCtr="0" compatLnSpc="1">
        <a:prstTxWarp prst="textNoShape">
          <a:avLst/>
        </a:prstTxWarp>
        <a:spAutoFit/>
      </a:bodyPr>
      <a:lstStyle>
        <a:defPPr marL="0" marR="0" indent="0" algn="ctr" defTabSz="93345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3296" tIns="46648" rIns="93296" bIns="46648" numCol="1" anchor="t" anchorCtr="0" compatLnSpc="1">
        <a:prstTxWarp prst="textNoShape">
          <a:avLst/>
        </a:prstTxWarp>
        <a:spAutoFit/>
      </a:bodyPr>
      <a:lstStyle>
        <a:defPPr marL="0" marR="0" indent="0" algn="ctr" defTabSz="93345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676767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344B9"/>
        </a:dk2>
        <a:lt2>
          <a:srgbClr val="676767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2D7DFF"/>
        </a:hlink>
        <a:folHlink>
          <a:srgbClr val="0000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676767"/>
        </a:dk1>
        <a:lt1>
          <a:srgbClr val="FFFFFF"/>
        </a:lt1>
        <a:dk2>
          <a:srgbClr val="000000"/>
        </a:dk2>
        <a:lt2>
          <a:srgbClr val="FFFF7F"/>
        </a:lt2>
        <a:accent1>
          <a:srgbClr val="00005A"/>
        </a:accent1>
        <a:accent2>
          <a:srgbClr val="0052D8"/>
        </a:accent2>
        <a:accent3>
          <a:srgbClr val="AAAAAA"/>
        </a:accent3>
        <a:accent4>
          <a:srgbClr val="DADADA"/>
        </a:accent4>
        <a:accent5>
          <a:srgbClr val="AAAAB5"/>
        </a:accent5>
        <a:accent6>
          <a:srgbClr val="0049C4"/>
        </a:accent6>
        <a:hlink>
          <a:srgbClr val="5F8DFF"/>
        </a:hlink>
        <a:folHlink>
          <a:srgbClr val="96C5F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FFFFFF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FE"/>
        </a:dk2>
        <a:lt2>
          <a:srgbClr val="000000"/>
        </a:lt2>
        <a:accent1>
          <a:srgbClr val="6598FF"/>
        </a:accent1>
        <a:accent2>
          <a:srgbClr val="FF8601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7901"/>
        </a:accent6>
        <a:hlink>
          <a:srgbClr val="33CB33"/>
        </a:hlink>
        <a:folHlink>
          <a:srgbClr val="0000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FE"/>
        </a:dk2>
        <a:lt2>
          <a:srgbClr val="000000"/>
        </a:lt2>
        <a:accent1>
          <a:srgbClr val="6598FF"/>
        </a:accent1>
        <a:accent2>
          <a:srgbClr val="FFFE00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E600"/>
        </a:accent6>
        <a:hlink>
          <a:srgbClr val="33CB33"/>
        </a:hlink>
        <a:folHlink>
          <a:srgbClr val="0000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6598FF"/>
        </a:dk1>
        <a:lt1>
          <a:srgbClr val="FFFFFF"/>
        </a:lt1>
        <a:dk2>
          <a:srgbClr val="000000"/>
        </a:dk2>
        <a:lt2>
          <a:srgbClr val="FFFE00"/>
        </a:lt2>
        <a:accent1>
          <a:srgbClr val="0000FE"/>
        </a:accent1>
        <a:accent2>
          <a:srgbClr val="6598FF"/>
        </a:accent2>
        <a:accent3>
          <a:srgbClr val="AAAAAA"/>
        </a:accent3>
        <a:accent4>
          <a:srgbClr val="DADADA"/>
        </a:accent4>
        <a:accent5>
          <a:srgbClr val="AAAAFE"/>
        </a:accent5>
        <a:accent6>
          <a:srgbClr val="5B89E7"/>
        </a:accent6>
        <a:hlink>
          <a:srgbClr val="33CB33"/>
        </a:hlink>
        <a:folHlink>
          <a:srgbClr val="FF86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6598FF"/>
        </a:dk1>
        <a:lt1>
          <a:srgbClr val="FFFFFF"/>
        </a:lt1>
        <a:dk2>
          <a:srgbClr val="000000"/>
        </a:dk2>
        <a:lt2>
          <a:srgbClr val="FFFE00"/>
        </a:lt2>
        <a:accent1>
          <a:srgbClr val="0000FE"/>
        </a:accent1>
        <a:accent2>
          <a:srgbClr val="6598FF"/>
        </a:accent2>
        <a:accent3>
          <a:srgbClr val="AAAAAA"/>
        </a:accent3>
        <a:accent4>
          <a:srgbClr val="DADADA"/>
        </a:accent4>
        <a:accent5>
          <a:srgbClr val="AAAAFE"/>
        </a:accent5>
        <a:accent6>
          <a:srgbClr val="5B89E7"/>
        </a:accent6>
        <a:hlink>
          <a:srgbClr val="33CB33"/>
        </a:hlink>
        <a:folHlink>
          <a:srgbClr val="FFFE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26202</TotalTime>
  <Words>1931</Words>
  <Application>Microsoft Office PowerPoint</Application>
  <PresentationFormat>Letter Paper (8.5x11 in)</PresentationFormat>
  <Paragraphs>433</Paragraphs>
  <Slides>48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Tahoma</vt:lpstr>
      <vt:lpstr>Times New Roman</vt:lpstr>
      <vt:lpstr>Wingdings</vt:lpstr>
      <vt:lpstr>Blank Presentation</vt:lpstr>
      <vt:lpstr>Equation</vt:lpstr>
      <vt:lpstr>PowerPoint Presentation</vt:lpstr>
      <vt:lpstr>MARKETING ANALYTICS I</vt:lpstr>
      <vt:lpstr>MARKETING ANALYTICS I</vt:lpstr>
      <vt:lpstr>PROFIT AND RETENTION PATTERNS FOR A CREDIT CARD COMPANY</vt:lpstr>
      <vt:lpstr>EXPECTED LIFE (EL) OF A CUSTOMER</vt:lpstr>
      <vt:lpstr>CUSTOMER RETENTION</vt:lpstr>
      <vt:lpstr>CHURN AND RETENTION FOR SUBSCRIPTION BASED BUSINESSES</vt:lpstr>
      <vt:lpstr>PREDICTING CHURN AT RETAIL RELAY</vt:lpstr>
      <vt:lpstr>IN THE BEGINNING, THERE WAS HomeGrocer.com</vt:lpstr>
      <vt:lpstr>PREDICTING CHURN AT RETAIL RELAY</vt:lpstr>
      <vt:lpstr>PREDICTING CHURN AT RETAIL RELAY</vt:lpstr>
      <vt:lpstr>PREDICTING CHURN AT RETAIL RELAY</vt:lpstr>
      <vt:lpstr>PREDICTING CHURN AT RETAIL RELAY</vt:lpstr>
      <vt:lpstr>PREDICTING CHURN AT RETAIL RELAY</vt:lpstr>
      <vt:lpstr>PREDICTING CHURN AT RETAIL RELAY</vt:lpstr>
      <vt:lpstr>PREDICTING CHURN AT RETAIL RELAY</vt:lpstr>
      <vt:lpstr>PREDICTING CHURN AT RETAIL RELAY</vt:lpstr>
      <vt:lpstr>PREDICTING CHURN AT RETAIL RELAY</vt:lpstr>
      <vt:lpstr>PREDICTING CHURN AT RETAIL RELAY</vt:lpstr>
      <vt:lpstr>PREDICTING CHURN AT RETAIL RELAY</vt:lpstr>
      <vt:lpstr>PREDICTING CHURN AT RETAIL RELAY</vt:lpstr>
      <vt:lpstr>PREDICTING CHURN AT RETAIL RELAY</vt:lpstr>
      <vt:lpstr>PREDICTING CHURN AT RETAIL RELAY</vt:lpstr>
      <vt:lpstr>PREDICTING CHURN AT RETAIL RELAY</vt:lpstr>
      <vt:lpstr>PREDICTING CHURN AT RETAIL RELAY</vt:lpstr>
      <vt:lpstr>PREDICTING CHURN AT RETAIL RELAY</vt:lpstr>
      <vt:lpstr>PREDICTING CHURN AT RETAIL RELAY</vt:lpstr>
      <vt:lpstr>PREDICTING CHURN AT RETAIL RELAY</vt:lpstr>
      <vt:lpstr>PREDICTING CHURN AT RETAIL RELAY</vt:lpstr>
      <vt:lpstr>PREDICTING CHURN AT RETAIL RELAY</vt:lpstr>
      <vt:lpstr>PREDICTING CHURN AT RETAIL RELAY</vt:lpstr>
      <vt:lpstr>PREDICTING CHURN AT RETAIL RELAY</vt:lpstr>
      <vt:lpstr>PREDICTING CHURN AT RETAIL RELAY</vt:lpstr>
      <vt:lpstr>PREDICTING CHURN AT RETAIL RELAY</vt:lpstr>
      <vt:lpstr>PREDICTING CHURN AT RETAIL RELAY</vt:lpstr>
      <vt:lpstr>PREDICTING CHURN AT RETAIL RELAY</vt:lpstr>
      <vt:lpstr>CUSTOMER LIFETIME VALUE</vt:lpstr>
      <vt:lpstr>CUSTOMER LIFETIME VALUE</vt:lpstr>
      <vt:lpstr>A CASH FLOW OVER AN INFINITE HORIZON</vt:lpstr>
      <vt:lpstr>A SIMPLE VIEW OF LIFETIME VALUE</vt:lpstr>
      <vt:lpstr>CUSTOMER LIFETIME VALUE</vt:lpstr>
      <vt:lpstr>CUSTOMER LIFETIME VALUE</vt:lpstr>
      <vt:lpstr>CUSTOMER LIFETIME VALUE</vt:lpstr>
      <vt:lpstr>CUSTOMER LIFETIME VALUE</vt:lpstr>
      <vt:lpstr>CUSTOMER LIFETIME VALUE</vt:lpstr>
      <vt:lpstr>CUSTOMER LIFETIME VALUE</vt:lpstr>
      <vt:lpstr>WHAT IS THE VALUE OF A CUSTOMER?</vt:lpstr>
      <vt:lpstr>PowerPoint Presentation</vt:lpstr>
    </vt:vector>
  </TitlesOfParts>
  <Company>Anderson Fieldstudy Team BioMed 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Rutz</dc:creator>
  <cp:lastModifiedBy>Sonnier, Garrett P</cp:lastModifiedBy>
  <cp:revision>1962</cp:revision>
  <cp:lastPrinted>2003-03-12T22:20:00Z</cp:lastPrinted>
  <dcterms:created xsi:type="dcterms:W3CDTF">2001-05-16T12:53:39Z</dcterms:created>
  <dcterms:modified xsi:type="dcterms:W3CDTF">2022-10-04T14:00:26Z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niversal Objects">
    <vt:bool>true</vt:bool>
  </property>
  <property fmtid="{D5CDD505-2E9C-101B-9397-08002B2CF9AE}" pid="3" name="McKPaperSize">
    <vt:lpwstr>A4</vt:lpwstr>
  </property>
  <property fmtid="{D5CDD505-2E9C-101B-9397-08002B2CF9AE}" pid="4" name="NotesPageLayout">
    <vt:lpwstr>Message</vt:lpwstr>
  </property>
  <property fmtid="{D5CDD505-2E9C-101B-9397-08002B2CF9AE}" pid="5" name="DocID">
    <vt:lpwstr>010516BE_AOX_011v5</vt:lpwstr>
  </property>
  <property fmtid="{D5CDD505-2E9C-101B-9397-08002B2CF9AE}" pid="6" name="DocIDinTitle">
    <vt:bool>false</vt:bool>
  </property>
  <property fmtid="{D5CDD505-2E9C-101B-9397-08002B2CF9AE}" pid="7" name="DocIDinSlide">
    <vt:bool>false</vt:bool>
  </property>
  <property fmtid="{D5CDD505-2E9C-101B-9397-08002B2CF9AE}" pid="8" name="DocIDPosition">
    <vt:i4>0</vt:i4>
  </property>
</Properties>
</file>