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5"/>
  </p:notesMasterIdLst>
  <p:handoutMasterIdLst>
    <p:handoutMasterId r:id="rId56"/>
  </p:handoutMasterIdLst>
  <p:sldIdLst>
    <p:sldId id="714" r:id="rId2"/>
    <p:sldId id="1314" r:id="rId3"/>
    <p:sldId id="1285" r:id="rId4"/>
    <p:sldId id="1209" r:id="rId5"/>
    <p:sldId id="1261" r:id="rId6"/>
    <p:sldId id="1210" r:id="rId7"/>
    <p:sldId id="1300" r:id="rId8"/>
    <p:sldId id="1302" r:id="rId9"/>
    <p:sldId id="1290" r:id="rId10"/>
    <p:sldId id="1155" r:id="rId11"/>
    <p:sldId id="1298" r:id="rId12"/>
    <p:sldId id="1150" r:id="rId13"/>
    <p:sldId id="1297" r:id="rId14"/>
    <p:sldId id="1299" r:id="rId15"/>
    <p:sldId id="1185" r:id="rId16"/>
    <p:sldId id="1186" r:id="rId17"/>
    <p:sldId id="1270" r:id="rId18"/>
    <p:sldId id="1271" r:id="rId19"/>
    <p:sldId id="1187" r:id="rId20"/>
    <p:sldId id="1272" r:id="rId21"/>
    <p:sldId id="1273" r:id="rId22"/>
    <p:sldId id="1274" r:id="rId23"/>
    <p:sldId id="1286" r:id="rId24"/>
    <p:sldId id="1292" r:id="rId25"/>
    <p:sldId id="1287" r:id="rId26"/>
    <p:sldId id="1250" r:id="rId27"/>
    <p:sldId id="1288" r:id="rId28"/>
    <p:sldId id="1234" r:id="rId29"/>
    <p:sldId id="1251" r:id="rId30"/>
    <p:sldId id="1188" r:id="rId31"/>
    <p:sldId id="1293" r:id="rId32"/>
    <p:sldId id="1294" r:id="rId33"/>
    <p:sldId id="1189" r:id="rId34"/>
    <p:sldId id="1236" r:id="rId35"/>
    <p:sldId id="1258" r:id="rId36"/>
    <p:sldId id="1316" r:id="rId37"/>
    <p:sldId id="1237" r:id="rId38"/>
    <p:sldId id="1317" r:id="rId39"/>
    <p:sldId id="1238" r:id="rId40"/>
    <p:sldId id="1239" r:id="rId41"/>
    <p:sldId id="1240" r:id="rId42"/>
    <p:sldId id="1275" r:id="rId43"/>
    <p:sldId id="1318" r:id="rId44"/>
    <p:sldId id="1242" r:id="rId45"/>
    <p:sldId id="1243" r:id="rId46"/>
    <p:sldId id="1244" r:id="rId47"/>
    <p:sldId id="1245" r:id="rId48"/>
    <p:sldId id="1319" r:id="rId49"/>
    <p:sldId id="1246" r:id="rId50"/>
    <p:sldId id="1247" r:id="rId51"/>
    <p:sldId id="1248" r:id="rId52"/>
    <p:sldId id="1295" r:id="rId53"/>
    <p:sldId id="1315" r:id="rId54"/>
  </p:sldIdLst>
  <p:sldSz cx="9144000" cy="6858000" type="letter"/>
  <p:notesSz cx="6858000" cy="9144000"/>
  <p:defaultTextStyle>
    <a:defPPr>
      <a:defRPr lang="en-US"/>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60">
          <p15:clr>
            <a:srgbClr val="A4A3A4"/>
          </p15:clr>
        </p15:guide>
        <p15:guide id="2" pos="3681">
          <p15:clr>
            <a:srgbClr val="A4A3A4"/>
          </p15:clr>
        </p15:guide>
      </p15:sldGuideLst>
    </p:ext>
    <p:ext uri="{2D200454-40CA-4A62-9FC3-DE9A4176ACB9}">
      <p15:notesGuideLst xmlns:p15="http://schemas.microsoft.com/office/powerpoint/2012/main">
        <p15:guide id="1" orient="horz" pos="2882">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012B"/>
    <a:srgbClr val="111111"/>
    <a:srgbClr val="663300"/>
    <a:srgbClr val="000078"/>
    <a:srgbClr val="00DEC9"/>
    <a:srgbClr val="003366"/>
    <a:srgbClr val="C0C0C0"/>
    <a:srgbClr val="DDDDDD"/>
    <a:srgbClr val="DAE3F6"/>
    <a:srgbClr val="2D6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1367" autoAdjust="0"/>
  </p:normalViewPr>
  <p:slideViewPr>
    <p:cSldViewPr snapToGrid="0">
      <p:cViewPr varScale="1">
        <p:scale>
          <a:sx n="53" d="100"/>
          <a:sy n="53" d="100"/>
        </p:scale>
        <p:origin x="936" y="43"/>
      </p:cViewPr>
      <p:guideLst>
        <p:guide orient="horz" pos="260"/>
        <p:guide pos="368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491"/>
    </p:cViewPr>
  </p:sorterViewPr>
  <p:notesViewPr>
    <p:cSldViewPr snapToGrid="0">
      <p:cViewPr>
        <p:scale>
          <a:sx n="66" d="100"/>
          <a:sy n="66" d="100"/>
        </p:scale>
        <p:origin x="-3336" y="-210"/>
      </p:cViewPr>
      <p:guideLst>
        <p:guide orient="horz" pos="2882"/>
        <p:guide pos="216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3388"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l" defTabSz="911225">
              <a:spcBef>
                <a:spcPct val="0"/>
              </a:spcBef>
              <a:defRPr sz="1200" b="0">
                <a:latin typeface="Times New Roman" pitchFamily="18" charset="0"/>
              </a:defRPr>
            </a:lvl1pPr>
          </a:lstStyle>
          <a:p>
            <a:endParaRPr lang="en-US"/>
          </a:p>
        </p:txBody>
      </p:sp>
      <p:sp>
        <p:nvSpPr>
          <p:cNvPr id="7171" name="Rectangle 3"/>
          <p:cNvSpPr>
            <a:spLocks noGrp="1" noChangeArrowheads="1"/>
          </p:cNvSpPr>
          <p:nvPr>
            <p:ph type="dt" sz="quarter" idx="1"/>
          </p:nvPr>
        </p:nvSpPr>
        <p:spPr bwMode="auto">
          <a:xfrm>
            <a:off x="3884613" y="0"/>
            <a:ext cx="2973387"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r" defTabSz="911225">
              <a:spcBef>
                <a:spcPct val="0"/>
              </a:spcBef>
              <a:defRPr sz="1200" b="0">
                <a:latin typeface="Times New Roman" pitchFamily="18" charset="0"/>
              </a:defRPr>
            </a:lvl1pPr>
          </a:lstStyle>
          <a:p>
            <a:fld id="{7DAC715B-6E1C-4765-B744-169DA56FED1F}" type="datetime1">
              <a:rPr lang="en-US"/>
              <a:pPr/>
              <a:t>10/26/2022</a:t>
            </a:fld>
            <a:endParaRPr lang="en-US"/>
          </a:p>
        </p:txBody>
      </p:sp>
      <p:sp>
        <p:nvSpPr>
          <p:cNvPr id="7172" name="Rectangle 4"/>
          <p:cNvSpPr>
            <a:spLocks noGrp="1" noChangeArrowheads="1"/>
          </p:cNvSpPr>
          <p:nvPr>
            <p:ph type="ftr" sz="quarter" idx="2"/>
          </p:nvPr>
        </p:nvSpPr>
        <p:spPr bwMode="auto">
          <a:xfrm>
            <a:off x="0" y="8691563"/>
            <a:ext cx="2973388"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l" defTabSz="911225">
              <a:spcBef>
                <a:spcPct val="0"/>
              </a:spcBef>
              <a:defRPr sz="1200" b="0">
                <a:latin typeface="Times New Roman" pitchFamily="18" charset="0"/>
              </a:defRPr>
            </a:lvl1pPr>
          </a:lstStyle>
          <a:p>
            <a:endParaRPr lang="en-US"/>
          </a:p>
        </p:txBody>
      </p:sp>
      <p:sp>
        <p:nvSpPr>
          <p:cNvPr id="7173" name="Rectangle 5"/>
          <p:cNvSpPr>
            <a:spLocks noGrp="1" noChangeArrowheads="1"/>
          </p:cNvSpPr>
          <p:nvPr>
            <p:ph type="sldNum" sz="quarter" idx="3"/>
          </p:nvPr>
        </p:nvSpPr>
        <p:spPr bwMode="auto">
          <a:xfrm>
            <a:off x="3884613" y="8691563"/>
            <a:ext cx="2973387"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r" defTabSz="911225">
              <a:spcBef>
                <a:spcPct val="0"/>
              </a:spcBef>
              <a:defRPr sz="1200" b="0">
                <a:latin typeface="Times New Roman" pitchFamily="18" charset="0"/>
              </a:defRPr>
            </a:lvl1pPr>
          </a:lstStyle>
          <a:p>
            <a:fld id="{0789A310-CE5C-438D-A5BD-CFDAA13B964A}" type="slidenum">
              <a:rPr lang="en-US"/>
              <a:pPr/>
              <a:t>‹#›</a:t>
            </a:fld>
            <a:endParaRPr lang="en-US"/>
          </a:p>
        </p:txBody>
      </p:sp>
    </p:spTree>
    <p:extLst>
      <p:ext uri="{BB962C8B-B14F-4D97-AF65-F5344CB8AC3E}">
        <p14:creationId xmlns:p14="http://schemas.microsoft.com/office/powerpoint/2010/main" val="382846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doc id"/>
          <p:cNvSpPr>
            <a:spLocks noGrp="1" noChangeArrowheads="1"/>
          </p:cNvSpPr>
          <p:nvPr>
            <p:ph type="ftr" sz="quarter" idx="4"/>
          </p:nvPr>
        </p:nvSpPr>
        <p:spPr bwMode="auto">
          <a:xfrm>
            <a:off x="9501188" y="28575"/>
            <a:ext cx="295275" cy="12065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defTabSz="911225">
              <a:spcBef>
                <a:spcPct val="0"/>
              </a:spcBef>
              <a:defRPr sz="800" b="0"/>
            </a:lvl1pPr>
          </a:lstStyle>
          <a:p>
            <a:endParaRPr lang="de-DE"/>
          </a:p>
        </p:txBody>
      </p:sp>
      <p:sp>
        <p:nvSpPr>
          <p:cNvPr id="5127" name="pg num"/>
          <p:cNvSpPr>
            <a:spLocks noGrp="1" noChangeArrowheads="1"/>
          </p:cNvSpPr>
          <p:nvPr>
            <p:ph type="sldNum" sz="quarter" idx="5"/>
          </p:nvPr>
        </p:nvSpPr>
        <p:spPr bwMode="auto">
          <a:xfrm>
            <a:off x="9250363" y="8780463"/>
            <a:ext cx="546100" cy="18097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11225">
              <a:spcBef>
                <a:spcPct val="0"/>
              </a:spcBef>
              <a:defRPr sz="1200" b="0"/>
            </a:lvl1pPr>
          </a:lstStyle>
          <a:p>
            <a:fld id="{A632184F-773D-4000-A826-9242D715C55D}" type="slidenum">
              <a:rPr lang="en-US"/>
              <a:pPr/>
              <a:t>‹#›</a:t>
            </a:fld>
            <a:endParaRPr lang="en-US"/>
          </a:p>
        </p:txBody>
      </p:sp>
      <p:sp>
        <p:nvSpPr>
          <p:cNvPr id="5137" name="McK Separator" hidden="1"/>
          <p:cNvSpPr>
            <a:spLocks noChangeShapeType="1"/>
          </p:cNvSpPr>
          <p:nvPr/>
        </p:nvSpPr>
        <p:spPr bwMode="auto">
          <a:xfrm>
            <a:off x="822325" y="1387475"/>
            <a:ext cx="5245100" cy="0"/>
          </a:xfrm>
          <a:prstGeom prst="line">
            <a:avLst/>
          </a:prstGeom>
          <a:noFill/>
          <a:ln w="9525">
            <a:solidFill>
              <a:schemeClr val="tx1"/>
            </a:solidFill>
            <a:round/>
            <a:headEnd/>
            <a:tailEnd/>
          </a:ln>
          <a:effectLst/>
        </p:spPr>
        <p:txBody>
          <a:bodyPr/>
          <a:lstStyle/>
          <a:p>
            <a:endParaRPr lang="en-US"/>
          </a:p>
        </p:txBody>
      </p:sp>
      <p:sp>
        <p:nvSpPr>
          <p:cNvPr id="5139" name="Rectangle 19"/>
          <p:cNvSpPr>
            <a:spLocks noGrp="1" noRot="1" noChangeAspect="1" noChangeArrowheads="1" noTextEdit="1"/>
          </p:cNvSpPr>
          <p:nvPr>
            <p:ph type="sldImg" idx="2"/>
          </p:nvPr>
        </p:nvSpPr>
        <p:spPr bwMode="auto">
          <a:xfrm>
            <a:off x="508000" y="131763"/>
            <a:ext cx="5764213" cy="4322762"/>
          </a:xfrm>
          <a:prstGeom prst="rect">
            <a:avLst/>
          </a:prstGeom>
          <a:noFill/>
          <a:ln w="9525">
            <a:solidFill>
              <a:schemeClr val="bg1"/>
            </a:solidFill>
            <a:miter lim="800000"/>
            <a:headEnd/>
            <a:tailEnd/>
          </a:ln>
          <a:effectLst/>
        </p:spPr>
      </p:sp>
      <p:sp>
        <p:nvSpPr>
          <p:cNvPr id="5140" name="Rectangle 20"/>
          <p:cNvSpPr>
            <a:spLocks noGrp="1" noChangeArrowheads="1"/>
          </p:cNvSpPr>
          <p:nvPr>
            <p:ph type="body" sz="quarter" idx="3"/>
          </p:nvPr>
        </p:nvSpPr>
        <p:spPr bwMode="auto">
          <a:xfrm>
            <a:off x="804863" y="4767263"/>
            <a:ext cx="7696200"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p:txBody>
      </p:sp>
    </p:spTree>
    <p:extLst>
      <p:ext uri="{BB962C8B-B14F-4D97-AF65-F5344CB8AC3E}">
        <p14:creationId xmlns:p14="http://schemas.microsoft.com/office/powerpoint/2010/main" val="1947213502"/>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600" b="1" kern="1200">
        <a:solidFill>
          <a:schemeClr val="tx1"/>
        </a:solidFill>
        <a:latin typeface="Arial" charset="0"/>
        <a:ea typeface="+mn-ea"/>
        <a:cs typeface="+mn-cs"/>
      </a:defRPr>
    </a:lvl1pPr>
    <a:lvl2pPr marL="190500" algn="l" rtl="0" fontAlgn="base">
      <a:spcBef>
        <a:spcPct val="30000"/>
      </a:spcBef>
      <a:spcAft>
        <a:spcPct val="0"/>
      </a:spcAft>
      <a:defRPr sz="1200" kern="1200">
        <a:solidFill>
          <a:schemeClr val="tx1"/>
        </a:solidFill>
        <a:latin typeface="Times New Roman" pitchFamily="18" charset="0"/>
        <a:ea typeface="+mn-ea"/>
        <a:cs typeface="+mn-cs"/>
      </a:defRPr>
    </a:lvl2pPr>
    <a:lvl3pPr marL="381000" algn="l" rtl="0" fontAlgn="base">
      <a:spcBef>
        <a:spcPct val="30000"/>
      </a:spcBef>
      <a:spcAft>
        <a:spcPct val="0"/>
      </a:spcAft>
      <a:defRPr sz="1200" kern="1200">
        <a:solidFill>
          <a:schemeClr val="tx1"/>
        </a:solidFill>
        <a:latin typeface="Times New Roman" pitchFamily="18" charset="0"/>
        <a:ea typeface="+mn-ea"/>
        <a:cs typeface="+mn-cs"/>
      </a:defRPr>
    </a:lvl3pPr>
    <a:lvl4pPr marL="571500" algn="l" rtl="0" fontAlgn="base">
      <a:spcBef>
        <a:spcPct val="30000"/>
      </a:spcBef>
      <a:spcAft>
        <a:spcPct val="0"/>
      </a:spcAft>
      <a:defRPr sz="1200" kern="1200">
        <a:solidFill>
          <a:schemeClr val="tx1"/>
        </a:solidFill>
        <a:latin typeface="Times New Roman" pitchFamily="18" charset="0"/>
        <a:ea typeface="+mn-ea"/>
        <a:cs typeface="+mn-cs"/>
      </a:defRPr>
    </a:lvl4pPr>
    <a:lvl5pPr marL="7620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g num"/>
          <p:cNvSpPr>
            <a:spLocks noGrp="1" noChangeArrowheads="1"/>
          </p:cNvSpPr>
          <p:nvPr>
            <p:ph type="sldNum" sz="quarter" idx="5"/>
          </p:nvPr>
        </p:nvSpPr>
        <p:spPr>
          <a:ln/>
        </p:spPr>
        <p:txBody>
          <a:bodyPr/>
          <a:lstStyle/>
          <a:p>
            <a:fld id="{4A3249E9-A03B-4A00-9BC5-24FA5C40D576}" type="slidenum">
              <a:rPr lang="en-US"/>
              <a:pPr/>
              <a:t>0</a:t>
            </a:fld>
            <a:endParaRPr lang="en-US"/>
          </a:p>
        </p:txBody>
      </p:sp>
      <p:sp>
        <p:nvSpPr>
          <p:cNvPr id="1075202" name="Rectangle 2"/>
          <p:cNvSpPr>
            <a:spLocks noGrp="1" noRot="1" noChangeAspect="1" noChangeArrowheads="1" noTextEdit="1"/>
          </p:cNvSpPr>
          <p:nvPr>
            <p:ph type="sldImg"/>
          </p:nvPr>
        </p:nvSpPr>
        <p:spPr>
          <a:xfrm>
            <a:off x="509588" y="131763"/>
            <a:ext cx="5764212" cy="4322762"/>
          </a:xfrm>
          <a:ln/>
        </p:spPr>
      </p:sp>
      <p:sp>
        <p:nvSpPr>
          <p:cNvPr id="107520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44511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29</a:t>
            </a:fld>
            <a:endParaRPr lang="en-US"/>
          </a:p>
        </p:txBody>
      </p:sp>
    </p:spTree>
    <p:extLst>
      <p:ext uri="{BB962C8B-B14F-4D97-AF65-F5344CB8AC3E}">
        <p14:creationId xmlns:p14="http://schemas.microsoft.com/office/powerpoint/2010/main" val="132960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32</a:t>
            </a:fld>
            <a:endParaRPr lang="en-US"/>
          </a:p>
        </p:txBody>
      </p:sp>
    </p:spTree>
    <p:extLst>
      <p:ext uri="{BB962C8B-B14F-4D97-AF65-F5344CB8AC3E}">
        <p14:creationId xmlns:p14="http://schemas.microsoft.com/office/powerpoint/2010/main" val="21302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38419-0F60-45CA-882F-98C6F91F55FA}" type="slidenum">
              <a:rPr lang="en-US"/>
              <a:pPr/>
              <a:t>33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0209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42</a:t>
            </a:fld>
            <a:endParaRPr lang="en-US"/>
          </a:p>
        </p:txBody>
      </p:sp>
    </p:spTree>
    <p:extLst>
      <p:ext uri="{BB962C8B-B14F-4D97-AF65-F5344CB8AC3E}">
        <p14:creationId xmlns:p14="http://schemas.microsoft.com/office/powerpoint/2010/main" val="378886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43</a:t>
            </a:fld>
            <a:endParaRPr lang="en-US"/>
          </a:p>
        </p:txBody>
      </p:sp>
    </p:spTree>
    <p:extLst>
      <p:ext uri="{BB962C8B-B14F-4D97-AF65-F5344CB8AC3E}">
        <p14:creationId xmlns:p14="http://schemas.microsoft.com/office/powerpoint/2010/main" val="145575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44</a:t>
            </a:fld>
            <a:endParaRPr lang="en-US"/>
          </a:p>
        </p:txBody>
      </p:sp>
    </p:spTree>
    <p:extLst>
      <p:ext uri="{BB962C8B-B14F-4D97-AF65-F5344CB8AC3E}">
        <p14:creationId xmlns:p14="http://schemas.microsoft.com/office/powerpoint/2010/main" val="1242051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48</a:t>
            </a:fld>
            <a:endParaRPr lang="en-US"/>
          </a:p>
        </p:txBody>
      </p:sp>
    </p:spTree>
    <p:extLst>
      <p:ext uri="{BB962C8B-B14F-4D97-AF65-F5344CB8AC3E}">
        <p14:creationId xmlns:p14="http://schemas.microsoft.com/office/powerpoint/2010/main" val="126368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10</a:t>
            </a:fld>
            <a:endParaRPr lang="en-US"/>
          </a:p>
        </p:txBody>
      </p:sp>
    </p:spTree>
    <p:extLst>
      <p:ext uri="{BB962C8B-B14F-4D97-AF65-F5344CB8AC3E}">
        <p14:creationId xmlns:p14="http://schemas.microsoft.com/office/powerpoint/2010/main" val="378316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13</a:t>
            </a:fld>
            <a:endParaRPr lang="en-US"/>
          </a:p>
        </p:txBody>
      </p:sp>
    </p:spTree>
    <p:extLst>
      <p:ext uri="{BB962C8B-B14F-4D97-AF65-F5344CB8AC3E}">
        <p14:creationId xmlns:p14="http://schemas.microsoft.com/office/powerpoint/2010/main" val="283745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14</a:t>
            </a:fld>
            <a:endParaRPr lang="en-US"/>
          </a:p>
        </p:txBody>
      </p:sp>
    </p:spTree>
    <p:extLst>
      <p:ext uri="{BB962C8B-B14F-4D97-AF65-F5344CB8AC3E}">
        <p14:creationId xmlns:p14="http://schemas.microsoft.com/office/powerpoint/2010/main" val="3879597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15</a:t>
            </a:fld>
            <a:endParaRPr lang="en-US"/>
          </a:p>
        </p:txBody>
      </p:sp>
    </p:spTree>
    <p:extLst>
      <p:ext uri="{BB962C8B-B14F-4D97-AF65-F5344CB8AC3E}">
        <p14:creationId xmlns:p14="http://schemas.microsoft.com/office/powerpoint/2010/main" val="426933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16</a:t>
            </a:fld>
            <a:endParaRPr lang="en-US"/>
          </a:p>
        </p:txBody>
      </p:sp>
    </p:spTree>
    <p:extLst>
      <p:ext uri="{BB962C8B-B14F-4D97-AF65-F5344CB8AC3E}">
        <p14:creationId xmlns:p14="http://schemas.microsoft.com/office/powerpoint/2010/main" val="141282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17</a:t>
            </a:fld>
            <a:endParaRPr lang="en-US"/>
          </a:p>
        </p:txBody>
      </p:sp>
    </p:spTree>
    <p:extLst>
      <p:ext uri="{BB962C8B-B14F-4D97-AF65-F5344CB8AC3E}">
        <p14:creationId xmlns:p14="http://schemas.microsoft.com/office/powerpoint/2010/main" val="83261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9250363" y="8776772"/>
            <a:ext cx="546100" cy="184666"/>
          </a:xfrm>
        </p:spPr>
        <p:txBody>
          <a:bodyPr/>
          <a:lstStyle/>
          <a:p>
            <a:fld id="{E7D10545-AAC7-490C-A94B-7EA2E172DB3D}" type="slidenum">
              <a:rPr lang="en-US" smtClean="0"/>
              <a:pPr/>
              <a:t>18</a:t>
            </a:fld>
            <a:endParaRPr lang="en-US"/>
          </a:p>
        </p:txBody>
      </p:sp>
    </p:spTree>
    <p:extLst>
      <p:ext uri="{BB962C8B-B14F-4D97-AF65-F5344CB8AC3E}">
        <p14:creationId xmlns:p14="http://schemas.microsoft.com/office/powerpoint/2010/main" val="98562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32184F-773D-4000-A826-9242D715C55D}" type="slidenum">
              <a:rPr lang="en-US" smtClean="0"/>
              <a:pPr/>
              <a:t>23</a:t>
            </a:fld>
            <a:endParaRPr lang="en-US"/>
          </a:p>
        </p:txBody>
      </p:sp>
    </p:spTree>
    <p:extLst>
      <p:ext uri="{BB962C8B-B14F-4D97-AF65-F5344CB8AC3E}">
        <p14:creationId xmlns:p14="http://schemas.microsoft.com/office/powerpoint/2010/main" val="3949615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3356" name="Picture 1068" descr="McK_logotype_pos_black_small"/>
          <p:cNvPicPr>
            <a:picLocks noChangeAspect="1" noChangeArrowheads="1"/>
          </p:cNvPicPr>
          <p:nvPr userDrawn="1"/>
        </p:nvPicPr>
        <p:blipFill>
          <a:blip r:embed="rId3" cstate="print"/>
          <a:srcRect/>
          <a:stretch>
            <a:fillRect/>
          </a:stretch>
        </p:blipFill>
        <p:spPr bwMode="auto">
          <a:xfrm>
            <a:off x="6388100" y="576263"/>
            <a:ext cx="2054225" cy="225425"/>
          </a:xfrm>
          <a:prstGeom prst="rect">
            <a:avLst/>
          </a:prstGeom>
          <a:noFill/>
        </p:spPr>
      </p:pic>
      <p:sp>
        <p:nvSpPr>
          <p:cNvPr id="13316" name="doc id"/>
          <p:cNvSpPr>
            <a:spLocks noGrp="1" noChangeArrowheads="1"/>
          </p:cNvSpPr>
          <p:nvPr>
            <p:ph type="ftr" sz="quarter" idx="3"/>
          </p:nvPr>
        </p:nvSpPr>
        <p:spPr/>
        <p:txBody>
          <a:bodyPr/>
          <a:lstStyle>
            <a:lvl1pPr>
              <a:defRPr/>
            </a:lvl1pPr>
          </a:lstStyle>
          <a:p>
            <a:endParaRPr lang="de-DE"/>
          </a:p>
        </p:txBody>
      </p:sp>
      <p:sp>
        <p:nvSpPr>
          <p:cNvPr id="13314" name="Rectangle 1026"/>
          <p:cNvSpPr>
            <a:spLocks noGrp="1" noChangeArrowheads="1"/>
          </p:cNvSpPr>
          <p:nvPr>
            <p:ph type="ctrTitle"/>
          </p:nvPr>
        </p:nvSpPr>
        <p:spPr>
          <a:xfrm>
            <a:off x="2693988" y="2757488"/>
            <a:ext cx="5129212" cy="365125"/>
          </a:xfrm>
        </p:spPr>
        <p:txBody>
          <a:bodyPr/>
          <a:lstStyle>
            <a:lvl1pPr>
              <a:defRPr sz="2400" b="0">
                <a:solidFill>
                  <a:schemeClr val="tx1"/>
                </a:solidFill>
              </a:defRPr>
            </a:lvl1pPr>
          </a:lstStyle>
          <a:p>
            <a:r>
              <a:rPr lang="en-US"/>
              <a:t>Click to edit Master title style</a:t>
            </a:r>
          </a:p>
        </p:txBody>
      </p:sp>
      <p:sp>
        <p:nvSpPr>
          <p:cNvPr id="13315" name="Rectangle 1027"/>
          <p:cNvSpPr>
            <a:spLocks noGrp="1" noChangeArrowheads="1"/>
          </p:cNvSpPr>
          <p:nvPr>
            <p:ph type="subTitle" idx="1"/>
          </p:nvPr>
        </p:nvSpPr>
        <p:spPr>
          <a:xfrm>
            <a:off x="2693988" y="3962400"/>
            <a:ext cx="5129212" cy="212725"/>
          </a:xfrm>
        </p:spPr>
        <p:txBody>
          <a:bodyPr/>
          <a:lstStyle>
            <a:lvl1pPr>
              <a:defRPr sz="1400"/>
            </a:lvl1pPr>
          </a:lstStyle>
          <a:p>
            <a:r>
              <a:rPr lang="en-US"/>
              <a:t>Click to edit Master subtitle style</a:t>
            </a:r>
          </a:p>
        </p:txBody>
      </p:sp>
      <p:grpSp>
        <p:nvGrpSpPr>
          <p:cNvPr id="13354" name="McK Title Elements"/>
          <p:cNvGrpSpPr>
            <a:grpSpLocks/>
          </p:cNvGrpSpPr>
          <p:nvPr/>
        </p:nvGrpSpPr>
        <p:grpSpPr bwMode="auto">
          <a:xfrm>
            <a:off x="2693988" y="2182813"/>
            <a:ext cx="5129212" cy="4602162"/>
            <a:chOff x="1663" y="1348"/>
            <a:chExt cx="3167" cy="2841"/>
          </a:xfrm>
        </p:grpSpPr>
        <p:sp>
          <p:nvSpPr>
            <p:cNvPr id="13331"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algn="l" defTabSz="933450">
                <a:spcBef>
                  <a:spcPct val="0"/>
                </a:spcBef>
              </a:pPr>
              <a:r>
                <a:rPr lang="en-US" sz="1400" b="0"/>
                <a:t>VERTRAULICH</a:t>
              </a:r>
            </a:p>
          </p:txBody>
        </p:sp>
        <p:sp>
          <p:nvSpPr>
            <p:cNvPr id="13332" name="McK Document" hidden="1"/>
            <p:cNvSpPr txBox="1">
              <a:spLocks noChangeArrowheads="1"/>
            </p:cNvSpPr>
            <p:nvPr userDrawn="1"/>
          </p:nvSpPr>
          <p:spPr bwMode="auto">
            <a:xfrm>
              <a:off x="1663" y="3049"/>
              <a:ext cx="3167" cy="134"/>
            </a:xfrm>
            <a:prstGeom prst="rect">
              <a:avLst/>
            </a:prstGeom>
            <a:noFill/>
            <a:ln w="9525">
              <a:noFill/>
              <a:miter lim="800000"/>
              <a:headEnd/>
              <a:tailEnd/>
            </a:ln>
            <a:effectLst/>
          </p:spPr>
          <p:txBody>
            <a:bodyPr lIns="0" tIns="0" rIns="0" bIns="0">
              <a:spAutoFit/>
            </a:bodyPr>
            <a:lstStyle/>
            <a:p>
              <a:pPr algn="l" defTabSz="933450">
                <a:spcBef>
                  <a:spcPct val="0"/>
                </a:spcBef>
              </a:pPr>
              <a:r>
                <a:rPr lang="en-US" sz="1400" b="0"/>
                <a:t>Dokument</a:t>
              </a:r>
            </a:p>
          </p:txBody>
        </p:sp>
        <p:sp>
          <p:nvSpPr>
            <p:cNvPr id="13333"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algn="l" defTabSz="933450">
                <a:spcBef>
                  <a:spcPct val="0"/>
                </a:spcBef>
              </a:pPr>
              <a:r>
                <a:rPr lang="en-US" sz="1400" b="0"/>
                <a:t>Date</a:t>
              </a:r>
            </a:p>
          </p:txBody>
        </p:sp>
        <p:sp>
          <p:nvSpPr>
            <p:cNvPr id="13334" name="McK Disclaimer" hidden="1"/>
            <p:cNvSpPr>
              <a:spLocks noChangeArrowheads="1"/>
            </p:cNvSpPr>
            <p:nvPr userDrawn="1">
              <p:custDataLst>
                <p:tags r:id="rId1"/>
              </p:custDataLst>
            </p:nvPr>
          </p:nvSpPr>
          <p:spPr bwMode="auto">
            <a:xfrm>
              <a:off x="1663" y="3673"/>
              <a:ext cx="2970" cy="516"/>
            </a:xfrm>
            <a:prstGeom prst="rect">
              <a:avLst/>
            </a:prstGeom>
            <a:noFill/>
            <a:ln w="9525">
              <a:noFill/>
              <a:miter lim="800000"/>
              <a:headEnd/>
              <a:tailEnd/>
            </a:ln>
            <a:effectLst/>
          </p:spPr>
          <p:txBody>
            <a:bodyPr lIns="0" tIns="0" rIns="0" bIns="0">
              <a:spAutoFit/>
            </a:bodyPr>
            <a:lstStyle/>
            <a:p>
              <a:pPr algn="l" defTabSz="820738" eaLnBrk="0" hangingPunct="0">
                <a:spcBef>
                  <a:spcPct val="0"/>
                </a:spcBef>
              </a:pPr>
              <a:r>
                <a:rPr lang="en-US" sz="900" b="0"/>
                <a:t>Dieser Bericht ist ausschließlich für Mitarbeiter des Klienten bestimmt. Die Verteilung, Zitierung und Vervielfältigung – auch auszugsweise – zum Zwecke der Weitergabe an </a:t>
              </a:r>
              <a:br>
                <a:rPr lang="en-US" sz="900" b="0"/>
              </a:br>
              <a:r>
                <a:rPr lang="en-US" sz="900" b="0"/>
                <a:t>Dritte ist nur mit vorheriger schriftlicher Zustimmung von McKinsey &amp; Company gestattet.</a:t>
              </a:r>
              <a:br>
                <a:rPr lang="en-US" sz="900" b="0"/>
              </a:br>
              <a:r>
                <a:rPr lang="en-US" sz="900" b="0"/>
                <a:t>Die hier zusammengefassten Texte und Grafiken wurden von McKinsey &amp; Company im Rahmen einer Präsentation eingesetzt; sie stellen keine vollständige Dokumentation der Veranstaltung dar.</a:t>
              </a:r>
            </a:p>
          </p:txBody>
        </p:sp>
      </p:grpSp>
      <p:sp>
        <p:nvSpPr>
          <p:cNvPr id="13348" name="Rectangle 1060"/>
          <p:cNvSpPr>
            <a:spLocks noChangeArrowheads="1"/>
          </p:cNvSpPr>
          <p:nvPr userDrawn="1"/>
        </p:nvSpPr>
        <p:spPr bwMode="auto">
          <a:xfrm>
            <a:off x="6388100" y="933450"/>
            <a:ext cx="1419225" cy="138113"/>
          </a:xfrm>
          <a:prstGeom prst="rect">
            <a:avLst/>
          </a:prstGeom>
          <a:noFill/>
          <a:ln w="9525">
            <a:noFill/>
            <a:miter lim="800000"/>
            <a:headEnd/>
            <a:tailEnd/>
          </a:ln>
          <a:effectLst/>
        </p:spPr>
        <p:txBody>
          <a:bodyPr lIns="0" tIns="0" rIns="0" bIns="0">
            <a:spAutoFit/>
          </a:bodyPr>
          <a:lstStyle/>
          <a:p>
            <a:pPr algn="l" defTabSz="933450" eaLnBrk="0" hangingPunct="0">
              <a:spcBef>
                <a:spcPct val="0"/>
              </a:spcBef>
            </a:pPr>
            <a:r>
              <a:rPr lang="en-US" sz="900" dirty="0" smtClean="0"/>
              <a:t>Copyright </a:t>
            </a:r>
            <a:r>
              <a:rPr lang="en-US" sz="900" dirty="0"/>
              <a:t>2001</a:t>
            </a:r>
          </a:p>
        </p:txBody>
      </p:sp>
    </p:spTree>
  </p:cSld>
  <p:clrMapOvr>
    <a:masterClrMapping/>
  </p:clrMapOvr>
  <p:transition>
    <p:zoom/>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de-DE"/>
          </a:p>
        </p:txBody>
      </p:sp>
      <p:sp>
        <p:nvSpPr>
          <p:cNvPr id="5" name="Slide Number Placeholder 4"/>
          <p:cNvSpPr>
            <a:spLocks noGrp="1"/>
          </p:cNvSpPr>
          <p:nvPr>
            <p:ph type="sldNum" sz="quarter" idx="11"/>
          </p:nvPr>
        </p:nvSpPr>
        <p:spPr/>
        <p:txBody>
          <a:bodyPr/>
          <a:lstStyle>
            <a:lvl1pPr>
              <a:defRPr/>
            </a:lvl1pPr>
          </a:lstStyle>
          <a:p>
            <a:fld id="{85B83814-E2BB-4C8E-909A-7E1DD120FB07}" type="slidenum">
              <a:rPr lang="en-US"/>
              <a:pPr/>
              <a:t>‹#›</a:t>
            </a:fld>
            <a:endParaRPr lang="en-US"/>
          </a:p>
        </p:txBody>
      </p:sp>
    </p:spTree>
  </p:cSld>
  <p:clrMapOvr>
    <a:masterClrMapping/>
  </p:clrMapOvr>
  <p:transition>
    <p:zoom/>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234950"/>
            <a:ext cx="2197100" cy="228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238" y="234950"/>
            <a:ext cx="6443662" cy="228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de-DE"/>
          </a:p>
        </p:txBody>
      </p:sp>
      <p:sp>
        <p:nvSpPr>
          <p:cNvPr id="5" name="Slide Number Placeholder 4"/>
          <p:cNvSpPr>
            <a:spLocks noGrp="1"/>
          </p:cNvSpPr>
          <p:nvPr>
            <p:ph type="sldNum" sz="quarter" idx="11"/>
          </p:nvPr>
        </p:nvSpPr>
        <p:spPr/>
        <p:txBody>
          <a:bodyPr/>
          <a:lstStyle>
            <a:lvl1pPr>
              <a:defRPr/>
            </a:lvl1pPr>
          </a:lstStyle>
          <a:p>
            <a:fld id="{6B7789B0-8D61-4C00-B7AC-CF8C22530C96}" type="slidenum">
              <a:rPr lang="en-US"/>
              <a:pPr/>
              <a:t>‹#›</a:t>
            </a:fld>
            <a:endParaRPr lang="en-US"/>
          </a:p>
        </p:txBody>
      </p:sp>
    </p:spTree>
  </p:cSld>
  <p:clrMapOvr>
    <a:masterClrMapping/>
  </p:clrMapOvr>
  <p:transition>
    <p:zoom/>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2238" y="234950"/>
            <a:ext cx="8793162" cy="288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2238" y="1298575"/>
            <a:ext cx="8793162" cy="1222375"/>
          </a:xfrm>
        </p:spPr>
        <p:txBody>
          <a:bodyPr/>
          <a:lstStyle/>
          <a:p>
            <a:endParaRPr lang="en-US"/>
          </a:p>
        </p:txBody>
      </p:sp>
      <p:sp>
        <p:nvSpPr>
          <p:cNvPr id="4" name="Footer Placeholder 3"/>
          <p:cNvSpPr>
            <a:spLocks noGrp="1"/>
          </p:cNvSpPr>
          <p:nvPr>
            <p:ph type="ftr" sz="quarter" idx="10"/>
          </p:nvPr>
        </p:nvSpPr>
        <p:spPr>
          <a:xfrm>
            <a:off x="8620125" y="36513"/>
            <a:ext cx="295275" cy="122237"/>
          </a:xfrm>
        </p:spPr>
        <p:txBody>
          <a:bodyPr/>
          <a:lstStyle>
            <a:lvl1pPr>
              <a:defRPr/>
            </a:lvl1pPr>
          </a:lstStyle>
          <a:p>
            <a:endParaRPr lang="de-DE"/>
          </a:p>
        </p:txBody>
      </p:sp>
      <p:sp>
        <p:nvSpPr>
          <p:cNvPr id="5" name="Slide Number Placeholder 4"/>
          <p:cNvSpPr>
            <a:spLocks noGrp="1"/>
          </p:cNvSpPr>
          <p:nvPr>
            <p:ph type="sldNum" sz="quarter" idx="11"/>
          </p:nvPr>
        </p:nvSpPr>
        <p:spPr>
          <a:xfrm>
            <a:off x="7010400" y="6643688"/>
            <a:ext cx="1905000" cy="182562"/>
          </a:xfrm>
        </p:spPr>
        <p:txBody>
          <a:bodyPr/>
          <a:lstStyle>
            <a:lvl1pPr>
              <a:defRPr/>
            </a:lvl1pPr>
          </a:lstStyle>
          <a:p>
            <a:fld id="{668D8EAB-A523-4BEE-BF0C-2861E70A5951}" type="slidenum">
              <a:rPr lang="en-US"/>
              <a:pPr/>
              <a:t>‹#›</a:t>
            </a:fld>
            <a:endParaRPr lang="en-US"/>
          </a:p>
        </p:txBody>
      </p:sp>
    </p:spTree>
  </p:cSld>
  <p:clrMapOvr>
    <a:masterClrMapping/>
  </p:clrMapOvr>
  <p:transition>
    <p:zoom/>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de-DE"/>
          </a:p>
        </p:txBody>
      </p:sp>
      <p:sp>
        <p:nvSpPr>
          <p:cNvPr id="5" name="Slide Number Placeholder 4"/>
          <p:cNvSpPr>
            <a:spLocks noGrp="1"/>
          </p:cNvSpPr>
          <p:nvPr>
            <p:ph type="sldNum" sz="quarter" idx="11"/>
          </p:nvPr>
        </p:nvSpPr>
        <p:spPr/>
        <p:txBody>
          <a:bodyPr/>
          <a:lstStyle>
            <a:lvl1pPr>
              <a:defRPr/>
            </a:lvl1pPr>
          </a:lstStyle>
          <a:p>
            <a:fld id="{F03E32A1-09B7-4C1C-B0A0-08163D90A171}" type="slidenum">
              <a:rPr lang="en-US"/>
              <a:pPr/>
              <a:t>‹#›</a:t>
            </a:fld>
            <a:endParaRPr lang="en-US"/>
          </a:p>
        </p:txBody>
      </p:sp>
    </p:spTree>
  </p:cSld>
  <p:clrMapOvr>
    <a:masterClrMapping/>
  </p:clrMapOvr>
  <p:transition>
    <p:zoom/>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de-DE"/>
          </a:p>
        </p:txBody>
      </p:sp>
      <p:sp>
        <p:nvSpPr>
          <p:cNvPr id="5" name="Slide Number Placeholder 4"/>
          <p:cNvSpPr>
            <a:spLocks noGrp="1"/>
          </p:cNvSpPr>
          <p:nvPr>
            <p:ph type="sldNum" sz="quarter" idx="11"/>
          </p:nvPr>
        </p:nvSpPr>
        <p:spPr/>
        <p:txBody>
          <a:bodyPr/>
          <a:lstStyle>
            <a:lvl1pPr>
              <a:defRPr/>
            </a:lvl1pPr>
          </a:lstStyle>
          <a:p>
            <a:fld id="{681C0EFA-C03E-4277-874F-29949C03C9E4}" type="slidenum">
              <a:rPr lang="en-US"/>
              <a:pPr/>
              <a:t>‹#›</a:t>
            </a:fld>
            <a:endParaRPr lang="en-US"/>
          </a:p>
        </p:txBody>
      </p:sp>
    </p:spTree>
  </p:cSld>
  <p:clrMapOvr>
    <a:masterClrMapping/>
  </p:clrMapOvr>
  <p:transition>
    <p:zoom/>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238" y="1298575"/>
            <a:ext cx="4319587"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4225" y="1298575"/>
            <a:ext cx="43211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de-DE"/>
          </a:p>
        </p:txBody>
      </p:sp>
      <p:sp>
        <p:nvSpPr>
          <p:cNvPr id="6" name="Slide Number Placeholder 5"/>
          <p:cNvSpPr>
            <a:spLocks noGrp="1"/>
          </p:cNvSpPr>
          <p:nvPr>
            <p:ph type="sldNum" sz="quarter" idx="11"/>
          </p:nvPr>
        </p:nvSpPr>
        <p:spPr/>
        <p:txBody>
          <a:bodyPr/>
          <a:lstStyle>
            <a:lvl1pPr>
              <a:defRPr/>
            </a:lvl1pPr>
          </a:lstStyle>
          <a:p>
            <a:fld id="{F1B3DFF9-4B26-4D27-939B-7CB3FE961A9D}" type="slidenum">
              <a:rPr lang="en-US"/>
              <a:pPr/>
              <a:t>‹#›</a:t>
            </a:fld>
            <a:endParaRPr lang="en-US"/>
          </a:p>
        </p:txBody>
      </p:sp>
    </p:spTree>
  </p:cSld>
  <p:clrMapOvr>
    <a:masterClrMapping/>
  </p:clrMapOvr>
  <p:transition>
    <p:zoom/>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de-DE"/>
          </a:p>
        </p:txBody>
      </p:sp>
      <p:sp>
        <p:nvSpPr>
          <p:cNvPr id="8" name="Slide Number Placeholder 7"/>
          <p:cNvSpPr>
            <a:spLocks noGrp="1"/>
          </p:cNvSpPr>
          <p:nvPr>
            <p:ph type="sldNum" sz="quarter" idx="11"/>
          </p:nvPr>
        </p:nvSpPr>
        <p:spPr/>
        <p:txBody>
          <a:bodyPr/>
          <a:lstStyle>
            <a:lvl1pPr>
              <a:defRPr/>
            </a:lvl1pPr>
          </a:lstStyle>
          <a:p>
            <a:fld id="{D8F87C05-814A-4A76-8BCF-90A1C3499E1A}" type="slidenum">
              <a:rPr lang="en-US"/>
              <a:pPr/>
              <a:t>‹#›</a:t>
            </a:fld>
            <a:endParaRPr lang="en-US"/>
          </a:p>
        </p:txBody>
      </p:sp>
    </p:spTree>
  </p:cSld>
  <p:clrMapOvr>
    <a:masterClrMapping/>
  </p:clrMapOvr>
  <p:transition>
    <p:zoom/>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de-DE"/>
          </a:p>
        </p:txBody>
      </p:sp>
      <p:sp>
        <p:nvSpPr>
          <p:cNvPr id="4" name="Slide Number Placeholder 3"/>
          <p:cNvSpPr>
            <a:spLocks noGrp="1"/>
          </p:cNvSpPr>
          <p:nvPr>
            <p:ph type="sldNum" sz="quarter" idx="11"/>
          </p:nvPr>
        </p:nvSpPr>
        <p:spPr/>
        <p:txBody>
          <a:bodyPr/>
          <a:lstStyle>
            <a:lvl1pPr>
              <a:defRPr/>
            </a:lvl1pPr>
          </a:lstStyle>
          <a:p>
            <a:fld id="{5AB9A6F1-46A1-49F9-A22A-C5D2EC32C5E2}" type="slidenum">
              <a:rPr lang="en-US"/>
              <a:pPr/>
              <a:t>‹#›</a:t>
            </a:fld>
            <a:endParaRPr lang="en-US"/>
          </a:p>
        </p:txBody>
      </p:sp>
    </p:spTree>
  </p:cSld>
  <p:clrMapOvr>
    <a:masterClrMapping/>
  </p:clrMapOvr>
  <p:transition>
    <p:zoom/>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de-DE"/>
          </a:p>
        </p:txBody>
      </p:sp>
      <p:sp>
        <p:nvSpPr>
          <p:cNvPr id="3" name="Slide Number Placeholder 2"/>
          <p:cNvSpPr>
            <a:spLocks noGrp="1"/>
          </p:cNvSpPr>
          <p:nvPr>
            <p:ph type="sldNum" sz="quarter" idx="11"/>
          </p:nvPr>
        </p:nvSpPr>
        <p:spPr/>
        <p:txBody>
          <a:bodyPr/>
          <a:lstStyle>
            <a:lvl1pPr>
              <a:defRPr/>
            </a:lvl1pPr>
          </a:lstStyle>
          <a:p>
            <a:fld id="{FEDFAEEB-3857-405E-A1A7-BCE9084F7069}" type="slidenum">
              <a:rPr lang="en-US"/>
              <a:pPr/>
              <a:t>‹#›</a:t>
            </a:fld>
            <a:endParaRPr lang="en-US"/>
          </a:p>
        </p:txBody>
      </p:sp>
    </p:spTree>
  </p:cSld>
  <p:clrMapOvr>
    <a:masterClrMapping/>
  </p:clrMapOvr>
  <p:transition>
    <p:zoom/>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de-DE"/>
          </a:p>
        </p:txBody>
      </p:sp>
      <p:sp>
        <p:nvSpPr>
          <p:cNvPr id="6" name="Slide Number Placeholder 5"/>
          <p:cNvSpPr>
            <a:spLocks noGrp="1"/>
          </p:cNvSpPr>
          <p:nvPr>
            <p:ph type="sldNum" sz="quarter" idx="11"/>
          </p:nvPr>
        </p:nvSpPr>
        <p:spPr/>
        <p:txBody>
          <a:bodyPr/>
          <a:lstStyle>
            <a:lvl1pPr>
              <a:defRPr/>
            </a:lvl1pPr>
          </a:lstStyle>
          <a:p>
            <a:fld id="{C7135052-BAF0-44EF-919D-CC86BAD73BBF}" type="slidenum">
              <a:rPr lang="en-US"/>
              <a:pPr/>
              <a:t>‹#›</a:t>
            </a:fld>
            <a:endParaRPr lang="en-US"/>
          </a:p>
        </p:txBody>
      </p:sp>
    </p:spTree>
  </p:cSld>
  <p:clrMapOvr>
    <a:masterClrMapping/>
  </p:clrMapOvr>
  <p:transition>
    <p:zoom/>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de-DE"/>
          </a:p>
        </p:txBody>
      </p:sp>
      <p:sp>
        <p:nvSpPr>
          <p:cNvPr id="6" name="Slide Number Placeholder 5"/>
          <p:cNvSpPr>
            <a:spLocks noGrp="1"/>
          </p:cNvSpPr>
          <p:nvPr>
            <p:ph type="sldNum" sz="quarter" idx="11"/>
          </p:nvPr>
        </p:nvSpPr>
        <p:spPr/>
        <p:txBody>
          <a:bodyPr/>
          <a:lstStyle>
            <a:lvl1pPr>
              <a:defRPr/>
            </a:lvl1pPr>
          </a:lstStyle>
          <a:p>
            <a:fld id="{2301E792-D8C7-4C32-B22F-51D2B1A07AA1}" type="slidenum">
              <a:rPr lang="en-US"/>
              <a:pPr/>
              <a:t>‹#›</a:t>
            </a:fld>
            <a:endParaRPr lang="en-US"/>
          </a:p>
        </p:txBody>
      </p:sp>
    </p:spTree>
  </p:cSld>
  <p:clrMapOvr>
    <a:masterClrMapping/>
  </p:clrMapOvr>
  <p:transition>
    <p:zoom/>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doc id"/>
          <p:cNvSpPr>
            <a:spLocks noGrp="1" noChangeArrowheads="1"/>
          </p:cNvSpPr>
          <p:nvPr>
            <p:ph type="ftr" sz="quarter" idx="3"/>
          </p:nvPr>
        </p:nvSpPr>
        <p:spPr bwMode="auto">
          <a:xfrm>
            <a:off x="8620125" y="36513"/>
            <a:ext cx="295275"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defTabSz="912813">
              <a:spcBef>
                <a:spcPct val="0"/>
              </a:spcBef>
              <a:defRPr sz="800" b="0">
                <a:solidFill>
                  <a:srgbClr val="000000"/>
                </a:solidFill>
              </a:defRPr>
            </a:lvl1pPr>
          </a:lstStyle>
          <a:p>
            <a:endParaRPr lang="de-DE"/>
          </a:p>
        </p:txBody>
      </p:sp>
      <p:sp>
        <p:nvSpPr>
          <p:cNvPr id="1030" name="pg num"/>
          <p:cNvSpPr>
            <a:spLocks noGrp="1" noChangeArrowheads="1"/>
          </p:cNvSpPr>
          <p:nvPr>
            <p:ph type="sldNum" sz="quarter" idx="4"/>
          </p:nvPr>
        </p:nvSpPr>
        <p:spPr bwMode="auto">
          <a:xfrm>
            <a:off x="7010400" y="6643688"/>
            <a:ext cx="1905000" cy="18256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12813">
              <a:spcBef>
                <a:spcPct val="0"/>
              </a:spcBef>
              <a:defRPr sz="1200" b="0">
                <a:solidFill>
                  <a:srgbClr val="000000"/>
                </a:solidFill>
              </a:defRPr>
            </a:lvl1pPr>
          </a:lstStyle>
          <a:p>
            <a:fld id="{1CDDB7EC-155D-49CB-98A3-52828F384662}" type="slidenum">
              <a:rPr lang="en-US"/>
              <a:pPr/>
              <a:t>‹#›</a:t>
            </a:fld>
            <a:endParaRPr lang="en-US"/>
          </a:p>
        </p:txBody>
      </p:sp>
      <p:sp>
        <p:nvSpPr>
          <p:cNvPr id="1026" name="Rectangle 2"/>
          <p:cNvSpPr>
            <a:spLocks noGrp="1" noChangeArrowheads="1"/>
          </p:cNvSpPr>
          <p:nvPr>
            <p:ph type="title"/>
          </p:nvPr>
        </p:nvSpPr>
        <p:spPr bwMode="auto">
          <a:xfrm>
            <a:off x="122238" y="234950"/>
            <a:ext cx="8793162" cy="2889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122238" y="1298575"/>
            <a:ext cx="8793162" cy="122237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96" name="McK Slide Elements"/>
          <p:cNvGrpSpPr>
            <a:grpSpLocks/>
          </p:cNvGrpSpPr>
          <p:nvPr/>
        </p:nvGrpSpPr>
        <p:grpSpPr bwMode="auto">
          <a:xfrm>
            <a:off x="122238" y="542925"/>
            <a:ext cx="8793162" cy="6288088"/>
            <a:chOff x="77" y="342"/>
            <a:chExt cx="5539" cy="3961"/>
          </a:xfrm>
        </p:grpSpPr>
        <p:sp>
          <p:nvSpPr>
            <p:cNvPr id="1032" name="McK Measure" hidden="1"/>
            <p:cNvSpPr txBox="1">
              <a:spLocks noChangeArrowheads="1"/>
            </p:cNvSpPr>
            <p:nvPr userDrawn="1"/>
          </p:nvSpPr>
          <p:spPr bwMode="auto">
            <a:xfrm>
              <a:off x="77" y="342"/>
              <a:ext cx="5539" cy="157"/>
            </a:xfrm>
            <a:prstGeom prst="rect">
              <a:avLst/>
            </a:prstGeom>
            <a:noFill/>
            <a:ln w="9525">
              <a:noFill/>
              <a:miter lim="800000"/>
              <a:headEnd/>
              <a:tailEnd/>
            </a:ln>
            <a:effectLst/>
          </p:spPr>
          <p:txBody>
            <a:bodyPr lIns="0" tIns="0" rIns="0" bIns="0">
              <a:spAutoFit/>
            </a:bodyPr>
            <a:lstStyle/>
            <a:p>
              <a:pPr algn="l" defTabSz="912813">
                <a:spcBef>
                  <a:spcPct val="0"/>
                </a:spcBef>
              </a:pPr>
              <a:r>
                <a:rPr lang="en-US" b="0"/>
                <a:t>Unit of measure</a:t>
              </a:r>
            </a:p>
          </p:txBody>
        </p:sp>
        <p:sp>
          <p:nvSpPr>
            <p:cNvPr id="1033" name="McK Footnote" hidden="1"/>
            <p:cNvSpPr txBox="1">
              <a:spLocks noChangeArrowheads="1"/>
            </p:cNvSpPr>
            <p:nvPr userDrawn="1"/>
          </p:nvSpPr>
          <p:spPr bwMode="auto">
            <a:xfrm>
              <a:off x="81" y="4045"/>
              <a:ext cx="5249" cy="258"/>
            </a:xfrm>
            <a:prstGeom prst="rect">
              <a:avLst/>
            </a:prstGeom>
            <a:noFill/>
            <a:ln w="9525">
              <a:noFill/>
              <a:miter lim="800000"/>
              <a:headEnd/>
              <a:tailEnd/>
            </a:ln>
            <a:effectLst/>
          </p:spPr>
          <p:txBody>
            <a:bodyPr lIns="0" tIns="0" rIns="0" bIns="0">
              <a:spAutoFit/>
            </a:bodyPr>
            <a:lstStyle/>
            <a:p>
              <a:pPr marL="585788" indent="-585788" algn="l" defTabSz="912813">
                <a:spcBef>
                  <a:spcPct val="0"/>
                </a:spcBef>
                <a:tabLst>
                  <a:tab pos="544513" algn="r"/>
                </a:tabLst>
              </a:pPr>
              <a:r>
                <a:rPr lang="en-US" sz="1200" b="0">
                  <a:solidFill>
                    <a:srgbClr val="000000"/>
                  </a:solidFill>
                </a:rPr>
                <a:t>	*	Footnote</a:t>
              </a:r>
            </a:p>
            <a:p>
              <a:pPr marL="585788" indent="-585788" algn="l" defTabSz="912813">
                <a:spcBef>
                  <a:spcPct val="20000"/>
                </a:spcBef>
                <a:tabLst>
                  <a:tab pos="544513" algn="r"/>
                </a:tabLst>
              </a:pPr>
              <a:r>
                <a:rPr lang="en-US" sz="1200" b="0">
                  <a:solidFill>
                    <a:srgbClr val="000000"/>
                  </a:solidFill>
                </a:rPr>
                <a:t>	Quelle:	Source</a:t>
              </a:r>
            </a:p>
          </p:txBody>
        </p:sp>
      </p:grpSp>
      <p:grpSp>
        <p:nvGrpSpPr>
          <p:cNvPr id="1082" name="McK Legende" hidden="1"/>
          <p:cNvGrpSpPr>
            <a:grpSpLocks/>
          </p:cNvGrpSpPr>
          <p:nvPr/>
        </p:nvGrpSpPr>
        <p:grpSpPr bwMode="auto">
          <a:xfrm>
            <a:off x="7839075" y="700088"/>
            <a:ext cx="1081088" cy="696912"/>
            <a:chOff x="4839" y="432"/>
            <a:chExt cx="668" cy="430"/>
          </a:xfrm>
        </p:grpSpPr>
        <p:sp>
          <p:nvSpPr>
            <p:cNvPr id="1067" name="Rectangle 43" hidden="1"/>
            <p:cNvSpPr>
              <a:spLocks noChangeArrowheads="1"/>
            </p:cNvSpPr>
            <p:nvPr/>
          </p:nvSpPr>
          <p:spPr bwMode="auto">
            <a:xfrm>
              <a:off x="4839" y="445"/>
              <a:ext cx="227" cy="113"/>
            </a:xfrm>
            <a:prstGeom prst="rect">
              <a:avLst/>
            </a:prstGeom>
            <a:solidFill>
              <a:schemeClr val="accent1"/>
            </a:solidFill>
            <a:ln w="9525">
              <a:solidFill>
                <a:schemeClr val="tx1"/>
              </a:solidFill>
              <a:miter lim="800000"/>
              <a:headEnd/>
              <a:tailEnd/>
            </a:ln>
            <a:effectLst/>
          </p:spPr>
          <p:txBody>
            <a:bodyPr wrap="none" lIns="0" tIns="0" rIns="0" bIns="0"/>
            <a:lstStyle/>
            <a:p>
              <a:pPr algn="l" defTabSz="933450">
                <a:spcBef>
                  <a:spcPct val="0"/>
                </a:spcBef>
              </a:pPr>
              <a:endParaRPr lang="de-DE" b="0"/>
            </a:p>
          </p:txBody>
        </p:sp>
        <p:sp>
          <p:nvSpPr>
            <p:cNvPr id="1068" name="Rectangle 44" hidden="1"/>
            <p:cNvSpPr>
              <a:spLocks noChangeArrowheads="1"/>
            </p:cNvSpPr>
            <p:nvPr/>
          </p:nvSpPr>
          <p:spPr bwMode="auto">
            <a:xfrm>
              <a:off x="5135" y="432"/>
              <a:ext cx="372" cy="134"/>
            </a:xfrm>
            <a:prstGeom prst="rect">
              <a:avLst/>
            </a:prstGeom>
            <a:noFill/>
            <a:ln w="9525">
              <a:noFill/>
              <a:miter lim="800000"/>
              <a:headEnd/>
              <a:tailEnd/>
            </a:ln>
            <a:effectLst/>
          </p:spPr>
          <p:txBody>
            <a:bodyPr wrap="none" lIns="0" tIns="0" rIns="0" bIns="0"/>
            <a:lstStyle/>
            <a:p>
              <a:pPr algn="l" defTabSz="892175" eaLnBrk="0" hangingPunct="0">
                <a:spcBef>
                  <a:spcPct val="0"/>
                </a:spcBef>
              </a:pPr>
              <a:r>
                <a:rPr lang="en-US" sz="1400" b="0"/>
                <a:t>Legend</a:t>
              </a:r>
            </a:p>
          </p:txBody>
        </p:sp>
        <p:sp>
          <p:nvSpPr>
            <p:cNvPr id="1069" name="Rectangle 45" hidden="1"/>
            <p:cNvSpPr>
              <a:spLocks noChangeArrowheads="1"/>
            </p:cNvSpPr>
            <p:nvPr/>
          </p:nvSpPr>
          <p:spPr bwMode="auto">
            <a:xfrm>
              <a:off x="5135" y="580"/>
              <a:ext cx="372" cy="134"/>
            </a:xfrm>
            <a:prstGeom prst="rect">
              <a:avLst/>
            </a:prstGeom>
            <a:noFill/>
            <a:ln w="9525">
              <a:noFill/>
              <a:miter lim="800000"/>
              <a:headEnd/>
              <a:tailEnd/>
            </a:ln>
            <a:effectLst/>
          </p:spPr>
          <p:txBody>
            <a:bodyPr wrap="none" lIns="0" tIns="0" rIns="0" bIns="0"/>
            <a:lstStyle/>
            <a:p>
              <a:pPr algn="l" defTabSz="892175" eaLnBrk="0" hangingPunct="0">
                <a:spcBef>
                  <a:spcPct val="0"/>
                </a:spcBef>
              </a:pPr>
              <a:r>
                <a:rPr lang="en-US" sz="1400" b="0"/>
                <a:t>Legend</a:t>
              </a:r>
            </a:p>
          </p:txBody>
        </p:sp>
        <p:sp>
          <p:nvSpPr>
            <p:cNvPr id="1070" name="Rectangle 46" hidden="1"/>
            <p:cNvSpPr>
              <a:spLocks noChangeArrowheads="1"/>
            </p:cNvSpPr>
            <p:nvPr/>
          </p:nvSpPr>
          <p:spPr bwMode="auto">
            <a:xfrm>
              <a:off x="5135" y="728"/>
              <a:ext cx="372" cy="134"/>
            </a:xfrm>
            <a:prstGeom prst="rect">
              <a:avLst/>
            </a:prstGeom>
            <a:noFill/>
            <a:ln w="9525">
              <a:noFill/>
              <a:miter lim="800000"/>
              <a:headEnd/>
              <a:tailEnd/>
            </a:ln>
            <a:effectLst/>
          </p:spPr>
          <p:txBody>
            <a:bodyPr wrap="none" lIns="0" tIns="0" rIns="0" bIns="0"/>
            <a:lstStyle/>
            <a:p>
              <a:pPr algn="l" defTabSz="892175" eaLnBrk="0" hangingPunct="0">
                <a:spcBef>
                  <a:spcPct val="0"/>
                </a:spcBef>
              </a:pPr>
              <a:r>
                <a:rPr lang="en-US" sz="1400" b="0"/>
                <a:t>Legend</a:t>
              </a:r>
            </a:p>
          </p:txBody>
        </p:sp>
        <p:sp>
          <p:nvSpPr>
            <p:cNvPr id="1071" name="Rectangle 47" hidden="1"/>
            <p:cNvSpPr>
              <a:spLocks noChangeArrowheads="1"/>
            </p:cNvSpPr>
            <p:nvPr/>
          </p:nvSpPr>
          <p:spPr bwMode="auto">
            <a:xfrm>
              <a:off x="4839" y="595"/>
              <a:ext cx="227" cy="113"/>
            </a:xfrm>
            <a:prstGeom prst="rect">
              <a:avLst/>
            </a:prstGeom>
            <a:solidFill>
              <a:schemeClr val="accent2"/>
            </a:solidFill>
            <a:ln w="9525">
              <a:solidFill>
                <a:schemeClr val="tx1"/>
              </a:solidFill>
              <a:miter lim="800000"/>
              <a:headEnd/>
              <a:tailEnd/>
            </a:ln>
            <a:effectLst/>
          </p:spPr>
          <p:txBody>
            <a:bodyPr wrap="none" lIns="0" tIns="0" rIns="0" bIns="0"/>
            <a:lstStyle/>
            <a:p>
              <a:pPr algn="l" defTabSz="933450">
                <a:spcBef>
                  <a:spcPct val="0"/>
                </a:spcBef>
              </a:pPr>
              <a:endParaRPr lang="de-DE" b="0"/>
            </a:p>
          </p:txBody>
        </p:sp>
        <p:sp>
          <p:nvSpPr>
            <p:cNvPr id="1072" name="Rectangle 48" hidden="1"/>
            <p:cNvSpPr>
              <a:spLocks noChangeArrowheads="1"/>
            </p:cNvSpPr>
            <p:nvPr/>
          </p:nvSpPr>
          <p:spPr bwMode="auto">
            <a:xfrm>
              <a:off x="4839" y="738"/>
              <a:ext cx="227" cy="113"/>
            </a:xfrm>
            <a:prstGeom prst="rect">
              <a:avLst/>
            </a:prstGeom>
            <a:solidFill>
              <a:schemeClr val="hlink"/>
            </a:solidFill>
            <a:ln w="9525">
              <a:solidFill>
                <a:schemeClr val="tx1"/>
              </a:solidFill>
              <a:miter lim="800000"/>
              <a:headEnd/>
              <a:tailEnd/>
            </a:ln>
            <a:effectLst/>
          </p:spPr>
          <p:txBody>
            <a:bodyPr wrap="none" lIns="0" tIns="0" rIns="0" bIns="0"/>
            <a:lstStyle/>
            <a:p>
              <a:pPr algn="l" defTabSz="933450">
                <a:spcBef>
                  <a:spcPct val="0"/>
                </a:spcBef>
              </a:pPr>
              <a:endParaRPr lang="de-DE" b="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p:sndAc>
      <p:endSnd/>
    </p:sndAc>
  </p:transition>
  <p:hf hdr="0" ftr="0" dt="0"/>
  <p:txStyles>
    <p:title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p:titleStyle>
    <p:bodyStyle>
      <a:lvl1pPr algn="l" defTabSz="912813" rtl="0" fontAlgn="base">
        <a:spcBef>
          <a:spcPct val="0"/>
        </a:spcBef>
        <a:spcAft>
          <a:spcPct val="0"/>
        </a:spcAft>
        <a:buSzPct val="120000"/>
        <a:defRPr sz="1600">
          <a:solidFill>
            <a:schemeClr val="tx1"/>
          </a:solidFill>
          <a:latin typeface="+mn-lt"/>
          <a:ea typeface="+mn-ea"/>
          <a:cs typeface="+mn-cs"/>
        </a:defRPr>
      </a:lvl1pPr>
      <a:lvl2pPr marL="147638" indent="-146050" algn="l" defTabSz="912813" rtl="0" fontAlgn="base">
        <a:spcBef>
          <a:spcPct val="0"/>
        </a:spcBef>
        <a:spcAft>
          <a:spcPct val="0"/>
        </a:spcAft>
        <a:buSzPct val="120000"/>
        <a:buChar char="•"/>
        <a:defRPr sz="1600">
          <a:solidFill>
            <a:schemeClr val="tx1"/>
          </a:solidFill>
          <a:latin typeface="+mn-lt"/>
        </a:defRPr>
      </a:lvl2pPr>
      <a:lvl3pPr marL="301625" indent="-152400" algn="l" defTabSz="912813" rtl="0" fontAlgn="base">
        <a:spcBef>
          <a:spcPct val="0"/>
        </a:spcBef>
        <a:spcAft>
          <a:spcPct val="0"/>
        </a:spcAft>
        <a:buChar char="–"/>
        <a:defRPr sz="1600">
          <a:solidFill>
            <a:schemeClr val="tx1"/>
          </a:solidFill>
          <a:latin typeface="+mn-lt"/>
        </a:defRPr>
      </a:lvl3pPr>
      <a:lvl4pPr marL="441325" indent="-138113" algn="l" defTabSz="912813" rtl="0" fontAlgn="base">
        <a:spcBef>
          <a:spcPct val="0"/>
        </a:spcBef>
        <a:spcAft>
          <a:spcPct val="0"/>
        </a:spcAft>
        <a:buSzPct val="89000"/>
        <a:buChar char="•"/>
        <a:defRPr sz="1600">
          <a:solidFill>
            <a:schemeClr val="tx1"/>
          </a:solidFill>
          <a:latin typeface="+mn-lt"/>
        </a:defRPr>
      </a:lvl4pPr>
      <a:lvl5pPr marL="593725" indent="-150813" algn="l" defTabSz="912813" rtl="0" fontAlgn="base">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emf"/><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4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5.xml.rels><?xml version="1.0" encoding="UTF-8" standalone="yes"?>
<Relationships xmlns="http://schemas.openxmlformats.org/package/2006/relationships"><Relationship Id="rId3" Type="http://schemas.openxmlformats.org/officeDocument/2006/relationships/hyperlink" Target="https://www.journalism.org/fact-sheet/newspaper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en.wikipedia.org/wiki/File:John_Wanamaker.jp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p:txBody>
          <a:bodyPr/>
          <a:lstStyle/>
          <a:p>
            <a:fld id="{46EFBA6B-8A48-446C-8018-7426BB72D1CE}" type="slidenum">
              <a:rPr lang="en-US"/>
              <a:pPr/>
              <a:t>0</a:t>
            </a:fld>
            <a:endParaRPr lang="en-US"/>
          </a:p>
        </p:txBody>
      </p:sp>
      <p:sp>
        <p:nvSpPr>
          <p:cNvPr id="1074178" name="Rectangle 2"/>
          <p:cNvSpPr>
            <a:spLocks noChangeArrowheads="1"/>
          </p:cNvSpPr>
          <p:nvPr/>
        </p:nvSpPr>
        <p:spPr bwMode="invGray">
          <a:xfrm>
            <a:off x="1131888" y="1339283"/>
            <a:ext cx="6889750" cy="3997325"/>
          </a:xfrm>
          <a:prstGeom prst="rect">
            <a:avLst/>
          </a:prstGeom>
          <a:gradFill rotWithShape="0">
            <a:gsLst>
              <a:gs pos="0">
                <a:schemeClr val="accent1"/>
              </a:gs>
              <a:gs pos="100000">
                <a:schemeClr val="accent1">
                  <a:gamma/>
                  <a:tint val="83529"/>
                  <a:invGamma/>
                </a:schemeClr>
              </a:gs>
            </a:gsLst>
            <a:lin ang="5400000" scaled="1"/>
          </a:gradFill>
          <a:ln w="9525">
            <a:noFill/>
            <a:miter lim="800000"/>
            <a:headEnd/>
            <a:tailEnd/>
          </a:ln>
          <a:effectLst/>
        </p:spPr>
        <p:txBody>
          <a:bodyPr wrap="none" lIns="93286" tIns="46643" rIns="93286" bIns="46643" anchor="ctr"/>
          <a:lstStyle/>
          <a:p>
            <a:pPr defTabSz="933450">
              <a:spcBef>
                <a:spcPct val="0"/>
              </a:spcBef>
            </a:pPr>
            <a:endParaRPr lang="de-DE" sz="1200" b="0"/>
          </a:p>
        </p:txBody>
      </p:sp>
      <p:sp>
        <p:nvSpPr>
          <p:cNvPr id="1074179" name="Rectangle 3"/>
          <p:cNvSpPr>
            <a:spLocks noChangeArrowheads="1"/>
          </p:cNvSpPr>
          <p:nvPr/>
        </p:nvSpPr>
        <p:spPr bwMode="auto">
          <a:xfrm>
            <a:off x="1436913" y="1353697"/>
            <a:ext cx="6449787" cy="2994411"/>
          </a:xfrm>
          <a:prstGeom prst="rect">
            <a:avLst/>
          </a:prstGeom>
          <a:noFill/>
          <a:ln w="9525">
            <a:noFill/>
            <a:miter lim="800000"/>
            <a:headEnd/>
            <a:tailEnd/>
          </a:ln>
          <a:effectLst/>
        </p:spPr>
        <p:txBody>
          <a:bodyPr wrap="square" lIns="0" tIns="41022" rIns="82045" bIns="41022">
            <a:spAutoFit/>
          </a:bodyPr>
          <a:lstStyle/>
          <a:p>
            <a:pPr algn="l" defTabSz="912813">
              <a:lnSpc>
                <a:spcPct val="110000"/>
              </a:lnSpc>
              <a:spcBef>
                <a:spcPct val="0"/>
              </a:spcBef>
            </a:pPr>
            <a:r>
              <a:rPr lang="en-US" sz="3200" dirty="0" smtClean="0">
                <a:solidFill>
                  <a:schemeClr val="tx2"/>
                </a:solidFill>
              </a:rPr>
              <a:t>MARKETING </a:t>
            </a:r>
            <a:r>
              <a:rPr lang="en-US" sz="3200" dirty="0" smtClean="0">
                <a:solidFill>
                  <a:schemeClr val="tx2"/>
                </a:solidFill>
              </a:rPr>
              <a:t>ANALYTICS</a:t>
            </a:r>
            <a:endParaRPr lang="en-US" sz="3200" dirty="0" smtClean="0">
              <a:solidFill>
                <a:schemeClr val="tx2"/>
              </a:solidFill>
            </a:endParaRPr>
          </a:p>
          <a:p>
            <a:pPr algn="l" defTabSz="912813">
              <a:lnSpc>
                <a:spcPct val="110000"/>
              </a:lnSpc>
              <a:spcBef>
                <a:spcPct val="0"/>
              </a:spcBef>
            </a:pPr>
            <a:endParaRPr lang="en-US" sz="1200" dirty="0" smtClean="0">
              <a:solidFill>
                <a:schemeClr val="tx2"/>
              </a:solidFill>
            </a:endParaRPr>
          </a:p>
          <a:p>
            <a:pPr algn="l" defTabSz="912813">
              <a:lnSpc>
                <a:spcPct val="110000"/>
              </a:lnSpc>
              <a:spcBef>
                <a:spcPct val="0"/>
              </a:spcBef>
            </a:pPr>
            <a:r>
              <a:rPr lang="en-US" sz="3200" dirty="0" smtClean="0">
                <a:solidFill>
                  <a:schemeClr val="tx2"/>
                </a:solidFill>
              </a:rPr>
              <a:t>SESSION 17:</a:t>
            </a:r>
            <a:endParaRPr lang="en-US" sz="3200" dirty="0" smtClean="0">
              <a:solidFill>
                <a:schemeClr val="tx2"/>
              </a:solidFill>
            </a:endParaRPr>
          </a:p>
          <a:p>
            <a:pPr algn="l" defTabSz="912813">
              <a:lnSpc>
                <a:spcPct val="110000"/>
              </a:lnSpc>
              <a:spcBef>
                <a:spcPct val="0"/>
              </a:spcBef>
            </a:pPr>
            <a:r>
              <a:rPr lang="en-US" sz="3200" dirty="0" smtClean="0">
                <a:solidFill>
                  <a:schemeClr val="tx2"/>
                </a:solidFill>
              </a:rPr>
              <a:t>PROMOTIONAL PRICING STRATEGIES</a:t>
            </a:r>
          </a:p>
          <a:p>
            <a:pPr algn="l" defTabSz="912813">
              <a:lnSpc>
                <a:spcPct val="110000"/>
              </a:lnSpc>
              <a:spcBef>
                <a:spcPct val="0"/>
              </a:spcBef>
            </a:pPr>
            <a:endParaRPr lang="en-US" sz="3200" dirty="0">
              <a:solidFill>
                <a:schemeClr val="tx2"/>
              </a:solidFill>
            </a:endParaRPr>
          </a:p>
        </p:txBody>
      </p:sp>
      <p:sp>
        <p:nvSpPr>
          <p:cNvPr id="1074180" name="Rectangle 4"/>
          <p:cNvSpPr>
            <a:spLocks noChangeArrowheads="1"/>
          </p:cNvSpPr>
          <p:nvPr/>
        </p:nvSpPr>
        <p:spPr bwMode="auto">
          <a:xfrm>
            <a:off x="7331075" y="0"/>
            <a:ext cx="1611313" cy="219075"/>
          </a:xfrm>
          <a:prstGeom prst="rect">
            <a:avLst/>
          </a:prstGeom>
          <a:solidFill>
            <a:schemeClr val="bg1"/>
          </a:solidFill>
          <a:ln w="9525">
            <a:solidFill>
              <a:schemeClr val="bg1"/>
            </a:solidFill>
            <a:miter lim="800000"/>
            <a:headEnd/>
            <a:tailEnd/>
          </a:ln>
          <a:effectLst/>
        </p:spPr>
        <p:txBody>
          <a:bodyPr wrap="none" lIns="93286" tIns="46643" rIns="93286" bIns="46643" anchor="ctr"/>
          <a:lstStyle/>
          <a:p>
            <a:pPr defTabSz="933450">
              <a:spcBef>
                <a:spcPct val="0"/>
              </a:spcBef>
            </a:pPr>
            <a:endParaRPr lang="de-DE" sz="1200" b="0"/>
          </a:p>
        </p:txBody>
      </p:sp>
      <p:sp>
        <p:nvSpPr>
          <p:cNvPr id="1074181" name="Rectangle 5"/>
          <p:cNvSpPr>
            <a:spLocks noChangeArrowheads="1"/>
          </p:cNvSpPr>
          <p:nvPr/>
        </p:nvSpPr>
        <p:spPr bwMode="auto">
          <a:xfrm>
            <a:off x="8348663" y="6567488"/>
            <a:ext cx="795337" cy="290512"/>
          </a:xfrm>
          <a:prstGeom prst="rect">
            <a:avLst/>
          </a:prstGeom>
          <a:solidFill>
            <a:schemeClr val="bg1"/>
          </a:solidFill>
          <a:ln w="9525">
            <a:noFill/>
            <a:miter lim="800000"/>
            <a:headEnd/>
            <a:tailEnd/>
          </a:ln>
          <a:effectLst/>
        </p:spPr>
        <p:txBody>
          <a:bodyPr wrap="none" anchor="ctr"/>
          <a:lstStyle/>
          <a:p>
            <a:endParaRPr lang="en-US"/>
          </a:p>
        </p:txBody>
      </p:sp>
      <p:sp>
        <p:nvSpPr>
          <p:cNvPr id="1074183" name="Rectangle 7"/>
          <p:cNvSpPr>
            <a:spLocks noChangeArrowheads="1"/>
          </p:cNvSpPr>
          <p:nvPr>
            <p:custDataLst>
              <p:tags r:id="rId1"/>
            </p:custDataLst>
          </p:nvPr>
        </p:nvSpPr>
        <p:spPr bwMode="auto">
          <a:xfrm>
            <a:off x="1436913" y="3611715"/>
            <a:ext cx="6100762" cy="1508105"/>
          </a:xfrm>
          <a:prstGeom prst="rect">
            <a:avLst/>
          </a:prstGeom>
          <a:noFill/>
          <a:ln w="9525">
            <a:noFill/>
            <a:miter lim="800000"/>
            <a:headEnd/>
            <a:tailEnd/>
          </a:ln>
          <a:effectLst/>
        </p:spPr>
        <p:txBody>
          <a:bodyPr lIns="0" tIns="0" rIns="0" bIns="0">
            <a:spAutoFit/>
          </a:bodyPr>
          <a:lstStyle/>
          <a:p>
            <a:pPr marL="342900" indent="-342900" algn="l" defTabSz="912813">
              <a:spcBef>
                <a:spcPct val="0"/>
              </a:spcBef>
              <a:buSzPct val="120000"/>
            </a:pPr>
            <a:endParaRPr lang="en-US" sz="2000" b="0" dirty="0"/>
          </a:p>
          <a:p>
            <a:pPr marL="342900" indent="-342900" algn="l" defTabSz="912813">
              <a:lnSpc>
                <a:spcPct val="130000"/>
              </a:lnSpc>
              <a:spcBef>
                <a:spcPct val="0"/>
              </a:spcBef>
              <a:buSzPct val="120000"/>
            </a:pPr>
            <a:r>
              <a:rPr lang="en-US" sz="2000" b="0" i="1" dirty="0" smtClean="0"/>
              <a:t>Professor </a:t>
            </a:r>
            <a:r>
              <a:rPr lang="en-US" sz="2000" b="0" i="1" dirty="0" err="1" smtClean="0"/>
              <a:t>Sonnier</a:t>
            </a:r>
            <a:endParaRPr lang="en-US" sz="2000" b="0" i="1" dirty="0" smtClean="0"/>
          </a:p>
          <a:p>
            <a:pPr marL="342900" indent="-342900" algn="l" defTabSz="912813">
              <a:lnSpc>
                <a:spcPct val="130000"/>
              </a:lnSpc>
              <a:spcBef>
                <a:spcPct val="0"/>
              </a:spcBef>
              <a:buSzPct val="120000"/>
            </a:pPr>
            <a:r>
              <a:rPr lang="en-US" sz="2000" b="0" i="1" dirty="0" smtClean="0"/>
              <a:t>Texas </a:t>
            </a:r>
            <a:r>
              <a:rPr lang="en-US" sz="2000" b="0" i="1" dirty="0" smtClean="0"/>
              <a:t>MSBA Program</a:t>
            </a:r>
            <a:endParaRPr lang="en-US" sz="2000" b="0" i="1" dirty="0" smtClean="0"/>
          </a:p>
          <a:p>
            <a:pPr marL="342900" indent="-342900" algn="l" defTabSz="912813">
              <a:lnSpc>
                <a:spcPct val="130000"/>
              </a:lnSpc>
              <a:spcBef>
                <a:spcPct val="0"/>
              </a:spcBef>
              <a:buSzPct val="120000"/>
            </a:pPr>
            <a:r>
              <a:rPr lang="en-US" sz="2000" b="0" i="1" dirty="0" smtClean="0"/>
              <a:t>Fall </a:t>
            </a:r>
            <a:r>
              <a:rPr lang="en-US" sz="2000" b="0" i="1" dirty="0" smtClean="0"/>
              <a:t>2022</a:t>
            </a:r>
            <a:endParaRPr lang="en-US" sz="2000" b="0" i="1" dirty="0" smtClean="0"/>
          </a:p>
        </p:txBody>
      </p:sp>
    </p:spTree>
  </p:cSld>
  <p:clrMapOvr>
    <a:masterClrMapping/>
  </p:clrMapOvr>
  <p:transition>
    <p:zoom/>
    <p:sndAc>
      <p:end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9</a:t>
            </a:fld>
            <a:endParaRPr 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43" y="2302416"/>
            <a:ext cx="6727825"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122238" y="82546"/>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523643"/>
            <a:ext cx="7990658"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Why?</a:t>
            </a:r>
            <a:endParaRPr lang="en-US" i="1" dirty="0">
              <a:solidFill>
                <a:schemeClr val="tx2"/>
              </a:solidFill>
            </a:endParaRPr>
          </a:p>
        </p:txBody>
      </p:sp>
      <p:cxnSp>
        <p:nvCxnSpPr>
          <p:cNvPr id="7" name="Straight Arrow Connector 6"/>
          <p:cNvCxnSpPr/>
          <p:nvPr/>
        </p:nvCxnSpPr>
        <p:spPr bwMode="auto">
          <a:xfrm flipH="1">
            <a:off x="2158316" y="2840803"/>
            <a:ext cx="413656" cy="255815"/>
          </a:xfrm>
          <a:prstGeom prst="straightConnector1">
            <a:avLst/>
          </a:prstGeom>
          <a:noFill/>
          <a:ln w="9525" cap="flat" cmpd="sng" algn="ctr">
            <a:solidFill>
              <a:srgbClr val="FB012B"/>
            </a:solidFill>
            <a:prstDash val="solid"/>
            <a:round/>
            <a:headEnd type="none" w="med" len="med"/>
            <a:tailEnd type="arrow"/>
          </a:ln>
          <a:effectLst/>
        </p:spPr>
      </p:cxnSp>
      <p:sp>
        <p:nvSpPr>
          <p:cNvPr id="9" name="TextBox 8"/>
          <p:cNvSpPr txBox="1"/>
          <p:nvPr/>
        </p:nvSpPr>
        <p:spPr>
          <a:xfrm>
            <a:off x="2571972" y="2588588"/>
            <a:ext cx="1458686" cy="261610"/>
          </a:xfrm>
          <a:prstGeom prst="rect">
            <a:avLst/>
          </a:prstGeom>
          <a:solidFill>
            <a:schemeClr val="accent3">
              <a:lumMod val="85000"/>
            </a:schemeClr>
          </a:solidFill>
        </p:spPr>
        <p:txBody>
          <a:bodyPr wrap="square" rtlCol="0">
            <a:spAutoFit/>
          </a:bodyPr>
          <a:lstStyle/>
          <a:p>
            <a:r>
              <a:rPr lang="en-US" sz="1100" dirty="0" smtClean="0">
                <a:solidFill>
                  <a:srgbClr val="FF0000"/>
                </a:solidFill>
              </a:rPr>
              <a:t>Promotion</a:t>
            </a:r>
            <a:endParaRPr lang="en-US" sz="1100" dirty="0">
              <a:solidFill>
                <a:srgbClr val="FF0000"/>
              </a:solidFill>
            </a:endParaRPr>
          </a:p>
        </p:txBody>
      </p:sp>
      <p:cxnSp>
        <p:nvCxnSpPr>
          <p:cNvPr id="11" name="Straight Arrow Connector 10"/>
          <p:cNvCxnSpPr/>
          <p:nvPr/>
        </p:nvCxnSpPr>
        <p:spPr bwMode="auto">
          <a:xfrm flipH="1">
            <a:off x="4510877" y="3220925"/>
            <a:ext cx="413656" cy="255815"/>
          </a:xfrm>
          <a:prstGeom prst="straightConnector1">
            <a:avLst/>
          </a:prstGeom>
          <a:noFill/>
          <a:ln w="9525" cap="flat" cmpd="sng" algn="ctr">
            <a:solidFill>
              <a:srgbClr val="FB012B"/>
            </a:solidFill>
            <a:prstDash val="solid"/>
            <a:round/>
            <a:headEnd type="none" w="med" len="med"/>
            <a:tailEnd type="arrow"/>
          </a:ln>
          <a:effectLst/>
        </p:spPr>
      </p:cxnSp>
      <p:sp>
        <p:nvSpPr>
          <p:cNvPr id="12" name="TextBox 11"/>
          <p:cNvSpPr txBox="1"/>
          <p:nvPr/>
        </p:nvSpPr>
        <p:spPr>
          <a:xfrm>
            <a:off x="4924533" y="2968710"/>
            <a:ext cx="1458686" cy="261610"/>
          </a:xfrm>
          <a:prstGeom prst="rect">
            <a:avLst/>
          </a:prstGeom>
          <a:solidFill>
            <a:schemeClr val="accent3">
              <a:lumMod val="85000"/>
            </a:schemeClr>
          </a:solidFill>
        </p:spPr>
        <p:txBody>
          <a:bodyPr wrap="square" rtlCol="0">
            <a:spAutoFit/>
          </a:bodyPr>
          <a:lstStyle/>
          <a:p>
            <a:r>
              <a:rPr lang="en-US" sz="1100" dirty="0" smtClean="0">
                <a:solidFill>
                  <a:srgbClr val="FF0000"/>
                </a:solidFill>
              </a:rPr>
              <a:t>Promotion</a:t>
            </a:r>
            <a:endParaRPr lang="en-US" sz="1100" dirty="0">
              <a:solidFill>
                <a:srgbClr val="FF0000"/>
              </a:solidFill>
            </a:endParaRPr>
          </a:p>
        </p:txBody>
      </p:sp>
      <p:cxnSp>
        <p:nvCxnSpPr>
          <p:cNvPr id="13" name="Straight Arrow Connector 12"/>
          <p:cNvCxnSpPr/>
          <p:nvPr/>
        </p:nvCxnSpPr>
        <p:spPr bwMode="auto">
          <a:xfrm flipH="1">
            <a:off x="4957191" y="3885831"/>
            <a:ext cx="413656" cy="255815"/>
          </a:xfrm>
          <a:prstGeom prst="straightConnector1">
            <a:avLst/>
          </a:prstGeom>
          <a:noFill/>
          <a:ln w="9525" cap="flat" cmpd="sng" algn="ctr">
            <a:solidFill>
              <a:srgbClr val="FB012B"/>
            </a:solidFill>
            <a:prstDash val="solid"/>
            <a:round/>
            <a:headEnd type="none" w="med" len="med"/>
            <a:tailEnd type="arrow"/>
          </a:ln>
          <a:effectLst/>
        </p:spPr>
      </p:cxnSp>
      <p:sp>
        <p:nvSpPr>
          <p:cNvPr id="14" name="TextBox 13"/>
          <p:cNvSpPr txBox="1"/>
          <p:nvPr/>
        </p:nvSpPr>
        <p:spPr>
          <a:xfrm>
            <a:off x="5370847" y="3633616"/>
            <a:ext cx="1458686" cy="261610"/>
          </a:xfrm>
          <a:prstGeom prst="rect">
            <a:avLst/>
          </a:prstGeom>
          <a:solidFill>
            <a:schemeClr val="accent3">
              <a:lumMod val="85000"/>
            </a:schemeClr>
          </a:solidFill>
        </p:spPr>
        <p:txBody>
          <a:bodyPr wrap="square" rtlCol="0">
            <a:spAutoFit/>
          </a:bodyPr>
          <a:lstStyle/>
          <a:p>
            <a:r>
              <a:rPr lang="en-US" sz="1100" dirty="0" smtClean="0">
                <a:solidFill>
                  <a:srgbClr val="FF0000"/>
                </a:solidFill>
              </a:rPr>
              <a:t>Promotion</a:t>
            </a:r>
            <a:endParaRPr lang="en-US" sz="1100" dirty="0">
              <a:solidFill>
                <a:srgbClr val="FF0000"/>
              </a:solidFill>
            </a:endParaRPr>
          </a:p>
        </p:txBody>
      </p:sp>
      <p:sp>
        <p:nvSpPr>
          <p:cNvPr id="21" name="Rounded Rectangle 20"/>
          <p:cNvSpPr/>
          <p:nvPr/>
        </p:nvSpPr>
        <p:spPr bwMode="auto">
          <a:xfrm>
            <a:off x="574222" y="1197789"/>
            <a:ext cx="7990658" cy="499030"/>
          </a:xfrm>
          <a:prstGeom prst="round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TextBox 21"/>
          <p:cNvSpPr txBox="1"/>
          <p:nvPr/>
        </p:nvSpPr>
        <p:spPr>
          <a:xfrm>
            <a:off x="579480" y="1286351"/>
            <a:ext cx="8217276"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sz="1800" dirty="0" smtClean="0">
                <a:solidFill>
                  <a:schemeClr val="tx2"/>
                </a:solidFill>
              </a:rPr>
              <a:t>Promotions almost always have a short run positive effect on sales</a:t>
            </a:r>
            <a:endParaRPr lang="en-US" sz="1800" dirty="0">
              <a:solidFill>
                <a:schemeClr val="tx2"/>
              </a:solidFill>
            </a:endParaRPr>
          </a:p>
        </p:txBody>
      </p:sp>
    </p:spTree>
    <p:extLst>
      <p:ext uri="{BB962C8B-B14F-4D97-AF65-F5344CB8AC3E}">
        <p14:creationId xmlns:p14="http://schemas.microsoft.com/office/powerpoint/2010/main" val="2933597345"/>
      </p:ext>
    </p:extLst>
  </p:cSld>
  <p:clrMapOvr>
    <a:masterClrMapping/>
  </p:clrMapOvr>
  <p:transition>
    <p:zoom/>
    <p:sndAc>
      <p:end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bwMode="auto">
          <a:xfrm flipV="1">
            <a:off x="69850" y="1329449"/>
            <a:ext cx="5279572" cy="5417229"/>
          </a:xfrm>
          <a:prstGeom prst="triangle">
            <a:avLst/>
          </a:prstGeom>
          <a:solidFill>
            <a:schemeClr val="bg1">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Slide Number Placeholder 3"/>
          <p:cNvSpPr>
            <a:spLocks noGrp="1"/>
          </p:cNvSpPr>
          <p:nvPr>
            <p:ph type="sldNum" sz="quarter" idx="11"/>
          </p:nvPr>
        </p:nvSpPr>
        <p:spPr>
          <a:xfrm>
            <a:off x="7043058" y="6675438"/>
            <a:ext cx="1905000" cy="182562"/>
          </a:xfrm>
        </p:spPr>
        <p:txBody>
          <a:bodyPr/>
          <a:lstStyle/>
          <a:p>
            <a:fld id="{F03E32A1-09B7-4C1C-B0A0-08163D90A171}" type="slidenum">
              <a:rPr lang="en-US" smtClean="0"/>
              <a:pPr/>
              <a:t>10</a:t>
            </a:fld>
            <a:endParaRPr lang="en-US"/>
          </a:p>
        </p:txBody>
      </p:sp>
      <p:sp>
        <p:nvSpPr>
          <p:cNvPr id="6" name="Rectangle 36"/>
          <p:cNvSpPr>
            <a:spLocks noChangeArrowheads="1"/>
          </p:cNvSpPr>
          <p:nvPr/>
        </p:nvSpPr>
        <p:spPr bwMode="auto">
          <a:xfrm>
            <a:off x="476250" y="597988"/>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 Framework for The Consumer Decision Making Process</a:t>
            </a:r>
            <a:endParaRPr lang="en-US" sz="1800" i="1" dirty="0">
              <a:solidFill>
                <a:schemeClr val="tx2"/>
              </a:solidFill>
            </a:endParaRPr>
          </a:p>
        </p:txBody>
      </p:sp>
      <p:sp>
        <p:nvSpPr>
          <p:cNvPr id="17" name="Rectangle 16"/>
          <p:cNvSpPr/>
          <p:nvPr/>
        </p:nvSpPr>
        <p:spPr bwMode="auto">
          <a:xfrm>
            <a:off x="1338041" y="1445262"/>
            <a:ext cx="2699657" cy="613558"/>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1708154" y="1587658"/>
            <a:ext cx="1959429" cy="338554"/>
          </a:xfrm>
          <a:prstGeom prst="rect">
            <a:avLst/>
          </a:prstGeom>
          <a:noFill/>
        </p:spPr>
        <p:txBody>
          <a:bodyPr wrap="square" rtlCol="0">
            <a:spAutoFit/>
          </a:bodyPr>
          <a:lstStyle/>
          <a:p>
            <a:r>
              <a:rPr lang="en-US" i="1" dirty="0" smtClean="0">
                <a:solidFill>
                  <a:schemeClr val="tx2"/>
                </a:solidFill>
              </a:rPr>
              <a:t>NEEDS TRIGGER</a:t>
            </a:r>
            <a:endParaRPr lang="en-US" i="1" dirty="0">
              <a:solidFill>
                <a:schemeClr val="tx2"/>
              </a:solidFill>
            </a:endParaRPr>
          </a:p>
        </p:txBody>
      </p:sp>
      <p:sp>
        <p:nvSpPr>
          <p:cNvPr id="19" name="Rectangle 18"/>
          <p:cNvSpPr/>
          <p:nvPr/>
        </p:nvSpPr>
        <p:spPr bwMode="auto">
          <a:xfrm>
            <a:off x="1348923" y="2383434"/>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1719036" y="2436762"/>
            <a:ext cx="1959429" cy="584775"/>
          </a:xfrm>
          <a:prstGeom prst="rect">
            <a:avLst/>
          </a:prstGeom>
          <a:noFill/>
        </p:spPr>
        <p:txBody>
          <a:bodyPr wrap="square" rtlCol="0">
            <a:spAutoFit/>
          </a:bodyPr>
          <a:lstStyle/>
          <a:p>
            <a:r>
              <a:rPr lang="en-US" i="1" dirty="0" smtClean="0">
                <a:solidFill>
                  <a:schemeClr val="tx2"/>
                </a:solidFill>
              </a:rPr>
              <a:t>INFORMATION SEARCH</a:t>
            </a:r>
            <a:endParaRPr lang="en-US" i="1" dirty="0">
              <a:solidFill>
                <a:schemeClr val="tx2"/>
              </a:solidFill>
            </a:endParaRPr>
          </a:p>
        </p:txBody>
      </p:sp>
      <p:sp>
        <p:nvSpPr>
          <p:cNvPr id="21" name="Rectangle 20"/>
          <p:cNvSpPr/>
          <p:nvPr/>
        </p:nvSpPr>
        <p:spPr bwMode="auto">
          <a:xfrm>
            <a:off x="1359813" y="3363150"/>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TextBox 21"/>
          <p:cNvSpPr txBox="1"/>
          <p:nvPr/>
        </p:nvSpPr>
        <p:spPr>
          <a:xfrm>
            <a:off x="1457776" y="3296732"/>
            <a:ext cx="2492828" cy="830997"/>
          </a:xfrm>
          <a:prstGeom prst="rect">
            <a:avLst/>
          </a:prstGeom>
          <a:noFill/>
        </p:spPr>
        <p:txBody>
          <a:bodyPr wrap="square" rtlCol="0">
            <a:spAutoFit/>
          </a:bodyPr>
          <a:lstStyle/>
          <a:p>
            <a:r>
              <a:rPr lang="en-US" i="1" dirty="0" smtClean="0">
                <a:solidFill>
                  <a:schemeClr val="tx2"/>
                </a:solidFill>
              </a:rPr>
              <a:t>INFORMATION PROCESSING AND EVALUATION</a:t>
            </a:r>
            <a:endParaRPr lang="en-US" i="1" dirty="0">
              <a:solidFill>
                <a:schemeClr val="tx2"/>
              </a:solidFill>
            </a:endParaRPr>
          </a:p>
        </p:txBody>
      </p:sp>
      <p:sp>
        <p:nvSpPr>
          <p:cNvPr id="23" name="Rectangle 22"/>
          <p:cNvSpPr/>
          <p:nvPr/>
        </p:nvSpPr>
        <p:spPr bwMode="auto">
          <a:xfrm>
            <a:off x="1359809" y="4353772"/>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TextBox 23"/>
          <p:cNvSpPr txBox="1"/>
          <p:nvPr/>
        </p:nvSpPr>
        <p:spPr>
          <a:xfrm>
            <a:off x="1729922" y="4407100"/>
            <a:ext cx="1959429" cy="584775"/>
          </a:xfrm>
          <a:prstGeom prst="rect">
            <a:avLst/>
          </a:prstGeom>
          <a:noFill/>
        </p:spPr>
        <p:txBody>
          <a:bodyPr wrap="square" rtlCol="0">
            <a:spAutoFit/>
          </a:bodyPr>
          <a:lstStyle/>
          <a:p>
            <a:r>
              <a:rPr lang="en-US" i="1" dirty="0" smtClean="0">
                <a:solidFill>
                  <a:schemeClr val="tx2"/>
                </a:solidFill>
              </a:rPr>
              <a:t>PURCHASE DECISION</a:t>
            </a:r>
            <a:endParaRPr lang="en-US" i="1" dirty="0">
              <a:solidFill>
                <a:schemeClr val="tx2"/>
              </a:solidFill>
            </a:endParaRPr>
          </a:p>
        </p:txBody>
      </p:sp>
      <p:sp>
        <p:nvSpPr>
          <p:cNvPr id="25" name="Rectangle 24"/>
          <p:cNvSpPr/>
          <p:nvPr/>
        </p:nvSpPr>
        <p:spPr bwMode="auto">
          <a:xfrm>
            <a:off x="1338041" y="5377010"/>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1708154" y="5419452"/>
            <a:ext cx="1959429" cy="584775"/>
          </a:xfrm>
          <a:prstGeom prst="rect">
            <a:avLst/>
          </a:prstGeom>
          <a:noFill/>
        </p:spPr>
        <p:txBody>
          <a:bodyPr wrap="square" rtlCol="0">
            <a:spAutoFit/>
          </a:bodyPr>
          <a:lstStyle/>
          <a:p>
            <a:r>
              <a:rPr lang="en-US" i="1" dirty="0" smtClean="0">
                <a:solidFill>
                  <a:schemeClr val="tx2"/>
                </a:solidFill>
              </a:rPr>
              <a:t>POST PURCHASE EVALUATION</a:t>
            </a:r>
            <a:endParaRPr lang="en-US" i="1" dirty="0">
              <a:solidFill>
                <a:schemeClr val="tx2"/>
              </a:solidFill>
            </a:endParaRPr>
          </a:p>
        </p:txBody>
      </p:sp>
      <p:sp>
        <p:nvSpPr>
          <p:cNvPr id="27" name="Rectangle 3"/>
          <p:cNvSpPr txBox="1">
            <a:spLocks noChangeArrowheads="1"/>
          </p:cNvSpPr>
          <p:nvPr/>
        </p:nvSpPr>
        <p:spPr bwMode="auto">
          <a:xfrm>
            <a:off x="122238" y="82546"/>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Oval 6"/>
          <p:cNvSpPr/>
          <p:nvPr/>
        </p:nvSpPr>
        <p:spPr bwMode="auto">
          <a:xfrm>
            <a:off x="5394960" y="1902183"/>
            <a:ext cx="3390538" cy="962502"/>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TextBox 7"/>
          <p:cNvSpPr txBox="1"/>
          <p:nvPr/>
        </p:nvSpPr>
        <p:spPr>
          <a:xfrm>
            <a:off x="5885179" y="2188608"/>
            <a:ext cx="2407920" cy="338554"/>
          </a:xfrm>
          <a:prstGeom prst="rect">
            <a:avLst/>
          </a:prstGeom>
          <a:noFill/>
        </p:spPr>
        <p:txBody>
          <a:bodyPr wrap="square" rtlCol="0">
            <a:spAutoFit/>
          </a:bodyPr>
          <a:lstStyle/>
          <a:p>
            <a:r>
              <a:rPr lang="en-US" dirty="0" smtClean="0">
                <a:solidFill>
                  <a:schemeClr val="tx2"/>
                </a:solidFill>
              </a:rPr>
              <a:t>COGNITION</a:t>
            </a:r>
            <a:endParaRPr lang="en-US" dirty="0">
              <a:solidFill>
                <a:schemeClr val="tx2"/>
              </a:solidFill>
            </a:endParaRPr>
          </a:p>
        </p:txBody>
      </p:sp>
      <p:sp>
        <p:nvSpPr>
          <p:cNvPr id="28" name="Oval 27"/>
          <p:cNvSpPr/>
          <p:nvPr/>
        </p:nvSpPr>
        <p:spPr bwMode="auto">
          <a:xfrm>
            <a:off x="5394960" y="3326308"/>
            <a:ext cx="3390538" cy="962502"/>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9" name="TextBox 28"/>
          <p:cNvSpPr txBox="1"/>
          <p:nvPr/>
        </p:nvSpPr>
        <p:spPr>
          <a:xfrm>
            <a:off x="5885179" y="3612733"/>
            <a:ext cx="2407920" cy="338554"/>
          </a:xfrm>
          <a:prstGeom prst="rect">
            <a:avLst/>
          </a:prstGeom>
          <a:noFill/>
        </p:spPr>
        <p:txBody>
          <a:bodyPr wrap="square" rtlCol="0">
            <a:spAutoFit/>
          </a:bodyPr>
          <a:lstStyle/>
          <a:p>
            <a:r>
              <a:rPr lang="en-US" dirty="0" smtClean="0">
                <a:solidFill>
                  <a:schemeClr val="tx2"/>
                </a:solidFill>
              </a:rPr>
              <a:t>AFFECT</a:t>
            </a:r>
            <a:endParaRPr lang="en-US" dirty="0">
              <a:solidFill>
                <a:schemeClr val="tx2"/>
              </a:solidFill>
            </a:endParaRPr>
          </a:p>
        </p:txBody>
      </p:sp>
      <p:sp>
        <p:nvSpPr>
          <p:cNvPr id="30" name="Oval 29"/>
          <p:cNvSpPr/>
          <p:nvPr/>
        </p:nvSpPr>
        <p:spPr bwMode="auto">
          <a:xfrm>
            <a:off x="5394960" y="4740066"/>
            <a:ext cx="3390538" cy="962502"/>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TextBox 30"/>
          <p:cNvSpPr txBox="1"/>
          <p:nvPr/>
        </p:nvSpPr>
        <p:spPr>
          <a:xfrm>
            <a:off x="5885179" y="5026491"/>
            <a:ext cx="2407920" cy="338554"/>
          </a:xfrm>
          <a:prstGeom prst="rect">
            <a:avLst/>
          </a:prstGeom>
          <a:noFill/>
        </p:spPr>
        <p:txBody>
          <a:bodyPr wrap="square" rtlCol="0">
            <a:spAutoFit/>
          </a:bodyPr>
          <a:lstStyle/>
          <a:p>
            <a:r>
              <a:rPr lang="en-US" dirty="0" smtClean="0">
                <a:solidFill>
                  <a:schemeClr val="tx2"/>
                </a:solidFill>
              </a:rPr>
              <a:t>EXPERIENCE</a:t>
            </a:r>
            <a:endParaRPr lang="en-US" dirty="0">
              <a:solidFill>
                <a:schemeClr val="tx2"/>
              </a:solidFill>
            </a:endParaRPr>
          </a:p>
        </p:txBody>
      </p:sp>
      <p:sp>
        <p:nvSpPr>
          <p:cNvPr id="9" name="Down Arrow 8"/>
          <p:cNvSpPr/>
          <p:nvPr/>
        </p:nvSpPr>
        <p:spPr bwMode="auto">
          <a:xfrm>
            <a:off x="6979920" y="2936240"/>
            <a:ext cx="243840" cy="333488"/>
          </a:xfrm>
          <a:prstGeom prst="downArrow">
            <a:avLst/>
          </a:prstGeom>
          <a:solidFill>
            <a:schemeClr val="tx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Down Arrow 31"/>
          <p:cNvSpPr/>
          <p:nvPr/>
        </p:nvSpPr>
        <p:spPr bwMode="auto">
          <a:xfrm>
            <a:off x="6990080" y="4348480"/>
            <a:ext cx="243840" cy="333488"/>
          </a:xfrm>
          <a:prstGeom prst="downArrow">
            <a:avLst/>
          </a:prstGeom>
          <a:solidFill>
            <a:schemeClr val="tx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90775988"/>
      </p:ext>
    </p:extLst>
  </p:cSld>
  <p:clrMapOvr>
    <a:masterClrMapping/>
  </p:clrMapOvr>
  <p:transition>
    <p:zoom/>
    <p:sndAc>
      <p:end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11</a:t>
            </a:fld>
            <a:endParaRPr lang="en-US"/>
          </a:p>
        </p:txBody>
      </p:sp>
      <p:pic>
        <p:nvPicPr>
          <p:cNvPr id="43010" name="Picture 2" descr="http://tomfishburne.com/images/2008/08/17/080818pavlo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76" y="2149474"/>
            <a:ext cx="4572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Why Not?</a:t>
            </a:r>
            <a:endParaRPr lang="en-US" i="1" dirty="0">
              <a:solidFill>
                <a:schemeClr val="tx2"/>
              </a:solidFill>
            </a:endParaRPr>
          </a:p>
        </p:txBody>
      </p:sp>
      <p:sp>
        <p:nvSpPr>
          <p:cNvPr id="7" name="Rounded Rectangle 6"/>
          <p:cNvSpPr/>
          <p:nvPr/>
        </p:nvSpPr>
        <p:spPr bwMode="auto">
          <a:xfrm>
            <a:off x="729342" y="3347001"/>
            <a:ext cx="1839685" cy="918509"/>
          </a:xfrm>
          <a:prstGeom prst="round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TextBox 7"/>
          <p:cNvSpPr txBox="1"/>
          <p:nvPr/>
        </p:nvSpPr>
        <p:spPr>
          <a:xfrm>
            <a:off x="903508" y="3342180"/>
            <a:ext cx="1524000" cy="923330"/>
          </a:xfrm>
          <a:prstGeom prst="rect">
            <a:avLst/>
          </a:prstGeom>
          <a:noFill/>
        </p:spPr>
        <p:txBody>
          <a:bodyPr wrap="square" rtlCol="0">
            <a:spAutoFit/>
          </a:bodyPr>
          <a:lstStyle/>
          <a:p>
            <a:r>
              <a:rPr lang="en-US" sz="1800" dirty="0" smtClean="0">
                <a:solidFill>
                  <a:schemeClr val="tx2"/>
                </a:solidFill>
              </a:rPr>
              <a:t>Affect Towards Your Brand</a:t>
            </a:r>
            <a:endParaRPr lang="en-US" sz="1800" dirty="0">
              <a:solidFill>
                <a:schemeClr val="tx2"/>
              </a:solidFill>
            </a:endParaRPr>
          </a:p>
        </p:txBody>
      </p:sp>
      <p:sp>
        <p:nvSpPr>
          <p:cNvPr id="9" name="Rounded Rectangle 8"/>
          <p:cNvSpPr/>
          <p:nvPr/>
        </p:nvSpPr>
        <p:spPr bwMode="auto">
          <a:xfrm>
            <a:off x="734783" y="2164958"/>
            <a:ext cx="1839685" cy="918509"/>
          </a:xfrm>
          <a:prstGeom prst="round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903508" y="2164958"/>
            <a:ext cx="1524000" cy="923330"/>
          </a:xfrm>
          <a:prstGeom prst="rect">
            <a:avLst/>
          </a:prstGeom>
          <a:noFill/>
        </p:spPr>
        <p:txBody>
          <a:bodyPr wrap="square" rtlCol="0">
            <a:spAutoFit/>
          </a:bodyPr>
          <a:lstStyle/>
          <a:p>
            <a:r>
              <a:rPr lang="en-US" sz="1800" dirty="0" smtClean="0">
                <a:solidFill>
                  <a:schemeClr val="tx2"/>
                </a:solidFill>
              </a:rPr>
              <a:t>Beliefs About Your Brand</a:t>
            </a:r>
            <a:endParaRPr lang="en-US" sz="1800" dirty="0">
              <a:solidFill>
                <a:schemeClr val="tx2"/>
              </a:solidFill>
            </a:endParaRPr>
          </a:p>
        </p:txBody>
      </p:sp>
      <p:sp>
        <p:nvSpPr>
          <p:cNvPr id="11" name="Rounded Rectangle 10"/>
          <p:cNvSpPr/>
          <p:nvPr/>
        </p:nvSpPr>
        <p:spPr bwMode="auto">
          <a:xfrm>
            <a:off x="740224" y="4609744"/>
            <a:ext cx="1839685" cy="918509"/>
          </a:xfrm>
          <a:prstGeom prst="roundRect">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903508" y="4732626"/>
            <a:ext cx="1513118" cy="646331"/>
          </a:xfrm>
          <a:prstGeom prst="rect">
            <a:avLst/>
          </a:prstGeom>
          <a:noFill/>
        </p:spPr>
        <p:txBody>
          <a:bodyPr wrap="square" rtlCol="0">
            <a:spAutoFit/>
          </a:bodyPr>
          <a:lstStyle/>
          <a:p>
            <a:r>
              <a:rPr lang="en-US" sz="1800" dirty="0" smtClean="0">
                <a:solidFill>
                  <a:schemeClr val="tx2"/>
                </a:solidFill>
              </a:rPr>
              <a:t>Marketing Economics</a:t>
            </a:r>
            <a:endParaRPr lang="en-US" sz="1800" dirty="0">
              <a:solidFill>
                <a:schemeClr val="tx2"/>
              </a:solidFill>
            </a:endParaRPr>
          </a:p>
        </p:txBody>
      </p:sp>
    </p:spTree>
    <p:extLst>
      <p:ext uri="{BB962C8B-B14F-4D97-AF65-F5344CB8AC3E}">
        <p14:creationId xmlns:p14="http://schemas.microsoft.com/office/powerpoint/2010/main" val="3833656706"/>
      </p:ext>
    </p:extLst>
  </p:cSld>
  <p:clrMapOvr>
    <a:masterClrMapping/>
  </p:clrMapOvr>
  <p:transition>
    <p:zoom/>
    <p:sndAc>
      <p:end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12</a:t>
            </a:fld>
            <a:endParaRPr lang="en-US"/>
          </a:p>
        </p:txBody>
      </p:sp>
      <p:pic>
        <p:nvPicPr>
          <p:cNvPr id="5" name="Picture 4"/>
          <p:cNvPicPr>
            <a:picLocks noChangeAspect="1"/>
          </p:cNvPicPr>
          <p:nvPr/>
        </p:nvPicPr>
        <p:blipFill rotWithShape="1">
          <a:blip r:embed="rId2"/>
          <a:srcRect l="12078" t="13579" r="40130" b="7461"/>
          <a:stretch/>
        </p:blipFill>
        <p:spPr>
          <a:xfrm>
            <a:off x="1448774" y="984543"/>
            <a:ext cx="6409481" cy="5956584"/>
          </a:xfrm>
          <a:prstGeom prst="rect">
            <a:avLst/>
          </a:prstGeom>
        </p:spPr>
      </p:pic>
      <p:sp>
        <p:nvSpPr>
          <p:cNvPr id="6" name="Rectangle 3"/>
          <p:cNvSpPr txBox="1">
            <a:spLocks noChangeArrowheads="1"/>
          </p:cNvSpPr>
          <p:nvPr/>
        </p:nvSpPr>
        <p:spPr bwMode="auto">
          <a:xfrm>
            <a:off x="122238" y="49378"/>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562347" y="468029"/>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Coupons</a:t>
            </a:r>
            <a:endParaRPr lang="en-US" i="1" dirty="0">
              <a:solidFill>
                <a:schemeClr val="tx2"/>
              </a:solidFill>
            </a:endParaRPr>
          </a:p>
        </p:txBody>
      </p:sp>
    </p:spTree>
    <p:extLst>
      <p:ext uri="{BB962C8B-B14F-4D97-AF65-F5344CB8AC3E}">
        <p14:creationId xmlns:p14="http://schemas.microsoft.com/office/powerpoint/2010/main" val="1160050542"/>
      </p:ext>
    </p:extLst>
  </p:cSld>
  <p:clrMapOvr>
    <a:masterClrMapping/>
  </p:clrMapOvr>
  <p:transition>
    <p:zoom/>
    <p:sndAc>
      <p:end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22238" y="25870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62261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Salt Life</a:t>
            </a:r>
            <a:endParaRPr lang="en-US" sz="1800" i="1" dirty="0">
              <a:solidFill>
                <a:schemeClr val="tx2"/>
              </a:solidFill>
            </a:endParaRPr>
          </a:p>
        </p:txBody>
      </p:sp>
      <p:grpSp>
        <p:nvGrpSpPr>
          <p:cNvPr id="11" name="Group 10"/>
          <p:cNvGrpSpPr>
            <a:grpSpLocks noChangeAspect="1"/>
          </p:cNvGrpSpPr>
          <p:nvPr/>
        </p:nvGrpSpPr>
        <p:grpSpPr>
          <a:xfrm>
            <a:off x="3423920" y="1897052"/>
            <a:ext cx="1452619" cy="3522094"/>
            <a:chOff x="950025" y="0"/>
            <a:chExt cx="2933206" cy="7112000"/>
          </a:xfrm>
        </p:grpSpPr>
        <p:grpSp>
          <p:nvGrpSpPr>
            <p:cNvPr id="12" name="Group 11"/>
            <p:cNvGrpSpPr/>
            <p:nvPr/>
          </p:nvGrpSpPr>
          <p:grpSpPr>
            <a:xfrm>
              <a:off x="950025" y="0"/>
              <a:ext cx="2933206" cy="7112000"/>
              <a:chOff x="950025" y="0"/>
              <a:chExt cx="2933206" cy="7112000"/>
            </a:xfrm>
          </p:grpSpPr>
          <p:pic>
            <p:nvPicPr>
              <p:cNvPr id="14" name="Picture 2" descr="https://i5.walmartimages.com/asr/05fb494c-0011-4955-842c-cbc99c5b71ca_1.a1061e7a3f4dc8b0593fe8d70cd56163.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9" r="28238"/>
              <a:stretch/>
            </p:blipFill>
            <p:spPr bwMode="auto">
              <a:xfrm>
                <a:off x="950025" y="0"/>
                <a:ext cx="2933206" cy="711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i5.walmartimages.com/asr/05fb494c-0011-4955-842c-cbc99c5b71ca_1.a1061e7a3f4dc8b0593fe8d70cd56163.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654" t="23577" r="35441" b="66070"/>
              <a:stretch/>
            </p:blipFill>
            <p:spPr bwMode="auto">
              <a:xfrm flipH="1" flipV="1">
                <a:off x="1362989" y="1777486"/>
                <a:ext cx="1071453" cy="73627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950025" y="1632712"/>
              <a:ext cx="2695699" cy="932219"/>
            </a:xfrm>
            <a:prstGeom prst="rect">
              <a:avLst/>
            </a:prstGeom>
            <a:noFill/>
          </p:spPr>
          <p:txBody>
            <a:bodyPr wrap="square" rtlCol="0">
              <a:spAutoFit/>
            </a:bodyPr>
            <a:lstStyle/>
            <a:p>
              <a:r>
                <a:rPr lang="en-US" sz="2400" dirty="0" smtClean="0">
                  <a:solidFill>
                    <a:schemeClr val="bg1"/>
                  </a:solidFill>
                  <a:latin typeface="Brush Script MT" panose="03060802040406070304" pitchFamily="66" charset="0"/>
                  <a:cs typeface="Arabic Typesetting" panose="03020402040406030203" pitchFamily="66" charset="-78"/>
                </a:rPr>
                <a:t>Sonnier</a:t>
              </a:r>
              <a:endParaRPr lang="en-US" sz="2400" dirty="0">
                <a:solidFill>
                  <a:schemeClr val="bg1"/>
                </a:solidFill>
                <a:latin typeface="Brush Script MT" panose="03060802040406070304" pitchFamily="66" charset="0"/>
                <a:cs typeface="Arabic Typesetting" panose="03020402040406030203" pitchFamily="66" charset="-78"/>
              </a:endParaRPr>
            </a:p>
          </p:txBody>
        </p:sp>
      </p:grpSp>
    </p:spTree>
    <p:extLst>
      <p:ext uri="{BB962C8B-B14F-4D97-AF65-F5344CB8AC3E}">
        <p14:creationId xmlns:p14="http://schemas.microsoft.com/office/powerpoint/2010/main" val="923911828"/>
      </p:ext>
    </p:extLst>
  </p:cSld>
  <p:clrMapOvr>
    <a:masterClrMapping/>
  </p:clrMapOvr>
  <p:transition>
    <p:zoom/>
    <p:sndAc>
      <p:end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Text Box 4"/>
          <p:cNvSpPr txBox="1">
            <a:spLocks noGrp="1" noChangeArrowheads="1"/>
          </p:cNvSpPr>
          <p:nvPr>
            <p:ph type="body" idx="1"/>
          </p:nvPr>
        </p:nvSpPr>
        <p:spPr>
          <a:xfrm>
            <a:off x="574222" y="3761835"/>
            <a:ext cx="8229600" cy="4525962"/>
          </a:xfrm>
          <a:noFill/>
          <a:ln/>
        </p:spPr>
        <p:txBody>
          <a:bodyPr>
            <a:normAutofit/>
          </a:bodyPr>
          <a:lstStyle/>
          <a:p>
            <a:pPr marL="342900" indent="-342900">
              <a:lnSpc>
                <a:spcPct val="80000"/>
              </a:lnSpc>
              <a:buFont typeface="Arial" panose="020B0604020202020204" pitchFamily="34" charset="0"/>
              <a:buChar char="•"/>
            </a:pPr>
            <a:r>
              <a:rPr lang="en-US" sz="2000" dirty="0" err="1" smtClean="0">
                <a:solidFill>
                  <a:schemeClr val="tx2"/>
                </a:solidFill>
                <a:latin typeface="+mj-lt"/>
                <a:cs typeface="Times New Roman" pitchFamily="18" charset="0"/>
              </a:rPr>
              <a:t>Sonnier</a:t>
            </a:r>
            <a:r>
              <a:rPr lang="en-US" sz="2000" dirty="0" smtClean="0">
                <a:solidFill>
                  <a:schemeClr val="tx2"/>
                </a:solidFill>
                <a:latin typeface="+mj-lt"/>
                <a:cs typeface="Times New Roman" pitchFamily="18" charset="0"/>
              </a:rPr>
              <a:t> Seasoned Salt is the leading national brand of seasoned salt in the U.S. market</a:t>
            </a:r>
          </a:p>
          <a:p>
            <a:pPr marL="342900" indent="-342900">
              <a:lnSpc>
                <a:spcPct val="80000"/>
              </a:lnSpc>
              <a:buFont typeface="Arial" panose="020B0604020202020204" pitchFamily="34" charset="0"/>
              <a:buChar char="•"/>
            </a:pPr>
            <a:endParaRPr lang="en-US" sz="2000" dirty="0">
              <a:solidFill>
                <a:schemeClr val="tx2"/>
              </a:solidFill>
              <a:latin typeface="+mj-lt"/>
              <a:cs typeface="Times New Roman" pitchFamily="18" charset="0"/>
            </a:endParaRPr>
          </a:p>
          <a:p>
            <a:pPr marL="342900" indent="-342900">
              <a:lnSpc>
                <a:spcPct val="80000"/>
              </a:lnSpc>
              <a:buFont typeface="Arial" panose="020B0604020202020204" pitchFamily="34" charset="0"/>
              <a:buChar char="•"/>
            </a:pPr>
            <a:r>
              <a:rPr lang="en-US" sz="2000" dirty="0" smtClean="0">
                <a:solidFill>
                  <a:schemeClr val="tx2"/>
                </a:solidFill>
                <a:latin typeface="+mj-lt"/>
                <a:cs typeface="Times New Roman" pitchFamily="18" charset="0"/>
              </a:rPr>
              <a:t>The Sonnier brand manager is considering options for consumer promotions for the month of January 2019.</a:t>
            </a:r>
          </a:p>
          <a:p>
            <a:pPr marL="342900" indent="-342900">
              <a:lnSpc>
                <a:spcPct val="80000"/>
              </a:lnSpc>
              <a:buFont typeface="Arial" panose="020B0604020202020204" pitchFamily="34" charset="0"/>
              <a:buChar char="•"/>
            </a:pPr>
            <a:endParaRPr lang="en-US" sz="2000" dirty="0" smtClean="0">
              <a:solidFill>
                <a:schemeClr val="tx2"/>
              </a:solidFill>
              <a:latin typeface="+mj-lt"/>
            </a:endParaRPr>
          </a:p>
          <a:p>
            <a:pPr marL="342900" indent="-342900">
              <a:lnSpc>
                <a:spcPct val="80000"/>
              </a:lnSpc>
              <a:buFont typeface="Arial" panose="020B0604020202020204" pitchFamily="34" charset="0"/>
              <a:buChar char="•"/>
            </a:pPr>
            <a:r>
              <a:rPr lang="en-US" sz="2000" dirty="0" smtClean="0">
                <a:solidFill>
                  <a:schemeClr val="tx2"/>
                </a:solidFill>
                <a:latin typeface="+mj-lt"/>
              </a:rPr>
              <a:t>The product is sold </a:t>
            </a:r>
            <a:r>
              <a:rPr lang="en-US" sz="2000" dirty="0">
                <a:solidFill>
                  <a:schemeClr val="tx2"/>
                </a:solidFill>
                <a:latin typeface="+mj-lt"/>
              </a:rPr>
              <a:t>to retailers in cases of </a:t>
            </a:r>
            <a:r>
              <a:rPr lang="en-US" sz="2000" dirty="0" smtClean="0">
                <a:solidFill>
                  <a:schemeClr val="tx2"/>
                </a:solidFill>
                <a:latin typeface="+mj-lt"/>
              </a:rPr>
              <a:t>24 16 oz. containers</a:t>
            </a:r>
          </a:p>
          <a:p>
            <a:pPr marL="342900" indent="-342900">
              <a:lnSpc>
                <a:spcPct val="80000"/>
              </a:lnSpc>
              <a:buFont typeface="Arial" panose="020B0604020202020204" pitchFamily="34" charset="0"/>
              <a:buChar char="•"/>
            </a:pPr>
            <a:endParaRPr lang="en-US" sz="2000" dirty="0">
              <a:solidFill>
                <a:schemeClr val="tx2"/>
              </a:solidFill>
              <a:latin typeface="+mj-lt"/>
            </a:endParaRPr>
          </a:p>
          <a:p>
            <a:pPr marL="342900" indent="-342900">
              <a:lnSpc>
                <a:spcPct val="80000"/>
              </a:lnSpc>
              <a:buFont typeface="Arial" panose="020B0604020202020204" pitchFamily="34" charset="0"/>
              <a:buChar char="•"/>
            </a:pPr>
            <a:r>
              <a:rPr lang="en-US" sz="2000" dirty="0" smtClean="0">
                <a:solidFill>
                  <a:schemeClr val="tx2"/>
                </a:solidFill>
                <a:latin typeface="+mj-lt"/>
              </a:rPr>
              <a:t>The </a:t>
            </a:r>
            <a:r>
              <a:rPr lang="en-US" sz="2000" dirty="0">
                <a:solidFill>
                  <a:schemeClr val="tx2"/>
                </a:solidFill>
                <a:latin typeface="+mj-lt"/>
              </a:rPr>
              <a:t>regular gross margin the company makes on each </a:t>
            </a:r>
            <a:r>
              <a:rPr lang="en-US" sz="2000" dirty="0" smtClean="0">
                <a:solidFill>
                  <a:schemeClr val="tx2"/>
                </a:solidFill>
                <a:latin typeface="+mj-lt"/>
              </a:rPr>
              <a:t>case is $37.20 or $1.55 per 16 oz. container (after accounting for trade promotional spending).</a:t>
            </a:r>
          </a:p>
        </p:txBody>
      </p:sp>
      <p:sp>
        <p:nvSpPr>
          <p:cNvPr id="5" name="Rectangle 3"/>
          <p:cNvSpPr txBox="1">
            <a:spLocks noChangeArrowheads="1"/>
          </p:cNvSpPr>
          <p:nvPr/>
        </p:nvSpPr>
        <p:spPr bwMode="auto">
          <a:xfrm>
            <a:off x="122238" y="25870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62261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grpSp>
        <p:nvGrpSpPr>
          <p:cNvPr id="10" name="Group 9"/>
          <p:cNvGrpSpPr>
            <a:grpSpLocks noChangeAspect="1"/>
          </p:cNvGrpSpPr>
          <p:nvPr/>
        </p:nvGrpSpPr>
        <p:grpSpPr>
          <a:xfrm>
            <a:off x="3500120" y="1197412"/>
            <a:ext cx="987787" cy="2395024"/>
            <a:chOff x="950025" y="0"/>
            <a:chExt cx="2933206" cy="7112000"/>
          </a:xfrm>
        </p:grpSpPr>
        <p:grpSp>
          <p:nvGrpSpPr>
            <p:cNvPr id="16" name="Group 15"/>
            <p:cNvGrpSpPr/>
            <p:nvPr/>
          </p:nvGrpSpPr>
          <p:grpSpPr>
            <a:xfrm>
              <a:off x="950025" y="0"/>
              <a:ext cx="2933206" cy="7112000"/>
              <a:chOff x="950025" y="0"/>
              <a:chExt cx="2933206" cy="7112000"/>
            </a:xfrm>
          </p:grpSpPr>
          <p:pic>
            <p:nvPicPr>
              <p:cNvPr id="18" name="Picture 2" descr="https://i5.walmartimages.com/asr/05fb494c-0011-4955-842c-cbc99c5b71ca_1.a1061e7a3f4dc8b0593fe8d70cd56163.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9" r="28238"/>
              <a:stretch/>
            </p:blipFill>
            <p:spPr bwMode="auto">
              <a:xfrm>
                <a:off x="950025" y="0"/>
                <a:ext cx="2933206" cy="711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i5.walmartimages.com/asr/05fb494c-0011-4955-842c-cbc99c5b71ca_1.a1061e7a3f4dc8b0593fe8d70cd56163.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654" t="23577" r="35441" b="66070"/>
              <a:stretch/>
            </p:blipFill>
            <p:spPr bwMode="auto">
              <a:xfrm flipH="1" flipV="1">
                <a:off x="1362989" y="1777486"/>
                <a:ext cx="1071453" cy="736271"/>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950025" y="1632712"/>
              <a:ext cx="2695699" cy="1005333"/>
            </a:xfrm>
            <a:prstGeom prst="rect">
              <a:avLst/>
            </a:prstGeom>
            <a:noFill/>
          </p:spPr>
          <p:txBody>
            <a:bodyPr wrap="square" rtlCol="0">
              <a:spAutoFit/>
            </a:bodyPr>
            <a:lstStyle/>
            <a:p>
              <a:r>
                <a:rPr lang="en-US" dirty="0" smtClean="0">
                  <a:solidFill>
                    <a:schemeClr val="bg1"/>
                  </a:solidFill>
                  <a:latin typeface="Brush Script MT" panose="03060802040406070304" pitchFamily="66" charset="0"/>
                  <a:cs typeface="Arabic Typesetting" panose="03020402040406030203" pitchFamily="66" charset="-78"/>
                </a:rPr>
                <a:t>Sonnier</a:t>
              </a:r>
              <a:endParaRPr lang="en-US" sz="2400" dirty="0">
                <a:solidFill>
                  <a:schemeClr val="bg1"/>
                </a:solidFill>
                <a:latin typeface="Brush Script MT" panose="03060802040406070304" pitchFamily="66" charset="0"/>
                <a:cs typeface="Arabic Typesetting" panose="03020402040406030203" pitchFamily="66" charset="-78"/>
              </a:endParaRPr>
            </a:p>
          </p:txBody>
        </p:sp>
      </p:grpSp>
    </p:spTree>
    <p:extLst>
      <p:ext uri="{BB962C8B-B14F-4D97-AF65-F5344CB8AC3E}">
        <p14:creationId xmlns:p14="http://schemas.microsoft.com/office/powerpoint/2010/main" val="288728789"/>
      </p:ext>
    </p:extLst>
  </p:cSld>
  <p:clrMapOvr>
    <a:masterClrMapping/>
  </p:clrMapOvr>
  <p:transition>
    <p:zoom/>
    <p:sndAc>
      <p:end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1702336"/>
            <a:ext cx="8401276" cy="1222375"/>
          </a:xfrm>
        </p:spPr>
        <p:txBody>
          <a:bodyPr>
            <a:noAutofit/>
          </a:bodyPr>
          <a:lstStyle/>
          <a:p>
            <a:pPr marL="285750" indent="-285750">
              <a:buFont typeface="Arial" panose="020B0604020202020204" pitchFamily="34" charset="0"/>
              <a:buChar char="•"/>
            </a:pPr>
            <a:r>
              <a:rPr lang="en-US" sz="1800" dirty="0" smtClean="0">
                <a:solidFill>
                  <a:schemeClr val="tx2"/>
                </a:solidFill>
              </a:rPr>
              <a:t>Consumer promotions have historically been executed as a free-standing coupon drop in various local Sunday newspapers around the country.  </a:t>
            </a: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dirty="0" smtClean="0">
                <a:solidFill>
                  <a:schemeClr val="tx2"/>
                </a:solidFill>
              </a:rPr>
              <a:t>In the face of falling newspaper subscription rates Sonnier Salt has distributed coupons via its website since 2008.  Consumers simply download and print the coupon and offer it for redemption at participating retailers.  By late 2009, Sonnier Salt realized negligible download and redemption rates and thus in 2010 began spending on display advertising to drive traffic to the coupon webpage.  Traffic on the websites served by the ad network largely consist of consumers who do not subscribe to newspapers and would otherwise be missed.</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Cost details for Jan 2019 offline and online spend are as follows </a:t>
            </a:r>
          </a:p>
          <a:p>
            <a:r>
              <a:rPr lang="en-US" sz="1800" dirty="0" smtClean="0">
                <a:solidFill>
                  <a:schemeClr val="tx2"/>
                </a:solidFill>
              </a:rPr>
              <a:t>  </a:t>
            </a:r>
          </a:p>
          <a:p>
            <a:endParaRPr lang="en-US" sz="1800" dirty="0">
              <a:solidFill>
                <a:schemeClr val="tx2"/>
              </a:solidFill>
            </a:endParaRPr>
          </a:p>
        </p:txBody>
      </p:sp>
      <p:sp>
        <p:nvSpPr>
          <p:cNvPr id="4"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5" name="Rectangle 36"/>
          <p:cNvSpPr>
            <a:spLocks noChangeArrowheads="1"/>
          </p:cNvSpPr>
          <p:nvPr/>
        </p:nvSpPr>
        <p:spPr bwMode="auto">
          <a:xfrm>
            <a:off x="574222" y="610738"/>
            <a:ext cx="8047264"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spTree>
    <p:extLst>
      <p:ext uri="{BB962C8B-B14F-4D97-AF65-F5344CB8AC3E}">
        <p14:creationId xmlns:p14="http://schemas.microsoft.com/office/powerpoint/2010/main" val="2269199623"/>
      </p:ext>
    </p:extLst>
  </p:cSld>
  <p:clrMapOvr>
    <a:masterClrMapping/>
  </p:clrMapOvr>
  <p:transition>
    <p:zoom/>
    <p:sndAc>
      <p:end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0838" y="1702336"/>
            <a:ext cx="8401276" cy="1222375"/>
          </a:xfrm>
        </p:spPr>
        <p:txBody>
          <a:bodyPr>
            <a:noAutofit/>
          </a:bodyPr>
          <a:lstStyle/>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The plan is to distribute 2 million coupons of $1.00 face value in </a:t>
            </a:r>
            <a:r>
              <a:rPr lang="en-US" sz="1800" u="sng" dirty="0" smtClean="0">
                <a:solidFill>
                  <a:schemeClr val="tx2"/>
                </a:solidFill>
              </a:rPr>
              <a:t>two of the five Sundays </a:t>
            </a:r>
            <a:r>
              <a:rPr lang="en-US" sz="1800" dirty="0" smtClean="0">
                <a:solidFill>
                  <a:schemeClr val="tx2"/>
                </a:solidFill>
              </a:rPr>
              <a:t>in January 2019 (Jan 13 and Jan 27) via a free standing insert into local market newspapers nationwide</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Each coupon is valid towards $1.00 off the retail purchase price of one 16 oz. container of Sonnier Seasoned Salt </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Based on past research, the manager knows that on average 10% of the coupons are redeemed  </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Printing and distribution costs for the coupons are $15 per thousand coupons</a:t>
            </a:r>
          </a:p>
          <a:p>
            <a:r>
              <a:rPr lang="en-US" sz="1800" dirty="0" smtClean="0">
                <a:solidFill>
                  <a:schemeClr val="tx2"/>
                </a:solidFill>
              </a:rPr>
              <a:t>  </a:t>
            </a:r>
          </a:p>
          <a:p>
            <a:pPr marL="285750" indent="-285750">
              <a:buFont typeface="Arial" panose="020B0604020202020204" pitchFamily="34" charset="0"/>
              <a:buChar char="•"/>
            </a:pPr>
            <a:r>
              <a:rPr lang="en-US" sz="1800" dirty="0" smtClean="0">
                <a:solidFill>
                  <a:schemeClr val="tx2"/>
                </a:solidFill>
              </a:rPr>
              <a:t>Coupon processing costs are 10 cents per redeemed coupon </a:t>
            </a:r>
          </a:p>
          <a:p>
            <a:pPr marL="285750" indent="-285750">
              <a:buFont typeface="Arial" panose="020B0604020202020204" pitchFamily="34" charset="0"/>
              <a:buChar char="•"/>
            </a:pPr>
            <a:endParaRPr lang="en-US" sz="1800" dirty="0">
              <a:solidFill>
                <a:schemeClr val="tx2"/>
              </a:solidFill>
            </a:endParaRPr>
          </a:p>
        </p:txBody>
      </p:sp>
      <p:sp>
        <p:nvSpPr>
          <p:cNvPr id="4"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5" name="Rectangle 36"/>
          <p:cNvSpPr>
            <a:spLocks noChangeArrowheads="1"/>
          </p:cNvSpPr>
          <p:nvPr/>
        </p:nvSpPr>
        <p:spPr bwMode="auto">
          <a:xfrm>
            <a:off x="728601" y="689305"/>
            <a:ext cx="8023513"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Jan 2019 Coupon:  Newspaper</a:t>
            </a:r>
            <a:endParaRPr lang="en-US" sz="1800" i="1" dirty="0">
              <a:solidFill>
                <a:schemeClr val="tx2"/>
              </a:solidFill>
            </a:endParaRPr>
          </a:p>
        </p:txBody>
      </p:sp>
    </p:spTree>
    <p:extLst>
      <p:ext uri="{BB962C8B-B14F-4D97-AF65-F5344CB8AC3E}">
        <p14:creationId xmlns:p14="http://schemas.microsoft.com/office/powerpoint/2010/main" val="2252811497"/>
      </p:ext>
    </p:extLst>
  </p:cSld>
  <p:clrMapOvr>
    <a:masterClrMapping/>
  </p:clrMapOvr>
  <p:transition>
    <p:zoom/>
    <p:sndAc>
      <p:end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18181" y="1262949"/>
            <a:ext cx="8401276" cy="1222375"/>
          </a:xfrm>
        </p:spPr>
        <p:txBody>
          <a:bodyPr>
            <a:noAutofit/>
          </a:bodyPr>
          <a:lstStyle/>
          <a:p>
            <a:pPr marL="285750" indent="-285750">
              <a:buFont typeface="Arial" panose="020B0604020202020204" pitchFamily="34" charset="0"/>
              <a:buChar char="•"/>
            </a:pPr>
            <a:r>
              <a:rPr lang="en-US" sz="1800" dirty="0" err="1" smtClean="0">
                <a:solidFill>
                  <a:schemeClr val="tx2"/>
                </a:solidFill>
              </a:rPr>
              <a:t>Sonnier’s</a:t>
            </a:r>
            <a:r>
              <a:rPr lang="en-US" sz="1800" dirty="0" smtClean="0">
                <a:solidFill>
                  <a:schemeClr val="tx2"/>
                </a:solidFill>
              </a:rPr>
              <a:t> will place display ads on a network of websites that sell display ads on a cost-per-impression (CPM) basis.  The ads are designed to drive traffic to the webpage with the coupon where consumers can download the coupon </a:t>
            </a:r>
            <a:r>
              <a:rPr lang="en-US" sz="1800" dirty="0">
                <a:solidFill>
                  <a:schemeClr val="tx2"/>
                </a:solidFill>
              </a:rPr>
              <a:t>for redemption. The average </a:t>
            </a:r>
            <a:r>
              <a:rPr lang="en-US" sz="1800" dirty="0" smtClean="0">
                <a:solidFill>
                  <a:schemeClr val="tx2"/>
                </a:solidFill>
              </a:rPr>
              <a:t>cost-per-thousand impressions is $0.60.</a:t>
            </a:r>
            <a:endParaRPr lang="en-US" sz="1800" dirty="0">
              <a:solidFill>
                <a:schemeClr val="tx2"/>
              </a:solidFill>
            </a:endParaRPr>
          </a:p>
          <a:p>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As with the newspaper each coupon is valid towards $1.00 off the retail purchase price of one 16 oz. container of Sonnier Seasoned Salt.  Sonnier’s also pays a $0.10 processing fee for online coupons redeemed by consumers. </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The managerial goal for the display campaign is to generate 100MM impressions for the month.  Historically impressions generate a click rate of 4% for a total of 4MM site visits for the month</a:t>
            </a: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dirty="0" smtClean="0">
                <a:solidFill>
                  <a:schemeClr val="tx2"/>
                </a:solidFill>
              </a:rPr>
              <a:t>Again, based on past experience the manager expects the number of redeemed website coupons are 10% of the total site visits resulting from the display campaign.  Organic and direct traffic is negligible and can be ignored for our purposes.  The company also does not spend on paid search ads on Google.</a:t>
            </a:r>
          </a:p>
          <a:p>
            <a:pPr marL="285750" indent="-285750">
              <a:buFont typeface="Arial" panose="020B0604020202020204" pitchFamily="34" charset="0"/>
              <a:buChar char="•"/>
            </a:pPr>
            <a:endParaRPr lang="en-US" sz="1800" dirty="0">
              <a:solidFill>
                <a:schemeClr val="tx2"/>
              </a:solidFill>
            </a:endParaRPr>
          </a:p>
        </p:txBody>
      </p:sp>
      <p:sp>
        <p:nvSpPr>
          <p:cNvPr id="4"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5" name="Rectangle 36"/>
          <p:cNvSpPr>
            <a:spLocks noChangeArrowheads="1"/>
          </p:cNvSpPr>
          <p:nvPr/>
        </p:nvSpPr>
        <p:spPr bwMode="auto">
          <a:xfrm>
            <a:off x="574221" y="622613"/>
            <a:ext cx="8145235"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Jan 2019 Coupon:  Display Ad Network</a:t>
            </a:r>
            <a:endParaRPr lang="en-US" sz="1800" i="1" dirty="0">
              <a:solidFill>
                <a:schemeClr val="tx2"/>
              </a:solidFill>
            </a:endParaRPr>
          </a:p>
        </p:txBody>
      </p:sp>
    </p:spTree>
    <p:extLst>
      <p:ext uri="{BB962C8B-B14F-4D97-AF65-F5344CB8AC3E}">
        <p14:creationId xmlns:p14="http://schemas.microsoft.com/office/powerpoint/2010/main" val="2773551490"/>
      </p:ext>
    </p:extLst>
  </p:cSld>
  <p:clrMapOvr>
    <a:masterClrMapping/>
  </p:clrMapOvr>
  <p:transition>
    <p:zoom/>
    <p:sndAc>
      <p:end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490846" y="1167313"/>
            <a:ext cx="7696200" cy="4801314"/>
          </a:xfrm>
          <a:prstGeom prst="rect">
            <a:avLst/>
          </a:prstGeom>
          <a:noFill/>
          <a:ln w="9525">
            <a:noFill/>
            <a:miter lim="800000"/>
            <a:headEnd/>
            <a:tailEnd/>
          </a:ln>
          <a:effectLst/>
        </p:spPr>
        <p:txBody>
          <a:bodyPr>
            <a:spAutoFit/>
          </a:bodyPr>
          <a:lstStyle/>
          <a:p>
            <a:pPr marL="342900" indent="-342900" algn="l" eaLnBrk="0" hangingPunct="0">
              <a:buFont typeface="Arial" panose="020B0604020202020204" pitchFamily="34" charset="0"/>
              <a:buChar char="•"/>
            </a:pPr>
            <a:r>
              <a:rPr lang="en-US" sz="2000" b="0" dirty="0" smtClean="0">
                <a:solidFill>
                  <a:schemeClr val="tx2"/>
                </a:solidFill>
                <a:latin typeface="+mj-lt"/>
                <a:cs typeface="Times New Roman" pitchFamily="18" charset="0"/>
              </a:rPr>
              <a:t>The manager has decided to freeze </a:t>
            </a:r>
            <a:r>
              <a:rPr lang="en-US" sz="2000" b="0" u="sng" dirty="0">
                <a:solidFill>
                  <a:schemeClr val="tx2"/>
                </a:solidFill>
                <a:latin typeface="+mj-lt"/>
                <a:cs typeface="Times New Roman" pitchFamily="18" charset="0"/>
              </a:rPr>
              <a:t>trade promotions</a:t>
            </a:r>
            <a:r>
              <a:rPr lang="en-US" sz="2000" b="0" dirty="0">
                <a:solidFill>
                  <a:schemeClr val="tx2"/>
                </a:solidFill>
                <a:latin typeface="+mj-lt"/>
                <a:cs typeface="Times New Roman" pitchFamily="18" charset="0"/>
              </a:rPr>
              <a:t> so that all amounts will be identical </a:t>
            </a:r>
            <a:r>
              <a:rPr lang="en-US" sz="2000" b="0" dirty="0" smtClean="0">
                <a:solidFill>
                  <a:schemeClr val="tx2"/>
                </a:solidFill>
                <a:latin typeface="+mj-lt"/>
                <a:cs typeface="Times New Roman" pitchFamily="18" charset="0"/>
              </a:rPr>
              <a:t>by </a:t>
            </a:r>
            <a:r>
              <a:rPr lang="en-US" sz="2000" b="0" dirty="0">
                <a:solidFill>
                  <a:schemeClr val="tx2"/>
                </a:solidFill>
                <a:latin typeface="+mj-lt"/>
                <a:cs typeface="Times New Roman" pitchFamily="18" charset="0"/>
              </a:rPr>
              <a:t>prior year’s month. </a:t>
            </a:r>
          </a:p>
          <a:p>
            <a:pPr marL="800100" lvl="1" indent="-342900" algn="l" eaLnBrk="0" hangingPunct="0"/>
            <a:r>
              <a:rPr lang="en-US" sz="2000" b="0" dirty="0">
                <a:solidFill>
                  <a:schemeClr val="tx2"/>
                </a:solidFill>
                <a:latin typeface="+mj-lt"/>
                <a:cs typeface="Times New Roman" pitchFamily="18" charset="0"/>
              </a:rPr>
              <a:t>    (i.e. Jan </a:t>
            </a:r>
            <a:r>
              <a:rPr lang="en-US" sz="2000" b="0" dirty="0" smtClean="0">
                <a:solidFill>
                  <a:schemeClr val="tx2"/>
                </a:solidFill>
                <a:latin typeface="+mj-lt"/>
                <a:cs typeface="Times New Roman" pitchFamily="18" charset="0"/>
              </a:rPr>
              <a:t>18 </a:t>
            </a:r>
            <a:r>
              <a:rPr lang="en-US" sz="2000" b="0" dirty="0">
                <a:solidFill>
                  <a:schemeClr val="tx2"/>
                </a:solidFill>
                <a:latin typeface="+mj-lt"/>
                <a:cs typeface="Times New Roman" pitchFamily="18" charset="0"/>
              </a:rPr>
              <a:t>= Jan </a:t>
            </a:r>
            <a:r>
              <a:rPr lang="en-US" sz="2000" b="0" dirty="0" smtClean="0">
                <a:solidFill>
                  <a:schemeClr val="tx2"/>
                </a:solidFill>
                <a:latin typeface="+mj-lt"/>
                <a:cs typeface="Times New Roman" pitchFamily="18" charset="0"/>
              </a:rPr>
              <a:t>19, </a:t>
            </a:r>
            <a:r>
              <a:rPr lang="en-US" sz="2000" b="0" dirty="0">
                <a:solidFill>
                  <a:schemeClr val="tx2"/>
                </a:solidFill>
                <a:latin typeface="+mj-lt"/>
                <a:cs typeface="Times New Roman" pitchFamily="18" charset="0"/>
              </a:rPr>
              <a:t>Feb </a:t>
            </a:r>
            <a:r>
              <a:rPr lang="en-US" sz="2000" b="0" dirty="0" smtClean="0">
                <a:solidFill>
                  <a:schemeClr val="tx2"/>
                </a:solidFill>
                <a:latin typeface="+mj-lt"/>
                <a:cs typeface="Times New Roman" pitchFamily="18" charset="0"/>
              </a:rPr>
              <a:t>18 </a:t>
            </a:r>
            <a:r>
              <a:rPr lang="en-US" sz="2000" b="0" dirty="0">
                <a:solidFill>
                  <a:schemeClr val="tx2"/>
                </a:solidFill>
                <a:latin typeface="+mj-lt"/>
                <a:cs typeface="Times New Roman" pitchFamily="18" charset="0"/>
              </a:rPr>
              <a:t>= Feb </a:t>
            </a:r>
            <a:r>
              <a:rPr lang="en-US" sz="2000" b="0" dirty="0" smtClean="0">
                <a:solidFill>
                  <a:schemeClr val="tx2"/>
                </a:solidFill>
                <a:latin typeface="+mj-lt"/>
                <a:cs typeface="Times New Roman" pitchFamily="18" charset="0"/>
              </a:rPr>
              <a:t>19).</a:t>
            </a:r>
            <a:endParaRPr lang="en-US" sz="2000" b="0" dirty="0">
              <a:solidFill>
                <a:schemeClr val="tx2"/>
              </a:solidFill>
              <a:latin typeface="+mj-lt"/>
              <a:cs typeface="Times New Roman" pitchFamily="18" charset="0"/>
            </a:endParaRPr>
          </a:p>
          <a:p>
            <a:pPr marL="342900" indent="-342900" algn="l" eaLnBrk="0" hangingPunct="0">
              <a:buFont typeface="Arial" panose="020B0604020202020204" pitchFamily="34" charset="0"/>
              <a:buChar char="•"/>
            </a:pPr>
            <a:r>
              <a:rPr lang="en-US" sz="2000" b="0" dirty="0" smtClean="0">
                <a:solidFill>
                  <a:schemeClr val="tx2"/>
                </a:solidFill>
                <a:latin typeface="+mj-lt"/>
                <a:cs typeface="Times New Roman" pitchFamily="18" charset="0"/>
              </a:rPr>
              <a:t>The manager is considering </a:t>
            </a:r>
            <a:r>
              <a:rPr lang="en-US" sz="2000" b="0" dirty="0">
                <a:solidFill>
                  <a:schemeClr val="tx2"/>
                </a:solidFill>
                <a:latin typeface="+mj-lt"/>
                <a:cs typeface="Times New Roman" pitchFamily="18" charset="0"/>
              </a:rPr>
              <a:t>whether to offer a consumer promotion during the month of January. </a:t>
            </a:r>
          </a:p>
          <a:p>
            <a:pPr marL="342900" indent="-342900" algn="l" eaLnBrk="0" hangingPunct="0"/>
            <a:endParaRPr lang="en-US" sz="2000" b="0" dirty="0" smtClean="0">
              <a:solidFill>
                <a:schemeClr val="tx2"/>
              </a:solidFill>
              <a:latin typeface="+mj-lt"/>
              <a:cs typeface="Times New Roman" pitchFamily="18" charset="0"/>
            </a:endParaRPr>
          </a:p>
          <a:p>
            <a:pPr marL="342900" indent="-342900" algn="l" eaLnBrk="0" hangingPunct="0"/>
            <a:r>
              <a:rPr lang="en-US" sz="2000" b="0" dirty="0" smtClean="0">
                <a:solidFill>
                  <a:schemeClr val="tx2"/>
                </a:solidFill>
                <a:latin typeface="+mj-lt"/>
                <a:cs typeface="Times New Roman" pitchFamily="18" charset="0"/>
              </a:rPr>
              <a:t>Things we need to know:</a:t>
            </a:r>
          </a:p>
          <a:p>
            <a:pPr marL="457200" lvl="0" indent="-457200" algn="l">
              <a:buFont typeface="+mj-lt"/>
              <a:buAutoNum type="arabicPeriod"/>
            </a:pPr>
            <a:r>
              <a:rPr lang="en-US" sz="1800" b="0" dirty="0">
                <a:solidFill>
                  <a:schemeClr val="tx2"/>
                </a:solidFill>
              </a:rPr>
              <a:t>What is the cost of this promotion?</a:t>
            </a:r>
          </a:p>
          <a:p>
            <a:pPr marL="457200" lvl="0" indent="-457200" algn="l">
              <a:buFont typeface="+mj-lt"/>
              <a:buAutoNum type="arabicPeriod"/>
            </a:pPr>
            <a:r>
              <a:rPr lang="en-US" sz="1800" b="0" dirty="0">
                <a:solidFill>
                  <a:schemeClr val="tx2"/>
                </a:solidFill>
              </a:rPr>
              <a:t>What are </a:t>
            </a:r>
            <a:r>
              <a:rPr lang="en-US" sz="1800" b="0" dirty="0" smtClean="0">
                <a:solidFill>
                  <a:schemeClr val="tx2"/>
                </a:solidFill>
              </a:rPr>
              <a:t>the sales </a:t>
            </a:r>
            <a:r>
              <a:rPr lang="en-US" sz="1800" b="0" dirty="0">
                <a:solidFill>
                  <a:schemeClr val="tx2"/>
                </a:solidFill>
              </a:rPr>
              <a:t>(in cases) </a:t>
            </a:r>
            <a:r>
              <a:rPr lang="en-US" sz="1800" b="0" dirty="0" smtClean="0">
                <a:solidFill>
                  <a:schemeClr val="tx2"/>
                </a:solidFill>
              </a:rPr>
              <a:t>required to </a:t>
            </a:r>
            <a:r>
              <a:rPr lang="en-US" sz="1800" b="0" dirty="0">
                <a:solidFill>
                  <a:schemeClr val="tx2"/>
                </a:solidFill>
              </a:rPr>
              <a:t>break-even on this promotion?</a:t>
            </a:r>
          </a:p>
          <a:p>
            <a:pPr marL="457200" lvl="0" indent="-457200" algn="l">
              <a:buFont typeface="+mj-lt"/>
              <a:buAutoNum type="arabicPeriod"/>
            </a:pPr>
            <a:r>
              <a:rPr lang="en-US" sz="1800" b="0" dirty="0" smtClean="0">
                <a:solidFill>
                  <a:schemeClr val="tx2"/>
                </a:solidFill>
              </a:rPr>
              <a:t>How will </a:t>
            </a:r>
            <a:r>
              <a:rPr lang="en-US" sz="1800" b="0" dirty="0">
                <a:solidFill>
                  <a:schemeClr val="tx2"/>
                </a:solidFill>
              </a:rPr>
              <a:t>the consumer promotion impact profits?</a:t>
            </a:r>
          </a:p>
          <a:p>
            <a:pPr marL="457200" lvl="0" indent="-457200" algn="l">
              <a:buFont typeface="+mj-lt"/>
              <a:buAutoNum type="arabicPeriod"/>
            </a:pPr>
            <a:r>
              <a:rPr lang="en-US" sz="1800" b="0" dirty="0" smtClean="0">
                <a:solidFill>
                  <a:schemeClr val="tx2"/>
                </a:solidFill>
              </a:rPr>
              <a:t>Should the manager proceed with the </a:t>
            </a:r>
            <a:r>
              <a:rPr lang="en-US" sz="1800" b="0" dirty="0">
                <a:solidFill>
                  <a:schemeClr val="tx2"/>
                </a:solidFill>
              </a:rPr>
              <a:t>promotion? </a:t>
            </a:r>
            <a:endParaRPr lang="en-US" sz="1800" b="0" dirty="0">
              <a:solidFill>
                <a:schemeClr val="tx2"/>
              </a:solidFill>
              <a:effectLst/>
            </a:endParaRPr>
          </a:p>
        </p:txBody>
      </p:sp>
      <p:sp>
        <p:nvSpPr>
          <p:cNvPr id="5"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1" y="622613"/>
            <a:ext cx="7524749"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sp>
        <p:nvSpPr>
          <p:cNvPr id="2" name="TextBox 1"/>
          <p:cNvSpPr txBox="1"/>
          <p:nvPr/>
        </p:nvSpPr>
        <p:spPr>
          <a:xfrm>
            <a:off x="122238" y="6424551"/>
            <a:ext cx="8237991" cy="461665"/>
          </a:xfrm>
          <a:prstGeom prst="rect">
            <a:avLst/>
          </a:prstGeom>
          <a:noFill/>
        </p:spPr>
        <p:txBody>
          <a:bodyPr wrap="square" rtlCol="0">
            <a:spAutoFit/>
          </a:bodyPr>
          <a:lstStyle/>
          <a:p>
            <a:pPr algn="l"/>
            <a:r>
              <a:rPr lang="en-US" sz="1200" i="1" dirty="0" smtClean="0">
                <a:solidFill>
                  <a:schemeClr val="tx2"/>
                </a:solidFill>
              </a:rPr>
              <a:t>NOTE:  Here we will consider total cost and profitability combining spend on newspaper and web coupon distribution and redemption.  We can later return to the relative cost and effectiveness of each spend.</a:t>
            </a:r>
            <a:endParaRPr lang="en-US" sz="1200" i="1" dirty="0">
              <a:solidFill>
                <a:schemeClr val="tx2"/>
              </a:solidFill>
            </a:endParaRPr>
          </a:p>
        </p:txBody>
      </p:sp>
    </p:spTree>
    <p:extLst>
      <p:ext uri="{BB962C8B-B14F-4D97-AF65-F5344CB8AC3E}">
        <p14:creationId xmlns:p14="http://schemas.microsoft.com/office/powerpoint/2010/main" val="2163476438"/>
      </p:ext>
    </p:extLst>
  </p:cSld>
  <p:clrMapOvr>
    <a:masterClrMapping/>
  </p:clrMapOvr>
  <p:transition>
    <p:zoom/>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1B3DFF9-4B26-4D27-939B-7CB3FE961A9D}" type="slidenum">
              <a:rPr lang="en-US" smtClean="0"/>
              <a:pPr/>
              <a:t>1</a:t>
            </a:fld>
            <a:endParaRPr lang="en-US"/>
          </a:p>
        </p:txBody>
      </p:sp>
      <p:sp>
        <p:nvSpPr>
          <p:cNvPr id="4" name="Title 1"/>
          <p:cNvSpPr txBox="1">
            <a:spLocks/>
          </p:cNvSpPr>
          <p:nvPr/>
        </p:nvSpPr>
        <p:spPr bwMode="auto">
          <a:xfrm>
            <a:off x="122238" y="213628"/>
            <a:ext cx="8793162" cy="30777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buSzPct val="120000"/>
              <a:defRPr sz="1600">
                <a:solidFill>
                  <a:schemeClr val="tx1"/>
                </a:solidFill>
                <a:latin typeface="+mn-lt"/>
                <a:ea typeface="+mn-ea"/>
                <a:cs typeface="+mn-cs"/>
              </a:defRPr>
            </a:lvl1pPr>
            <a:lvl2pPr marL="147638" indent="-146050" algn="l" defTabSz="912813" rtl="0" fontAlgn="base">
              <a:spcBef>
                <a:spcPct val="0"/>
              </a:spcBef>
              <a:spcAft>
                <a:spcPct val="0"/>
              </a:spcAft>
              <a:buSzPct val="120000"/>
              <a:buChar char="•"/>
              <a:defRPr sz="1600">
                <a:solidFill>
                  <a:schemeClr val="tx1"/>
                </a:solidFill>
                <a:latin typeface="+mn-lt"/>
              </a:defRPr>
            </a:lvl2pPr>
            <a:lvl3pPr marL="301625" indent="-152400" algn="l" defTabSz="912813" rtl="0" fontAlgn="base">
              <a:spcBef>
                <a:spcPct val="0"/>
              </a:spcBef>
              <a:spcAft>
                <a:spcPct val="0"/>
              </a:spcAft>
              <a:buChar char="–"/>
              <a:defRPr sz="1600">
                <a:solidFill>
                  <a:schemeClr val="tx1"/>
                </a:solidFill>
                <a:latin typeface="+mn-lt"/>
              </a:defRPr>
            </a:lvl3pPr>
            <a:lvl4pPr marL="441325" indent="-138113" algn="l" defTabSz="912813" rtl="0" fontAlgn="base">
              <a:spcBef>
                <a:spcPct val="0"/>
              </a:spcBef>
              <a:spcAft>
                <a:spcPct val="0"/>
              </a:spcAft>
              <a:buSzPct val="89000"/>
              <a:buChar char="•"/>
              <a:defRPr sz="1600">
                <a:solidFill>
                  <a:schemeClr val="tx1"/>
                </a:solidFill>
                <a:latin typeface="+mn-lt"/>
              </a:defRPr>
            </a:lvl4pPr>
            <a:lvl5pPr marL="593725" indent="-150813" algn="l" defTabSz="912813" rtl="0" fontAlgn="base">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a:lstStyle>
          <a:p>
            <a:r>
              <a:rPr lang="en-US" sz="2000" kern="0" dirty="0" smtClean="0">
                <a:solidFill>
                  <a:schemeClr val="tx2"/>
                </a:solidFill>
              </a:rPr>
              <a:t>PRICING DECISIONS</a:t>
            </a:r>
            <a:endParaRPr lang="en-US" sz="2000" kern="0" dirty="0">
              <a:solidFill>
                <a:schemeClr val="tx2"/>
              </a:solidFill>
            </a:endParaRPr>
          </a:p>
        </p:txBody>
      </p:sp>
      <p:sp>
        <p:nvSpPr>
          <p:cNvPr id="6" name="TextBox 5"/>
          <p:cNvSpPr txBox="1"/>
          <p:nvPr/>
        </p:nvSpPr>
        <p:spPr>
          <a:xfrm>
            <a:off x="122238" y="716721"/>
            <a:ext cx="7256649" cy="400110"/>
          </a:xfrm>
          <a:prstGeom prst="rect">
            <a:avLst/>
          </a:prstGeom>
          <a:solidFill>
            <a:schemeClr val="accent1">
              <a:lumMod val="90000"/>
            </a:schemeClr>
          </a:solidFill>
        </p:spPr>
        <p:txBody>
          <a:bodyPr wrap="square" rtlCol="0">
            <a:spAutoFit/>
          </a:bodyPr>
          <a:lstStyle/>
          <a:p>
            <a:pPr marL="285750" indent="-285750" algn="l">
              <a:buFont typeface="Wingdings" panose="05000000000000000000" pitchFamily="2" charset="2"/>
              <a:buChar char="Ø"/>
            </a:pPr>
            <a:r>
              <a:rPr lang="en-US" sz="2000" dirty="0" smtClean="0">
                <a:solidFill>
                  <a:schemeClr val="tx2"/>
                </a:solidFill>
              </a:rPr>
              <a:t>Temporary Price Reductions</a:t>
            </a:r>
          </a:p>
        </p:txBody>
      </p:sp>
      <p:pic>
        <p:nvPicPr>
          <p:cNvPr id="7" name="Picture 2" descr="http://www.retailnewsinsider.com/wp-content/uploads/2012/11/fsi-nov-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00" y="1800469"/>
            <a:ext cx="6337687" cy="367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65360"/>
      </p:ext>
    </p:extLst>
  </p:cSld>
  <p:clrMapOvr>
    <a:masterClrMapping/>
  </p:clrMapOvr>
  <p:transition>
    <p:zoom/>
    <p:sndAc>
      <p:end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19</a:t>
            </a:fld>
            <a:endParaRPr lang="en-US"/>
          </a:p>
        </p:txBody>
      </p:sp>
      <p:sp>
        <p:nvSpPr>
          <p:cNvPr id="5"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Newspaper Coupon Costs</a:t>
            </a:r>
            <a:endParaRPr lang="en-US" sz="1800" i="1" dirty="0">
              <a:solidFill>
                <a:schemeClr val="tx2"/>
              </a:solidFill>
            </a:endParaRPr>
          </a:p>
        </p:txBody>
      </p:sp>
      <p:sp>
        <p:nvSpPr>
          <p:cNvPr id="7" name="Content Placeholder 2"/>
          <p:cNvSpPr>
            <a:spLocks noGrp="1"/>
          </p:cNvSpPr>
          <p:nvPr>
            <p:ph sz="quarter" idx="1"/>
          </p:nvPr>
        </p:nvSpPr>
        <p:spPr>
          <a:xfrm>
            <a:off x="611188" y="1916092"/>
            <a:ext cx="8401276" cy="3000293"/>
          </a:xfrm>
        </p:spPr>
        <p:txBody>
          <a:bodyPr>
            <a:noAutofit/>
          </a:bodyPr>
          <a:lstStyle/>
          <a:p>
            <a:pPr marL="285750" indent="-285750">
              <a:buFont typeface="Arial" panose="020B0604020202020204" pitchFamily="34" charset="0"/>
              <a:buChar char="•"/>
            </a:pPr>
            <a:r>
              <a:rPr lang="en-US" sz="1800" dirty="0" smtClean="0">
                <a:solidFill>
                  <a:schemeClr val="tx2"/>
                </a:solidFill>
              </a:rPr>
              <a:t>2MM coupons on each of 2 Sundays =  4MM coupons will be printed and distributed</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Printing and distribution costs are </a:t>
            </a:r>
            <a:r>
              <a:rPr lang="en-US" sz="1800" dirty="0">
                <a:solidFill>
                  <a:schemeClr val="tx2"/>
                </a:solidFill>
              </a:rPr>
              <a:t>4</a:t>
            </a:r>
            <a:r>
              <a:rPr lang="en-US" sz="1800" dirty="0" smtClean="0">
                <a:solidFill>
                  <a:schemeClr val="tx2"/>
                </a:solidFill>
              </a:rPr>
              <a:t>,000 x $15 = </a:t>
            </a:r>
            <a:r>
              <a:rPr lang="en-US" sz="1800" i="1" u="sng" dirty="0" smtClean="0">
                <a:solidFill>
                  <a:schemeClr val="tx2"/>
                </a:solidFill>
              </a:rPr>
              <a:t>$60,000</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a:solidFill>
                  <a:schemeClr val="tx2"/>
                </a:solidFill>
              </a:rPr>
              <a:t>4</a:t>
            </a:r>
            <a:r>
              <a:rPr lang="en-US" sz="1800" dirty="0" smtClean="0">
                <a:solidFill>
                  <a:schemeClr val="tx2"/>
                </a:solidFill>
              </a:rPr>
              <a:t>00,000 (10% of total) coupons will be redeemed</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Processing costs are </a:t>
            </a:r>
            <a:r>
              <a:rPr lang="en-US" sz="1800" dirty="0">
                <a:solidFill>
                  <a:schemeClr val="tx2"/>
                </a:solidFill>
              </a:rPr>
              <a:t>4</a:t>
            </a:r>
            <a:r>
              <a:rPr lang="en-US" sz="1800" dirty="0" smtClean="0">
                <a:solidFill>
                  <a:schemeClr val="tx2"/>
                </a:solidFill>
              </a:rPr>
              <a:t>00,000 x $0.10 = </a:t>
            </a:r>
            <a:r>
              <a:rPr lang="en-US" sz="1800" i="1" u="sng" dirty="0" smtClean="0">
                <a:solidFill>
                  <a:schemeClr val="tx2"/>
                </a:solidFill>
              </a:rPr>
              <a:t>$40,000</a:t>
            </a: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dirty="0" smtClean="0">
                <a:solidFill>
                  <a:schemeClr val="tx2"/>
                </a:solidFill>
              </a:rPr>
              <a:t>Payment to retailer is </a:t>
            </a:r>
            <a:r>
              <a:rPr lang="en-US" sz="1800" i="1" u="sng" dirty="0" smtClean="0">
                <a:solidFill>
                  <a:schemeClr val="tx2"/>
                </a:solidFill>
              </a:rPr>
              <a:t>$400,000</a:t>
            </a:r>
            <a:r>
              <a:rPr lang="en-US" sz="1800" dirty="0" smtClean="0">
                <a:solidFill>
                  <a:schemeClr val="tx2"/>
                </a:solidFill>
              </a:rPr>
              <a:t> (400,000 coupons at $1 face value)</a:t>
            </a:r>
            <a:endParaRPr lang="en-US" sz="1800" i="1" u="sng" dirty="0" smtClean="0">
              <a:solidFill>
                <a:schemeClr val="tx2"/>
              </a:solidFill>
            </a:endParaRP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i="1" u="sng" dirty="0" smtClean="0">
                <a:solidFill>
                  <a:schemeClr val="tx2"/>
                </a:solidFill>
              </a:rPr>
              <a:t>Total costs are $500,000</a:t>
            </a:r>
          </a:p>
          <a:p>
            <a:pPr marL="285750" indent="-285750">
              <a:buFont typeface="Arial" panose="020B0604020202020204" pitchFamily="34" charset="0"/>
              <a:buChar char="•"/>
            </a:pPr>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036764061"/>
      </p:ext>
    </p:extLst>
  </p:cSld>
  <p:clrMapOvr>
    <a:masterClrMapping/>
  </p:clrMapOvr>
  <p:transition>
    <p:zoom/>
    <p:sndAc>
      <p:end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20</a:t>
            </a:fld>
            <a:endParaRPr lang="en-US"/>
          </a:p>
        </p:txBody>
      </p:sp>
      <p:sp>
        <p:nvSpPr>
          <p:cNvPr id="5"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Website Coupon Costs</a:t>
            </a:r>
            <a:endParaRPr lang="en-US" sz="1800" i="1" dirty="0">
              <a:solidFill>
                <a:schemeClr val="tx2"/>
              </a:solidFill>
            </a:endParaRPr>
          </a:p>
        </p:txBody>
      </p:sp>
      <p:sp>
        <p:nvSpPr>
          <p:cNvPr id="7" name="Content Placeholder 2"/>
          <p:cNvSpPr>
            <a:spLocks noGrp="1"/>
          </p:cNvSpPr>
          <p:nvPr>
            <p:ph sz="quarter" idx="1"/>
          </p:nvPr>
        </p:nvSpPr>
        <p:spPr>
          <a:xfrm>
            <a:off x="611188" y="1298576"/>
            <a:ext cx="8401276" cy="3000293"/>
          </a:xfrm>
        </p:spPr>
        <p:txBody>
          <a:bodyPr>
            <a:noAutofit/>
          </a:bodyPr>
          <a:lstStyle/>
          <a:p>
            <a:pPr marL="285750" indent="-285750">
              <a:buFont typeface="Arial" panose="020B0604020202020204" pitchFamily="34" charset="0"/>
              <a:buChar char="•"/>
            </a:pPr>
            <a:r>
              <a:rPr lang="en-US" sz="1800" dirty="0" smtClean="0">
                <a:solidFill>
                  <a:schemeClr val="tx2"/>
                </a:solidFill>
              </a:rPr>
              <a:t>100MM pages views with a 4% click rate yields 4,000,000 site visits</a:t>
            </a: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dirty="0" smtClean="0">
                <a:solidFill>
                  <a:schemeClr val="tx2"/>
                </a:solidFill>
              </a:rPr>
              <a:t>At a cost per 1000 impressions of $0.6 this is </a:t>
            </a:r>
            <a:r>
              <a:rPr lang="en-US" sz="1800" u="sng" dirty="0" smtClean="0">
                <a:solidFill>
                  <a:schemeClr val="tx2"/>
                </a:solidFill>
              </a:rPr>
              <a:t>$60,000</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Printing is done by the consumer*</a:t>
            </a:r>
            <a:endParaRPr lang="en-US" sz="1800" i="1" u="sng" dirty="0" smtClean="0">
              <a:solidFill>
                <a:schemeClr val="tx2"/>
              </a:solidFill>
            </a:endParaRP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400,000 coupons are downloaded and redeemed (10% of the site visits result in download and redemption)</a:t>
            </a:r>
          </a:p>
          <a:p>
            <a:pPr marL="285750" indent="-285750">
              <a:buFont typeface="Arial" panose="020B0604020202020204" pitchFamily="34" charset="0"/>
              <a:buChar char="•"/>
            </a:pPr>
            <a:endParaRPr lang="en-US" sz="1800" dirty="0" smtClean="0">
              <a:solidFill>
                <a:schemeClr val="tx2"/>
              </a:solidFill>
            </a:endParaRPr>
          </a:p>
          <a:p>
            <a:pPr marL="285750" indent="-285750">
              <a:buFont typeface="Arial" panose="020B0604020202020204" pitchFamily="34" charset="0"/>
              <a:buChar char="•"/>
            </a:pPr>
            <a:r>
              <a:rPr lang="en-US" sz="1800" dirty="0" smtClean="0">
                <a:solidFill>
                  <a:schemeClr val="tx2"/>
                </a:solidFill>
              </a:rPr>
              <a:t>Processing costs are 400,000 x $0.10 = </a:t>
            </a:r>
            <a:r>
              <a:rPr lang="en-US" sz="1800" i="1" u="sng" dirty="0" smtClean="0">
                <a:solidFill>
                  <a:schemeClr val="tx2"/>
                </a:solidFill>
              </a:rPr>
              <a:t>$40,000</a:t>
            </a: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dirty="0" smtClean="0">
                <a:solidFill>
                  <a:schemeClr val="tx2"/>
                </a:solidFill>
              </a:rPr>
              <a:t>Payment to retailer is </a:t>
            </a:r>
            <a:r>
              <a:rPr lang="en-US" sz="1800" i="1" u="sng" dirty="0" smtClean="0">
                <a:solidFill>
                  <a:schemeClr val="tx2"/>
                </a:solidFill>
              </a:rPr>
              <a:t>$400,000</a:t>
            </a:r>
            <a:r>
              <a:rPr lang="en-US" sz="1800" dirty="0" smtClean="0">
                <a:solidFill>
                  <a:schemeClr val="tx2"/>
                </a:solidFill>
              </a:rPr>
              <a:t> (400,000 coupons at $1 face value)</a:t>
            </a:r>
            <a:endParaRPr lang="en-US" sz="1800" i="1" u="sng" dirty="0" smtClean="0">
              <a:solidFill>
                <a:schemeClr val="tx2"/>
              </a:solidFill>
            </a:endParaRPr>
          </a:p>
          <a:p>
            <a:pPr marL="285750" indent="-285750">
              <a:buFont typeface="Arial" panose="020B0604020202020204" pitchFamily="34" charset="0"/>
              <a:buChar char="•"/>
            </a:pPr>
            <a:endParaRPr lang="en-US" sz="1800" dirty="0">
              <a:solidFill>
                <a:schemeClr val="tx2"/>
              </a:solidFill>
            </a:endParaRPr>
          </a:p>
          <a:p>
            <a:pPr marL="285750" indent="-285750">
              <a:buFont typeface="Arial" panose="020B0604020202020204" pitchFamily="34" charset="0"/>
              <a:buChar char="•"/>
            </a:pPr>
            <a:r>
              <a:rPr lang="en-US" sz="1800" i="1" u="sng" dirty="0" smtClean="0">
                <a:solidFill>
                  <a:schemeClr val="tx2"/>
                </a:solidFill>
              </a:rPr>
              <a:t>Total costs are $500,000</a:t>
            </a:r>
          </a:p>
          <a:p>
            <a:pPr marL="285750" indent="-285750">
              <a:buFont typeface="Arial" panose="020B0604020202020204" pitchFamily="34" charset="0"/>
              <a:buChar char="•"/>
            </a:pPr>
            <a:endParaRPr lang="en-US" sz="1800" dirty="0">
              <a:solidFill>
                <a:schemeClr val="tx2"/>
              </a:solidFill>
            </a:endParaRPr>
          </a:p>
          <a:p>
            <a:endParaRPr lang="en-US" sz="1800" dirty="0">
              <a:solidFill>
                <a:schemeClr val="tx2"/>
              </a:solidFill>
            </a:endParaRPr>
          </a:p>
        </p:txBody>
      </p:sp>
      <p:sp>
        <p:nvSpPr>
          <p:cNvPr id="2" name="TextBox 1"/>
          <p:cNvSpPr txBox="1"/>
          <p:nvPr/>
        </p:nvSpPr>
        <p:spPr>
          <a:xfrm>
            <a:off x="0" y="6601568"/>
            <a:ext cx="7264400" cy="246221"/>
          </a:xfrm>
          <a:prstGeom prst="rect">
            <a:avLst/>
          </a:prstGeom>
          <a:noFill/>
        </p:spPr>
        <p:txBody>
          <a:bodyPr wrap="square" rtlCol="0">
            <a:spAutoFit/>
          </a:bodyPr>
          <a:lstStyle/>
          <a:p>
            <a:pPr algn="l"/>
            <a:r>
              <a:rPr lang="en-US" sz="1000" dirty="0" smtClean="0"/>
              <a:t>*NOTE:  We allow one printing per IP address.  However, this can be circumvented by using multiple computers.  </a:t>
            </a:r>
            <a:endParaRPr lang="en-US" sz="1000" dirty="0"/>
          </a:p>
        </p:txBody>
      </p:sp>
    </p:spTree>
    <p:extLst>
      <p:ext uri="{BB962C8B-B14F-4D97-AF65-F5344CB8AC3E}">
        <p14:creationId xmlns:p14="http://schemas.microsoft.com/office/powerpoint/2010/main" val="949298649"/>
      </p:ext>
    </p:extLst>
  </p:cSld>
  <p:clrMapOvr>
    <a:masterClrMapping/>
  </p:clrMapOvr>
  <p:transition>
    <p:zoom/>
    <p:sndAc>
      <p:end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21</a:t>
            </a:fld>
            <a:endParaRPr lang="en-US"/>
          </a:p>
        </p:txBody>
      </p:sp>
      <p:sp>
        <p:nvSpPr>
          <p:cNvPr id="5"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Promotion Cost Summary</a:t>
            </a:r>
            <a:endParaRPr lang="en-US" sz="1800" i="1" dirty="0">
              <a:solidFill>
                <a:schemeClr val="tx2"/>
              </a:solidFill>
            </a:endParaRPr>
          </a:p>
        </p:txBody>
      </p:sp>
      <p:sp>
        <p:nvSpPr>
          <p:cNvPr id="6"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TextBox 6"/>
          <p:cNvSpPr txBox="1"/>
          <p:nvPr/>
        </p:nvSpPr>
        <p:spPr>
          <a:xfrm>
            <a:off x="611188" y="1520042"/>
            <a:ext cx="6775450" cy="369332"/>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b="0" dirty="0" smtClean="0">
                <a:solidFill>
                  <a:schemeClr val="tx2"/>
                </a:solidFill>
              </a:rPr>
              <a:t>For Newspaper coupons, the costs are as follows:</a:t>
            </a:r>
            <a:endParaRPr lang="en-US" sz="1800" b="0" dirty="0">
              <a:solidFill>
                <a:schemeClr val="tx2"/>
              </a:solidFill>
            </a:endParaRPr>
          </a:p>
        </p:txBody>
      </p:sp>
      <p:sp>
        <p:nvSpPr>
          <p:cNvPr id="8" name="TextBox 7"/>
          <p:cNvSpPr txBox="1"/>
          <p:nvPr/>
        </p:nvSpPr>
        <p:spPr>
          <a:xfrm>
            <a:off x="611188" y="4081865"/>
            <a:ext cx="6775450" cy="369332"/>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b="0" dirty="0" smtClean="0">
                <a:solidFill>
                  <a:schemeClr val="tx2"/>
                </a:solidFill>
              </a:rPr>
              <a:t>For Website coupons the costs are as follows:</a:t>
            </a:r>
            <a:endParaRPr lang="en-US" sz="1800" b="0" dirty="0">
              <a:solidFill>
                <a:schemeClr val="tx2"/>
              </a:solidFill>
            </a:endParaRPr>
          </a:p>
        </p:txBody>
      </p:sp>
      <p:sp>
        <p:nvSpPr>
          <p:cNvPr id="9" name="Rectangle 8"/>
          <p:cNvSpPr/>
          <p:nvPr/>
        </p:nvSpPr>
        <p:spPr>
          <a:xfrm>
            <a:off x="611188" y="2356008"/>
            <a:ext cx="6735762" cy="1200329"/>
          </a:xfrm>
          <a:prstGeom prst="rect">
            <a:avLst/>
          </a:prstGeom>
        </p:spPr>
        <p:txBody>
          <a:bodyPr wrap="square">
            <a:spAutoFit/>
          </a:bodyPr>
          <a:lstStyle/>
          <a:p>
            <a:pPr marL="285750" indent="-285750" algn="l">
              <a:buFont typeface="Arial" panose="020B0604020202020204" pitchFamily="34" charset="0"/>
              <a:buChar char="•"/>
            </a:pPr>
            <a:r>
              <a:rPr lang="en-US" sz="1800" b="0" dirty="0">
                <a:solidFill>
                  <a:schemeClr val="tx2"/>
                </a:solidFill>
              </a:rPr>
              <a:t>Printing and distribution costs are </a:t>
            </a:r>
            <a:r>
              <a:rPr lang="en-US" sz="1800" b="0" i="1" u="sng" dirty="0" smtClean="0">
                <a:solidFill>
                  <a:schemeClr val="tx2"/>
                </a:solidFill>
              </a:rPr>
              <a:t>$60,000</a:t>
            </a:r>
            <a:endParaRPr lang="en-US" sz="1800" b="0" i="1" u="sng" dirty="0">
              <a:solidFill>
                <a:schemeClr val="tx2"/>
              </a:solidFill>
            </a:endParaRPr>
          </a:p>
          <a:p>
            <a:pPr marL="285750" indent="-285750" algn="l">
              <a:buFont typeface="Arial" panose="020B0604020202020204" pitchFamily="34" charset="0"/>
              <a:buChar char="•"/>
            </a:pPr>
            <a:r>
              <a:rPr lang="en-US" sz="1800" b="0" dirty="0" smtClean="0">
                <a:solidFill>
                  <a:schemeClr val="tx2"/>
                </a:solidFill>
              </a:rPr>
              <a:t>Processing </a:t>
            </a:r>
            <a:r>
              <a:rPr lang="en-US" sz="1800" b="0" dirty="0">
                <a:solidFill>
                  <a:schemeClr val="tx2"/>
                </a:solidFill>
              </a:rPr>
              <a:t>costs are </a:t>
            </a:r>
            <a:r>
              <a:rPr lang="en-US" sz="1800" b="0" i="1" u="sng" dirty="0" smtClean="0">
                <a:solidFill>
                  <a:schemeClr val="tx2"/>
                </a:solidFill>
              </a:rPr>
              <a:t>$40,000</a:t>
            </a:r>
            <a:endParaRPr lang="en-US" sz="1800" b="0" i="1" u="sng" dirty="0">
              <a:solidFill>
                <a:schemeClr val="tx2"/>
              </a:solidFill>
            </a:endParaRPr>
          </a:p>
          <a:p>
            <a:pPr marL="285750" indent="-285750" algn="l">
              <a:buFont typeface="Arial" panose="020B0604020202020204" pitchFamily="34" charset="0"/>
              <a:buChar char="•"/>
            </a:pPr>
            <a:r>
              <a:rPr lang="en-US" sz="1800" b="0" dirty="0" smtClean="0">
                <a:solidFill>
                  <a:schemeClr val="tx2"/>
                </a:solidFill>
              </a:rPr>
              <a:t>Payment </a:t>
            </a:r>
            <a:r>
              <a:rPr lang="en-US" sz="1800" b="0" dirty="0">
                <a:solidFill>
                  <a:schemeClr val="tx2"/>
                </a:solidFill>
              </a:rPr>
              <a:t>to retailer is </a:t>
            </a:r>
            <a:r>
              <a:rPr lang="en-US" sz="1800" b="0" i="1" u="sng" dirty="0" smtClean="0">
                <a:solidFill>
                  <a:schemeClr val="tx2"/>
                </a:solidFill>
              </a:rPr>
              <a:t>$400,000</a:t>
            </a:r>
            <a:endParaRPr lang="en-US" sz="1800" b="0" i="1" u="sng" dirty="0">
              <a:solidFill>
                <a:schemeClr val="tx2"/>
              </a:solidFill>
            </a:endParaRPr>
          </a:p>
        </p:txBody>
      </p:sp>
      <p:sp>
        <p:nvSpPr>
          <p:cNvPr id="12" name="Rectangle 11"/>
          <p:cNvSpPr/>
          <p:nvPr/>
        </p:nvSpPr>
        <p:spPr>
          <a:xfrm>
            <a:off x="621086" y="4847846"/>
            <a:ext cx="6735762" cy="1200329"/>
          </a:xfrm>
          <a:prstGeom prst="rect">
            <a:avLst/>
          </a:prstGeom>
        </p:spPr>
        <p:txBody>
          <a:bodyPr wrap="square">
            <a:spAutoFit/>
          </a:bodyPr>
          <a:lstStyle/>
          <a:p>
            <a:pPr marL="285750" indent="-285750" algn="l">
              <a:buFont typeface="Arial" panose="020B0604020202020204" pitchFamily="34" charset="0"/>
              <a:buChar char="•"/>
            </a:pPr>
            <a:r>
              <a:rPr lang="en-US" sz="1800" b="0" dirty="0" smtClean="0">
                <a:solidFill>
                  <a:schemeClr val="tx2"/>
                </a:solidFill>
              </a:rPr>
              <a:t>Payment to the network is </a:t>
            </a:r>
            <a:r>
              <a:rPr lang="en-US" sz="1800" b="0" i="1" u="sng" dirty="0" smtClean="0">
                <a:solidFill>
                  <a:schemeClr val="tx2"/>
                </a:solidFill>
              </a:rPr>
              <a:t>$60,000</a:t>
            </a:r>
            <a:endParaRPr lang="en-US" sz="1800" b="0" i="1" u="sng" dirty="0">
              <a:solidFill>
                <a:schemeClr val="tx2"/>
              </a:solidFill>
            </a:endParaRPr>
          </a:p>
          <a:p>
            <a:pPr marL="285750" indent="-285750" algn="l">
              <a:buFont typeface="Arial" panose="020B0604020202020204" pitchFamily="34" charset="0"/>
              <a:buChar char="•"/>
            </a:pPr>
            <a:r>
              <a:rPr lang="en-US" sz="1800" b="0" dirty="0" smtClean="0">
                <a:solidFill>
                  <a:schemeClr val="tx2"/>
                </a:solidFill>
              </a:rPr>
              <a:t>Processing </a:t>
            </a:r>
            <a:r>
              <a:rPr lang="en-US" sz="1800" b="0" dirty="0">
                <a:solidFill>
                  <a:schemeClr val="tx2"/>
                </a:solidFill>
              </a:rPr>
              <a:t>costs are </a:t>
            </a:r>
            <a:r>
              <a:rPr lang="en-US" sz="1800" b="0" i="1" u="sng" dirty="0" smtClean="0">
                <a:solidFill>
                  <a:schemeClr val="tx2"/>
                </a:solidFill>
              </a:rPr>
              <a:t>$40,000</a:t>
            </a:r>
            <a:endParaRPr lang="en-US" sz="1800" b="0" i="1" u="sng" dirty="0">
              <a:solidFill>
                <a:schemeClr val="tx2"/>
              </a:solidFill>
            </a:endParaRPr>
          </a:p>
          <a:p>
            <a:pPr marL="285750" indent="-285750" algn="l">
              <a:buFont typeface="Arial" panose="020B0604020202020204" pitchFamily="34" charset="0"/>
              <a:buChar char="•"/>
            </a:pPr>
            <a:r>
              <a:rPr lang="en-US" sz="1800" b="0" dirty="0" smtClean="0">
                <a:solidFill>
                  <a:schemeClr val="tx2"/>
                </a:solidFill>
              </a:rPr>
              <a:t>Payment </a:t>
            </a:r>
            <a:r>
              <a:rPr lang="en-US" sz="1800" b="0" dirty="0">
                <a:solidFill>
                  <a:schemeClr val="tx2"/>
                </a:solidFill>
              </a:rPr>
              <a:t>to retailer is </a:t>
            </a:r>
            <a:r>
              <a:rPr lang="en-US" sz="1800" b="0" i="1" u="sng" dirty="0" smtClean="0">
                <a:solidFill>
                  <a:schemeClr val="tx2"/>
                </a:solidFill>
              </a:rPr>
              <a:t>$400,000</a:t>
            </a:r>
            <a:endParaRPr lang="en-US" sz="1800" b="0" i="1" u="sng" dirty="0">
              <a:solidFill>
                <a:schemeClr val="tx2"/>
              </a:solidFill>
            </a:endParaRPr>
          </a:p>
        </p:txBody>
      </p:sp>
    </p:spTree>
    <p:extLst>
      <p:ext uri="{BB962C8B-B14F-4D97-AF65-F5344CB8AC3E}">
        <p14:creationId xmlns:p14="http://schemas.microsoft.com/office/powerpoint/2010/main" val="59561761"/>
      </p:ext>
    </p:extLst>
  </p:cSld>
  <p:clrMapOvr>
    <a:masterClrMapping/>
  </p:clrMapOvr>
  <p:transition>
    <p:zoom/>
    <p:sndAc>
      <p:end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22</a:t>
            </a:fld>
            <a:endParaRPr lang="en-US"/>
          </a:p>
        </p:txBody>
      </p:sp>
      <p:sp>
        <p:nvSpPr>
          <p:cNvPr id="8" name="Rectangle 3"/>
          <p:cNvSpPr txBox="1">
            <a:spLocks noChangeArrowheads="1"/>
          </p:cNvSpPr>
          <p:nvPr/>
        </p:nvSpPr>
        <p:spPr bwMode="auto">
          <a:xfrm>
            <a:off x="137600" y="98004"/>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9" name="Rectangle 36"/>
          <p:cNvSpPr>
            <a:spLocks noChangeArrowheads="1"/>
          </p:cNvSpPr>
          <p:nvPr/>
        </p:nvSpPr>
        <p:spPr bwMode="auto">
          <a:xfrm>
            <a:off x="137600" y="428987"/>
            <a:ext cx="8793162"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err="1" smtClean="0">
                <a:solidFill>
                  <a:schemeClr val="tx2"/>
                </a:solidFill>
              </a:rPr>
              <a:t>Sonnier</a:t>
            </a:r>
            <a:r>
              <a:rPr lang="en-US" sz="1800" i="1" dirty="0" smtClean="0">
                <a:solidFill>
                  <a:schemeClr val="tx2"/>
                </a:solidFill>
              </a:rPr>
              <a:t> Seasoned Salt:  Simple Breakeven Economics</a:t>
            </a:r>
            <a:endParaRPr lang="en-US" sz="1800" i="1" dirty="0">
              <a:solidFill>
                <a:schemeClr val="tx2"/>
              </a:solidFill>
            </a:endParaRPr>
          </a:p>
        </p:txBody>
      </p:sp>
      <p:sp>
        <p:nvSpPr>
          <p:cNvPr id="2" name="TextBox 1"/>
          <p:cNvSpPr txBox="1"/>
          <p:nvPr/>
        </p:nvSpPr>
        <p:spPr>
          <a:xfrm>
            <a:off x="-59376" y="6638196"/>
            <a:ext cx="8360229" cy="276999"/>
          </a:xfrm>
          <a:prstGeom prst="rect">
            <a:avLst/>
          </a:prstGeom>
          <a:noFill/>
        </p:spPr>
        <p:txBody>
          <a:bodyPr wrap="square" rtlCol="0">
            <a:spAutoFit/>
          </a:bodyPr>
          <a:lstStyle/>
          <a:p>
            <a:pPr algn="l"/>
            <a:r>
              <a:rPr lang="en-US" sz="1200" i="1" dirty="0" smtClean="0"/>
              <a:t>NOTE:  A unit here is a 16 oz. container on which the normal margin is $1.55.</a:t>
            </a:r>
            <a:endParaRPr lang="en-US" sz="1200" i="1" dirty="0"/>
          </a:p>
        </p:txBody>
      </p:sp>
      <p:sp>
        <p:nvSpPr>
          <p:cNvPr id="10" name="TextBox 9"/>
          <p:cNvSpPr txBox="1"/>
          <p:nvPr/>
        </p:nvSpPr>
        <p:spPr>
          <a:xfrm>
            <a:off x="137600" y="4235845"/>
            <a:ext cx="8923610" cy="1077218"/>
          </a:xfrm>
          <a:prstGeom prst="rect">
            <a:avLst/>
          </a:prstGeom>
          <a:solidFill>
            <a:schemeClr val="bg1">
              <a:lumMod val="9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Sales of 266,667 units (11,111 cases) would cover the promotional costs of $120K</a:t>
            </a:r>
          </a:p>
          <a:p>
            <a:pPr marL="285750" indent="-285750" algn="l">
              <a:buFont typeface="Wingdings" panose="05000000000000000000" pitchFamily="2" charset="2"/>
              <a:buChar char="Ø"/>
            </a:pPr>
            <a:r>
              <a:rPr lang="en-US" dirty="0" smtClean="0">
                <a:solidFill>
                  <a:schemeClr val="tx2"/>
                </a:solidFill>
              </a:rPr>
              <a:t>Does this imply that sales beyond 266,667 units are profitable?</a:t>
            </a:r>
          </a:p>
          <a:p>
            <a:pPr marL="285750" indent="-285750" algn="l">
              <a:buFont typeface="Wingdings" panose="05000000000000000000" pitchFamily="2" charset="2"/>
              <a:buChar char="Ø"/>
            </a:pPr>
            <a:r>
              <a:rPr lang="en-US" dirty="0" smtClean="0">
                <a:solidFill>
                  <a:schemeClr val="tx2"/>
                </a:solidFill>
              </a:rPr>
              <a:t>We need to understand the concept of baseline and incremental sales</a:t>
            </a:r>
          </a:p>
        </p:txBody>
      </p:sp>
      <p:sp>
        <p:nvSpPr>
          <p:cNvPr id="3" name="TextBox 2"/>
          <p:cNvSpPr txBox="1"/>
          <p:nvPr/>
        </p:nvSpPr>
        <p:spPr>
          <a:xfrm>
            <a:off x="137600" y="1116281"/>
            <a:ext cx="8777800" cy="369332"/>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b="0" dirty="0" smtClean="0">
                <a:solidFill>
                  <a:schemeClr val="tx2"/>
                </a:solidFill>
              </a:rPr>
              <a:t>Even if a single coupon is not redeemed, </a:t>
            </a:r>
            <a:r>
              <a:rPr lang="en-US" sz="1800" b="0" dirty="0" err="1" smtClean="0">
                <a:solidFill>
                  <a:schemeClr val="tx2"/>
                </a:solidFill>
              </a:rPr>
              <a:t>Sonnier’s</a:t>
            </a:r>
            <a:r>
              <a:rPr lang="en-US" sz="1800" b="0" dirty="0" smtClean="0">
                <a:solidFill>
                  <a:schemeClr val="tx2"/>
                </a:solidFill>
              </a:rPr>
              <a:t> will spend $120K</a:t>
            </a:r>
            <a:endParaRPr lang="en-US" sz="1800" b="0" dirty="0">
              <a:solidFill>
                <a:schemeClr val="tx2"/>
              </a:solidFill>
            </a:endParaRPr>
          </a:p>
        </p:txBody>
      </p:sp>
      <p:grpSp>
        <p:nvGrpSpPr>
          <p:cNvPr id="7" name="Group 6"/>
          <p:cNvGrpSpPr/>
          <p:nvPr/>
        </p:nvGrpSpPr>
        <p:grpSpPr>
          <a:xfrm>
            <a:off x="27405" y="1593717"/>
            <a:ext cx="9144000" cy="2346148"/>
            <a:chOff x="27405" y="1593717"/>
            <a:chExt cx="9144000" cy="2346148"/>
          </a:xfrm>
        </p:grpSpPr>
        <p:pic>
          <p:nvPicPr>
            <p:cNvPr id="5" name="Picture 4"/>
            <p:cNvPicPr>
              <a:picLocks noChangeAspect="1"/>
            </p:cNvPicPr>
            <p:nvPr/>
          </p:nvPicPr>
          <p:blipFill>
            <a:blip r:embed="rId2"/>
            <a:stretch>
              <a:fillRect/>
            </a:stretch>
          </p:blipFill>
          <p:spPr>
            <a:xfrm>
              <a:off x="27405" y="1593717"/>
              <a:ext cx="9144000" cy="2346148"/>
            </a:xfrm>
            <a:prstGeom prst="rect">
              <a:avLst/>
            </a:prstGeom>
          </p:spPr>
        </p:pic>
        <p:sp>
          <p:nvSpPr>
            <p:cNvPr id="6" name="Rectangle 5"/>
            <p:cNvSpPr/>
            <p:nvPr/>
          </p:nvSpPr>
          <p:spPr bwMode="auto">
            <a:xfrm>
              <a:off x="47500" y="3313216"/>
              <a:ext cx="7873340" cy="59376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1372791705"/>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23</a:t>
            </a:fld>
            <a:endParaRPr lang="en-US"/>
          </a:p>
        </p:txBody>
      </p:sp>
      <p:sp>
        <p:nvSpPr>
          <p:cNvPr id="8" name="Rectangle 3"/>
          <p:cNvSpPr txBox="1">
            <a:spLocks noChangeArrowheads="1"/>
          </p:cNvSpPr>
          <p:nvPr/>
        </p:nvSpPr>
        <p:spPr bwMode="auto">
          <a:xfrm>
            <a:off x="137600" y="98004"/>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9" name="Rectangle 36"/>
          <p:cNvSpPr>
            <a:spLocks noChangeArrowheads="1"/>
          </p:cNvSpPr>
          <p:nvPr/>
        </p:nvSpPr>
        <p:spPr bwMode="auto">
          <a:xfrm>
            <a:off x="137600" y="428987"/>
            <a:ext cx="8793162"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err="1" smtClean="0">
                <a:solidFill>
                  <a:schemeClr val="tx2"/>
                </a:solidFill>
              </a:rPr>
              <a:t>Sonnier</a:t>
            </a:r>
            <a:r>
              <a:rPr lang="en-US" sz="1800" i="1" dirty="0" smtClean="0">
                <a:solidFill>
                  <a:schemeClr val="tx2"/>
                </a:solidFill>
              </a:rPr>
              <a:t> Seasoned Salt:  Simple Breakeven Economics</a:t>
            </a:r>
            <a:endParaRPr lang="en-US" sz="1800" i="1" dirty="0">
              <a:solidFill>
                <a:schemeClr val="tx2"/>
              </a:solidFill>
            </a:endParaRPr>
          </a:p>
        </p:txBody>
      </p:sp>
      <p:sp>
        <p:nvSpPr>
          <p:cNvPr id="10" name="TextBox 9"/>
          <p:cNvSpPr txBox="1"/>
          <p:nvPr/>
        </p:nvSpPr>
        <p:spPr>
          <a:xfrm>
            <a:off x="550223" y="4343766"/>
            <a:ext cx="4291896" cy="400110"/>
          </a:xfrm>
          <a:prstGeom prst="rect">
            <a:avLst/>
          </a:prstGeom>
          <a:solidFill>
            <a:schemeClr val="accent2"/>
          </a:solidFill>
        </p:spPr>
        <p:txBody>
          <a:bodyPr wrap="square" rtlCol="0">
            <a:spAutoFit/>
          </a:bodyPr>
          <a:lstStyle/>
          <a:p>
            <a:pPr marL="285750" indent="-285750" algn="l">
              <a:buFont typeface="Wingdings" panose="05000000000000000000" pitchFamily="2" charset="2"/>
              <a:buChar char="Ø"/>
            </a:pPr>
            <a:r>
              <a:rPr lang="en-US" sz="2000" dirty="0" smtClean="0">
                <a:solidFill>
                  <a:schemeClr val="tx2"/>
                </a:solidFill>
              </a:rPr>
              <a:t>Baseline Sales</a:t>
            </a:r>
          </a:p>
        </p:txBody>
      </p:sp>
      <p:sp>
        <p:nvSpPr>
          <p:cNvPr id="11" name="TextBox 10"/>
          <p:cNvSpPr txBox="1"/>
          <p:nvPr/>
        </p:nvSpPr>
        <p:spPr>
          <a:xfrm>
            <a:off x="550223" y="5621029"/>
            <a:ext cx="4291896" cy="400110"/>
          </a:xfrm>
          <a:prstGeom prst="rect">
            <a:avLst/>
          </a:prstGeom>
          <a:solidFill>
            <a:schemeClr val="accent2"/>
          </a:solidFill>
        </p:spPr>
        <p:txBody>
          <a:bodyPr wrap="square" rtlCol="0">
            <a:spAutoFit/>
          </a:bodyPr>
          <a:lstStyle/>
          <a:p>
            <a:pPr marL="285750" indent="-285750" algn="l">
              <a:buFont typeface="Wingdings" panose="05000000000000000000" pitchFamily="2" charset="2"/>
              <a:buChar char="Ø"/>
            </a:pPr>
            <a:r>
              <a:rPr lang="en-US" sz="2000" dirty="0" smtClean="0">
                <a:solidFill>
                  <a:schemeClr val="tx2"/>
                </a:solidFill>
              </a:rPr>
              <a:t>Incremental Sales</a:t>
            </a:r>
          </a:p>
        </p:txBody>
      </p:sp>
      <p:sp>
        <p:nvSpPr>
          <p:cNvPr id="12" name="TextBox 11"/>
          <p:cNvSpPr txBox="1"/>
          <p:nvPr/>
        </p:nvSpPr>
        <p:spPr>
          <a:xfrm>
            <a:off x="550223" y="4938797"/>
            <a:ext cx="7837714" cy="400110"/>
          </a:xfrm>
          <a:prstGeom prst="rect">
            <a:avLst/>
          </a:prstGeom>
          <a:solidFill>
            <a:schemeClr val="bg1">
              <a:lumMod val="85000"/>
            </a:schemeClr>
          </a:solidFill>
        </p:spPr>
        <p:txBody>
          <a:bodyPr wrap="square" rtlCol="0">
            <a:spAutoFit/>
          </a:bodyPr>
          <a:lstStyle/>
          <a:p>
            <a:pPr algn="l"/>
            <a:r>
              <a:rPr lang="en-US" sz="2000" i="1" dirty="0" smtClean="0">
                <a:solidFill>
                  <a:schemeClr val="tx2"/>
                </a:solidFill>
              </a:rPr>
              <a:t>Sales expected to occur absent any promotional efforts</a:t>
            </a:r>
            <a:endParaRPr lang="en-US" sz="2000" i="1" dirty="0">
              <a:solidFill>
                <a:schemeClr val="tx2"/>
              </a:solidFill>
            </a:endParaRPr>
          </a:p>
        </p:txBody>
      </p:sp>
      <p:sp>
        <p:nvSpPr>
          <p:cNvPr id="13" name="TextBox 12"/>
          <p:cNvSpPr txBox="1"/>
          <p:nvPr/>
        </p:nvSpPr>
        <p:spPr>
          <a:xfrm>
            <a:off x="550223" y="6243578"/>
            <a:ext cx="6460177" cy="400110"/>
          </a:xfrm>
          <a:prstGeom prst="rect">
            <a:avLst/>
          </a:prstGeom>
          <a:solidFill>
            <a:schemeClr val="bg1">
              <a:lumMod val="85000"/>
            </a:schemeClr>
          </a:solidFill>
        </p:spPr>
        <p:txBody>
          <a:bodyPr wrap="square" rtlCol="0">
            <a:spAutoFit/>
          </a:bodyPr>
          <a:lstStyle/>
          <a:p>
            <a:pPr algn="l"/>
            <a:r>
              <a:rPr lang="en-US" sz="2000" i="1" dirty="0" smtClean="0">
                <a:solidFill>
                  <a:schemeClr val="tx2"/>
                </a:solidFill>
              </a:rPr>
              <a:t>Sales attributable to promotional efforts</a:t>
            </a:r>
            <a:endParaRPr lang="en-US" sz="2000" i="1" dirty="0">
              <a:solidFill>
                <a:schemeClr val="tx2"/>
              </a:solidFill>
            </a:endParaRPr>
          </a:p>
        </p:txBody>
      </p:sp>
      <p:pic>
        <p:nvPicPr>
          <p:cNvPr id="2" name="Picture 1"/>
          <p:cNvPicPr>
            <a:picLocks noChangeAspect="1"/>
          </p:cNvPicPr>
          <p:nvPr/>
        </p:nvPicPr>
        <p:blipFill>
          <a:blip r:embed="rId3"/>
          <a:stretch>
            <a:fillRect/>
          </a:stretch>
        </p:blipFill>
        <p:spPr>
          <a:xfrm>
            <a:off x="1890876" y="904991"/>
            <a:ext cx="4977127" cy="3327555"/>
          </a:xfrm>
          <a:prstGeom prst="rect">
            <a:avLst/>
          </a:prstGeom>
        </p:spPr>
      </p:pic>
    </p:spTree>
    <p:extLst>
      <p:ext uri="{BB962C8B-B14F-4D97-AF65-F5344CB8AC3E}">
        <p14:creationId xmlns:p14="http://schemas.microsoft.com/office/powerpoint/2010/main" val="533181022"/>
      </p:ext>
    </p:extLst>
  </p:cSld>
  <p:clrMapOvr>
    <a:masterClrMapping/>
  </p:clrMapOvr>
  <p:transition>
    <p:zoom/>
    <p:sndAc>
      <p:end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24</a:t>
            </a:fld>
            <a:endParaRPr lang="en-US"/>
          </a:p>
        </p:txBody>
      </p:sp>
      <p:sp>
        <p:nvSpPr>
          <p:cNvPr id="8" name="Rectangle 3"/>
          <p:cNvSpPr txBox="1">
            <a:spLocks noChangeArrowheads="1"/>
          </p:cNvSpPr>
          <p:nvPr/>
        </p:nvSpPr>
        <p:spPr bwMode="auto">
          <a:xfrm>
            <a:off x="137600" y="98004"/>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9" name="Rectangle 36"/>
          <p:cNvSpPr>
            <a:spLocks noChangeArrowheads="1"/>
          </p:cNvSpPr>
          <p:nvPr/>
        </p:nvSpPr>
        <p:spPr bwMode="auto">
          <a:xfrm>
            <a:off x="137600" y="428987"/>
            <a:ext cx="8793162"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err="1" smtClean="0">
                <a:solidFill>
                  <a:schemeClr val="tx2"/>
                </a:solidFill>
              </a:rPr>
              <a:t>Sonnier</a:t>
            </a:r>
            <a:r>
              <a:rPr lang="en-US" sz="1800" i="1" dirty="0" smtClean="0">
                <a:solidFill>
                  <a:schemeClr val="tx2"/>
                </a:solidFill>
              </a:rPr>
              <a:t> Seasoned Salt:  Simple Breakeven Economics</a:t>
            </a:r>
            <a:endParaRPr lang="en-US" sz="1800" i="1" dirty="0">
              <a:solidFill>
                <a:schemeClr val="tx2"/>
              </a:solidFill>
            </a:endParaRPr>
          </a:p>
        </p:txBody>
      </p:sp>
      <p:sp>
        <p:nvSpPr>
          <p:cNvPr id="2" name="TextBox 1"/>
          <p:cNvSpPr txBox="1"/>
          <p:nvPr/>
        </p:nvSpPr>
        <p:spPr>
          <a:xfrm>
            <a:off x="-59376" y="6638196"/>
            <a:ext cx="8360229" cy="276999"/>
          </a:xfrm>
          <a:prstGeom prst="rect">
            <a:avLst/>
          </a:prstGeom>
          <a:noFill/>
        </p:spPr>
        <p:txBody>
          <a:bodyPr wrap="square" rtlCol="0">
            <a:spAutoFit/>
          </a:bodyPr>
          <a:lstStyle/>
          <a:p>
            <a:pPr algn="l"/>
            <a:r>
              <a:rPr lang="en-US" sz="1200" i="1" dirty="0" smtClean="0"/>
              <a:t>NOTE:  A unit here is a 16 oz. container on which the normal margin is $1.55.</a:t>
            </a:r>
            <a:endParaRPr lang="en-US" sz="1200" i="1" dirty="0"/>
          </a:p>
        </p:txBody>
      </p:sp>
      <p:sp>
        <p:nvSpPr>
          <p:cNvPr id="10" name="TextBox 9"/>
          <p:cNvSpPr txBox="1"/>
          <p:nvPr/>
        </p:nvSpPr>
        <p:spPr>
          <a:xfrm>
            <a:off x="137600" y="4235845"/>
            <a:ext cx="8923610" cy="1446550"/>
          </a:xfrm>
          <a:prstGeom prst="rect">
            <a:avLst/>
          </a:prstGeom>
          <a:solidFill>
            <a:schemeClr val="bg1">
              <a:lumMod val="9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Historical data suggests 800,000 coupons will be redeemed</a:t>
            </a:r>
          </a:p>
          <a:p>
            <a:pPr marL="285750" indent="-285750" algn="l">
              <a:buFont typeface="Wingdings" panose="05000000000000000000" pitchFamily="2" charset="2"/>
              <a:buChar char="Ø"/>
            </a:pPr>
            <a:r>
              <a:rPr lang="en-US" dirty="0" smtClean="0">
                <a:solidFill>
                  <a:schemeClr val="tx2"/>
                </a:solidFill>
              </a:rPr>
              <a:t>Imagine that of these 800,000 units sold</a:t>
            </a:r>
          </a:p>
          <a:p>
            <a:pPr marL="742950" lvl="1" indent="-285750" algn="l">
              <a:buFont typeface="Wingdings" panose="05000000000000000000" pitchFamily="2" charset="2"/>
              <a:buChar char="Ø"/>
            </a:pPr>
            <a:r>
              <a:rPr lang="en-US" dirty="0" smtClean="0">
                <a:solidFill>
                  <a:schemeClr val="tx2"/>
                </a:solidFill>
              </a:rPr>
              <a:t>266,667 are truly incremental (i.e., would not have occurred otherwise)</a:t>
            </a:r>
          </a:p>
          <a:p>
            <a:pPr marL="742950" lvl="1" indent="-285750" algn="l">
              <a:buFont typeface="Wingdings" panose="05000000000000000000" pitchFamily="2" charset="2"/>
              <a:buChar char="Ø"/>
            </a:pPr>
            <a:r>
              <a:rPr lang="en-US" dirty="0" smtClean="0">
                <a:solidFill>
                  <a:schemeClr val="tx2"/>
                </a:solidFill>
              </a:rPr>
              <a:t>What about the other 533,333 units?</a:t>
            </a:r>
            <a:endParaRPr lang="en-US" dirty="0">
              <a:solidFill>
                <a:schemeClr val="tx2"/>
              </a:solidFill>
            </a:endParaRPr>
          </a:p>
        </p:txBody>
      </p:sp>
      <p:sp>
        <p:nvSpPr>
          <p:cNvPr id="3" name="TextBox 2"/>
          <p:cNvSpPr txBox="1"/>
          <p:nvPr/>
        </p:nvSpPr>
        <p:spPr>
          <a:xfrm>
            <a:off x="137600" y="1116281"/>
            <a:ext cx="8777800" cy="369332"/>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b="0" dirty="0" smtClean="0">
                <a:solidFill>
                  <a:schemeClr val="tx2"/>
                </a:solidFill>
              </a:rPr>
              <a:t>Even if a single coupon is not redeemed, </a:t>
            </a:r>
            <a:r>
              <a:rPr lang="en-US" sz="1800" b="0" dirty="0" err="1" smtClean="0">
                <a:solidFill>
                  <a:schemeClr val="tx2"/>
                </a:solidFill>
              </a:rPr>
              <a:t>Sonnier’s</a:t>
            </a:r>
            <a:r>
              <a:rPr lang="en-US" sz="1800" b="0" dirty="0" smtClean="0">
                <a:solidFill>
                  <a:schemeClr val="tx2"/>
                </a:solidFill>
              </a:rPr>
              <a:t> will spend $120K</a:t>
            </a:r>
            <a:endParaRPr lang="en-US" sz="1800" b="0" dirty="0">
              <a:solidFill>
                <a:schemeClr val="tx2"/>
              </a:solidFill>
            </a:endParaRPr>
          </a:p>
        </p:txBody>
      </p:sp>
      <p:grpSp>
        <p:nvGrpSpPr>
          <p:cNvPr id="7" name="Group 6"/>
          <p:cNvGrpSpPr/>
          <p:nvPr/>
        </p:nvGrpSpPr>
        <p:grpSpPr>
          <a:xfrm>
            <a:off x="27405" y="1593717"/>
            <a:ext cx="9144000" cy="2346148"/>
            <a:chOff x="27405" y="1593717"/>
            <a:chExt cx="9144000" cy="2346148"/>
          </a:xfrm>
        </p:grpSpPr>
        <p:pic>
          <p:nvPicPr>
            <p:cNvPr id="5" name="Picture 4"/>
            <p:cNvPicPr>
              <a:picLocks noChangeAspect="1"/>
            </p:cNvPicPr>
            <p:nvPr/>
          </p:nvPicPr>
          <p:blipFill>
            <a:blip r:embed="rId2"/>
            <a:stretch>
              <a:fillRect/>
            </a:stretch>
          </p:blipFill>
          <p:spPr>
            <a:xfrm>
              <a:off x="27405" y="1593717"/>
              <a:ext cx="9144000" cy="2346148"/>
            </a:xfrm>
            <a:prstGeom prst="rect">
              <a:avLst/>
            </a:prstGeom>
          </p:spPr>
        </p:pic>
        <p:sp>
          <p:nvSpPr>
            <p:cNvPr id="6" name="Rectangle 5"/>
            <p:cNvSpPr/>
            <p:nvPr/>
          </p:nvSpPr>
          <p:spPr bwMode="auto">
            <a:xfrm>
              <a:off x="47500" y="3313216"/>
              <a:ext cx="7873340" cy="59376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268478752"/>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25</a:t>
            </a:fld>
            <a:endParaRPr lang="en-US"/>
          </a:p>
        </p:txBody>
      </p:sp>
      <p:sp>
        <p:nvSpPr>
          <p:cNvPr id="8"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9"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Simple Breakeven Economics</a:t>
            </a:r>
            <a:endParaRPr lang="en-US" sz="1800" i="1" dirty="0">
              <a:solidFill>
                <a:schemeClr val="tx2"/>
              </a:solidFill>
            </a:endParaRPr>
          </a:p>
        </p:txBody>
      </p:sp>
      <p:sp>
        <p:nvSpPr>
          <p:cNvPr id="2" name="TextBox 1"/>
          <p:cNvSpPr txBox="1"/>
          <p:nvPr/>
        </p:nvSpPr>
        <p:spPr>
          <a:xfrm>
            <a:off x="-59376" y="6638196"/>
            <a:ext cx="8360229" cy="276999"/>
          </a:xfrm>
          <a:prstGeom prst="rect">
            <a:avLst/>
          </a:prstGeom>
          <a:noFill/>
        </p:spPr>
        <p:txBody>
          <a:bodyPr wrap="square" rtlCol="0">
            <a:spAutoFit/>
          </a:bodyPr>
          <a:lstStyle/>
          <a:p>
            <a:pPr algn="l"/>
            <a:r>
              <a:rPr lang="en-US" sz="1200" i="1" dirty="0" smtClean="0"/>
              <a:t>NOTE:  A unit here is a 16 oz. container on which the normal margin is $1.55.</a:t>
            </a:r>
            <a:endParaRPr lang="en-US" sz="1200" i="1" dirty="0"/>
          </a:p>
        </p:txBody>
      </p:sp>
      <p:sp>
        <p:nvSpPr>
          <p:cNvPr id="10" name="TextBox 9"/>
          <p:cNvSpPr txBox="1"/>
          <p:nvPr/>
        </p:nvSpPr>
        <p:spPr>
          <a:xfrm>
            <a:off x="333788" y="3730016"/>
            <a:ext cx="8273881" cy="2062103"/>
          </a:xfrm>
          <a:prstGeom prst="rect">
            <a:avLst/>
          </a:prstGeom>
          <a:solidFill>
            <a:schemeClr val="bg1">
              <a:lumMod val="9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If the remaining 533,333 units would have been sold at the regular price then each unit represents a $1.10 loss of margin </a:t>
            </a:r>
          </a:p>
          <a:p>
            <a:pPr marL="285750" indent="-285750" algn="l">
              <a:buFont typeface="Wingdings" panose="05000000000000000000" pitchFamily="2" charset="2"/>
              <a:buChar char="Ø"/>
            </a:pPr>
            <a:r>
              <a:rPr lang="en-US" dirty="0" smtClean="0">
                <a:solidFill>
                  <a:schemeClr val="tx2"/>
                </a:solidFill>
              </a:rPr>
              <a:t>This implies the promotions results in a loss of $466,667</a:t>
            </a:r>
          </a:p>
          <a:p>
            <a:pPr marL="285750" indent="-285750" algn="l">
              <a:buFont typeface="Wingdings" panose="05000000000000000000" pitchFamily="2" charset="2"/>
              <a:buChar char="Ø"/>
            </a:pPr>
            <a:r>
              <a:rPr lang="en-US" dirty="0" smtClean="0">
                <a:solidFill>
                  <a:schemeClr val="tx2"/>
                </a:solidFill>
              </a:rPr>
              <a:t>But we do not know the mix of incremental and baseline sales</a:t>
            </a:r>
          </a:p>
          <a:p>
            <a:pPr marL="285750" indent="-285750" algn="l">
              <a:buFont typeface="Wingdings" panose="05000000000000000000" pitchFamily="2" charset="2"/>
              <a:buChar char="Ø"/>
            </a:pPr>
            <a:r>
              <a:rPr lang="en-US" dirty="0" smtClean="0">
                <a:solidFill>
                  <a:schemeClr val="tx2"/>
                </a:solidFill>
              </a:rPr>
              <a:t>Let’s try to understand the boundary conditions (i.e., all/none incremental)</a:t>
            </a:r>
          </a:p>
          <a:p>
            <a:pPr marL="742950" lvl="1" indent="-285750" algn="l">
              <a:buFont typeface="Wingdings" panose="05000000000000000000" pitchFamily="2" charset="2"/>
              <a:buChar char="Ø"/>
            </a:pPr>
            <a:r>
              <a:rPr lang="en-US" dirty="0" smtClean="0">
                <a:solidFill>
                  <a:schemeClr val="tx2"/>
                </a:solidFill>
              </a:rPr>
              <a:t>For each boundary condition what is the total and per unit margin?</a:t>
            </a:r>
          </a:p>
        </p:txBody>
      </p:sp>
      <p:pic>
        <p:nvPicPr>
          <p:cNvPr id="3" name="Picture 2"/>
          <p:cNvPicPr>
            <a:picLocks noChangeAspect="1"/>
          </p:cNvPicPr>
          <p:nvPr/>
        </p:nvPicPr>
        <p:blipFill>
          <a:blip r:embed="rId2"/>
          <a:stretch>
            <a:fillRect/>
          </a:stretch>
        </p:blipFill>
        <p:spPr>
          <a:xfrm>
            <a:off x="333789" y="1372070"/>
            <a:ext cx="8273881" cy="1818960"/>
          </a:xfrm>
          <a:prstGeom prst="rect">
            <a:avLst/>
          </a:prstGeom>
        </p:spPr>
      </p:pic>
    </p:spTree>
    <p:extLst>
      <p:ext uri="{BB962C8B-B14F-4D97-AF65-F5344CB8AC3E}">
        <p14:creationId xmlns:p14="http://schemas.microsoft.com/office/powerpoint/2010/main" val="3483433713"/>
      </p:ext>
    </p:extLst>
  </p:cSld>
  <p:clrMapOvr>
    <a:masterClrMapping/>
  </p:clrMapOvr>
  <p:transition>
    <p:zoom/>
    <p:sndAc>
      <p:end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26</a:t>
            </a:fld>
            <a:endParaRPr lang="en-US"/>
          </a:p>
        </p:txBody>
      </p:sp>
      <p:sp>
        <p:nvSpPr>
          <p:cNvPr id="5"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i="1" dirty="0">
                <a:solidFill>
                  <a:schemeClr val="tx2"/>
                </a:solidFill>
              </a:rPr>
              <a:t>Sonnier Seasoned Salt: </a:t>
            </a:r>
            <a:r>
              <a:rPr lang="en-US" sz="1800" i="1" dirty="0" smtClean="0">
                <a:solidFill>
                  <a:schemeClr val="tx2"/>
                </a:solidFill>
              </a:rPr>
              <a:t> Less Simple Breakeven Economics</a:t>
            </a:r>
            <a:endParaRPr lang="en-US" sz="1800" i="1" dirty="0">
              <a:solidFill>
                <a:schemeClr val="tx2"/>
              </a:solidFill>
            </a:endParaRPr>
          </a:p>
        </p:txBody>
      </p:sp>
      <p:grpSp>
        <p:nvGrpSpPr>
          <p:cNvPr id="9" name="Group 8"/>
          <p:cNvGrpSpPr/>
          <p:nvPr/>
        </p:nvGrpSpPr>
        <p:grpSpPr>
          <a:xfrm>
            <a:off x="27238" y="1249492"/>
            <a:ext cx="9144000" cy="4004092"/>
            <a:chOff x="27238" y="1249492"/>
            <a:chExt cx="9144000" cy="4004092"/>
          </a:xfrm>
        </p:grpSpPr>
        <p:pic>
          <p:nvPicPr>
            <p:cNvPr id="3" name="Picture 2"/>
            <p:cNvPicPr>
              <a:picLocks noChangeAspect="1"/>
            </p:cNvPicPr>
            <p:nvPr/>
          </p:nvPicPr>
          <p:blipFill>
            <a:blip r:embed="rId2"/>
            <a:stretch>
              <a:fillRect/>
            </a:stretch>
          </p:blipFill>
          <p:spPr>
            <a:xfrm>
              <a:off x="27238" y="1249492"/>
              <a:ext cx="9144000" cy="4004092"/>
            </a:xfrm>
            <a:prstGeom prst="rect">
              <a:avLst/>
            </a:prstGeom>
          </p:spPr>
        </p:pic>
        <p:sp>
          <p:nvSpPr>
            <p:cNvPr id="2" name="Rectangle 1"/>
            <p:cNvSpPr/>
            <p:nvPr/>
          </p:nvSpPr>
          <p:spPr bwMode="auto">
            <a:xfrm>
              <a:off x="62863" y="3550723"/>
              <a:ext cx="9069262" cy="166723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0" name="TextBox 9"/>
          <p:cNvSpPr txBox="1"/>
          <p:nvPr/>
        </p:nvSpPr>
        <p:spPr>
          <a:xfrm>
            <a:off x="391887" y="5440805"/>
            <a:ext cx="6329548" cy="584775"/>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Margin per unit after considering printing costs is $0.30 if all incremental</a:t>
            </a:r>
            <a:endParaRPr lang="en-US" dirty="0">
              <a:solidFill>
                <a:schemeClr val="tx2"/>
              </a:solidFill>
            </a:endParaRPr>
          </a:p>
        </p:txBody>
      </p:sp>
    </p:spTree>
    <p:extLst>
      <p:ext uri="{BB962C8B-B14F-4D97-AF65-F5344CB8AC3E}">
        <p14:creationId xmlns:p14="http://schemas.microsoft.com/office/powerpoint/2010/main" val="3662316512"/>
      </p:ext>
    </p:extLst>
  </p:cSld>
  <p:clrMapOvr>
    <a:masterClrMapping/>
  </p:clrMapOvr>
  <p:transition>
    <p:zoom/>
    <p:sndAc>
      <p:end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27</a:t>
            </a:fld>
            <a:endParaRPr lang="en-US"/>
          </a:p>
        </p:txBody>
      </p:sp>
      <p:sp>
        <p:nvSpPr>
          <p:cNvPr id="5"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i="1" dirty="0">
                <a:solidFill>
                  <a:schemeClr val="tx2"/>
                </a:solidFill>
              </a:rPr>
              <a:t>Sonnier Seasoned Salt: </a:t>
            </a:r>
            <a:r>
              <a:rPr lang="en-US" sz="1800" i="1" dirty="0" smtClean="0">
                <a:solidFill>
                  <a:schemeClr val="tx2"/>
                </a:solidFill>
              </a:rPr>
              <a:t> Less Simple Breakeven Economics</a:t>
            </a:r>
            <a:endParaRPr lang="en-US" sz="1800" i="1" dirty="0">
              <a:solidFill>
                <a:schemeClr val="tx2"/>
              </a:solidFill>
            </a:endParaRPr>
          </a:p>
        </p:txBody>
      </p:sp>
      <p:sp>
        <p:nvSpPr>
          <p:cNvPr id="7" name="TextBox 6"/>
          <p:cNvSpPr txBox="1"/>
          <p:nvPr/>
        </p:nvSpPr>
        <p:spPr>
          <a:xfrm>
            <a:off x="122238" y="5305406"/>
            <a:ext cx="8793162" cy="954107"/>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Margin loss if none are incremental is $1.25</a:t>
            </a:r>
          </a:p>
          <a:p>
            <a:pPr marL="285750" indent="-285750" algn="l">
              <a:buFont typeface="Wingdings" panose="05000000000000000000" pitchFamily="2" charset="2"/>
              <a:buChar char="Ø"/>
            </a:pPr>
            <a:r>
              <a:rPr lang="en-US" dirty="0" smtClean="0">
                <a:solidFill>
                  <a:schemeClr val="tx2"/>
                </a:solidFill>
              </a:rPr>
              <a:t>We can now find the proportion of incremental sales (p) required to break even on the promotion by solving the following for p</a:t>
            </a:r>
            <a:endParaRPr lang="en-US"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834918221"/>
              </p:ext>
            </p:extLst>
          </p:nvPr>
        </p:nvGraphicFramePr>
        <p:xfrm>
          <a:off x="2449513" y="6334463"/>
          <a:ext cx="3848100" cy="566737"/>
        </p:xfrm>
        <a:graphic>
          <a:graphicData uri="http://schemas.openxmlformats.org/presentationml/2006/ole">
            <mc:AlternateContent xmlns:mc="http://schemas.openxmlformats.org/markup-compatibility/2006">
              <mc:Choice xmlns:v="urn:schemas-microsoft-com:vml" Requires="v">
                <p:oleObj spid="_x0000_s116128" name="Equation" r:id="rId3" imgW="1726920" imgH="253800" progId="Equation.DSMT4">
                  <p:embed/>
                </p:oleObj>
              </mc:Choice>
              <mc:Fallback>
                <p:oleObj name="Equation" r:id="rId3" imgW="1726920" imgH="253800" progId="Equation.DSMT4">
                  <p:embed/>
                  <p:pic>
                    <p:nvPicPr>
                      <p:cNvPr id="0" name=""/>
                      <p:cNvPicPr/>
                      <p:nvPr/>
                    </p:nvPicPr>
                    <p:blipFill>
                      <a:blip r:embed="rId4"/>
                      <a:stretch>
                        <a:fillRect/>
                      </a:stretch>
                    </p:blipFill>
                    <p:spPr>
                      <a:xfrm>
                        <a:off x="2449513" y="6334463"/>
                        <a:ext cx="3848100" cy="566737"/>
                      </a:xfrm>
                      <a:prstGeom prst="rect">
                        <a:avLst/>
                      </a:prstGeom>
                    </p:spPr>
                  </p:pic>
                </p:oleObj>
              </mc:Fallback>
            </mc:AlternateContent>
          </a:graphicData>
        </a:graphic>
      </p:graphicFrame>
      <p:pic>
        <p:nvPicPr>
          <p:cNvPr id="3" name="Picture 2"/>
          <p:cNvPicPr>
            <a:picLocks noChangeAspect="1"/>
          </p:cNvPicPr>
          <p:nvPr/>
        </p:nvPicPr>
        <p:blipFill>
          <a:blip r:embed="rId5"/>
          <a:stretch>
            <a:fillRect/>
          </a:stretch>
        </p:blipFill>
        <p:spPr>
          <a:xfrm>
            <a:off x="27238" y="1249492"/>
            <a:ext cx="9144000" cy="4004092"/>
          </a:xfrm>
          <a:prstGeom prst="rect">
            <a:avLst/>
          </a:prstGeom>
        </p:spPr>
      </p:pic>
    </p:spTree>
    <p:extLst>
      <p:ext uri="{BB962C8B-B14F-4D97-AF65-F5344CB8AC3E}">
        <p14:creationId xmlns:p14="http://schemas.microsoft.com/office/powerpoint/2010/main" val="1169105202"/>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28</a:t>
            </a:fld>
            <a:endParaRPr lang="en-US"/>
          </a:p>
        </p:txBody>
      </p:sp>
      <p:sp>
        <p:nvSpPr>
          <p:cNvPr id="6"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i="1" dirty="0">
                <a:solidFill>
                  <a:schemeClr val="tx2"/>
                </a:solidFill>
              </a:rPr>
              <a:t>Sonnier Seasoned Salt: </a:t>
            </a:r>
            <a:r>
              <a:rPr lang="en-US" sz="1800" i="1" dirty="0" smtClean="0">
                <a:solidFill>
                  <a:schemeClr val="tx2"/>
                </a:solidFill>
              </a:rPr>
              <a:t> Less Simple Breakeven Economics</a:t>
            </a:r>
            <a:endParaRPr lang="en-US" sz="1800" i="1" dirty="0">
              <a:solidFill>
                <a:schemeClr val="tx2"/>
              </a:solidFill>
            </a:endParaRPr>
          </a:p>
        </p:txBody>
      </p:sp>
      <p:pic>
        <p:nvPicPr>
          <p:cNvPr id="2" name="Picture 1"/>
          <p:cNvPicPr>
            <a:picLocks noChangeAspect="1"/>
          </p:cNvPicPr>
          <p:nvPr/>
        </p:nvPicPr>
        <p:blipFill>
          <a:blip r:embed="rId2"/>
          <a:stretch>
            <a:fillRect/>
          </a:stretch>
        </p:blipFill>
        <p:spPr>
          <a:xfrm>
            <a:off x="0" y="1304533"/>
            <a:ext cx="9144000" cy="5057252"/>
          </a:xfrm>
          <a:prstGeom prst="rect">
            <a:avLst/>
          </a:prstGeom>
        </p:spPr>
      </p:pic>
      <p:sp>
        <p:nvSpPr>
          <p:cNvPr id="3" name="Rectangle 2"/>
          <p:cNvSpPr/>
          <p:nvPr/>
        </p:nvSpPr>
        <p:spPr bwMode="auto">
          <a:xfrm>
            <a:off x="0" y="4580488"/>
            <a:ext cx="9096497" cy="1745672"/>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432782778"/>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1B3DFF9-4B26-4D27-939B-7CB3FE961A9D}" type="slidenum">
              <a:rPr lang="en-US" smtClean="0"/>
              <a:pPr/>
              <a:t>2</a:t>
            </a:fld>
            <a:endParaRPr lang="en-US"/>
          </a:p>
        </p:txBody>
      </p:sp>
      <p:pic>
        <p:nvPicPr>
          <p:cNvPr id="6" name="Picture 5"/>
          <p:cNvPicPr>
            <a:picLocks noChangeAspect="1"/>
          </p:cNvPicPr>
          <p:nvPr/>
        </p:nvPicPr>
        <p:blipFill rotWithShape="1">
          <a:blip r:embed="rId2"/>
          <a:srcRect l="20649" t="20043" r="16754" b="9538"/>
          <a:stretch/>
        </p:blipFill>
        <p:spPr>
          <a:xfrm>
            <a:off x="893701" y="1401285"/>
            <a:ext cx="7250235" cy="4587868"/>
          </a:xfrm>
          <a:prstGeom prst="rect">
            <a:avLst/>
          </a:prstGeom>
        </p:spPr>
      </p:pic>
      <p:sp>
        <p:nvSpPr>
          <p:cNvPr id="7" name="Rectangle 3"/>
          <p:cNvSpPr txBox="1">
            <a:spLocks noChangeArrowheads="1"/>
          </p:cNvSpPr>
          <p:nvPr/>
        </p:nvSpPr>
        <p:spPr bwMode="auto">
          <a:xfrm>
            <a:off x="198437" y="10787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770967" y="560201"/>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Consumer Perspective on Digital Spending</a:t>
            </a:r>
            <a:endParaRPr lang="en-US" i="1" dirty="0">
              <a:solidFill>
                <a:schemeClr val="tx2"/>
              </a:solidFill>
            </a:endParaRPr>
          </a:p>
        </p:txBody>
      </p:sp>
      <p:sp>
        <p:nvSpPr>
          <p:cNvPr id="9" name="TextBox 8"/>
          <p:cNvSpPr txBox="1"/>
          <p:nvPr/>
        </p:nvSpPr>
        <p:spPr>
          <a:xfrm>
            <a:off x="777101" y="6147143"/>
            <a:ext cx="7635833" cy="338554"/>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Consumers view digital as coupon and information delivery vehicles</a:t>
            </a:r>
            <a:endParaRPr lang="en-US" dirty="0">
              <a:solidFill>
                <a:schemeClr val="tx2"/>
              </a:solidFill>
            </a:endParaRPr>
          </a:p>
        </p:txBody>
      </p:sp>
    </p:spTree>
    <p:extLst>
      <p:ext uri="{BB962C8B-B14F-4D97-AF65-F5344CB8AC3E}">
        <p14:creationId xmlns:p14="http://schemas.microsoft.com/office/powerpoint/2010/main" val="1514961279"/>
      </p:ext>
    </p:extLst>
  </p:cSld>
  <p:clrMapOvr>
    <a:masterClrMapping/>
  </p:clrMapOvr>
  <p:transition>
    <p:zoom/>
    <p:sndAc>
      <p:end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p:cNvSpPr txBox="1">
            <a:spLocks noChangeArrowheads="1"/>
          </p:cNvSpPr>
          <p:nvPr/>
        </p:nvSpPr>
        <p:spPr bwMode="auto">
          <a:xfrm>
            <a:off x="478971" y="1123861"/>
            <a:ext cx="7696200" cy="2169825"/>
          </a:xfrm>
          <a:prstGeom prst="rect">
            <a:avLst/>
          </a:prstGeom>
          <a:noFill/>
          <a:ln w="9525">
            <a:noFill/>
            <a:miter lim="800000"/>
            <a:headEnd/>
            <a:tailEnd/>
          </a:ln>
          <a:effectLst/>
        </p:spPr>
        <p:txBody>
          <a:bodyPr>
            <a:spAutoFit/>
          </a:bodyPr>
          <a:lstStyle/>
          <a:p>
            <a:pPr marL="342900" indent="-342900" algn="l" eaLnBrk="0" hangingPunct="0">
              <a:buFont typeface="Arial" panose="020B0604020202020204" pitchFamily="34" charset="0"/>
              <a:buChar char="•"/>
            </a:pPr>
            <a:r>
              <a:rPr lang="en-US" sz="1800" b="1" dirty="0" smtClean="0">
                <a:solidFill>
                  <a:schemeClr val="tx2"/>
                </a:solidFill>
                <a:latin typeface="+mj-lt"/>
                <a:cs typeface="Times New Roman" pitchFamily="18" charset="0"/>
              </a:rPr>
              <a:t>The manager has data </a:t>
            </a:r>
            <a:r>
              <a:rPr lang="en-US" sz="1800" b="1" dirty="0">
                <a:solidFill>
                  <a:schemeClr val="tx2"/>
                </a:solidFill>
                <a:latin typeface="+mj-lt"/>
                <a:cs typeface="Times New Roman" pitchFamily="18" charset="0"/>
              </a:rPr>
              <a:t>from </a:t>
            </a:r>
            <a:r>
              <a:rPr lang="en-US" sz="1800" dirty="0" smtClean="0">
                <a:solidFill>
                  <a:schemeClr val="tx2"/>
                </a:solidFill>
                <a:latin typeface="+mj-lt"/>
                <a:cs typeface="Times New Roman" pitchFamily="18" charset="0"/>
              </a:rPr>
              <a:t>2010-2018</a:t>
            </a:r>
            <a:r>
              <a:rPr lang="en-US" sz="1800" b="1" dirty="0" smtClean="0">
                <a:solidFill>
                  <a:schemeClr val="tx2"/>
                </a:solidFill>
                <a:latin typeface="+mj-lt"/>
                <a:cs typeface="Times New Roman" pitchFamily="18" charset="0"/>
              </a:rPr>
              <a:t> </a:t>
            </a:r>
            <a:r>
              <a:rPr lang="en-US" sz="1800" b="1" dirty="0">
                <a:solidFill>
                  <a:schemeClr val="tx2"/>
                </a:solidFill>
                <a:latin typeface="+mj-lt"/>
                <a:cs typeface="Times New Roman" pitchFamily="18" charset="0"/>
              </a:rPr>
              <a:t>in which </a:t>
            </a:r>
            <a:r>
              <a:rPr lang="en-US" sz="1800" dirty="0" smtClean="0">
                <a:solidFill>
                  <a:schemeClr val="tx2"/>
                </a:solidFill>
                <a:latin typeface="+mj-lt"/>
                <a:cs typeface="Times New Roman" pitchFamily="18" charset="0"/>
              </a:rPr>
              <a:t>the brand</a:t>
            </a:r>
            <a:r>
              <a:rPr lang="en-US" sz="1800" b="1" dirty="0" smtClean="0">
                <a:solidFill>
                  <a:schemeClr val="tx2"/>
                </a:solidFill>
                <a:latin typeface="+mj-lt"/>
                <a:cs typeface="Times New Roman" pitchFamily="18" charset="0"/>
              </a:rPr>
              <a:t> </a:t>
            </a:r>
            <a:r>
              <a:rPr lang="en-US" sz="1800" b="1" dirty="0">
                <a:solidFill>
                  <a:schemeClr val="tx2"/>
                </a:solidFill>
                <a:latin typeface="+mj-lt"/>
                <a:cs typeface="Times New Roman" pitchFamily="18" charset="0"/>
              </a:rPr>
              <a:t>has offered </a:t>
            </a:r>
            <a:r>
              <a:rPr lang="en-US" sz="1800" b="1" dirty="0" smtClean="0">
                <a:solidFill>
                  <a:schemeClr val="tx2"/>
                </a:solidFill>
                <a:latin typeface="+mj-lt"/>
                <a:cs typeface="Times New Roman" pitchFamily="18" charset="0"/>
              </a:rPr>
              <a:t>different consumer </a:t>
            </a:r>
            <a:r>
              <a:rPr lang="en-US" sz="1800" b="1" dirty="0">
                <a:solidFill>
                  <a:schemeClr val="tx2"/>
                </a:solidFill>
                <a:latin typeface="+mj-lt"/>
                <a:cs typeface="Times New Roman" pitchFamily="18" charset="0"/>
              </a:rPr>
              <a:t>and trade promotions and seen various levels of sales</a:t>
            </a:r>
            <a:r>
              <a:rPr lang="en-US" sz="1800" b="1" dirty="0" smtClean="0">
                <a:solidFill>
                  <a:schemeClr val="tx2"/>
                </a:solidFill>
                <a:latin typeface="+mj-lt"/>
                <a:cs typeface="Times New Roman" pitchFamily="18" charset="0"/>
              </a:rPr>
              <a:t>.</a:t>
            </a:r>
          </a:p>
          <a:p>
            <a:pPr marL="342900" indent="-342900" algn="l" eaLnBrk="0" hangingPunct="0"/>
            <a:endParaRPr lang="en-US" sz="1800" dirty="0" smtClean="0">
              <a:solidFill>
                <a:schemeClr val="tx2"/>
              </a:solidFill>
              <a:latin typeface="+mj-lt"/>
              <a:cs typeface="Times New Roman" pitchFamily="18" charset="0"/>
            </a:endParaRPr>
          </a:p>
          <a:p>
            <a:pPr marL="342900" indent="-342900" algn="l" eaLnBrk="0" hangingPunct="0"/>
            <a:endParaRPr lang="en-US" sz="1800" dirty="0" smtClean="0">
              <a:solidFill>
                <a:schemeClr val="tx2"/>
              </a:solidFill>
              <a:latin typeface="+mj-lt"/>
              <a:cs typeface="Times New Roman" pitchFamily="18" charset="0"/>
            </a:endParaRPr>
          </a:p>
          <a:p>
            <a:pPr marL="342900" indent="-342900" algn="l" eaLnBrk="0" hangingPunct="0"/>
            <a:endParaRPr lang="en-US" sz="1800" dirty="0">
              <a:solidFill>
                <a:schemeClr val="tx2"/>
              </a:solidFill>
              <a:latin typeface="+mj-lt"/>
            </a:endParaRPr>
          </a:p>
        </p:txBody>
      </p:sp>
      <p:sp>
        <p:nvSpPr>
          <p:cNvPr id="5"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62261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grpSp>
        <p:nvGrpSpPr>
          <p:cNvPr id="7" name="Group 6"/>
          <p:cNvGrpSpPr>
            <a:grpSpLocks noChangeAspect="1"/>
          </p:cNvGrpSpPr>
          <p:nvPr/>
        </p:nvGrpSpPr>
        <p:grpSpPr>
          <a:xfrm>
            <a:off x="1444044" y="2421881"/>
            <a:ext cx="1056065" cy="2560589"/>
            <a:chOff x="950025" y="0"/>
            <a:chExt cx="2933206" cy="7112000"/>
          </a:xfrm>
        </p:grpSpPr>
        <p:grpSp>
          <p:nvGrpSpPr>
            <p:cNvPr id="8" name="Group 7"/>
            <p:cNvGrpSpPr/>
            <p:nvPr/>
          </p:nvGrpSpPr>
          <p:grpSpPr>
            <a:xfrm>
              <a:off x="950025" y="0"/>
              <a:ext cx="2933206" cy="7112000"/>
              <a:chOff x="950025" y="0"/>
              <a:chExt cx="2933206" cy="7112000"/>
            </a:xfrm>
          </p:grpSpPr>
          <p:pic>
            <p:nvPicPr>
              <p:cNvPr id="10" name="Picture 2" descr="https://i5.walmartimages.com/asr/05fb494c-0011-4955-842c-cbc99c5b71ca_1.a1061e7a3f4dc8b0593fe8d70cd56163.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9" r="28238"/>
              <a:stretch/>
            </p:blipFill>
            <p:spPr bwMode="auto">
              <a:xfrm>
                <a:off x="950025" y="0"/>
                <a:ext cx="2933206" cy="711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i5.walmartimages.com/asr/05fb494c-0011-4955-842c-cbc99c5b71ca_1.a1061e7a3f4dc8b0593fe8d70cd56163.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654" t="23577" r="35441" b="66070"/>
              <a:stretch/>
            </p:blipFill>
            <p:spPr bwMode="auto">
              <a:xfrm flipH="1" flipV="1">
                <a:off x="1362989" y="1777486"/>
                <a:ext cx="1071453" cy="73627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950025" y="1632712"/>
              <a:ext cx="2695700" cy="1025814"/>
            </a:xfrm>
            <a:prstGeom prst="rect">
              <a:avLst/>
            </a:prstGeom>
            <a:noFill/>
          </p:spPr>
          <p:txBody>
            <a:bodyPr wrap="square" rtlCol="0">
              <a:spAutoFit/>
            </a:bodyPr>
            <a:lstStyle/>
            <a:p>
              <a:r>
                <a:rPr lang="en-US" sz="1800" dirty="0" err="1" smtClean="0">
                  <a:solidFill>
                    <a:schemeClr val="bg1"/>
                  </a:solidFill>
                  <a:latin typeface="Brush Script MT" panose="03060802040406070304" pitchFamily="66" charset="0"/>
                  <a:cs typeface="Arabic Typesetting" panose="03020402040406030203" pitchFamily="66" charset="-78"/>
                </a:rPr>
                <a:t>Sonnier</a:t>
              </a:r>
              <a:endParaRPr lang="en-US" sz="1800" dirty="0">
                <a:solidFill>
                  <a:schemeClr val="bg1"/>
                </a:solidFill>
                <a:latin typeface="Brush Script MT" panose="03060802040406070304" pitchFamily="66" charset="0"/>
                <a:cs typeface="Arabic Typesetting" panose="03020402040406030203" pitchFamily="66" charset="-78"/>
              </a:endParaRPr>
            </a:p>
          </p:txBody>
        </p:sp>
      </p:grpSp>
      <p:pic>
        <p:nvPicPr>
          <p:cNvPr id="3" name="Picture 2"/>
          <p:cNvPicPr>
            <a:picLocks noChangeAspect="1"/>
          </p:cNvPicPr>
          <p:nvPr/>
        </p:nvPicPr>
        <p:blipFill>
          <a:blip r:embed="rId5"/>
          <a:stretch>
            <a:fillRect/>
          </a:stretch>
        </p:blipFill>
        <p:spPr>
          <a:xfrm>
            <a:off x="0" y="5870018"/>
            <a:ext cx="9144000" cy="987982"/>
          </a:xfrm>
          <a:prstGeom prst="rect">
            <a:avLst/>
          </a:prstGeom>
        </p:spPr>
      </p:pic>
      <p:pic>
        <p:nvPicPr>
          <p:cNvPr id="4" name="Picture 3"/>
          <p:cNvPicPr>
            <a:picLocks noChangeAspect="1"/>
          </p:cNvPicPr>
          <p:nvPr/>
        </p:nvPicPr>
        <p:blipFill rotWithShape="1">
          <a:blip r:embed="rId6"/>
          <a:srcRect b="46957"/>
          <a:stretch/>
        </p:blipFill>
        <p:spPr>
          <a:xfrm>
            <a:off x="4327071" y="1806201"/>
            <a:ext cx="3346395" cy="3791948"/>
          </a:xfrm>
          <a:prstGeom prst="rect">
            <a:avLst/>
          </a:prstGeom>
        </p:spPr>
      </p:pic>
    </p:spTree>
    <p:extLst>
      <p:ext uri="{BB962C8B-B14F-4D97-AF65-F5344CB8AC3E}">
        <p14:creationId xmlns:p14="http://schemas.microsoft.com/office/powerpoint/2010/main" val="2753536529"/>
      </p:ext>
    </p:extLst>
  </p:cSld>
  <p:clrMapOvr>
    <a:masterClrMapping/>
  </p:clrMapOvr>
  <p:transition>
    <p:zoom/>
    <p:sndAc>
      <p:end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30</a:t>
            </a:fld>
            <a:endParaRPr lang="en-US"/>
          </a:p>
        </p:txBody>
      </p:sp>
      <p:sp>
        <p:nvSpPr>
          <p:cNvPr id="4"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5" name="Rectangle 36"/>
          <p:cNvSpPr>
            <a:spLocks noChangeArrowheads="1"/>
          </p:cNvSpPr>
          <p:nvPr/>
        </p:nvSpPr>
        <p:spPr bwMode="auto">
          <a:xfrm>
            <a:off x="574222" y="62261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sp>
        <p:nvSpPr>
          <p:cNvPr id="11" name="TextBox 10"/>
          <p:cNvSpPr txBox="1"/>
          <p:nvPr/>
        </p:nvSpPr>
        <p:spPr>
          <a:xfrm>
            <a:off x="858509" y="2037177"/>
            <a:ext cx="3274104" cy="4247317"/>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dirty="0" smtClean="0">
                <a:solidFill>
                  <a:schemeClr val="tx2"/>
                </a:solidFill>
              </a:rPr>
              <a:t>Consumer Promotion spend in Jan 19 will be $800,000</a:t>
            </a:r>
          </a:p>
          <a:p>
            <a:pPr marL="285750" indent="-285750" algn="l">
              <a:buFont typeface="Wingdings" panose="05000000000000000000" pitchFamily="2" charset="2"/>
              <a:buChar char="Ø"/>
            </a:pPr>
            <a:r>
              <a:rPr lang="en-US" sz="1800" dirty="0" smtClean="0">
                <a:solidFill>
                  <a:schemeClr val="tx2"/>
                </a:solidFill>
              </a:rPr>
              <a:t>Since each coupon is $1 this is the number of redeemed coupons</a:t>
            </a:r>
          </a:p>
          <a:p>
            <a:pPr marL="285750" indent="-285750" algn="l">
              <a:buFont typeface="Wingdings" panose="05000000000000000000" pitchFamily="2" charset="2"/>
              <a:buChar char="Ø"/>
            </a:pPr>
            <a:r>
              <a:rPr lang="en-US" sz="1800" dirty="0" smtClean="0">
                <a:solidFill>
                  <a:schemeClr val="tx2"/>
                </a:solidFill>
              </a:rPr>
              <a:t>Sales (in units) may be greater than 800K.  Why?</a:t>
            </a:r>
          </a:p>
          <a:p>
            <a:pPr marL="285750" indent="-285750" algn="l">
              <a:buFont typeface="Wingdings" panose="05000000000000000000" pitchFamily="2" charset="2"/>
              <a:buChar char="Ø"/>
            </a:pPr>
            <a:r>
              <a:rPr lang="en-US" sz="1800" dirty="0" smtClean="0">
                <a:solidFill>
                  <a:schemeClr val="tx2"/>
                </a:solidFill>
              </a:rPr>
              <a:t>What is the incremental sales given a change in promotion spending?</a:t>
            </a:r>
          </a:p>
          <a:p>
            <a:pPr marL="285750" indent="-285750" algn="l">
              <a:buFont typeface="Wingdings" panose="05000000000000000000" pitchFamily="2" charset="2"/>
              <a:buChar char="Ø"/>
            </a:pPr>
            <a:r>
              <a:rPr lang="en-US" sz="1800" dirty="0" smtClean="0">
                <a:solidFill>
                  <a:schemeClr val="tx2"/>
                </a:solidFill>
              </a:rPr>
              <a:t>Other factors affecting sales?</a:t>
            </a:r>
          </a:p>
        </p:txBody>
      </p:sp>
      <p:pic>
        <p:nvPicPr>
          <p:cNvPr id="12" name="Picture 11"/>
          <p:cNvPicPr>
            <a:picLocks noChangeAspect="1"/>
          </p:cNvPicPr>
          <p:nvPr/>
        </p:nvPicPr>
        <p:blipFill rotWithShape="1">
          <a:blip r:embed="rId2"/>
          <a:srcRect b="46957"/>
          <a:stretch/>
        </p:blipFill>
        <p:spPr>
          <a:xfrm>
            <a:off x="4904014" y="2037177"/>
            <a:ext cx="3346395" cy="3791948"/>
          </a:xfrm>
          <a:prstGeom prst="rect">
            <a:avLst/>
          </a:prstGeom>
        </p:spPr>
      </p:pic>
    </p:spTree>
    <p:extLst>
      <p:ext uri="{BB962C8B-B14F-4D97-AF65-F5344CB8AC3E}">
        <p14:creationId xmlns:p14="http://schemas.microsoft.com/office/powerpoint/2010/main" val="1729540104"/>
      </p:ext>
    </p:extLst>
  </p:cSld>
  <p:clrMapOvr>
    <a:masterClrMapping/>
  </p:clrMapOvr>
  <p:transition>
    <p:zoom/>
    <p:sndAc>
      <p:end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31</a:t>
            </a:fld>
            <a:endParaRPr lang="en-US"/>
          </a:p>
        </p:txBody>
      </p:sp>
      <p:sp>
        <p:nvSpPr>
          <p:cNvPr id="4" name="Rectangle 3"/>
          <p:cNvSpPr txBox="1">
            <a:spLocks noChangeArrowheads="1"/>
          </p:cNvSpPr>
          <p:nvPr/>
        </p:nvSpPr>
        <p:spPr bwMode="auto">
          <a:xfrm>
            <a:off x="122238" y="1874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5" name="Rectangle 36"/>
          <p:cNvSpPr>
            <a:spLocks noChangeArrowheads="1"/>
          </p:cNvSpPr>
          <p:nvPr/>
        </p:nvSpPr>
        <p:spPr bwMode="auto">
          <a:xfrm>
            <a:off x="574222" y="62261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Assessing the Profit Impact on a Manufacturer</a:t>
            </a:r>
            <a:endParaRPr lang="en-US" sz="1800" i="1" dirty="0">
              <a:solidFill>
                <a:schemeClr val="tx2"/>
              </a:solidFill>
            </a:endParaRPr>
          </a:p>
        </p:txBody>
      </p:sp>
      <p:sp>
        <p:nvSpPr>
          <p:cNvPr id="11" name="TextBox 10"/>
          <p:cNvSpPr txBox="1"/>
          <p:nvPr/>
        </p:nvSpPr>
        <p:spPr>
          <a:xfrm>
            <a:off x="419122" y="2336709"/>
            <a:ext cx="3274104" cy="1615827"/>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dirty="0" smtClean="0">
                <a:solidFill>
                  <a:schemeClr val="tx2"/>
                </a:solidFill>
              </a:rPr>
              <a:t>What to use as baseline?</a:t>
            </a:r>
          </a:p>
          <a:p>
            <a:pPr marL="285750" indent="-285750" algn="l">
              <a:buFont typeface="Wingdings" panose="05000000000000000000" pitchFamily="2" charset="2"/>
              <a:buChar char="Ø"/>
            </a:pPr>
            <a:r>
              <a:rPr lang="en-US" sz="1800" dirty="0" smtClean="0">
                <a:solidFill>
                  <a:schemeClr val="tx2"/>
                </a:solidFill>
              </a:rPr>
              <a:t>Jan-18</a:t>
            </a:r>
          </a:p>
          <a:p>
            <a:pPr marL="285750" indent="-285750" algn="l">
              <a:buFont typeface="Wingdings" panose="05000000000000000000" pitchFamily="2" charset="2"/>
              <a:buChar char="Ø"/>
            </a:pPr>
            <a:r>
              <a:rPr lang="en-US" sz="1800" dirty="0" smtClean="0">
                <a:solidFill>
                  <a:schemeClr val="tx2"/>
                </a:solidFill>
              </a:rPr>
              <a:t>Dec-18</a:t>
            </a:r>
          </a:p>
          <a:p>
            <a:pPr marL="285750" indent="-285750" algn="l">
              <a:buFont typeface="Wingdings" panose="05000000000000000000" pitchFamily="2" charset="2"/>
              <a:buChar char="Ø"/>
            </a:pPr>
            <a:r>
              <a:rPr lang="en-US" sz="1800" dirty="0" smtClean="0">
                <a:solidFill>
                  <a:schemeClr val="tx2"/>
                </a:solidFill>
              </a:rPr>
              <a:t>Something else?</a:t>
            </a:r>
            <a:endParaRPr lang="en-US" sz="1800" dirty="0">
              <a:solidFill>
                <a:schemeClr val="tx2"/>
              </a:solidFill>
            </a:endParaRPr>
          </a:p>
        </p:txBody>
      </p:sp>
      <p:sp>
        <p:nvSpPr>
          <p:cNvPr id="2" name="TextBox 1"/>
          <p:cNvSpPr txBox="1"/>
          <p:nvPr/>
        </p:nvSpPr>
        <p:spPr>
          <a:xfrm>
            <a:off x="427512" y="5913912"/>
            <a:ext cx="7077693" cy="584775"/>
          </a:xfrm>
          <a:prstGeom prst="rect">
            <a:avLst/>
          </a:prstGeom>
          <a:solidFill>
            <a:schemeClr val="accent2"/>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Ideally, I would like to predict Jan-19 sales with and without the $800,000 consumer promotion spend</a:t>
            </a:r>
            <a:endParaRPr lang="en-US" dirty="0">
              <a:solidFill>
                <a:schemeClr val="tx2"/>
              </a:solidFill>
            </a:endParaRPr>
          </a:p>
        </p:txBody>
      </p:sp>
      <p:pic>
        <p:nvPicPr>
          <p:cNvPr id="6" name="Picture 5"/>
          <p:cNvPicPr>
            <a:picLocks noChangeAspect="1"/>
          </p:cNvPicPr>
          <p:nvPr/>
        </p:nvPicPr>
        <p:blipFill>
          <a:blip r:embed="rId2"/>
          <a:stretch>
            <a:fillRect/>
          </a:stretch>
        </p:blipFill>
        <p:spPr>
          <a:xfrm>
            <a:off x="4294415" y="1961419"/>
            <a:ext cx="3429000" cy="3200400"/>
          </a:xfrm>
          <a:prstGeom prst="rect">
            <a:avLst/>
          </a:prstGeom>
        </p:spPr>
      </p:pic>
    </p:spTree>
    <p:extLst>
      <p:ext uri="{BB962C8B-B14F-4D97-AF65-F5344CB8AC3E}">
        <p14:creationId xmlns:p14="http://schemas.microsoft.com/office/powerpoint/2010/main" val="4261931805"/>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32</a:t>
            </a:fld>
            <a:endParaRPr lang="en-US"/>
          </a:p>
        </p:txBody>
      </p:sp>
      <p:sp>
        <p:nvSpPr>
          <p:cNvPr id="6" name="Rectangle 5"/>
          <p:cNvSpPr/>
          <p:nvPr/>
        </p:nvSpPr>
        <p:spPr bwMode="auto">
          <a:xfrm>
            <a:off x="2006930" y="2409763"/>
            <a:ext cx="475488" cy="313508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970098" y="1837714"/>
            <a:ext cx="3160776" cy="433838"/>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12"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Who Benefits, When, and How?</a:t>
            </a:r>
            <a:endParaRPr lang="en-US" i="1" dirty="0">
              <a:solidFill>
                <a:schemeClr val="tx2"/>
              </a:solidFill>
            </a:endParaRPr>
          </a:p>
        </p:txBody>
      </p:sp>
      <p:sp>
        <p:nvSpPr>
          <p:cNvPr id="13" name="TextBox 12"/>
          <p:cNvSpPr txBox="1"/>
          <p:nvPr/>
        </p:nvSpPr>
        <p:spPr>
          <a:xfrm>
            <a:off x="0" y="6632369"/>
            <a:ext cx="5613544" cy="215444"/>
          </a:xfrm>
          <a:prstGeom prst="rect">
            <a:avLst/>
          </a:prstGeom>
          <a:noFill/>
        </p:spPr>
        <p:txBody>
          <a:bodyPr wrap="square" rtlCol="0">
            <a:spAutoFit/>
          </a:bodyPr>
          <a:lstStyle/>
          <a:p>
            <a:pPr algn="l"/>
            <a:r>
              <a:rPr lang="en-US" sz="800" i="1" dirty="0" smtClean="0"/>
              <a:t>SOURCE:  Who Benefits from Price Promotions?</a:t>
            </a:r>
            <a:endParaRPr lang="en-US" sz="800" i="1" dirty="0"/>
          </a:p>
        </p:txBody>
      </p:sp>
      <p:sp>
        <p:nvSpPr>
          <p:cNvPr id="3" name="TextBox 2"/>
          <p:cNvSpPr txBox="1"/>
          <p:nvPr/>
        </p:nvSpPr>
        <p:spPr>
          <a:xfrm>
            <a:off x="1662546" y="5273275"/>
            <a:ext cx="5260768" cy="1323439"/>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Revenues after promotion dip below the baseline</a:t>
            </a:r>
          </a:p>
          <a:p>
            <a:pPr marL="285750" indent="-285750" algn="l">
              <a:buFont typeface="Wingdings" panose="05000000000000000000" pitchFamily="2" charset="2"/>
              <a:buChar char="Ø"/>
            </a:pPr>
            <a:r>
              <a:rPr lang="en-US" dirty="0" smtClean="0">
                <a:solidFill>
                  <a:schemeClr val="tx2"/>
                </a:solidFill>
              </a:rPr>
              <a:t>Can I account for this phenomenon in my model?</a:t>
            </a:r>
          </a:p>
          <a:p>
            <a:pPr marL="285750" indent="-285750" algn="l">
              <a:buFont typeface="Wingdings" panose="05000000000000000000" pitchFamily="2" charset="2"/>
              <a:buChar char="Ø"/>
            </a:pPr>
            <a:r>
              <a:rPr lang="en-US" dirty="0" smtClean="0">
                <a:solidFill>
                  <a:schemeClr val="tx2"/>
                </a:solidFill>
              </a:rPr>
              <a:t>If so, does this suggest a way to account for baseline and incremental sales?</a:t>
            </a:r>
            <a:endParaRPr lang="en-US" dirty="0">
              <a:solidFill>
                <a:schemeClr val="tx2"/>
              </a:solidFill>
            </a:endParaRPr>
          </a:p>
        </p:txBody>
      </p:sp>
      <p:pic>
        <p:nvPicPr>
          <p:cNvPr id="14" name="Picture 13">
            <a:extLst>
              <a:ext uri="{FF2B5EF4-FFF2-40B4-BE49-F238E27FC236}">
                <a16:creationId xmlns:a16="http://schemas.microsoft.com/office/drawing/2014/main" id="{22C42B68-1A00-4F06-840D-53403D111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778" y="1409550"/>
            <a:ext cx="5106303" cy="372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324324"/>
      </p:ext>
    </p:extLst>
  </p:cSld>
  <p:clrMapOvr>
    <a:masterClrMapping/>
  </p:clrMapOvr>
  <p:transition>
    <p:zoom/>
    <p:sndAc>
      <p:end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Using Response Models to Study Promotion Decisions</a:t>
            </a:r>
            <a:endParaRPr lang="en-US" i="1" dirty="0">
              <a:solidFill>
                <a:schemeClr val="tx2"/>
              </a:solidFill>
            </a:endParaRPr>
          </a:p>
        </p:txBody>
      </p:sp>
      <p:pic>
        <p:nvPicPr>
          <p:cNvPr id="123906" name="Picture 2" descr="New Yorker May 16th, 1994 by Leo Cull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8" y="1357313"/>
            <a:ext cx="7160230" cy="505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728854"/>
      </p:ext>
    </p:extLst>
  </p:cSld>
  <p:clrMapOvr>
    <a:masterClrMapping/>
  </p:clrMapOvr>
  <p:transition>
    <p:zoom/>
    <p:sndAc>
      <p:end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34</a:t>
            </a:fld>
            <a:endParaRPr lang="en-US"/>
          </a:p>
        </p:txBody>
      </p:sp>
      <p:sp>
        <p:nvSpPr>
          <p:cNvPr id="5"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Using Response Models to Study Promotion Decisions</a:t>
            </a:r>
            <a:endParaRPr lang="en-US" i="1" dirty="0">
              <a:solidFill>
                <a:schemeClr val="tx2"/>
              </a:solidFill>
            </a:endParaRPr>
          </a:p>
        </p:txBody>
      </p:sp>
      <p:sp>
        <p:nvSpPr>
          <p:cNvPr id="7" name="TextBox 6"/>
          <p:cNvSpPr txBox="1"/>
          <p:nvPr/>
        </p:nvSpPr>
        <p:spPr>
          <a:xfrm>
            <a:off x="574222" y="1650670"/>
            <a:ext cx="6775450" cy="1200329"/>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Use the data to build a regression model of sales (in cases) as a function of consumer and trade promotional spending</a:t>
            </a:r>
          </a:p>
          <a:p>
            <a:pPr marL="285750" indent="-285750" algn="l">
              <a:buFont typeface="Wingdings" panose="05000000000000000000" pitchFamily="2" charset="2"/>
              <a:buChar char="Ø"/>
            </a:pPr>
            <a:r>
              <a:rPr lang="en-US" dirty="0">
                <a:solidFill>
                  <a:schemeClr val="tx2"/>
                </a:solidFill>
              </a:rPr>
              <a:t>Let’s start with a simple model of sales as a function of consumer and trade promotional </a:t>
            </a:r>
            <a:r>
              <a:rPr lang="en-US" dirty="0" smtClean="0">
                <a:solidFill>
                  <a:schemeClr val="tx2"/>
                </a:solidFill>
              </a:rPr>
              <a:t>spending (at the same time) </a:t>
            </a:r>
            <a:endParaRPr lang="en-US" dirty="0">
              <a:solidFill>
                <a:schemeClr val="tx2"/>
              </a:solidFill>
            </a:endParaRPr>
          </a:p>
        </p:txBody>
      </p:sp>
      <p:pic>
        <p:nvPicPr>
          <p:cNvPr id="3" name="Picture 2"/>
          <p:cNvPicPr>
            <a:picLocks noChangeAspect="1"/>
          </p:cNvPicPr>
          <p:nvPr/>
        </p:nvPicPr>
        <p:blipFill>
          <a:blip r:embed="rId2"/>
          <a:stretch>
            <a:fillRect/>
          </a:stretch>
        </p:blipFill>
        <p:spPr>
          <a:xfrm>
            <a:off x="416979" y="3618386"/>
            <a:ext cx="4101840" cy="2870530"/>
          </a:xfrm>
          <a:prstGeom prst="rect">
            <a:avLst/>
          </a:prstGeom>
        </p:spPr>
      </p:pic>
      <p:pic>
        <p:nvPicPr>
          <p:cNvPr id="8" name="Picture 7"/>
          <p:cNvPicPr>
            <a:picLocks noChangeAspect="1"/>
          </p:cNvPicPr>
          <p:nvPr/>
        </p:nvPicPr>
        <p:blipFill>
          <a:blip r:embed="rId3"/>
          <a:stretch>
            <a:fillRect/>
          </a:stretch>
        </p:blipFill>
        <p:spPr>
          <a:xfrm>
            <a:off x="4663767" y="3617245"/>
            <a:ext cx="4101840" cy="2871671"/>
          </a:xfrm>
          <a:prstGeom prst="rect">
            <a:avLst/>
          </a:prstGeom>
        </p:spPr>
      </p:pic>
    </p:spTree>
    <p:extLst>
      <p:ext uri="{BB962C8B-B14F-4D97-AF65-F5344CB8AC3E}">
        <p14:creationId xmlns:p14="http://schemas.microsoft.com/office/powerpoint/2010/main" val="2747810313"/>
      </p:ext>
    </p:extLst>
  </p:cSld>
  <p:clrMapOvr>
    <a:masterClrMapping/>
  </p:clrMapOvr>
  <p:transition>
    <p:zoom/>
    <p:sndAc>
      <p:end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EDFAEEB-3857-405E-A1A7-BCE9084F7069}" type="slidenum">
              <a:rPr lang="en-US" smtClean="0"/>
              <a:pPr/>
              <a:t>35</a:t>
            </a:fld>
            <a:endParaRPr lang="en-US"/>
          </a:p>
        </p:txBody>
      </p:sp>
      <p:sp>
        <p:nvSpPr>
          <p:cNvPr id="4"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5" name="TextBox 4"/>
          <p:cNvSpPr txBox="1"/>
          <p:nvPr/>
        </p:nvSpPr>
        <p:spPr>
          <a:xfrm>
            <a:off x="3863975" y="1267433"/>
            <a:ext cx="3489158" cy="2431435"/>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Using the data in the “Data for Simple Model” tab estimate a model with sales as the “y” variable and consumer and trade promotions as the two “X” variables</a:t>
            </a:r>
          </a:p>
          <a:p>
            <a:pPr marL="285750" indent="-285750" algn="l">
              <a:buFont typeface="Wingdings" panose="05000000000000000000" pitchFamily="2" charset="2"/>
              <a:buChar char="Ø"/>
            </a:pPr>
            <a:r>
              <a:rPr lang="en-US" dirty="0" smtClean="0">
                <a:solidFill>
                  <a:schemeClr val="tx2"/>
                </a:solidFill>
              </a:rPr>
              <a:t>What do you conclude about the effect of consumer and trade promotions?</a:t>
            </a: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354072" y="1282495"/>
            <a:ext cx="3014770" cy="3450500"/>
          </a:xfrm>
          <a:prstGeom prst="rect">
            <a:avLst/>
          </a:prstGeom>
        </p:spPr>
      </p:pic>
    </p:spTree>
    <p:extLst>
      <p:ext uri="{BB962C8B-B14F-4D97-AF65-F5344CB8AC3E}">
        <p14:creationId xmlns:p14="http://schemas.microsoft.com/office/powerpoint/2010/main" val="4001675221"/>
      </p:ext>
    </p:extLst>
  </p:cSld>
  <p:clrMapOvr>
    <a:masterClrMapping/>
  </p:clrMapOvr>
  <p:transition>
    <p:zoom/>
    <p:sndAc>
      <p:end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EDFAEEB-3857-405E-A1A7-BCE9084F7069}" type="slidenum">
              <a:rPr lang="en-US" smtClean="0"/>
              <a:pPr/>
              <a:t>36</a:t>
            </a:fld>
            <a:endParaRPr lang="en-US"/>
          </a:p>
        </p:txBody>
      </p:sp>
      <p:sp>
        <p:nvSpPr>
          <p:cNvPr id="4"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pic>
        <p:nvPicPr>
          <p:cNvPr id="3" name="Picture 2"/>
          <p:cNvPicPr>
            <a:picLocks noChangeAspect="1"/>
          </p:cNvPicPr>
          <p:nvPr/>
        </p:nvPicPr>
        <p:blipFill>
          <a:blip r:embed="rId2"/>
          <a:stretch>
            <a:fillRect/>
          </a:stretch>
        </p:blipFill>
        <p:spPr>
          <a:xfrm>
            <a:off x="3520432" y="1282495"/>
            <a:ext cx="5497309" cy="3944218"/>
          </a:xfrm>
          <a:prstGeom prst="rect">
            <a:avLst/>
          </a:prstGeom>
        </p:spPr>
      </p:pic>
      <p:sp>
        <p:nvSpPr>
          <p:cNvPr id="5" name="TextBox 4"/>
          <p:cNvSpPr txBox="1"/>
          <p:nvPr/>
        </p:nvSpPr>
        <p:spPr>
          <a:xfrm>
            <a:off x="1182471" y="5340200"/>
            <a:ext cx="6648945" cy="1446550"/>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What other features can we add to the model?</a:t>
            </a:r>
          </a:p>
          <a:p>
            <a:pPr marL="285750" indent="-285750" algn="l">
              <a:buFont typeface="Wingdings" panose="05000000000000000000" pitchFamily="2" charset="2"/>
              <a:buChar char="Ø"/>
            </a:pPr>
            <a:r>
              <a:rPr lang="en-US" dirty="0" smtClean="0">
                <a:solidFill>
                  <a:schemeClr val="tx2"/>
                </a:solidFill>
              </a:rPr>
              <a:t>Lagged sales effects?</a:t>
            </a:r>
          </a:p>
          <a:p>
            <a:pPr marL="285750" indent="-285750" algn="l">
              <a:buFont typeface="Wingdings" panose="05000000000000000000" pitchFamily="2" charset="2"/>
              <a:buChar char="Ø"/>
            </a:pPr>
            <a:r>
              <a:rPr lang="en-US" dirty="0" smtClean="0">
                <a:solidFill>
                  <a:schemeClr val="tx2"/>
                </a:solidFill>
              </a:rPr>
              <a:t>Seasonality?</a:t>
            </a:r>
          </a:p>
          <a:p>
            <a:pPr marL="285750" indent="-285750" algn="l">
              <a:buFont typeface="Wingdings" panose="05000000000000000000" pitchFamily="2" charset="2"/>
              <a:buChar char="Ø"/>
            </a:pPr>
            <a:r>
              <a:rPr lang="en-US" dirty="0" smtClean="0">
                <a:solidFill>
                  <a:schemeClr val="tx2"/>
                </a:solidFill>
              </a:rPr>
              <a:t>Trend effects?</a:t>
            </a:r>
            <a:endParaRPr lang="en-US" dirty="0">
              <a:solidFill>
                <a:schemeClr val="tx2"/>
              </a:solidFill>
            </a:endParaRPr>
          </a:p>
        </p:txBody>
      </p:sp>
      <p:pic>
        <p:nvPicPr>
          <p:cNvPr id="8" name="Picture 7"/>
          <p:cNvPicPr>
            <a:picLocks noChangeAspect="1"/>
          </p:cNvPicPr>
          <p:nvPr/>
        </p:nvPicPr>
        <p:blipFill>
          <a:blip r:embed="rId3"/>
          <a:stretch>
            <a:fillRect/>
          </a:stretch>
        </p:blipFill>
        <p:spPr>
          <a:xfrm>
            <a:off x="354072" y="1282495"/>
            <a:ext cx="3014770" cy="3450500"/>
          </a:xfrm>
          <a:prstGeom prst="rect">
            <a:avLst/>
          </a:prstGeom>
        </p:spPr>
      </p:pic>
    </p:spTree>
    <p:extLst>
      <p:ext uri="{BB962C8B-B14F-4D97-AF65-F5344CB8AC3E}">
        <p14:creationId xmlns:p14="http://schemas.microsoft.com/office/powerpoint/2010/main" val="1146112238"/>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28626" y="1833533"/>
            <a:ext cx="3360420" cy="3131820"/>
          </a:xfrm>
          <a:prstGeom prst="rect">
            <a:avLst/>
          </a:prstGeom>
        </p:spPr>
      </p:pic>
      <p:sp>
        <p:nvSpPr>
          <p:cNvPr id="2" name="Slide Number Placeholder 1"/>
          <p:cNvSpPr>
            <a:spLocks noGrp="1"/>
          </p:cNvSpPr>
          <p:nvPr>
            <p:ph type="sldNum" sz="quarter" idx="11"/>
          </p:nvPr>
        </p:nvSpPr>
        <p:spPr/>
        <p:txBody>
          <a:bodyPr/>
          <a:lstStyle/>
          <a:p>
            <a:fld id="{FEDFAEEB-3857-405E-A1A7-BCE9084F7069}" type="slidenum">
              <a:rPr lang="en-US" smtClean="0"/>
              <a:pPr/>
              <a:t>37</a:t>
            </a:fld>
            <a:endParaRPr lang="en-US"/>
          </a:p>
        </p:txBody>
      </p:sp>
      <p:sp>
        <p:nvSpPr>
          <p:cNvPr id="3"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4"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cxnSp>
        <p:nvCxnSpPr>
          <p:cNvPr id="10" name="Straight Connector 9"/>
          <p:cNvCxnSpPr/>
          <p:nvPr/>
        </p:nvCxnSpPr>
        <p:spPr bwMode="auto">
          <a:xfrm flipV="1">
            <a:off x="225631" y="2268187"/>
            <a:ext cx="3363415" cy="11875"/>
          </a:xfrm>
          <a:prstGeom prst="line">
            <a:avLst/>
          </a:prstGeom>
          <a:noFill/>
          <a:ln w="9525" cap="flat" cmpd="sng" algn="ctr">
            <a:solidFill>
              <a:srgbClr val="FF0000"/>
            </a:solidFill>
            <a:prstDash val="solid"/>
            <a:round/>
            <a:headEnd type="none" w="med" len="med"/>
            <a:tailEnd type="none" w="med" len="med"/>
          </a:ln>
          <a:effectLst/>
        </p:spPr>
      </p:cxnSp>
      <p:cxnSp>
        <p:nvCxnSpPr>
          <p:cNvPr id="7" name="Straight Arrow Connector 6"/>
          <p:cNvCxnSpPr/>
          <p:nvPr/>
        </p:nvCxnSpPr>
        <p:spPr bwMode="auto">
          <a:xfrm>
            <a:off x="1341912" y="2268187"/>
            <a:ext cx="269174" cy="181296"/>
          </a:xfrm>
          <a:prstGeom prst="straightConnector1">
            <a:avLst/>
          </a:prstGeom>
          <a:noFill/>
          <a:ln w="9525" cap="flat" cmpd="sng" algn="ctr">
            <a:solidFill>
              <a:schemeClr val="accent4"/>
            </a:solidFill>
            <a:prstDash val="solid"/>
            <a:round/>
            <a:headEnd type="none" w="med" len="med"/>
            <a:tailEnd type="triangle"/>
          </a:ln>
          <a:effectLst/>
        </p:spPr>
      </p:cxnSp>
      <p:cxnSp>
        <p:nvCxnSpPr>
          <p:cNvPr id="13" name="Straight Arrow Connector 12"/>
          <p:cNvCxnSpPr/>
          <p:nvPr/>
        </p:nvCxnSpPr>
        <p:spPr bwMode="auto">
          <a:xfrm>
            <a:off x="1320140" y="2438597"/>
            <a:ext cx="269174" cy="208061"/>
          </a:xfrm>
          <a:prstGeom prst="straightConnector1">
            <a:avLst/>
          </a:prstGeom>
          <a:noFill/>
          <a:ln w="9525" cap="flat" cmpd="sng" algn="ctr">
            <a:solidFill>
              <a:schemeClr val="accent4"/>
            </a:solidFill>
            <a:prstDash val="solid"/>
            <a:round/>
            <a:headEnd type="none" w="med" len="med"/>
            <a:tailEnd type="triangle"/>
          </a:ln>
          <a:effectLst/>
        </p:spPr>
      </p:cxnSp>
      <p:sp>
        <p:nvSpPr>
          <p:cNvPr id="14" name="TextBox 13"/>
          <p:cNvSpPr txBox="1"/>
          <p:nvPr/>
        </p:nvSpPr>
        <p:spPr>
          <a:xfrm>
            <a:off x="3988666" y="1833533"/>
            <a:ext cx="3489158" cy="2554545"/>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Using the data in the “Data for Lagged Sales Model” tab add “Lagged Sales” as an X variable to your model</a:t>
            </a:r>
          </a:p>
          <a:p>
            <a:pPr marL="285750" indent="-285750" algn="l">
              <a:buFont typeface="Wingdings" panose="05000000000000000000" pitchFamily="2" charset="2"/>
              <a:buChar char="Ø"/>
            </a:pPr>
            <a:r>
              <a:rPr lang="en-US" dirty="0" smtClean="0">
                <a:solidFill>
                  <a:schemeClr val="tx2"/>
                </a:solidFill>
              </a:rPr>
              <a:t>What do you conclude about the effect of consumer and trade promotions?</a:t>
            </a:r>
          </a:p>
          <a:p>
            <a:pPr marL="285750" indent="-285750" algn="l">
              <a:buFont typeface="Wingdings" panose="05000000000000000000" pitchFamily="2" charset="2"/>
              <a:buChar char="Ø"/>
            </a:pPr>
            <a:r>
              <a:rPr lang="en-US" dirty="0" smtClean="0">
                <a:solidFill>
                  <a:schemeClr val="tx2"/>
                </a:solidFill>
              </a:rPr>
              <a:t>What is the effect of lagged sales?</a:t>
            </a:r>
            <a:endParaRPr lang="en-US" dirty="0">
              <a:solidFill>
                <a:schemeClr val="tx2"/>
              </a:solidFill>
            </a:endParaRPr>
          </a:p>
        </p:txBody>
      </p:sp>
    </p:spTree>
    <p:extLst>
      <p:ext uri="{BB962C8B-B14F-4D97-AF65-F5344CB8AC3E}">
        <p14:creationId xmlns:p14="http://schemas.microsoft.com/office/powerpoint/2010/main" val="2810963269"/>
      </p:ext>
    </p:extLst>
  </p:cSld>
  <p:clrMapOvr>
    <a:masterClrMapping/>
  </p:clrMapOvr>
  <p:transition>
    <p:zoom/>
    <p:sndAc>
      <p:end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28626" y="1833533"/>
            <a:ext cx="3360420" cy="3131820"/>
          </a:xfrm>
          <a:prstGeom prst="rect">
            <a:avLst/>
          </a:prstGeom>
        </p:spPr>
      </p:pic>
      <p:sp>
        <p:nvSpPr>
          <p:cNvPr id="2" name="Slide Number Placeholder 1"/>
          <p:cNvSpPr>
            <a:spLocks noGrp="1"/>
          </p:cNvSpPr>
          <p:nvPr>
            <p:ph type="sldNum" sz="quarter" idx="11"/>
          </p:nvPr>
        </p:nvSpPr>
        <p:spPr/>
        <p:txBody>
          <a:bodyPr/>
          <a:lstStyle/>
          <a:p>
            <a:fld id="{FEDFAEEB-3857-405E-A1A7-BCE9084F7069}" type="slidenum">
              <a:rPr lang="en-US" smtClean="0"/>
              <a:pPr/>
              <a:t>38</a:t>
            </a:fld>
            <a:endParaRPr lang="en-US"/>
          </a:p>
        </p:txBody>
      </p:sp>
      <p:sp>
        <p:nvSpPr>
          <p:cNvPr id="3"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4"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cxnSp>
        <p:nvCxnSpPr>
          <p:cNvPr id="10" name="Straight Connector 9"/>
          <p:cNvCxnSpPr/>
          <p:nvPr/>
        </p:nvCxnSpPr>
        <p:spPr bwMode="auto">
          <a:xfrm flipV="1">
            <a:off x="225631" y="2268187"/>
            <a:ext cx="3363415" cy="11875"/>
          </a:xfrm>
          <a:prstGeom prst="line">
            <a:avLst/>
          </a:prstGeom>
          <a:noFill/>
          <a:ln w="9525" cap="flat" cmpd="sng" algn="ctr">
            <a:solidFill>
              <a:srgbClr val="FF0000"/>
            </a:solidFill>
            <a:prstDash val="solid"/>
            <a:round/>
            <a:headEnd type="none" w="med" len="med"/>
            <a:tailEnd type="none" w="med" len="med"/>
          </a:ln>
          <a:effectLst/>
        </p:spPr>
      </p:cxnSp>
      <p:pic>
        <p:nvPicPr>
          <p:cNvPr id="11" name="Picture 10"/>
          <p:cNvPicPr>
            <a:picLocks noChangeAspect="1"/>
          </p:cNvPicPr>
          <p:nvPr/>
        </p:nvPicPr>
        <p:blipFill>
          <a:blip r:embed="rId3"/>
          <a:stretch>
            <a:fillRect/>
          </a:stretch>
        </p:blipFill>
        <p:spPr>
          <a:xfrm>
            <a:off x="3911912" y="1811761"/>
            <a:ext cx="5232088" cy="3632833"/>
          </a:xfrm>
          <a:prstGeom prst="rect">
            <a:avLst/>
          </a:prstGeom>
        </p:spPr>
      </p:pic>
      <p:sp>
        <p:nvSpPr>
          <p:cNvPr id="12" name="TextBox 11"/>
          <p:cNvSpPr txBox="1"/>
          <p:nvPr/>
        </p:nvSpPr>
        <p:spPr>
          <a:xfrm>
            <a:off x="476250" y="5652655"/>
            <a:ext cx="5888924" cy="338554"/>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Lagged Sales are positive and significant</a:t>
            </a:r>
            <a:endParaRPr lang="en-US" dirty="0">
              <a:solidFill>
                <a:schemeClr val="tx2"/>
              </a:solidFill>
            </a:endParaRPr>
          </a:p>
        </p:txBody>
      </p:sp>
      <p:cxnSp>
        <p:nvCxnSpPr>
          <p:cNvPr id="7" name="Straight Arrow Connector 6"/>
          <p:cNvCxnSpPr/>
          <p:nvPr/>
        </p:nvCxnSpPr>
        <p:spPr bwMode="auto">
          <a:xfrm>
            <a:off x="1341912" y="2268187"/>
            <a:ext cx="269174" cy="181296"/>
          </a:xfrm>
          <a:prstGeom prst="straightConnector1">
            <a:avLst/>
          </a:prstGeom>
          <a:noFill/>
          <a:ln w="9525" cap="flat" cmpd="sng" algn="ctr">
            <a:solidFill>
              <a:schemeClr val="accent4"/>
            </a:solidFill>
            <a:prstDash val="solid"/>
            <a:round/>
            <a:headEnd type="none" w="med" len="med"/>
            <a:tailEnd type="triangle"/>
          </a:ln>
          <a:effectLst/>
        </p:spPr>
      </p:cxnSp>
      <p:cxnSp>
        <p:nvCxnSpPr>
          <p:cNvPr id="13" name="Straight Arrow Connector 12"/>
          <p:cNvCxnSpPr/>
          <p:nvPr/>
        </p:nvCxnSpPr>
        <p:spPr bwMode="auto">
          <a:xfrm>
            <a:off x="1320140" y="2438597"/>
            <a:ext cx="269174" cy="208061"/>
          </a:xfrm>
          <a:prstGeom prst="straightConnector1">
            <a:avLst/>
          </a:prstGeom>
          <a:noFill/>
          <a:ln w="9525" cap="flat" cmpd="sng" algn="ctr">
            <a:solidFill>
              <a:schemeClr val="accent4"/>
            </a:solidFill>
            <a:prstDash val="solid"/>
            <a:round/>
            <a:headEnd type="none" w="med" len="med"/>
            <a:tailEnd type="triangle"/>
          </a:ln>
          <a:effectLst/>
        </p:spPr>
      </p:cxnSp>
    </p:spTree>
    <p:extLst>
      <p:ext uri="{BB962C8B-B14F-4D97-AF65-F5344CB8AC3E}">
        <p14:creationId xmlns:p14="http://schemas.microsoft.com/office/powerpoint/2010/main" val="1241807297"/>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3</a:t>
            </a:fld>
            <a:endParaRPr lang="en-US"/>
          </a:p>
        </p:txBody>
      </p:sp>
      <p:sp>
        <p:nvSpPr>
          <p:cNvPr id="6"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Coupons</a:t>
            </a:r>
            <a:endParaRPr lang="en-US" i="1" dirty="0">
              <a:solidFill>
                <a:schemeClr val="tx2"/>
              </a:solidFill>
            </a:endParaRPr>
          </a:p>
        </p:txBody>
      </p:sp>
      <p:pic>
        <p:nvPicPr>
          <p:cNvPr id="117764" name="Picture 4" descr="http://prod-cdn.thekrazycouponlady.com/wp-content/uploads/2016/07/insert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383" y="4289145"/>
            <a:ext cx="3634740" cy="2083918"/>
          </a:xfrm>
          <a:prstGeom prst="rect">
            <a:avLst/>
          </a:prstGeom>
          <a:noFill/>
          <a:extLst>
            <a:ext uri="{909E8E84-426E-40DD-AFC4-6F175D3DCCD1}">
              <a14:hiddenFill xmlns:a14="http://schemas.microsoft.com/office/drawing/2010/main">
                <a:solidFill>
                  <a:srgbClr val="FFFFFF"/>
                </a:solidFill>
              </a14:hiddenFill>
            </a:ext>
          </a:extLst>
        </p:spPr>
      </p:pic>
      <p:pic>
        <p:nvPicPr>
          <p:cNvPr id="124930" name="Picture 2" descr="Creating Coupon Promotions: Tips for Retail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720" y="1606705"/>
            <a:ext cx="3309326" cy="221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944492"/>
      </p:ext>
    </p:extLst>
  </p:cSld>
  <p:clrMapOvr>
    <a:masterClrMapping/>
  </p:clrMapOvr>
  <p:transition>
    <p:zoom/>
    <p:sndAc>
      <p:end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EDFAEEB-3857-405E-A1A7-BCE9084F7069}" type="slidenum">
              <a:rPr lang="en-US" smtClean="0"/>
              <a:pPr/>
              <a:t>39</a:t>
            </a:fld>
            <a:endParaRPr lang="en-US"/>
          </a:p>
        </p:txBody>
      </p:sp>
      <p:sp>
        <p:nvSpPr>
          <p:cNvPr id="4" name="Rectangle 3"/>
          <p:cNvSpPr txBox="1">
            <a:spLocks noChangeArrowheads="1"/>
          </p:cNvSpPr>
          <p:nvPr/>
        </p:nvSpPr>
        <p:spPr bwMode="auto">
          <a:xfrm>
            <a:off x="122238" y="10432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476249" y="741363"/>
            <a:ext cx="7836477"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5" name="TextBox 4"/>
          <p:cNvSpPr txBox="1"/>
          <p:nvPr/>
        </p:nvSpPr>
        <p:spPr>
          <a:xfrm>
            <a:off x="878773" y="6127668"/>
            <a:ext cx="7329801" cy="338554"/>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How can we capture seasonality and trend effects?</a:t>
            </a:r>
            <a:endParaRPr lang="en-US" dirty="0">
              <a:solidFill>
                <a:schemeClr val="tx2"/>
              </a:solidFill>
            </a:endParaRPr>
          </a:p>
        </p:txBody>
      </p:sp>
      <p:pic>
        <p:nvPicPr>
          <p:cNvPr id="6" name="Picture 5"/>
          <p:cNvPicPr>
            <a:picLocks noChangeAspect="1"/>
          </p:cNvPicPr>
          <p:nvPr/>
        </p:nvPicPr>
        <p:blipFill>
          <a:blip r:embed="rId2"/>
          <a:stretch>
            <a:fillRect/>
          </a:stretch>
        </p:blipFill>
        <p:spPr>
          <a:xfrm>
            <a:off x="1315046" y="1469249"/>
            <a:ext cx="6513908" cy="3919501"/>
          </a:xfrm>
          <a:prstGeom prst="rect">
            <a:avLst/>
          </a:prstGeom>
        </p:spPr>
      </p:pic>
    </p:spTree>
    <p:extLst>
      <p:ext uri="{BB962C8B-B14F-4D97-AF65-F5344CB8AC3E}">
        <p14:creationId xmlns:p14="http://schemas.microsoft.com/office/powerpoint/2010/main" val="1716029580"/>
      </p:ext>
    </p:extLst>
  </p:cSld>
  <p:clrMapOvr>
    <a:masterClrMapping/>
  </p:clrMapOvr>
  <p:transition>
    <p:zoom/>
    <p:sndAc>
      <p:end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EDFAEEB-3857-405E-A1A7-BCE9084F7069}" type="slidenum">
              <a:rPr lang="en-US" smtClean="0"/>
              <a:pPr/>
              <a:t>40</a:t>
            </a:fld>
            <a:endParaRPr lang="en-US"/>
          </a:p>
        </p:txBody>
      </p:sp>
      <p:sp>
        <p:nvSpPr>
          <p:cNvPr id="7"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4" name="TextBox 3"/>
          <p:cNvSpPr txBox="1"/>
          <p:nvPr/>
        </p:nvSpPr>
        <p:spPr>
          <a:xfrm>
            <a:off x="303819" y="5336837"/>
            <a:ext cx="8380494" cy="1323439"/>
          </a:xfrm>
          <a:prstGeom prst="rect">
            <a:avLst/>
          </a:prstGeom>
          <a:solidFill>
            <a:schemeClr val="bg1">
              <a:lumMod val="9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Seasonality captured with dummy variables for each month (Jan treated as base)</a:t>
            </a:r>
          </a:p>
          <a:p>
            <a:pPr marL="285750" indent="-285750" algn="l">
              <a:buFont typeface="Wingdings" panose="05000000000000000000" pitchFamily="2" charset="2"/>
              <a:buChar char="Ø"/>
            </a:pPr>
            <a:r>
              <a:rPr lang="en-US" dirty="0" smtClean="0">
                <a:solidFill>
                  <a:schemeClr val="tx2"/>
                </a:solidFill>
              </a:rPr>
              <a:t>Trend variable captures any potential sales growth over time</a:t>
            </a:r>
          </a:p>
          <a:p>
            <a:pPr marL="285750" indent="-285750" algn="l">
              <a:buFont typeface="Wingdings" panose="05000000000000000000" pitchFamily="2" charset="2"/>
              <a:buChar char="Ø"/>
            </a:pPr>
            <a:r>
              <a:rPr lang="en-US" dirty="0" smtClean="0">
                <a:solidFill>
                  <a:schemeClr val="tx2"/>
                </a:solidFill>
              </a:rPr>
              <a:t>Use the data in the Trend and </a:t>
            </a:r>
            <a:r>
              <a:rPr lang="en-US" dirty="0" err="1" smtClean="0">
                <a:solidFill>
                  <a:schemeClr val="tx2"/>
                </a:solidFill>
              </a:rPr>
              <a:t>Seaonal</a:t>
            </a:r>
            <a:r>
              <a:rPr lang="en-US" dirty="0" smtClean="0">
                <a:solidFill>
                  <a:schemeClr val="tx2"/>
                </a:solidFill>
              </a:rPr>
              <a:t> tab to estimate a sales model with these X variables</a:t>
            </a:r>
            <a:endParaRPr lang="en-US" dirty="0">
              <a:solidFill>
                <a:schemeClr val="tx2"/>
              </a:solidFill>
            </a:endParaRPr>
          </a:p>
        </p:txBody>
      </p:sp>
      <p:pic>
        <p:nvPicPr>
          <p:cNvPr id="5" name="Picture 4"/>
          <p:cNvPicPr>
            <a:picLocks noChangeAspect="1"/>
          </p:cNvPicPr>
          <p:nvPr/>
        </p:nvPicPr>
        <p:blipFill>
          <a:blip r:embed="rId2"/>
          <a:stretch>
            <a:fillRect/>
          </a:stretch>
        </p:blipFill>
        <p:spPr>
          <a:xfrm>
            <a:off x="303819" y="1456818"/>
            <a:ext cx="8429999" cy="3611971"/>
          </a:xfrm>
          <a:prstGeom prst="rect">
            <a:avLst/>
          </a:prstGeom>
        </p:spPr>
      </p:pic>
    </p:spTree>
    <p:extLst>
      <p:ext uri="{BB962C8B-B14F-4D97-AF65-F5344CB8AC3E}">
        <p14:creationId xmlns:p14="http://schemas.microsoft.com/office/powerpoint/2010/main" val="2723072933"/>
      </p:ext>
    </p:extLst>
  </p:cSld>
  <p:clrMapOvr>
    <a:masterClrMapping/>
  </p:clrMapOvr>
  <p:transition>
    <p:zoom/>
    <p:sndAc>
      <p:end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EDFAEEB-3857-405E-A1A7-BCE9084F7069}" type="slidenum">
              <a:rPr lang="en-US" smtClean="0"/>
              <a:pPr/>
              <a:t>41</a:t>
            </a:fld>
            <a:endParaRPr lang="en-US"/>
          </a:p>
        </p:txBody>
      </p:sp>
      <p:pic>
        <p:nvPicPr>
          <p:cNvPr id="3" name="Picture 2"/>
          <p:cNvPicPr>
            <a:picLocks noChangeAspect="1"/>
          </p:cNvPicPr>
          <p:nvPr/>
        </p:nvPicPr>
        <p:blipFill rotWithShape="1">
          <a:blip r:embed="rId2"/>
          <a:srcRect t="4735"/>
          <a:stretch/>
        </p:blipFill>
        <p:spPr>
          <a:xfrm>
            <a:off x="1958047" y="767464"/>
            <a:ext cx="4766238" cy="5876224"/>
          </a:xfrm>
          <a:prstGeom prst="rect">
            <a:avLst/>
          </a:prstGeom>
        </p:spPr>
      </p:pic>
      <p:sp>
        <p:nvSpPr>
          <p:cNvPr id="4" name="Rectangle 36"/>
          <p:cNvSpPr>
            <a:spLocks noChangeArrowheads="1"/>
          </p:cNvSpPr>
          <p:nvPr/>
        </p:nvSpPr>
        <p:spPr bwMode="auto">
          <a:xfrm>
            <a:off x="547502" y="292100"/>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5" name="Rectangle 3"/>
          <p:cNvSpPr txBox="1">
            <a:spLocks noChangeArrowheads="1"/>
          </p:cNvSpPr>
          <p:nvPr/>
        </p:nvSpPr>
        <p:spPr bwMode="auto">
          <a:xfrm>
            <a:off x="122238" y="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Tree>
    <p:extLst>
      <p:ext uri="{BB962C8B-B14F-4D97-AF65-F5344CB8AC3E}">
        <p14:creationId xmlns:p14="http://schemas.microsoft.com/office/powerpoint/2010/main" val="3557324508"/>
      </p:ext>
    </p:extLst>
  </p:cSld>
  <p:clrMapOvr>
    <a:masterClrMapping/>
  </p:clrMapOvr>
  <p:transition>
    <p:zoom/>
    <p:sndAc>
      <p:end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2C42B68-1A00-4F06-840D-53403D111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22039"/>
            <a:ext cx="3672269" cy="267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F03E32A1-09B7-4C1C-B0A0-08163D90A171}" type="slidenum">
              <a:rPr lang="en-US" smtClean="0"/>
              <a:pPr/>
              <a:t>42</a:t>
            </a:fld>
            <a:endParaRPr lang="en-US"/>
          </a:p>
        </p:txBody>
      </p:sp>
      <p:sp>
        <p:nvSpPr>
          <p:cNvPr id="5" name="Rectangle 4"/>
          <p:cNvSpPr/>
          <p:nvPr/>
        </p:nvSpPr>
        <p:spPr bwMode="auto">
          <a:xfrm>
            <a:off x="2268194" y="2175075"/>
            <a:ext cx="760021" cy="3918857"/>
          </a:xfrm>
          <a:prstGeom prst="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1627" y="2091971"/>
            <a:ext cx="475488" cy="313508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13" name="TextBox 12"/>
          <p:cNvSpPr txBox="1"/>
          <p:nvPr/>
        </p:nvSpPr>
        <p:spPr>
          <a:xfrm>
            <a:off x="0" y="6632369"/>
            <a:ext cx="5613544" cy="215444"/>
          </a:xfrm>
          <a:prstGeom prst="rect">
            <a:avLst/>
          </a:prstGeom>
          <a:noFill/>
        </p:spPr>
        <p:txBody>
          <a:bodyPr wrap="square" rtlCol="0">
            <a:spAutoFit/>
          </a:bodyPr>
          <a:lstStyle/>
          <a:p>
            <a:pPr algn="l"/>
            <a:r>
              <a:rPr lang="en-US" sz="800" i="1" dirty="0" smtClean="0"/>
              <a:t>SOURCE:  Who Benefits from Price Promotions?</a:t>
            </a:r>
            <a:endParaRPr lang="en-US" sz="800" i="1" dirty="0"/>
          </a:p>
        </p:txBody>
      </p:sp>
      <p:sp>
        <p:nvSpPr>
          <p:cNvPr id="3" name="Oval 2"/>
          <p:cNvSpPr/>
          <p:nvPr/>
        </p:nvSpPr>
        <p:spPr bwMode="auto">
          <a:xfrm>
            <a:off x="1139379" y="3063542"/>
            <a:ext cx="906972" cy="829320"/>
          </a:xfrm>
          <a:prstGeom prst="ellipse">
            <a:avLst/>
          </a:prstGeom>
          <a:noFill/>
          <a:ln w="9525" cap="flat" cmpd="sng" algn="ctr">
            <a:solidFill>
              <a:srgbClr val="FB012B"/>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79178" name="TextBox 79177"/>
          <p:cNvSpPr txBox="1"/>
          <p:nvPr/>
        </p:nvSpPr>
        <p:spPr>
          <a:xfrm>
            <a:off x="4715556" y="1524535"/>
            <a:ext cx="3225573" cy="584775"/>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How to capture this effect in the model?</a:t>
            </a:r>
            <a:endParaRPr lang="en-US" dirty="0">
              <a:solidFill>
                <a:schemeClr val="tx2"/>
              </a:solidFill>
            </a:endParaRPr>
          </a:p>
        </p:txBody>
      </p:sp>
    </p:spTree>
    <p:extLst>
      <p:ext uri="{BB962C8B-B14F-4D97-AF65-F5344CB8AC3E}">
        <p14:creationId xmlns:p14="http://schemas.microsoft.com/office/powerpoint/2010/main" val="619037593"/>
      </p:ext>
    </p:extLst>
  </p:cSld>
  <p:clrMapOvr>
    <a:masterClrMapping/>
  </p:clrMapOvr>
  <p:transition>
    <p:zoom/>
    <p:sndAc>
      <p:end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2C42B68-1A00-4F06-840D-53403D111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22039"/>
            <a:ext cx="3672269" cy="267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1"/>
          </p:nvPr>
        </p:nvSpPr>
        <p:spPr/>
        <p:txBody>
          <a:bodyPr/>
          <a:lstStyle/>
          <a:p>
            <a:fld id="{F03E32A1-09B7-4C1C-B0A0-08163D90A171}" type="slidenum">
              <a:rPr lang="en-US" smtClean="0"/>
              <a:pPr/>
              <a:t>43</a:t>
            </a:fld>
            <a:endParaRPr lang="en-US"/>
          </a:p>
        </p:txBody>
      </p:sp>
      <p:sp>
        <p:nvSpPr>
          <p:cNvPr id="5" name="Rectangle 4"/>
          <p:cNvSpPr/>
          <p:nvPr/>
        </p:nvSpPr>
        <p:spPr bwMode="auto">
          <a:xfrm>
            <a:off x="2268194" y="2175075"/>
            <a:ext cx="760021" cy="3918857"/>
          </a:xfrm>
          <a:prstGeom prst="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1627" y="2091971"/>
            <a:ext cx="475488" cy="3135086"/>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13" name="TextBox 12"/>
          <p:cNvSpPr txBox="1"/>
          <p:nvPr/>
        </p:nvSpPr>
        <p:spPr>
          <a:xfrm>
            <a:off x="0" y="6632369"/>
            <a:ext cx="5613544" cy="215444"/>
          </a:xfrm>
          <a:prstGeom prst="rect">
            <a:avLst/>
          </a:prstGeom>
          <a:noFill/>
        </p:spPr>
        <p:txBody>
          <a:bodyPr wrap="square" rtlCol="0">
            <a:spAutoFit/>
          </a:bodyPr>
          <a:lstStyle/>
          <a:p>
            <a:pPr algn="l"/>
            <a:r>
              <a:rPr lang="en-US" sz="800" i="1" dirty="0" smtClean="0"/>
              <a:t>SOURCE:  Who Benefits from Price Promotions?</a:t>
            </a:r>
            <a:endParaRPr lang="en-US" sz="800" i="1" dirty="0"/>
          </a:p>
        </p:txBody>
      </p:sp>
      <p:sp>
        <p:nvSpPr>
          <p:cNvPr id="3" name="Oval 2"/>
          <p:cNvSpPr/>
          <p:nvPr/>
        </p:nvSpPr>
        <p:spPr bwMode="auto">
          <a:xfrm>
            <a:off x="1139379" y="3063542"/>
            <a:ext cx="906972" cy="829320"/>
          </a:xfrm>
          <a:prstGeom prst="ellipse">
            <a:avLst/>
          </a:prstGeom>
          <a:noFill/>
          <a:ln w="9525" cap="flat" cmpd="sng" algn="ctr">
            <a:solidFill>
              <a:srgbClr val="FB012B"/>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pic>
        <p:nvPicPr>
          <p:cNvPr id="79172" name="Picture 79171"/>
          <p:cNvPicPr>
            <a:picLocks noChangeAspect="1"/>
          </p:cNvPicPr>
          <p:nvPr/>
        </p:nvPicPr>
        <p:blipFill>
          <a:blip r:embed="rId4"/>
          <a:stretch>
            <a:fillRect/>
          </a:stretch>
        </p:blipFill>
        <p:spPr>
          <a:xfrm>
            <a:off x="4518816" y="3723375"/>
            <a:ext cx="4360310" cy="2969272"/>
          </a:xfrm>
          <a:prstGeom prst="rect">
            <a:avLst/>
          </a:prstGeom>
        </p:spPr>
      </p:pic>
      <p:pic>
        <p:nvPicPr>
          <p:cNvPr id="79173" name="Picture 79172"/>
          <p:cNvPicPr>
            <a:picLocks noChangeAspect="1"/>
          </p:cNvPicPr>
          <p:nvPr/>
        </p:nvPicPr>
        <p:blipFill>
          <a:blip r:embed="rId5"/>
          <a:stretch>
            <a:fillRect/>
          </a:stretch>
        </p:blipFill>
        <p:spPr>
          <a:xfrm>
            <a:off x="3714120" y="3723375"/>
            <a:ext cx="799708" cy="2969272"/>
          </a:xfrm>
          <a:prstGeom prst="rect">
            <a:avLst/>
          </a:prstGeom>
        </p:spPr>
      </p:pic>
      <p:cxnSp>
        <p:nvCxnSpPr>
          <p:cNvPr id="79175" name="Straight Arrow Connector 79174"/>
          <p:cNvCxnSpPr/>
          <p:nvPr/>
        </p:nvCxnSpPr>
        <p:spPr bwMode="auto">
          <a:xfrm>
            <a:off x="5497286" y="4441825"/>
            <a:ext cx="500743" cy="318201"/>
          </a:xfrm>
          <a:prstGeom prst="straightConnector1">
            <a:avLst/>
          </a:prstGeom>
          <a:noFill/>
          <a:ln w="9525" cap="flat" cmpd="sng" algn="ctr">
            <a:solidFill>
              <a:srgbClr val="FB012B"/>
            </a:solidFill>
            <a:prstDash val="solid"/>
            <a:round/>
            <a:headEnd type="none" w="med" len="med"/>
            <a:tailEnd type="triangle"/>
          </a:ln>
          <a:effectLst/>
        </p:spPr>
      </p:cxnSp>
      <p:cxnSp>
        <p:nvCxnSpPr>
          <p:cNvPr id="362" name="Straight Arrow Connector 361"/>
          <p:cNvCxnSpPr/>
          <p:nvPr/>
        </p:nvCxnSpPr>
        <p:spPr bwMode="auto">
          <a:xfrm>
            <a:off x="7630886" y="4441825"/>
            <a:ext cx="500743" cy="318201"/>
          </a:xfrm>
          <a:prstGeom prst="straightConnector1">
            <a:avLst/>
          </a:prstGeom>
          <a:noFill/>
          <a:ln w="9525" cap="flat" cmpd="sng" algn="ctr">
            <a:solidFill>
              <a:srgbClr val="FB012B"/>
            </a:solidFill>
            <a:prstDash val="solid"/>
            <a:round/>
            <a:headEnd type="none" w="med" len="med"/>
            <a:tailEnd type="triangle"/>
          </a:ln>
          <a:effectLst/>
        </p:spPr>
      </p:cxnSp>
      <p:cxnSp>
        <p:nvCxnSpPr>
          <p:cNvPr id="363" name="Straight Arrow Connector 362"/>
          <p:cNvCxnSpPr/>
          <p:nvPr/>
        </p:nvCxnSpPr>
        <p:spPr bwMode="auto">
          <a:xfrm>
            <a:off x="5486402" y="4670423"/>
            <a:ext cx="500743" cy="318201"/>
          </a:xfrm>
          <a:prstGeom prst="straightConnector1">
            <a:avLst/>
          </a:prstGeom>
          <a:noFill/>
          <a:ln w="9525" cap="flat" cmpd="sng" algn="ctr">
            <a:solidFill>
              <a:srgbClr val="FB012B"/>
            </a:solidFill>
            <a:prstDash val="solid"/>
            <a:round/>
            <a:headEnd type="none" w="med" len="med"/>
            <a:tailEnd type="triangle"/>
          </a:ln>
          <a:effectLst/>
        </p:spPr>
      </p:cxnSp>
      <p:cxnSp>
        <p:nvCxnSpPr>
          <p:cNvPr id="364" name="Straight Arrow Connector 363"/>
          <p:cNvCxnSpPr/>
          <p:nvPr/>
        </p:nvCxnSpPr>
        <p:spPr bwMode="auto">
          <a:xfrm>
            <a:off x="7620002" y="4667727"/>
            <a:ext cx="500743" cy="318201"/>
          </a:xfrm>
          <a:prstGeom prst="straightConnector1">
            <a:avLst/>
          </a:prstGeom>
          <a:noFill/>
          <a:ln w="9525" cap="flat" cmpd="sng" algn="ctr">
            <a:solidFill>
              <a:srgbClr val="FB012B"/>
            </a:solidFill>
            <a:prstDash val="solid"/>
            <a:round/>
            <a:headEnd type="none" w="med" len="med"/>
            <a:tailEnd type="triangle"/>
          </a:ln>
          <a:effectLst/>
        </p:spPr>
      </p:cxnSp>
      <p:sp>
        <p:nvSpPr>
          <p:cNvPr id="79178" name="TextBox 79177"/>
          <p:cNvSpPr txBox="1"/>
          <p:nvPr/>
        </p:nvSpPr>
        <p:spPr>
          <a:xfrm>
            <a:off x="4715556" y="1524535"/>
            <a:ext cx="3225573" cy="1446550"/>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How to capture this effect in the model?</a:t>
            </a:r>
          </a:p>
          <a:p>
            <a:pPr marL="285750" indent="-285750" algn="l">
              <a:buFont typeface="Wingdings" panose="05000000000000000000" pitchFamily="2" charset="2"/>
              <a:buChar char="Ø"/>
            </a:pPr>
            <a:r>
              <a:rPr lang="en-US" dirty="0" smtClean="0">
                <a:solidFill>
                  <a:schemeClr val="tx2"/>
                </a:solidFill>
              </a:rPr>
              <a:t>How should I interpret coefficients on lagged promotional spending?</a:t>
            </a:r>
            <a:endParaRPr lang="en-US" dirty="0">
              <a:solidFill>
                <a:schemeClr val="tx2"/>
              </a:solidFill>
            </a:endParaRPr>
          </a:p>
        </p:txBody>
      </p:sp>
    </p:spTree>
    <p:extLst>
      <p:ext uri="{BB962C8B-B14F-4D97-AF65-F5344CB8AC3E}">
        <p14:creationId xmlns:p14="http://schemas.microsoft.com/office/powerpoint/2010/main" val="2645007557"/>
      </p:ext>
    </p:extLst>
  </p:cSld>
  <p:clrMapOvr>
    <a:masterClrMapping/>
  </p:clrMapOvr>
  <p:transition>
    <p:zoom/>
    <p:sndAc>
      <p:end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44</a:t>
            </a:fld>
            <a:endParaRPr lang="en-US"/>
          </a:p>
        </p:txBody>
      </p:sp>
      <p:sp>
        <p:nvSpPr>
          <p:cNvPr id="6" name="Rectangle 3"/>
          <p:cNvSpPr txBox="1">
            <a:spLocks noChangeArrowheads="1"/>
          </p:cNvSpPr>
          <p:nvPr/>
        </p:nvSpPr>
        <p:spPr bwMode="auto">
          <a:xfrm>
            <a:off x="122238" y="24682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sp>
        <p:nvSpPr>
          <p:cNvPr id="3" name="TextBox 2"/>
          <p:cNvSpPr txBox="1"/>
          <p:nvPr/>
        </p:nvSpPr>
        <p:spPr>
          <a:xfrm>
            <a:off x="276613" y="5082639"/>
            <a:ext cx="7893609" cy="954107"/>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Lagged promotion variables capture effect of previous month promotion</a:t>
            </a:r>
          </a:p>
          <a:p>
            <a:pPr marL="285750" indent="-285750" algn="l">
              <a:buFont typeface="Wingdings" panose="05000000000000000000" pitchFamily="2" charset="2"/>
              <a:buChar char="Ø"/>
            </a:pPr>
            <a:r>
              <a:rPr lang="en-US" dirty="0" smtClean="0">
                <a:solidFill>
                  <a:schemeClr val="tx2"/>
                </a:solidFill>
              </a:rPr>
              <a:t>Used the data in the “Lagged Promo” tab to estimate a model with these X variables </a:t>
            </a:r>
            <a:endParaRPr lang="en-US" dirty="0">
              <a:solidFill>
                <a:schemeClr val="tx2"/>
              </a:solidFill>
            </a:endParaRPr>
          </a:p>
        </p:txBody>
      </p:sp>
      <p:pic>
        <p:nvPicPr>
          <p:cNvPr id="5" name="Picture 4"/>
          <p:cNvPicPr>
            <a:picLocks noChangeAspect="1"/>
          </p:cNvPicPr>
          <p:nvPr/>
        </p:nvPicPr>
        <p:blipFill>
          <a:blip r:embed="rId3"/>
          <a:stretch>
            <a:fillRect/>
          </a:stretch>
        </p:blipFill>
        <p:spPr>
          <a:xfrm>
            <a:off x="276613" y="1532582"/>
            <a:ext cx="8533720" cy="3160474"/>
          </a:xfrm>
          <a:prstGeom prst="rect">
            <a:avLst/>
          </a:prstGeom>
        </p:spPr>
      </p:pic>
    </p:spTree>
    <p:extLst>
      <p:ext uri="{BB962C8B-B14F-4D97-AF65-F5344CB8AC3E}">
        <p14:creationId xmlns:p14="http://schemas.microsoft.com/office/powerpoint/2010/main" val="79536841"/>
      </p:ext>
    </p:extLst>
  </p:cSld>
  <p:clrMapOvr>
    <a:masterClrMapping/>
  </p:clrMapOvr>
  <p:transition>
    <p:zoom/>
    <p:sndAc>
      <p:end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45</a:t>
            </a:fld>
            <a:endParaRPr lang="en-US"/>
          </a:p>
        </p:txBody>
      </p:sp>
      <p:sp>
        <p:nvSpPr>
          <p:cNvPr id="6" name="Rectangle 3"/>
          <p:cNvSpPr txBox="1">
            <a:spLocks noChangeArrowheads="1"/>
          </p:cNvSpPr>
          <p:nvPr/>
        </p:nvSpPr>
        <p:spPr bwMode="auto">
          <a:xfrm>
            <a:off x="122238" y="3307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476249" y="414519"/>
            <a:ext cx="7874949"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a:t>
            </a:r>
            <a:endParaRPr lang="en-US" sz="1800" dirty="0">
              <a:solidFill>
                <a:schemeClr val="tx2"/>
              </a:solidFill>
            </a:endParaRPr>
          </a:p>
        </p:txBody>
      </p:sp>
      <p:pic>
        <p:nvPicPr>
          <p:cNvPr id="5" name="Picture 4"/>
          <p:cNvPicPr>
            <a:picLocks noChangeAspect="1"/>
          </p:cNvPicPr>
          <p:nvPr/>
        </p:nvPicPr>
        <p:blipFill>
          <a:blip r:embed="rId2"/>
          <a:stretch>
            <a:fillRect/>
          </a:stretch>
        </p:blipFill>
        <p:spPr>
          <a:xfrm>
            <a:off x="476249" y="950404"/>
            <a:ext cx="7664761" cy="4617361"/>
          </a:xfrm>
          <a:prstGeom prst="rect">
            <a:avLst/>
          </a:prstGeom>
        </p:spPr>
      </p:pic>
      <p:sp>
        <p:nvSpPr>
          <p:cNvPr id="7" name="TextBox 6"/>
          <p:cNvSpPr txBox="1"/>
          <p:nvPr/>
        </p:nvSpPr>
        <p:spPr>
          <a:xfrm>
            <a:off x="361824" y="5780862"/>
            <a:ext cx="7893609" cy="707886"/>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I will drop lagged sales and lagged trade promotions from final model</a:t>
            </a:r>
          </a:p>
          <a:p>
            <a:pPr marL="285750" indent="-285750" algn="l">
              <a:buFont typeface="Wingdings" panose="05000000000000000000" pitchFamily="2" charset="2"/>
              <a:buChar char="Ø"/>
            </a:pPr>
            <a:r>
              <a:rPr lang="en-US" dirty="0" smtClean="0">
                <a:solidFill>
                  <a:schemeClr val="tx2"/>
                </a:solidFill>
              </a:rPr>
              <a:t>Data in “Final Model” tab</a:t>
            </a:r>
            <a:endParaRPr lang="en-US" dirty="0">
              <a:solidFill>
                <a:schemeClr val="tx2"/>
              </a:solidFill>
            </a:endParaRPr>
          </a:p>
        </p:txBody>
      </p:sp>
    </p:spTree>
    <p:extLst>
      <p:ext uri="{BB962C8B-B14F-4D97-AF65-F5344CB8AC3E}">
        <p14:creationId xmlns:p14="http://schemas.microsoft.com/office/powerpoint/2010/main" val="3794012796"/>
      </p:ext>
    </p:extLst>
  </p:cSld>
  <p:clrMapOvr>
    <a:masterClrMapping/>
  </p:clrMapOvr>
  <p:transition>
    <p:zoom/>
    <p:sndAc>
      <p:end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46</a:t>
            </a:fld>
            <a:endParaRPr lang="en-US"/>
          </a:p>
        </p:txBody>
      </p:sp>
      <p:sp>
        <p:nvSpPr>
          <p:cNvPr id="5" name="Rectangle 3"/>
          <p:cNvSpPr txBox="1">
            <a:spLocks noChangeArrowheads="1"/>
          </p:cNvSpPr>
          <p:nvPr/>
        </p:nvSpPr>
        <p:spPr bwMode="auto">
          <a:xfrm>
            <a:off x="122238" y="3307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553244" y="444480"/>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  Final Model</a:t>
            </a:r>
            <a:endParaRPr lang="en-US" sz="1800" dirty="0">
              <a:solidFill>
                <a:schemeClr val="tx2"/>
              </a:solidFill>
            </a:endParaRPr>
          </a:p>
        </p:txBody>
      </p:sp>
      <p:pic>
        <p:nvPicPr>
          <p:cNvPr id="3" name="Picture 2"/>
          <p:cNvPicPr>
            <a:picLocks noChangeAspect="1"/>
          </p:cNvPicPr>
          <p:nvPr/>
        </p:nvPicPr>
        <p:blipFill>
          <a:blip r:embed="rId2"/>
          <a:stretch>
            <a:fillRect/>
          </a:stretch>
        </p:blipFill>
        <p:spPr>
          <a:xfrm>
            <a:off x="1982496" y="1130028"/>
            <a:ext cx="4659769" cy="5604941"/>
          </a:xfrm>
          <a:prstGeom prst="rect">
            <a:avLst/>
          </a:prstGeom>
        </p:spPr>
      </p:pic>
      <p:sp>
        <p:nvSpPr>
          <p:cNvPr id="2" name="TextBox 1"/>
          <p:cNvSpPr txBox="1"/>
          <p:nvPr/>
        </p:nvSpPr>
        <p:spPr>
          <a:xfrm>
            <a:off x="938151" y="4322618"/>
            <a:ext cx="7053943" cy="338554"/>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en-US" dirty="0" smtClean="0">
                <a:solidFill>
                  <a:schemeClr val="tx2"/>
                </a:solidFill>
              </a:rPr>
              <a:t>Now use the model estimates to predict sales in cases for Jan 2019</a:t>
            </a:r>
            <a:endParaRPr lang="en-US" dirty="0">
              <a:solidFill>
                <a:schemeClr val="tx2"/>
              </a:solidFill>
            </a:endParaRPr>
          </a:p>
        </p:txBody>
      </p:sp>
    </p:spTree>
    <p:extLst>
      <p:ext uri="{BB962C8B-B14F-4D97-AF65-F5344CB8AC3E}">
        <p14:creationId xmlns:p14="http://schemas.microsoft.com/office/powerpoint/2010/main" val="2512590854"/>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47</a:t>
            </a:fld>
            <a:endParaRPr lang="en-US"/>
          </a:p>
        </p:txBody>
      </p:sp>
      <p:pic>
        <p:nvPicPr>
          <p:cNvPr id="6" name="Picture 5"/>
          <p:cNvPicPr>
            <a:picLocks noChangeAspect="1"/>
          </p:cNvPicPr>
          <p:nvPr/>
        </p:nvPicPr>
        <p:blipFill>
          <a:blip r:embed="rId2"/>
          <a:stretch>
            <a:fillRect/>
          </a:stretch>
        </p:blipFill>
        <p:spPr>
          <a:xfrm>
            <a:off x="228779" y="2406570"/>
            <a:ext cx="4696235" cy="3197817"/>
          </a:xfrm>
          <a:prstGeom prst="rect">
            <a:avLst/>
          </a:prstGeom>
        </p:spPr>
      </p:pic>
      <p:sp>
        <p:nvSpPr>
          <p:cNvPr id="8" name="Rectangle 3"/>
          <p:cNvSpPr txBox="1">
            <a:spLocks noChangeArrowheads="1"/>
          </p:cNvSpPr>
          <p:nvPr/>
        </p:nvSpPr>
        <p:spPr bwMode="auto">
          <a:xfrm>
            <a:off x="122238" y="33075"/>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9" name="Rectangle 36"/>
          <p:cNvSpPr>
            <a:spLocks noChangeArrowheads="1"/>
          </p:cNvSpPr>
          <p:nvPr/>
        </p:nvSpPr>
        <p:spPr bwMode="auto">
          <a:xfrm>
            <a:off x="553244" y="444480"/>
            <a:ext cx="6775450" cy="401637"/>
          </a:xfrm>
          <a:prstGeom prst="rect">
            <a:avLst/>
          </a:prstGeom>
          <a:solidFill>
            <a:schemeClr val="accent2"/>
          </a:solidFill>
          <a:ln w="9525" algn="ctr">
            <a:noFill/>
            <a:round/>
            <a:headEnd/>
            <a:tailEnd/>
          </a:ln>
        </p:spPr>
        <p:txBody>
          <a:bodyPr lIns="93296" tIns="46648" rIns="93296" bIns="46648"/>
          <a:lstStyle/>
          <a:p>
            <a:pPr defTabSz="933450"/>
            <a:r>
              <a:rPr lang="en-US" sz="1800" dirty="0" smtClean="0">
                <a:solidFill>
                  <a:schemeClr val="tx2"/>
                </a:solidFill>
              </a:rPr>
              <a:t>Sonnier Seasoned Salt:  Final Model</a:t>
            </a:r>
            <a:endParaRPr lang="en-US" sz="1800" dirty="0">
              <a:solidFill>
                <a:schemeClr val="tx2"/>
              </a:solidFill>
            </a:endParaRPr>
          </a:p>
        </p:txBody>
      </p:sp>
      <p:sp>
        <p:nvSpPr>
          <p:cNvPr id="10" name="TextBox 9"/>
          <p:cNvSpPr txBox="1"/>
          <p:nvPr/>
        </p:nvSpPr>
        <p:spPr>
          <a:xfrm>
            <a:off x="553244" y="1023760"/>
            <a:ext cx="7053943" cy="1077218"/>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dirty="0" smtClean="0">
                <a:solidFill>
                  <a:schemeClr val="tx2"/>
                </a:solidFill>
              </a:rPr>
              <a:t>Use your model coefficients from the final model</a:t>
            </a:r>
          </a:p>
          <a:p>
            <a:pPr marL="285750" indent="-285750" algn="l">
              <a:buFont typeface="Wingdings" panose="05000000000000000000" pitchFamily="2" charset="2"/>
              <a:buChar char="Ø"/>
            </a:pPr>
            <a:r>
              <a:rPr lang="en-US" dirty="0" smtClean="0">
                <a:solidFill>
                  <a:schemeClr val="tx2"/>
                </a:solidFill>
              </a:rPr>
              <a:t>Plug in the X variables for the scenario</a:t>
            </a:r>
          </a:p>
          <a:p>
            <a:pPr marL="285750" indent="-285750" algn="l">
              <a:buFont typeface="Wingdings" panose="05000000000000000000" pitchFamily="2" charset="2"/>
              <a:buChar char="Ø"/>
            </a:pPr>
            <a:r>
              <a:rPr lang="en-US" dirty="0" smtClean="0">
                <a:solidFill>
                  <a:schemeClr val="tx2"/>
                </a:solidFill>
              </a:rPr>
              <a:t>Compute expected sales</a:t>
            </a:r>
          </a:p>
        </p:txBody>
      </p:sp>
      <p:pic>
        <p:nvPicPr>
          <p:cNvPr id="11" name="Picture 10"/>
          <p:cNvPicPr>
            <a:picLocks noChangeAspect="1"/>
          </p:cNvPicPr>
          <p:nvPr/>
        </p:nvPicPr>
        <p:blipFill>
          <a:blip r:embed="rId3"/>
          <a:stretch>
            <a:fillRect/>
          </a:stretch>
        </p:blipFill>
        <p:spPr>
          <a:xfrm>
            <a:off x="5295900" y="2403987"/>
            <a:ext cx="3429000" cy="3200400"/>
          </a:xfrm>
          <a:prstGeom prst="rect">
            <a:avLst/>
          </a:prstGeom>
        </p:spPr>
      </p:pic>
    </p:spTree>
    <p:extLst>
      <p:ext uri="{BB962C8B-B14F-4D97-AF65-F5344CB8AC3E}">
        <p14:creationId xmlns:p14="http://schemas.microsoft.com/office/powerpoint/2010/main" val="3761896775"/>
      </p:ext>
    </p:extLst>
  </p:cSld>
  <p:clrMapOvr>
    <a:masterClrMapping/>
  </p:clrMapOvr>
  <p:transition>
    <p:zoom/>
    <p:sndAc>
      <p:end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48</a:t>
            </a:fld>
            <a:endParaRPr lang="en-US"/>
          </a:p>
        </p:txBody>
      </p:sp>
      <p:sp>
        <p:nvSpPr>
          <p:cNvPr id="6"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Expected Sales for JAN 2019</a:t>
            </a:r>
            <a:endParaRPr lang="en-US" sz="1800" i="1" dirty="0">
              <a:solidFill>
                <a:schemeClr val="tx2"/>
              </a:solidFill>
            </a:endParaRPr>
          </a:p>
        </p:txBody>
      </p:sp>
      <p:sp>
        <p:nvSpPr>
          <p:cNvPr id="5" name="TextBox 4"/>
          <p:cNvSpPr txBox="1"/>
          <p:nvPr/>
        </p:nvSpPr>
        <p:spPr>
          <a:xfrm>
            <a:off x="4622619" y="5453522"/>
            <a:ext cx="3918857" cy="338554"/>
          </a:xfrm>
          <a:prstGeom prst="rect">
            <a:avLst/>
          </a:prstGeom>
          <a:solidFill>
            <a:schemeClr val="bg1">
              <a:lumMod val="85000"/>
            </a:schemeClr>
          </a:solidFill>
        </p:spPr>
        <p:txBody>
          <a:bodyPr wrap="square" rtlCol="0">
            <a:spAutoFit/>
          </a:bodyPr>
          <a:lstStyle/>
          <a:p>
            <a:r>
              <a:rPr lang="en-US" i="1" dirty="0" smtClean="0">
                <a:solidFill>
                  <a:schemeClr val="tx2"/>
                </a:solidFill>
              </a:rPr>
              <a:t>Sales improve by 65,954 cases</a:t>
            </a:r>
            <a:endParaRPr lang="en-US" i="1" dirty="0">
              <a:solidFill>
                <a:schemeClr val="tx2"/>
              </a:solidFill>
            </a:endParaRPr>
          </a:p>
        </p:txBody>
      </p:sp>
      <p:sp>
        <p:nvSpPr>
          <p:cNvPr id="8" name="TextBox 7"/>
          <p:cNvSpPr txBox="1"/>
          <p:nvPr/>
        </p:nvSpPr>
        <p:spPr>
          <a:xfrm>
            <a:off x="4622619" y="6141423"/>
            <a:ext cx="3918857" cy="338554"/>
          </a:xfrm>
          <a:prstGeom prst="rect">
            <a:avLst/>
          </a:prstGeom>
          <a:solidFill>
            <a:schemeClr val="bg1">
              <a:lumMod val="85000"/>
            </a:schemeClr>
          </a:solidFill>
        </p:spPr>
        <p:txBody>
          <a:bodyPr wrap="square" rtlCol="0">
            <a:spAutoFit/>
          </a:bodyPr>
          <a:lstStyle/>
          <a:p>
            <a:r>
              <a:rPr lang="en-US" i="1" dirty="0" smtClean="0">
                <a:solidFill>
                  <a:schemeClr val="tx2"/>
                </a:solidFill>
              </a:rPr>
              <a:t>Am I done?</a:t>
            </a:r>
            <a:endParaRPr lang="en-US" i="1" dirty="0">
              <a:solidFill>
                <a:schemeClr val="tx2"/>
              </a:solidFill>
            </a:endParaRPr>
          </a:p>
        </p:txBody>
      </p:sp>
      <p:pic>
        <p:nvPicPr>
          <p:cNvPr id="2" name="Picture 1"/>
          <p:cNvPicPr>
            <a:picLocks noChangeAspect="1"/>
          </p:cNvPicPr>
          <p:nvPr/>
        </p:nvPicPr>
        <p:blipFill>
          <a:blip r:embed="rId3"/>
          <a:stretch>
            <a:fillRect/>
          </a:stretch>
        </p:blipFill>
        <p:spPr>
          <a:xfrm>
            <a:off x="122238" y="1213894"/>
            <a:ext cx="3930728" cy="4035421"/>
          </a:xfrm>
          <a:prstGeom prst="rect">
            <a:avLst/>
          </a:prstGeom>
        </p:spPr>
      </p:pic>
      <p:pic>
        <p:nvPicPr>
          <p:cNvPr id="3" name="Picture 2"/>
          <p:cNvPicPr>
            <a:picLocks noChangeAspect="1"/>
          </p:cNvPicPr>
          <p:nvPr/>
        </p:nvPicPr>
        <p:blipFill>
          <a:blip r:embed="rId4"/>
          <a:stretch>
            <a:fillRect/>
          </a:stretch>
        </p:blipFill>
        <p:spPr>
          <a:xfrm>
            <a:off x="4648677" y="1219933"/>
            <a:ext cx="4035421" cy="4035421"/>
          </a:xfrm>
          <a:prstGeom prst="rect">
            <a:avLst/>
          </a:prstGeom>
        </p:spPr>
      </p:pic>
      <p:sp>
        <p:nvSpPr>
          <p:cNvPr id="9" name="TextBox 8"/>
          <p:cNvSpPr txBox="1"/>
          <p:nvPr/>
        </p:nvSpPr>
        <p:spPr>
          <a:xfrm>
            <a:off x="122238" y="5638800"/>
            <a:ext cx="3647122" cy="1015663"/>
          </a:xfrm>
          <a:prstGeom prst="rect">
            <a:avLst/>
          </a:prstGeom>
          <a:noFill/>
        </p:spPr>
        <p:txBody>
          <a:bodyPr wrap="square" rtlCol="0">
            <a:spAutoFit/>
          </a:bodyPr>
          <a:lstStyle/>
          <a:p>
            <a:pPr algn="l"/>
            <a:r>
              <a:rPr lang="en-US" sz="1200" b="0" dirty="0" smtClean="0"/>
              <a:t>NOTE:  Lag C Promotion is the value of Consumer Promotions from December 2018.  Trade Promotions are set to 2018 levels thus the value of Trade Promotion for Jan 2019 is the Jan 2018 level.</a:t>
            </a:r>
            <a:endParaRPr lang="en-US" sz="1200" b="0" dirty="0"/>
          </a:p>
        </p:txBody>
      </p:sp>
    </p:spTree>
    <p:extLst>
      <p:ext uri="{BB962C8B-B14F-4D97-AF65-F5344CB8AC3E}">
        <p14:creationId xmlns:p14="http://schemas.microsoft.com/office/powerpoint/2010/main" val="485694204"/>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a:t>
            </a:fld>
            <a:endParaRPr lang="en-US"/>
          </a:p>
        </p:txBody>
      </p:sp>
      <p:sp>
        <p:nvSpPr>
          <p:cNvPr id="7" name="Rectangle 3"/>
          <p:cNvSpPr txBox="1">
            <a:spLocks noChangeArrowheads="1"/>
          </p:cNvSpPr>
          <p:nvPr/>
        </p:nvSpPr>
        <p:spPr bwMode="auto">
          <a:xfrm>
            <a:off x="258163" y="35741"/>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747217" y="39504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Coupon Distribution</a:t>
            </a:r>
            <a:endParaRPr lang="en-US" i="1" dirty="0">
              <a:solidFill>
                <a:schemeClr val="tx2"/>
              </a:solidFill>
            </a:endParaRPr>
          </a:p>
        </p:txBody>
      </p:sp>
      <p:pic>
        <p:nvPicPr>
          <p:cNvPr id="2" name="Picture 1"/>
          <p:cNvPicPr>
            <a:picLocks noChangeAspect="1"/>
          </p:cNvPicPr>
          <p:nvPr/>
        </p:nvPicPr>
        <p:blipFill>
          <a:blip r:embed="rId2"/>
          <a:stretch>
            <a:fillRect/>
          </a:stretch>
        </p:blipFill>
        <p:spPr>
          <a:xfrm>
            <a:off x="608683" y="974037"/>
            <a:ext cx="7877175" cy="5276850"/>
          </a:xfrm>
          <a:prstGeom prst="rect">
            <a:avLst/>
          </a:prstGeom>
        </p:spPr>
      </p:pic>
      <p:sp>
        <p:nvSpPr>
          <p:cNvPr id="3" name="TextBox 2"/>
          <p:cNvSpPr txBox="1"/>
          <p:nvPr/>
        </p:nvSpPr>
        <p:spPr>
          <a:xfrm>
            <a:off x="258163" y="6428244"/>
            <a:ext cx="5792117" cy="1077218"/>
          </a:xfrm>
          <a:prstGeom prst="rect">
            <a:avLst/>
          </a:prstGeom>
          <a:noFill/>
        </p:spPr>
        <p:txBody>
          <a:bodyPr wrap="square" rtlCol="0">
            <a:spAutoFit/>
          </a:bodyPr>
          <a:lstStyle/>
          <a:p>
            <a:pPr algn="l"/>
            <a:r>
              <a:rPr lang="en-US" dirty="0">
                <a:hlinkClick r:id="rId3"/>
              </a:rPr>
              <a:t>https://www.journalism.org/fact-sheet/newspapers</a:t>
            </a:r>
            <a:r>
              <a:rPr lang="en-US" dirty="0" smtClean="0">
                <a:hlinkClick r:id="rId3"/>
              </a:rPr>
              <a:t>/</a:t>
            </a:r>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865184760"/>
      </p:ext>
    </p:extLst>
  </p:cSld>
  <p:clrMapOvr>
    <a:masterClrMapping/>
  </p:clrMapOvr>
  <p:transition>
    <p:zoom/>
    <p:sndAc>
      <p:end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49</a:t>
            </a:fld>
            <a:endParaRPr lang="en-US"/>
          </a:p>
        </p:txBody>
      </p:sp>
      <p:sp>
        <p:nvSpPr>
          <p:cNvPr id="6"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611188" y="62099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Expected Sales for FEB 2019</a:t>
            </a:r>
            <a:endParaRPr lang="en-US" sz="1800" i="1" dirty="0">
              <a:solidFill>
                <a:schemeClr val="tx2"/>
              </a:solidFill>
            </a:endParaRPr>
          </a:p>
        </p:txBody>
      </p:sp>
      <p:sp>
        <p:nvSpPr>
          <p:cNvPr id="10" name="TextBox 9"/>
          <p:cNvSpPr txBox="1"/>
          <p:nvPr/>
        </p:nvSpPr>
        <p:spPr>
          <a:xfrm>
            <a:off x="4797631" y="5543301"/>
            <a:ext cx="3918857" cy="338554"/>
          </a:xfrm>
          <a:prstGeom prst="rect">
            <a:avLst/>
          </a:prstGeom>
          <a:solidFill>
            <a:schemeClr val="bg1">
              <a:lumMod val="85000"/>
            </a:schemeClr>
          </a:solidFill>
        </p:spPr>
        <p:txBody>
          <a:bodyPr wrap="square" rtlCol="0">
            <a:spAutoFit/>
          </a:bodyPr>
          <a:lstStyle/>
          <a:p>
            <a:r>
              <a:rPr lang="en-US" i="1" dirty="0" smtClean="0">
                <a:solidFill>
                  <a:schemeClr val="tx2"/>
                </a:solidFill>
              </a:rPr>
              <a:t>Sales decline by 36,350 cases</a:t>
            </a:r>
            <a:endParaRPr lang="en-US" i="1" dirty="0">
              <a:solidFill>
                <a:schemeClr val="tx2"/>
              </a:solidFill>
            </a:endParaRPr>
          </a:p>
        </p:txBody>
      </p:sp>
      <p:sp>
        <p:nvSpPr>
          <p:cNvPr id="11" name="TextBox 10"/>
          <p:cNvSpPr txBox="1"/>
          <p:nvPr/>
        </p:nvSpPr>
        <p:spPr>
          <a:xfrm>
            <a:off x="534387" y="6411810"/>
            <a:ext cx="8182101" cy="338554"/>
          </a:xfrm>
          <a:prstGeom prst="rect">
            <a:avLst/>
          </a:prstGeom>
          <a:solidFill>
            <a:schemeClr val="bg1">
              <a:lumMod val="85000"/>
            </a:schemeClr>
          </a:solidFill>
        </p:spPr>
        <p:txBody>
          <a:bodyPr wrap="square" rtlCol="0">
            <a:spAutoFit/>
          </a:bodyPr>
          <a:lstStyle/>
          <a:p>
            <a:r>
              <a:rPr lang="en-US" i="1" dirty="0" smtClean="0">
                <a:solidFill>
                  <a:schemeClr val="tx2"/>
                </a:solidFill>
              </a:rPr>
              <a:t>Jan-Feb sales increase by 65,954 – 36,350 = 29,604 cases</a:t>
            </a:r>
            <a:endParaRPr lang="en-US" i="1" dirty="0">
              <a:solidFill>
                <a:schemeClr val="tx2"/>
              </a:solidFill>
            </a:endParaRPr>
          </a:p>
        </p:txBody>
      </p:sp>
      <p:pic>
        <p:nvPicPr>
          <p:cNvPr id="3" name="Picture 2"/>
          <p:cNvPicPr>
            <a:picLocks noChangeAspect="1"/>
          </p:cNvPicPr>
          <p:nvPr/>
        </p:nvPicPr>
        <p:blipFill>
          <a:blip r:embed="rId2"/>
          <a:stretch>
            <a:fillRect/>
          </a:stretch>
        </p:blipFill>
        <p:spPr>
          <a:xfrm>
            <a:off x="241470" y="1329826"/>
            <a:ext cx="3930728" cy="4035421"/>
          </a:xfrm>
          <a:prstGeom prst="rect">
            <a:avLst/>
          </a:prstGeom>
        </p:spPr>
      </p:pic>
      <p:pic>
        <p:nvPicPr>
          <p:cNvPr id="5" name="Picture 4"/>
          <p:cNvPicPr>
            <a:picLocks noChangeAspect="1"/>
          </p:cNvPicPr>
          <p:nvPr/>
        </p:nvPicPr>
        <p:blipFill>
          <a:blip r:embed="rId3"/>
          <a:stretch>
            <a:fillRect/>
          </a:stretch>
        </p:blipFill>
        <p:spPr>
          <a:xfrm>
            <a:off x="4625437" y="1329826"/>
            <a:ext cx="4035421" cy="4035421"/>
          </a:xfrm>
          <a:prstGeom prst="rect">
            <a:avLst/>
          </a:prstGeom>
        </p:spPr>
      </p:pic>
      <p:sp>
        <p:nvSpPr>
          <p:cNvPr id="9" name="TextBox 8"/>
          <p:cNvSpPr txBox="1"/>
          <p:nvPr/>
        </p:nvSpPr>
        <p:spPr>
          <a:xfrm>
            <a:off x="118676" y="5443998"/>
            <a:ext cx="4595564" cy="830997"/>
          </a:xfrm>
          <a:prstGeom prst="rect">
            <a:avLst/>
          </a:prstGeom>
          <a:noFill/>
        </p:spPr>
        <p:txBody>
          <a:bodyPr wrap="square" rtlCol="0">
            <a:spAutoFit/>
          </a:bodyPr>
          <a:lstStyle/>
          <a:p>
            <a:pPr algn="l"/>
            <a:r>
              <a:rPr lang="en-US" sz="1200" b="0" dirty="0" smtClean="0"/>
              <a:t>NOTE:  With no Jan promotion the value for Lag C. Promotion is 0.  With Jan Promotion it is 800K.  Trade Promotions are set to 2018 levels thus the value of Trade Promotion for Feb 2019 is the Feb 2018 level.</a:t>
            </a:r>
            <a:endParaRPr lang="en-US" sz="1200" b="0" dirty="0"/>
          </a:p>
        </p:txBody>
      </p:sp>
    </p:spTree>
    <p:extLst>
      <p:ext uri="{BB962C8B-B14F-4D97-AF65-F5344CB8AC3E}">
        <p14:creationId xmlns:p14="http://schemas.microsoft.com/office/powerpoint/2010/main" val="1414976350"/>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50</a:t>
            </a:fld>
            <a:endParaRPr lang="en-US"/>
          </a:p>
        </p:txBody>
      </p:sp>
      <p:sp>
        <p:nvSpPr>
          <p:cNvPr id="5"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Content Placeholder 2"/>
          <p:cNvSpPr>
            <a:spLocks noGrp="1"/>
          </p:cNvSpPr>
          <p:nvPr>
            <p:ph sz="quarter" idx="1"/>
          </p:nvPr>
        </p:nvSpPr>
        <p:spPr>
          <a:xfrm>
            <a:off x="320636" y="1215451"/>
            <a:ext cx="8371194" cy="2572780"/>
          </a:xfrm>
          <a:solidFill>
            <a:schemeClr val="bg1">
              <a:lumMod val="85000"/>
            </a:schemeClr>
          </a:solidFill>
        </p:spPr>
        <p:txBody>
          <a:bodyPr>
            <a:noAutofit/>
          </a:bodyPr>
          <a:lstStyle/>
          <a:p>
            <a:pPr marL="285750" indent="-285750">
              <a:buFont typeface="Wingdings" panose="05000000000000000000" pitchFamily="2" charset="2"/>
              <a:buChar char="Ø"/>
            </a:pPr>
            <a:r>
              <a:rPr lang="en-US" sz="1800" dirty="0" smtClean="0">
                <a:solidFill>
                  <a:schemeClr val="tx2"/>
                </a:solidFill>
              </a:rPr>
              <a:t>Total costs are $1,000,000</a:t>
            </a:r>
          </a:p>
          <a:p>
            <a:pPr marL="587375" lvl="2" indent="-285750">
              <a:buFont typeface="Arial" panose="020B0604020202020204" pitchFamily="34" charset="0"/>
              <a:buChar char="•"/>
            </a:pPr>
            <a:endParaRPr lang="en-US" sz="1800" dirty="0" smtClean="0">
              <a:solidFill>
                <a:schemeClr val="tx2"/>
              </a:solidFill>
            </a:endParaRPr>
          </a:p>
          <a:p>
            <a:pPr marL="285750" indent="-285750">
              <a:buFont typeface="Wingdings" panose="05000000000000000000" pitchFamily="2" charset="2"/>
              <a:buChar char="Ø"/>
            </a:pPr>
            <a:r>
              <a:rPr lang="en-US" sz="1800" dirty="0" smtClean="0">
                <a:solidFill>
                  <a:schemeClr val="tx2"/>
                </a:solidFill>
              </a:rPr>
              <a:t>Sales increase is 29,604 cases adjusted for the Feb sales dip</a:t>
            </a:r>
          </a:p>
          <a:p>
            <a:pPr marL="285750" indent="-285750">
              <a:buFont typeface="Wingdings" panose="05000000000000000000" pitchFamily="2" charset="2"/>
              <a:buChar char="Ø"/>
            </a:pPr>
            <a:endParaRPr lang="en-US" sz="1800" dirty="0">
              <a:solidFill>
                <a:schemeClr val="tx2"/>
              </a:solidFill>
            </a:endParaRPr>
          </a:p>
          <a:p>
            <a:pPr marL="285750" indent="-285750">
              <a:buFont typeface="Wingdings" panose="05000000000000000000" pitchFamily="2" charset="2"/>
              <a:buChar char="Ø"/>
            </a:pPr>
            <a:r>
              <a:rPr lang="en-US" sz="1800" dirty="0" smtClean="0">
                <a:solidFill>
                  <a:schemeClr val="tx2"/>
                </a:solidFill>
              </a:rPr>
              <a:t>At $37.20 per case (before accounting for promotional costs), this would be $1,101,261 in contribution</a:t>
            </a:r>
          </a:p>
          <a:p>
            <a:pPr marL="285750" indent="-285750">
              <a:buFont typeface="Wingdings" panose="05000000000000000000" pitchFamily="2" charset="2"/>
              <a:buChar char="Ø"/>
            </a:pPr>
            <a:endParaRPr lang="en-US" sz="1800" dirty="0">
              <a:solidFill>
                <a:schemeClr val="tx2"/>
              </a:solidFill>
            </a:endParaRPr>
          </a:p>
          <a:p>
            <a:pPr marL="285750" indent="-285750">
              <a:buFont typeface="Wingdings" panose="05000000000000000000" pitchFamily="2" charset="2"/>
              <a:buChar char="Ø"/>
            </a:pPr>
            <a:r>
              <a:rPr lang="en-US" sz="1800" dirty="0" smtClean="0">
                <a:solidFill>
                  <a:schemeClr val="tx2"/>
                </a:solidFill>
              </a:rPr>
              <a:t>Adjusted for $1,000,000 cost of promotional spending Sonnier is expected to net $101,261 from the Jan consumer promotion</a:t>
            </a:r>
          </a:p>
          <a:p>
            <a:endParaRPr lang="en-US" sz="1800" dirty="0">
              <a:solidFill>
                <a:schemeClr val="tx2"/>
              </a:solidFill>
            </a:endParaRPr>
          </a:p>
        </p:txBody>
      </p:sp>
      <p:sp>
        <p:nvSpPr>
          <p:cNvPr id="8" name="Rectangle 36"/>
          <p:cNvSpPr>
            <a:spLocks noChangeArrowheads="1"/>
          </p:cNvSpPr>
          <p:nvPr/>
        </p:nvSpPr>
        <p:spPr bwMode="auto">
          <a:xfrm>
            <a:off x="320637" y="620993"/>
            <a:ext cx="8277098"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Promotion Profitability (Quickly)</a:t>
            </a:r>
            <a:endParaRPr lang="en-US" sz="1800" i="1" dirty="0">
              <a:solidFill>
                <a:schemeClr val="tx2"/>
              </a:solidFill>
            </a:endParaRPr>
          </a:p>
        </p:txBody>
      </p:sp>
    </p:spTree>
    <p:extLst>
      <p:ext uri="{BB962C8B-B14F-4D97-AF65-F5344CB8AC3E}">
        <p14:creationId xmlns:p14="http://schemas.microsoft.com/office/powerpoint/2010/main" val="4074231352"/>
      </p:ext>
    </p:extLst>
  </p:cSld>
  <p:clrMapOvr>
    <a:masterClrMapping/>
  </p:clrMapOvr>
  <p:transition>
    <p:zoom/>
    <p:sndAc>
      <p:end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51</a:t>
            </a:fld>
            <a:endParaRPr lang="en-US"/>
          </a:p>
        </p:txBody>
      </p:sp>
      <p:sp>
        <p:nvSpPr>
          <p:cNvPr id="5" name="TextBox 4"/>
          <p:cNvSpPr txBox="1"/>
          <p:nvPr/>
        </p:nvSpPr>
        <p:spPr>
          <a:xfrm>
            <a:off x="228749" y="1665293"/>
            <a:ext cx="8119604" cy="1323439"/>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i="1" dirty="0" smtClean="0">
                <a:solidFill>
                  <a:schemeClr val="tx2"/>
                </a:solidFill>
              </a:rPr>
              <a:t>JAN:  Sales improve by 65,954 cases or 1,582,896 units (24 units per case)</a:t>
            </a:r>
          </a:p>
          <a:p>
            <a:pPr marL="285750" indent="-285750" algn="l">
              <a:buFont typeface="Wingdings" panose="05000000000000000000" pitchFamily="2" charset="2"/>
              <a:buChar char="Ø"/>
            </a:pPr>
            <a:r>
              <a:rPr lang="en-US" i="1" dirty="0" smtClean="0">
                <a:solidFill>
                  <a:schemeClr val="tx2"/>
                </a:solidFill>
              </a:rPr>
              <a:t>800,000 of these units had at margin of $0.45 ($1.55 less coupon redemption and processing costs) while the remaining 782,896 had at margin of $1.55</a:t>
            </a:r>
          </a:p>
          <a:p>
            <a:pPr marL="285750" indent="-285750" algn="l">
              <a:buFont typeface="Wingdings" panose="05000000000000000000" pitchFamily="2" charset="2"/>
              <a:buChar char="Ø"/>
            </a:pPr>
            <a:r>
              <a:rPr lang="en-US" i="1" dirty="0" smtClean="0">
                <a:solidFill>
                  <a:schemeClr val="tx2"/>
                </a:solidFill>
              </a:rPr>
              <a:t>Total contribution is $360,000 plus $1,213,489 for a total of $1,573,489</a:t>
            </a:r>
          </a:p>
        </p:txBody>
      </p:sp>
      <p:sp>
        <p:nvSpPr>
          <p:cNvPr id="6" name="TextBox 5"/>
          <p:cNvSpPr txBox="1"/>
          <p:nvPr/>
        </p:nvSpPr>
        <p:spPr>
          <a:xfrm>
            <a:off x="228749" y="3230923"/>
            <a:ext cx="8119604" cy="1077218"/>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i="1" dirty="0" smtClean="0">
                <a:solidFill>
                  <a:schemeClr val="tx2"/>
                </a:solidFill>
              </a:rPr>
              <a:t>FEB:  Sales decline by 36,350 cases or 872,405 units (24 units per case)</a:t>
            </a:r>
          </a:p>
          <a:p>
            <a:pPr marL="285750" indent="-285750" algn="l">
              <a:buFont typeface="Wingdings" panose="05000000000000000000" pitchFamily="2" charset="2"/>
              <a:buChar char="Ø"/>
            </a:pPr>
            <a:r>
              <a:rPr lang="en-US" i="1" dirty="0" smtClean="0">
                <a:solidFill>
                  <a:schemeClr val="tx2"/>
                </a:solidFill>
              </a:rPr>
              <a:t>Each unit represents a loss of $1.55 in margin</a:t>
            </a:r>
          </a:p>
          <a:p>
            <a:pPr marL="285750" indent="-285750" algn="l">
              <a:buFont typeface="Wingdings" panose="05000000000000000000" pitchFamily="2" charset="2"/>
              <a:buChar char="Ø"/>
            </a:pPr>
            <a:r>
              <a:rPr lang="en-US" i="1" dirty="0" smtClean="0">
                <a:solidFill>
                  <a:schemeClr val="tx2"/>
                </a:solidFill>
              </a:rPr>
              <a:t>Total loss is $1,352,228</a:t>
            </a:r>
          </a:p>
        </p:txBody>
      </p:sp>
      <p:sp>
        <p:nvSpPr>
          <p:cNvPr id="7"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611187" y="620993"/>
            <a:ext cx="7102597"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Sonnier Seasoned Salt:  Promotion Profitability (More Detail)</a:t>
            </a:r>
            <a:endParaRPr lang="en-US" sz="1800" i="1" dirty="0">
              <a:solidFill>
                <a:schemeClr val="tx2"/>
              </a:solidFill>
            </a:endParaRPr>
          </a:p>
        </p:txBody>
      </p:sp>
      <p:sp>
        <p:nvSpPr>
          <p:cNvPr id="9" name="TextBox 8"/>
          <p:cNvSpPr txBox="1"/>
          <p:nvPr/>
        </p:nvSpPr>
        <p:spPr>
          <a:xfrm>
            <a:off x="228749" y="4677586"/>
            <a:ext cx="8119604" cy="954107"/>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i="1" dirty="0" smtClean="0">
                <a:solidFill>
                  <a:schemeClr val="tx2"/>
                </a:solidFill>
              </a:rPr>
              <a:t>Net gain in contribution is $1,573,489 minus $1,352,228 = $221,261</a:t>
            </a:r>
          </a:p>
          <a:p>
            <a:pPr marL="285750" indent="-285750" algn="l">
              <a:buFont typeface="Wingdings" panose="05000000000000000000" pitchFamily="2" charset="2"/>
              <a:buChar char="Ø"/>
            </a:pPr>
            <a:r>
              <a:rPr lang="en-US" i="1" dirty="0" smtClean="0">
                <a:solidFill>
                  <a:schemeClr val="tx2"/>
                </a:solidFill>
              </a:rPr>
              <a:t>Less ad network and </a:t>
            </a:r>
            <a:r>
              <a:rPr lang="en-US" i="1" dirty="0" err="1" smtClean="0">
                <a:solidFill>
                  <a:schemeClr val="tx2"/>
                </a:solidFill>
              </a:rPr>
              <a:t>newpaper</a:t>
            </a:r>
            <a:r>
              <a:rPr lang="en-US" i="1" dirty="0" smtClean="0">
                <a:solidFill>
                  <a:schemeClr val="tx2"/>
                </a:solidFill>
              </a:rPr>
              <a:t> costs of $120,000 gives final contribution of $101,261</a:t>
            </a:r>
          </a:p>
        </p:txBody>
      </p:sp>
    </p:spTree>
    <p:extLst>
      <p:ext uri="{BB962C8B-B14F-4D97-AF65-F5344CB8AC3E}">
        <p14:creationId xmlns:p14="http://schemas.microsoft.com/office/powerpoint/2010/main" val="4223500463"/>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52</a:t>
            </a:fld>
            <a:endParaRPr lang="en-US"/>
          </a:p>
        </p:txBody>
      </p:sp>
      <p:sp>
        <p:nvSpPr>
          <p:cNvPr id="5" name="TextBox 4"/>
          <p:cNvSpPr txBox="1"/>
          <p:nvPr/>
        </p:nvSpPr>
        <p:spPr>
          <a:xfrm>
            <a:off x="459017" y="1327915"/>
            <a:ext cx="8119604" cy="4154984"/>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2400" i="1" dirty="0" smtClean="0">
                <a:solidFill>
                  <a:schemeClr val="tx2"/>
                </a:solidFill>
              </a:rPr>
              <a:t>If purchase cycle dynamics are important (i.e., forward buying and storage) accounting for post-promotional dips is crucially important in assessing promotional profitability</a:t>
            </a:r>
          </a:p>
          <a:p>
            <a:pPr marL="285750" indent="-285750" algn="l">
              <a:buFont typeface="Wingdings" panose="05000000000000000000" pitchFamily="2" charset="2"/>
              <a:buChar char="Ø"/>
            </a:pPr>
            <a:r>
              <a:rPr lang="en-US" sz="2400" i="1" dirty="0" smtClean="0">
                <a:solidFill>
                  <a:schemeClr val="tx2"/>
                </a:solidFill>
              </a:rPr>
              <a:t>We can use lags of promotional spending to account for past promotional effects</a:t>
            </a:r>
          </a:p>
          <a:p>
            <a:pPr marL="285750" indent="-285750" algn="l">
              <a:buFont typeface="Wingdings" panose="05000000000000000000" pitchFamily="2" charset="2"/>
              <a:buChar char="Ø"/>
            </a:pPr>
            <a:r>
              <a:rPr lang="en-US" sz="2400" i="1" dirty="0" smtClean="0">
                <a:solidFill>
                  <a:schemeClr val="tx2"/>
                </a:solidFill>
              </a:rPr>
              <a:t>What other factors might a manager consider?</a:t>
            </a:r>
          </a:p>
          <a:p>
            <a:pPr marL="742950" lvl="1" indent="-285750" algn="l">
              <a:buFont typeface="Wingdings" panose="05000000000000000000" pitchFamily="2" charset="2"/>
              <a:buChar char="Ø"/>
            </a:pPr>
            <a:r>
              <a:rPr lang="en-US" sz="2400" i="1" dirty="0" smtClean="0">
                <a:solidFill>
                  <a:schemeClr val="tx2"/>
                </a:solidFill>
              </a:rPr>
              <a:t>Statistical Factors</a:t>
            </a:r>
          </a:p>
          <a:p>
            <a:pPr marL="742950" lvl="1" indent="-285750" algn="l">
              <a:buFont typeface="Wingdings" panose="05000000000000000000" pitchFamily="2" charset="2"/>
              <a:buChar char="Ø"/>
            </a:pPr>
            <a:r>
              <a:rPr lang="en-US" sz="2400" i="1" dirty="0" smtClean="0">
                <a:solidFill>
                  <a:schemeClr val="tx2"/>
                </a:solidFill>
              </a:rPr>
              <a:t>Strategic Factors</a:t>
            </a:r>
          </a:p>
        </p:txBody>
      </p:sp>
      <p:sp>
        <p:nvSpPr>
          <p:cNvPr id="7" name="Rectangle 3"/>
          <p:cNvSpPr txBox="1">
            <a:spLocks noChangeArrowheads="1"/>
          </p:cNvSpPr>
          <p:nvPr/>
        </p:nvSpPr>
        <p:spPr bwMode="auto">
          <a:xfrm>
            <a:off x="122238" y="233893"/>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8" name="Rectangle 36"/>
          <p:cNvSpPr>
            <a:spLocks noChangeArrowheads="1"/>
          </p:cNvSpPr>
          <p:nvPr/>
        </p:nvSpPr>
        <p:spPr bwMode="auto">
          <a:xfrm>
            <a:off x="459017" y="620993"/>
            <a:ext cx="8119604"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Some Final Thoughts</a:t>
            </a:r>
            <a:endParaRPr lang="en-US" sz="1800" i="1" dirty="0">
              <a:solidFill>
                <a:schemeClr val="tx2"/>
              </a:solidFill>
            </a:endParaRPr>
          </a:p>
        </p:txBody>
      </p:sp>
    </p:spTree>
    <p:extLst>
      <p:ext uri="{BB962C8B-B14F-4D97-AF65-F5344CB8AC3E}">
        <p14:creationId xmlns:p14="http://schemas.microsoft.com/office/powerpoint/2010/main" val="1180101837"/>
      </p:ext>
    </p:extLst>
  </p:cSld>
  <p:clrMapOvr>
    <a:masterClrMapping/>
  </p:clrMapOvr>
  <p:transition>
    <p:zoom/>
    <p:sndAc>
      <p:end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5</a:t>
            </a:fld>
            <a:endParaRPr lang="en-US"/>
          </a:p>
        </p:txBody>
      </p:sp>
      <p:sp>
        <p:nvSpPr>
          <p:cNvPr id="6"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7" name="Rectangle 36"/>
          <p:cNvSpPr>
            <a:spLocks noChangeArrowheads="1"/>
          </p:cNvSpPr>
          <p:nvPr/>
        </p:nvSpPr>
        <p:spPr bwMode="auto">
          <a:xfrm>
            <a:off x="574221" y="741363"/>
            <a:ext cx="7600207"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Digital Coupons</a:t>
            </a:r>
            <a:endParaRPr lang="en-US" i="1" dirty="0">
              <a:solidFill>
                <a:schemeClr val="tx2"/>
              </a:solidFill>
            </a:endParaRPr>
          </a:p>
        </p:txBody>
      </p:sp>
      <p:pic>
        <p:nvPicPr>
          <p:cNvPr id="2" name="Picture 1"/>
          <p:cNvPicPr>
            <a:picLocks noChangeAspect="1"/>
          </p:cNvPicPr>
          <p:nvPr/>
        </p:nvPicPr>
        <p:blipFill rotWithShape="1">
          <a:blip r:embed="rId2"/>
          <a:srcRect l="6816" t="9233" r="10067" b="5111"/>
          <a:stretch/>
        </p:blipFill>
        <p:spPr>
          <a:xfrm>
            <a:off x="574222" y="1690470"/>
            <a:ext cx="7600207" cy="4405747"/>
          </a:xfrm>
          <a:prstGeom prst="rect">
            <a:avLst/>
          </a:prstGeom>
        </p:spPr>
      </p:pic>
    </p:spTree>
    <p:extLst>
      <p:ext uri="{BB962C8B-B14F-4D97-AF65-F5344CB8AC3E}">
        <p14:creationId xmlns:p14="http://schemas.microsoft.com/office/powerpoint/2010/main" val="1937216382"/>
      </p:ext>
    </p:extLst>
  </p:cSld>
  <p:clrMapOvr>
    <a:masterClrMapping/>
  </p:clrMapOvr>
  <p:transition>
    <p:zoom/>
    <p:sndAc>
      <p:end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6</a:t>
            </a:fld>
            <a:endParaRPr lang="en-US"/>
          </a:p>
        </p:txBody>
      </p:sp>
      <p:sp>
        <p:nvSpPr>
          <p:cNvPr id="5"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Not Just CPG</a:t>
            </a:r>
            <a:endParaRPr lang="en-US" i="1" dirty="0">
              <a:solidFill>
                <a:schemeClr val="tx2"/>
              </a:solidFill>
            </a:endParaRPr>
          </a:p>
        </p:txBody>
      </p:sp>
      <p:pic>
        <p:nvPicPr>
          <p:cNvPr id="4710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810" t="8198" r="20000" b="4507"/>
          <a:stretch/>
        </p:blipFill>
        <p:spPr bwMode="auto">
          <a:xfrm>
            <a:off x="964633" y="1143000"/>
            <a:ext cx="7108372" cy="5612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2667000" y="2677889"/>
            <a:ext cx="3777343" cy="881743"/>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16611673"/>
      </p:ext>
    </p:extLst>
  </p:cSld>
  <p:clrMapOvr>
    <a:masterClrMapping/>
  </p:clrMapOvr>
  <p:transition>
    <p:zoom/>
    <p:sndAc>
      <p:end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7</a:t>
            </a:fld>
            <a:endParaRPr lang="en-US"/>
          </a:p>
        </p:txBody>
      </p:sp>
      <p:sp>
        <p:nvSpPr>
          <p:cNvPr id="5" name="Rectangle 3"/>
          <p:cNvSpPr txBox="1">
            <a:spLocks noChangeArrowheads="1"/>
          </p:cNvSpPr>
          <p:nvPr/>
        </p:nvSpPr>
        <p:spPr bwMode="auto">
          <a:xfrm>
            <a:off x="122238" y="234950"/>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Not Just CPG</a:t>
            </a:r>
            <a:endParaRPr lang="en-US" i="1" dirty="0">
              <a:solidFill>
                <a:schemeClr val="tx2"/>
              </a:solidFill>
            </a:endParaRPr>
          </a:p>
        </p:txBody>
      </p:sp>
      <p:pic>
        <p:nvPicPr>
          <p:cNvPr id="7" name="Picture 6"/>
          <p:cNvPicPr>
            <a:picLocks noChangeAspect="1"/>
          </p:cNvPicPr>
          <p:nvPr/>
        </p:nvPicPr>
        <p:blipFill rotWithShape="1">
          <a:blip r:embed="rId2"/>
          <a:srcRect l="30715" t="33290" r="13491" b="48099"/>
          <a:stretch/>
        </p:blipFill>
        <p:spPr>
          <a:xfrm>
            <a:off x="1569720" y="5100320"/>
            <a:ext cx="7142480" cy="1340168"/>
          </a:xfrm>
          <a:prstGeom prst="rect">
            <a:avLst/>
          </a:prstGeom>
        </p:spPr>
      </p:pic>
      <p:pic>
        <p:nvPicPr>
          <p:cNvPr id="119810" name="Picture 2" descr="Image result for peloton 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2" y="1357313"/>
            <a:ext cx="585216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691774"/>
      </p:ext>
    </p:extLst>
  </p:cSld>
  <p:clrMapOvr>
    <a:masterClrMapping/>
  </p:clrMapOvr>
  <p:transition>
    <p:zoom/>
    <p:sndAc>
      <p:end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5AB9A6F1-46A1-49F9-A22A-C5D2EC32C5E2}" type="slidenum">
              <a:rPr lang="en-US" smtClean="0"/>
              <a:pPr/>
              <a:t>8</a:t>
            </a:fld>
            <a:endParaRPr lang="en-US"/>
          </a:p>
        </p:txBody>
      </p:sp>
      <p:sp>
        <p:nvSpPr>
          <p:cNvPr id="5" name="Rectangle 3"/>
          <p:cNvSpPr txBox="1">
            <a:spLocks noChangeArrowheads="1"/>
          </p:cNvSpPr>
          <p:nvPr/>
        </p:nvSpPr>
        <p:spPr bwMode="auto">
          <a:xfrm>
            <a:off x="122238" y="82546"/>
            <a:ext cx="8793162" cy="2921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PRICE PROMOTIONS AS A MARKETING TOOL</a:t>
            </a:r>
          </a:p>
        </p:txBody>
      </p:sp>
      <p:sp>
        <p:nvSpPr>
          <p:cNvPr id="6" name="Rectangle 36"/>
          <p:cNvSpPr>
            <a:spLocks noChangeArrowheads="1"/>
          </p:cNvSpPr>
          <p:nvPr/>
        </p:nvSpPr>
        <p:spPr bwMode="auto">
          <a:xfrm>
            <a:off x="574222" y="52364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Why?</a:t>
            </a:r>
            <a:endParaRPr lang="en-US" i="1" dirty="0">
              <a:solidFill>
                <a:schemeClr val="tx2"/>
              </a:solidFill>
            </a:endParaRPr>
          </a:p>
        </p:txBody>
      </p:sp>
      <p:pic>
        <p:nvPicPr>
          <p:cNvPr id="27" name="Picture 2" descr="John Wanamak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679" y="2377245"/>
            <a:ext cx="2095500" cy="283845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4493881" y="2771069"/>
            <a:ext cx="2683823" cy="1892826"/>
          </a:xfrm>
          <a:prstGeom prst="rect">
            <a:avLst/>
          </a:prstGeom>
          <a:noFill/>
        </p:spPr>
        <p:txBody>
          <a:bodyPr wrap="square" rtlCol="0">
            <a:spAutoFit/>
          </a:bodyPr>
          <a:lstStyle/>
          <a:p>
            <a:r>
              <a:rPr lang="en-US" sz="1800" i="1" dirty="0" smtClean="0"/>
              <a:t>“Half the money I spend on advertising is wasted.  The trouble is I don’t know which half.”</a:t>
            </a:r>
          </a:p>
          <a:p>
            <a:r>
              <a:rPr lang="en-US" sz="1800" dirty="0" smtClean="0"/>
              <a:t>---John Wanamaker</a:t>
            </a:r>
            <a:endParaRPr lang="en-US" sz="1800" dirty="0"/>
          </a:p>
        </p:txBody>
      </p:sp>
    </p:spTree>
    <p:extLst>
      <p:ext uri="{BB962C8B-B14F-4D97-AF65-F5344CB8AC3E}">
        <p14:creationId xmlns:p14="http://schemas.microsoft.com/office/powerpoint/2010/main" val="3345977263"/>
      </p:ext>
    </p:extLst>
  </p:cSld>
  <p:clrMapOvr>
    <a:masterClrMapping/>
  </p:clrMapOvr>
  <p:transition>
    <p:zoom/>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Presentation">
  <a:themeElements>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676767"/>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clrMap bg1="lt1" tx1="dk1" bg2="lt2" tx2="dk2" accent1="accent1" accent2="accent2" accent3="accent3" accent4="accent4" accent5="accent5" accent6="accent6" hlink="hlink" folHlink="folHlink"/>
    </a:extraClrScheme>
    <a:extraClrScheme>
      <a:clrScheme name="Blank Presentation 3">
        <a:dk1>
          <a:srgbClr val="676767"/>
        </a:dk1>
        <a:lt1>
          <a:srgbClr val="FFFFFF"/>
        </a:lt1>
        <a:dk2>
          <a:srgbClr val="000000"/>
        </a:dk2>
        <a:lt2>
          <a:srgbClr val="FFFF7F"/>
        </a:lt2>
        <a:accent1>
          <a:srgbClr val="00005A"/>
        </a:accent1>
        <a:accent2>
          <a:srgbClr val="0052D8"/>
        </a:accent2>
        <a:accent3>
          <a:srgbClr val="AAAAAA"/>
        </a:accent3>
        <a:accent4>
          <a:srgbClr val="DADADA"/>
        </a:accent4>
        <a:accent5>
          <a:srgbClr val="AAAAB5"/>
        </a:accent5>
        <a:accent6>
          <a:srgbClr val="0049C4"/>
        </a:accent6>
        <a:hlink>
          <a:srgbClr val="5F8DFF"/>
        </a:hlink>
        <a:folHlink>
          <a:srgbClr val="96C5F8"/>
        </a:folHlink>
      </a:clrScheme>
      <a:clrMap bg1="dk2" tx1="lt1" bg2="dk1" tx2="lt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FE"/>
        </a:dk2>
        <a:lt2>
          <a:srgbClr val="000000"/>
        </a:lt2>
        <a:accent1>
          <a:srgbClr val="6598FF"/>
        </a:accent1>
        <a:accent2>
          <a:srgbClr val="FF8601"/>
        </a:accent2>
        <a:accent3>
          <a:srgbClr val="FFFFFF"/>
        </a:accent3>
        <a:accent4>
          <a:srgbClr val="000000"/>
        </a:accent4>
        <a:accent5>
          <a:srgbClr val="B8CAFF"/>
        </a:accent5>
        <a:accent6>
          <a:srgbClr val="E77901"/>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FE"/>
        </a:dk2>
        <a:lt2>
          <a:srgbClr val="000000"/>
        </a:lt2>
        <a:accent1>
          <a:srgbClr val="6598FF"/>
        </a:accent1>
        <a:accent2>
          <a:srgbClr val="FFFE00"/>
        </a:accent2>
        <a:accent3>
          <a:srgbClr val="FFFFFF"/>
        </a:accent3>
        <a:accent4>
          <a:srgbClr val="000000"/>
        </a:accent4>
        <a:accent5>
          <a:srgbClr val="B8CAFF"/>
        </a:accent5>
        <a:accent6>
          <a:srgbClr val="E7E6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9">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601"/>
        </a:folHlink>
      </a:clrScheme>
      <a:clrMap bg1="dk2" tx1="lt1" bg2="dk1" tx2="lt2" accent1="accent1" accent2="accent2" accent3="accent3" accent4="accent4" accent5="accent5" accent6="accent6" hlink="hlink" folHlink="folHlink"/>
    </a:extraClrScheme>
    <a:extraClrScheme>
      <a:clrScheme name="Blank Presentation 10">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F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55853</TotalTime>
  <Words>2688</Words>
  <Application>Microsoft Office PowerPoint</Application>
  <PresentationFormat>Letter Paper (8.5x11 in)</PresentationFormat>
  <Paragraphs>363</Paragraphs>
  <Slides>53</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Arabic Typesetting</vt:lpstr>
      <vt:lpstr>Arial</vt:lpstr>
      <vt:lpstr>Brush Script MT</vt:lpstr>
      <vt:lpstr>Times New Roman</vt:lpstr>
      <vt:lpstr>Wingdings</vt:lpstr>
      <vt:lpstr>Blank Presentation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Anderson Fieldstudy Team BioMed 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Rutz</dc:creator>
  <cp:lastModifiedBy>Sonnier, Garrett P</cp:lastModifiedBy>
  <cp:revision>2658</cp:revision>
  <cp:lastPrinted>2003-03-12T22:20:00Z</cp:lastPrinted>
  <dcterms:created xsi:type="dcterms:W3CDTF">2001-05-16T12:53:39Z</dcterms:created>
  <dcterms:modified xsi:type="dcterms:W3CDTF">2022-10-27T03:06:41Z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010516BE_AOX_011v5</vt:lpwstr>
  </property>
  <property fmtid="{D5CDD505-2E9C-101B-9397-08002B2CF9AE}" pid="6" name="DocIDinTitle">
    <vt:bool>false</vt:bool>
  </property>
  <property fmtid="{D5CDD505-2E9C-101B-9397-08002B2CF9AE}" pid="7" name="DocIDinSlide">
    <vt:bool>false</vt:bool>
  </property>
  <property fmtid="{D5CDD505-2E9C-101B-9397-08002B2CF9AE}" pid="8" name="DocIDPosition">
    <vt:i4>0</vt:i4>
  </property>
</Properties>
</file>