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42"/>
  </p:notesMasterIdLst>
  <p:handoutMasterIdLst>
    <p:handoutMasterId r:id="rId43"/>
  </p:handoutMasterIdLst>
  <p:sldIdLst>
    <p:sldId id="1290" r:id="rId2"/>
    <p:sldId id="1294" r:id="rId3"/>
    <p:sldId id="1298" r:id="rId4"/>
    <p:sldId id="1335" r:id="rId5"/>
    <p:sldId id="1305" r:id="rId6"/>
    <p:sldId id="1337" r:id="rId7"/>
    <p:sldId id="1362" r:id="rId8"/>
    <p:sldId id="1361" r:id="rId9"/>
    <p:sldId id="1363" r:id="rId10"/>
    <p:sldId id="1324" r:id="rId11"/>
    <p:sldId id="1278" r:id="rId12"/>
    <p:sldId id="1360" r:id="rId13"/>
    <p:sldId id="1276" r:id="rId14"/>
    <p:sldId id="1279" r:id="rId15"/>
    <p:sldId id="1288" r:id="rId16"/>
    <p:sldId id="1280" r:id="rId17"/>
    <p:sldId id="1282" r:id="rId18"/>
    <p:sldId id="1366" r:id="rId19"/>
    <p:sldId id="1338" r:id="rId20"/>
    <p:sldId id="1364" r:id="rId21"/>
    <p:sldId id="1365" r:id="rId22"/>
    <p:sldId id="1325" r:id="rId23"/>
    <p:sldId id="1307" r:id="rId24"/>
    <p:sldId id="1308" r:id="rId25"/>
    <p:sldId id="1339" r:id="rId26"/>
    <p:sldId id="1340" r:id="rId27"/>
    <p:sldId id="1342" r:id="rId28"/>
    <p:sldId id="1343" r:id="rId29"/>
    <p:sldId id="1346" r:id="rId30"/>
    <p:sldId id="1344" r:id="rId31"/>
    <p:sldId id="1345" r:id="rId32"/>
    <p:sldId id="1372" r:id="rId33"/>
    <p:sldId id="1373" r:id="rId34"/>
    <p:sldId id="1371" r:id="rId35"/>
    <p:sldId id="1349" r:id="rId36"/>
    <p:sldId id="1350" r:id="rId37"/>
    <p:sldId id="1351" r:id="rId38"/>
    <p:sldId id="1374" r:id="rId39"/>
    <p:sldId id="1381" r:id="rId40"/>
    <p:sldId id="1382" r:id="rId41"/>
  </p:sldIdLst>
  <p:sldSz cx="9144000" cy="6858000" type="letter"/>
  <p:notesSz cx="6858000" cy="9144000"/>
  <p:defaultTextStyle>
    <a:defPPr>
      <a:defRPr lang="en-US"/>
    </a:defPPr>
    <a:lvl1pPr algn="l" rtl="0" fontAlgn="base">
      <a:spcBef>
        <a:spcPct val="0"/>
      </a:spcBef>
      <a:spcAft>
        <a:spcPct val="0"/>
      </a:spcAft>
      <a:defRPr sz="1600" b="1" kern="1200">
        <a:solidFill>
          <a:schemeClr val="tx1"/>
        </a:solidFill>
        <a:latin typeface="Arial" charset="0"/>
        <a:ea typeface="+mn-ea"/>
        <a:cs typeface="+mn-cs"/>
      </a:defRPr>
    </a:lvl1pPr>
    <a:lvl2pPr marL="457200" algn="l" rtl="0" fontAlgn="base">
      <a:spcBef>
        <a:spcPct val="0"/>
      </a:spcBef>
      <a:spcAft>
        <a:spcPct val="0"/>
      </a:spcAft>
      <a:defRPr sz="1600" b="1" kern="1200">
        <a:solidFill>
          <a:schemeClr val="tx1"/>
        </a:solidFill>
        <a:latin typeface="Arial" charset="0"/>
        <a:ea typeface="+mn-ea"/>
        <a:cs typeface="+mn-cs"/>
      </a:defRPr>
    </a:lvl2pPr>
    <a:lvl3pPr marL="914400" algn="l" rtl="0" fontAlgn="base">
      <a:spcBef>
        <a:spcPct val="0"/>
      </a:spcBef>
      <a:spcAft>
        <a:spcPct val="0"/>
      </a:spcAft>
      <a:defRPr sz="1600" b="1" kern="1200">
        <a:solidFill>
          <a:schemeClr val="tx1"/>
        </a:solidFill>
        <a:latin typeface="Arial" charset="0"/>
        <a:ea typeface="+mn-ea"/>
        <a:cs typeface="+mn-cs"/>
      </a:defRPr>
    </a:lvl3pPr>
    <a:lvl4pPr marL="1371600" algn="l" rtl="0" fontAlgn="base">
      <a:spcBef>
        <a:spcPct val="0"/>
      </a:spcBef>
      <a:spcAft>
        <a:spcPct val="0"/>
      </a:spcAft>
      <a:defRPr sz="1600" b="1" kern="1200">
        <a:solidFill>
          <a:schemeClr val="tx1"/>
        </a:solidFill>
        <a:latin typeface="Arial" charset="0"/>
        <a:ea typeface="+mn-ea"/>
        <a:cs typeface="+mn-cs"/>
      </a:defRPr>
    </a:lvl4pPr>
    <a:lvl5pPr marL="1828800" algn="l" rtl="0" fontAlgn="base">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27">
          <p15:clr>
            <a:srgbClr val="A4A3A4"/>
          </p15:clr>
        </p15:guide>
        <p15:guide id="2" pos="5218">
          <p15:clr>
            <a:srgbClr val="A4A3A4"/>
          </p15:clr>
        </p15:guide>
      </p15:sldGuideLst>
    </p:ext>
    <p:ext uri="{2D200454-40CA-4A62-9FC3-DE9A4176ACB9}">
      <p15:notesGuideLst xmlns:p15="http://schemas.microsoft.com/office/powerpoint/2012/main">
        <p15:guide id="1" orient="horz" pos="2882">
          <p15:clr>
            <a:srgbClr val="A4A3A4"/>
          </p15:clr>
        </p15:guide>
        <p15:guide id="2" pos="216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012B"/>
    <a:srgbClr val="C0C0C0"/>
    <a:srgbClr val="000078"/>
    <a:srgbClr val="FF9999"/>
    <a:srgbClr val="003366"/>
    <a:srgbClr val="00DEC9"/>
    <a:srgbClr val="DDDDDD"/>
    <a:srgbClr val="DAE3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20" autoAdjust="0"/>
    <p:restoredTop sz="91383" autoAdjust="0"/>
  </p:normalViewPr>
  <p:slideViewPr>
    <p:cSldViewPr snapToGrid="0">
      <p:cViewPr varScale="1">
        <p:scale>
          <a:sx n="85" d="100"/>
          <a:sy n="85" d="100"/>
        </p:scale>
        <p:origin x="62" y="197"/>
      </p:cViewPr>
      <p:guideLst>
        <p:guide orient="horz" pos="1027"/>
        <p:guide pos="521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15370"/>
    </p:cViewPr>
  </p:sorterViewPr>
  <p:notesViewPr>
    <p:cSldViewPr snapToGrid="0">
      <p:cViewPr>
        <p:scale>
          <a:sx n="66" d="100"/>
          <a:sy n="66" d="100"/>
        </p:scale>
        <p:origin x="-2340" y="-516"/>
      </p:cViewPr>
      <p:guideLst>
        <p:guide orient="horz" pos="2882"/>
        <p:guide pos="216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dirty="0" smtClean="0"/>
              <a:t>Monthly</a:t>
            </a:r>
            <a:r>
              <a:rPr lang="en-US" sz="1400" baseline="0" dirty="0" smtClean="0"/>
              <a:t> Sales</a:t>
            </a:r>
            <a:endParaRPr lang="en-US" sz="14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07015713976161"/>
          <c:y val="0.12233223645551769"/>
          <c:w val="0.82608855599708164"/>
          <c:h val="0.66263603243624403"/>
        </c:manualLayout>
      </c:layout>
      <c:lineChart>
        <c:grouping val="standard"/>
        <c:varyColors val="0"/>
        <c:ser>
          <c:idx val="0"/>
          <c:order val="0"/>
          <c:tx>
            <c:strRef>
              <c:f>Sheet1!$B$1</c:f>
              <c:strCache>
                <c:ptCount val="1"/>
                <c:pt idx="0">
                  <c:v>Sales</c:v>
                </c:pt>
              </c:strCache>
            </c:strRef>
          </c:tx>
          <c:spPr>
            <a:ln w="19050" cap="rnd">
              <a:solidFill>
                <a:schemeClr val="tx2"/>
              </a:solidFill>
              <a:round/>
            </a:ln>
            <a:effectLst/>
          </c:spPr>
          <c:marker>
            <c:symbol val="circle"/>
            <c:size val="5"/>
            <c:spPr>
              <a:solidFill>
                <a:schemeClr val="tx2"/>
              </a:solidFill>
              <a:ln w="9525">
                <a:solidFill>
                  <a:schemeClr val="tx2"/>
                </a:solidFill>
              </a:ln>
              <a:effectLst/>
            </c:spPr>
          </c:marker>
          <c:cat>
            <c:numRef>
              <c:f>Sheet1!$A$2:$A$89</c:f>
              <c:numCache>
                <c:formatCode>mmm\-yy</c:formatCode>
                <c:ptCount val="88"/>
                <c:pt idx="0">
                  <c:v>36708</c:v>
                </c:pt>
                <c:pt idx="1">
                  <c:v>36739</c:v>
                </c:pt>
                <c:pt idx="2">
                  <c:v>36770</c:v>
                </c:pt>
                <c:pt idx="3">
                  <c:v>36800</c:v>
                </c:pt>
                <c:pt idx="4">
                  <c:v>36831</c:v>
                </c:pt>
                <c:pt idx="5">
                  <c:v>36861</c:v>
                </c:pt>
                <c:pt idx="6">
                  <c:v>36892</c:v>
                </c:pt>
                <c:pt idx="7">
                  <c:v>36923</c:v>
                </c:pt>
                <c:pt idx="8">
                  <c:v>36951</c:v>
                </c:pt>
                <c:pt idx="9">
                  <c:v>36982</c:v>
                </c:pt>
                <c:pt idx="10">
                  <c:v>37012</c:v>
                </c:pt>
                <c:pt idx="11">
                  <c:v>37043</c:v>
                </c:pt>
                <c:pt idx="12">
                  <c:v>37073</c:v>
                </c:pt>
                <c:pt idx="13">
                  <c:v>37104</c:v>
                </c:pt>
                <c:pt idx="14">
                  <c:v>37135</c:v>
                </c:pt>
                <c:pt idx="15">
                  <c:v>37165</c:v>
                </c:pt>
                <c:pt idx="16">
                  <c:v>37196</c:v>
                </c:pt>
                <c:pt idx="17">
                  <c:v>37226</c:v>
                </c:pt>
                <c:pt idx="18">
                  <c:v>37257</c:v>
                </c:pt>
                <c:pt idx="19">
                  <c:v>37288</c:v>
                </c:pt>
                <c:pt idx="20">
                  <c:v>37316</c:v>
                </c:pt>
                <c:pt idx="21">
                  <c:v>37347</c:v>
                </c:pt>
                <c:pt idx="22">
                  <c:v>37377</c:v>
                </c:pt>
                <c:pt idx="23">
                  <c:v>37408</c:v>
                </c:pt>
                <c:pt idx="24">
                  <c:v>37438</c:v>
                </c:pt>
                <c:pt idx="25">
                  <c:v>37469</c:v>
                </c:pt>
                <c:pt idx="26">
                  <c:v>37500</c:v>
                </c:pt>
                <c:pt idx="27">
                  <c:v>37530</c:v>
                </c:pt>
                <c:pt idx="28">
                  <c:v>37561</c:v>
                </c:pt>
                <c:pt idx="29">
                  <c:v>37591</c:v>
                </c:pt>
                <c:pt idx="30">
                  <c:v>37622</c:v>
                </c:pt>
                <c:pt idx="31">
                  <c:v>37653</c:v>
                </c:pt>
                <c:pt idx="32">
                  <c:v>37681</c:v>
                </c:pt>
                <c:pt idx="33">
                  <c:v>37712</c:v>
                </c:pt>
                <c:pt idx="34">
                  <c:v>37742</c:v>
                </c:pt>
                <c:pt idx="35">
                  <c:v>37773</c:v>
                </c:pt>
                <c:pt idx="36">
                  <c:v>37803</c:v>
                </c:pt>
                <c:pt idx="37">
                  <c:v>37834</c:v>
                </c:pt>
                <c:pt idx="38">
                  <c:v>37865</c:v>
                </c:pt>
                <c:pt idx="39">
                  <c:v>37895</c:v>
                </c:pt>
                <c:pt idx="40">
                  <c:v>37926</c:v>
                </c:pt>
                <c:pt idx="41">
                  <c:v>37956</c:v>
                </c:pt>
                <c:pt idx="42">
                  <c:v>37987</c:v>
                </c:pt>
                <c:pt idx="43">
                  <c:v>38018</c:v>
                </c:pt>
                <c:pt idx="44">
                  <c:v>38047</c:v>
                </c:pt>
                <c:pt idx="45">
                  <c:v>38078</c:v>
                </c:pt>
                <c:pt idx="46">
                  <c:v>38108</c:v>
                </c:pt>
                <c:pt idx="47">
                  <c:v>38139</c:v>
                </c:pt>
                <c:pt idx="48">
                  <c:v>38169</c:v>
                </c:pt>
                <c:pt idx="49">
                  <c:v>38200</c:v>
                </c:pt>
                <c:pt idx="50">
                  <c:v>38231</c:v>
                </c:pt>
                <c:pt idx="51">
                  <c:v>38261</c:v>
                </c:pt>
                <c:pt idx="52">
                  <c:v>38292</c:v>
                </c:pt>
                <c:pt idx="53">
                  <c:v>38322</c:v>
                </c:pt>
                <c:pt idx="54">
                  <c:v>38353</c:v>
                </c:pt>
                <c:pt idx="55">
                  <c:v>38384</c:v>
                </c:pt>
                <c:pt idx="56">
                  <c:v>38412</c:v>
                </c:pt>
                <c:pt idx="57">
                  <c:v>38443</c:v>
                </c:pt>
                <c:pt idx="58">
                  <c:v>38473</c:v>
                </c:pt>
                <c:pt idx="59">
                  <c:v>38504</c:v>
                </c:pt>
                <c:pt idx="60">
                  <c:v>38534</c:v>
                </c:pt>
                <c:pt idx="61">
                  <c:v>38565</c:v>
                </c:pt>
                <c:pt idx="62">
                  <c:v>38596</c:v>
                </c:pt>
                <c:pt idx="63">
                  <c:v>38626</c:v>
                </c:pt>
                <c:pt idx="64">
                  <c:v>38657</c:v>
                </c:pt>
                <c:pt idx="65">
                  <c:v>38687</c:v>
                </c:pt>
                <c:pt idx="66">
                  <c:v>38718</c:v>
                </c:pt>
                <c:pt idx="67">
                  <c:v>38749</c:v>
                </c:pt>
                <c:pt idx="68">
                  <c:v>38777</c:v>
                </c:pt>
                <c:pt idx="69">
                  <c:v>38808</c:v>
                </c:pt>
                <c:pt idx="70">
                  <c:v>38838</c:v>
                </c:pt>
                <c:pt idx="71">
                  <c:v>38869</c:v>
                </c:pt>
                <c:pt idx="72">
                  <c:v>38899</c:v>
                </c:pt>
                <c:pt idx="73">
                  <c:v>38930</c:v>
                </c:pt>
                <c:pt idx="74">
                  <c:v>38961</c:v>
                </c:pt>
                <c:pt idx="75">
                  <c:v>38991</c:v>
                </c:pt>
                <c:pt idx="76">
                  <c:v>39022</c:v>
                </c:pt>
                <c:pt idx="77">
                  <c:v>39052</c:v>
                </c:pt>
                <c:pt idx="78">
                  <c:v>39083</c:v>
                </c:pt>
                <c:pt idx="79">
                  <c:v>39114</c:v>
                </c:pt>
                <c:pt idx="80">
                  <c:v>39142</c:v>
                </c:pt>
                <c:pt idx="81">
                  <c:v>39173</c:v>
                </c:pt>
                <c:pt idx="82">
                  <c:v>39203</c:v>
                </c:pt>
                <c:pt idx="83">
                  <c:v>39234</c:v>
                </c:pt>
                <c:pt idx="84">
                  <c:v>39264</c:v>
                </c:pt>
                <c:pt idx="85">
                  <c:v>39295</c:v>
                </c:pt>
                <c:pt idx="86">
                  <c:v>39326</c:v>
                </c:pt>
                <c:pt idx="87">
                  <c:v>39356</c:v>
                </c:pt>
              </c:numCache>
            </c:numRef>
          </c:cat>
          <c:val>
            <c:numRef>
              <c:f>Sheet1!$B$2:$B$89</c:f>
              <c:numCache>
                <c:formatCode>###,##0</c:formatCode>
                <c:ptCount val="88"/>
                <c:pt idx="0">
                  <c:v>841</c:v>
                </c:pt>
                <c:pt idx="1">
                  <c:v>788</c:v>
                </c:pt>
                <c:pt idx="2">
                  <c:v>981</c:v>
                </c:pt>
                <c:pt idx="3">
                  <c:v>829</c:v>
                </c:pt>
                <c:pt idx="4">
                  <c:v>989</c:v>
                </c:pt>
                <c:pt idx="5">
                  <c:v>1134</c:v>
                </c:pt>
                <c:pt idx="6">
                  <c:v>1298</c:v>
                </c:pt>
                <c:pt idx="7">
                  <c:v>1198</c:v>
                </c:pt>
                <c:pt idx="8">
                  <c:v>1378</c:v>
                </c:pt>
                <c:pt idx="9">
                  <c:v>872</c:v>
                </c:pt>
                <c:pt idx="10">
                  <c:v>1126</c:v>
                </c:pt>
                <c:pt idx="11">
                  <c:v>1534</c:v>
                </c:pt>
                <c:pt idx="12">
                  <c:v>1037</c:v>
                </c:pt>
                <c:pt idx="13">
                  <c:v>1311</c:v>
                </c:pt>
                <c:pt idx="14">
                  <c:v>862</c:v>
                </c:pt>
                <c:pt idx="15">
                  <c:v>1580</c:v>
                </c:pt>
                <c:pt idx="16">
                  <c:v>1580</c:v>
                </c:pt>
                <c:pt idx="17">
                  <c:v>1780</c:v>
                </c:pt>
                <c:pt idx="18">
                  <c:v>1954</c:v>
                </c:pt>
                <c:pt idx="19">
                  <c:v>1481</c:v>
                </c:pt>
                <c:pt idx="20">
                  <c:v>1763</c:v>
                </c:pt>
                <c:pt idx="21">
                  <c:v>1834</c:v>
                </c:pt>
                <c:pt idx="22">
                  <c:v>1648</c:v>
                </c:pt>
                <c:pt idx="23">
                  <c:v>1369</c:v>
                </c:pt>
                <c:pt idx="24">
                  <c:v>1411</c:v>
                </c:pt>
                <c:pt idx="25">
                  <c:v>1756</c:v>
                </c:pt>
                <c:pt idx="26">
                  <c:v>1382</c:v>
                </c:pt>
                <c:pt idx="27">
                  <c:v>1775</c:v>
                </c:pt>
                <c:pt idx="28">
                  <c:v>1956</c:v>
                </c:pt>
                <c:pt idx="29">
                  <c:v>1790</c:v>
                </c:pt>
                <c:pt idx="30">
                  <c:v>1606</c:v>
                </c:pt>
                <c:pt idx="31">
                  <c:v>1968</c:v>
                </c:pt>
                <c:pt idx="32">
                  <c:v>2532</c:v>
                </c:pt>
                <c:pt idx="33">
                  <c:v>1457</c:v>
                </c:pt>
                <c:pt idx="34">
                  <c:v>1233</c:v>
                </c:pt>
                <c:pt idx="35">
                  <c:v>1069</c:v>
                </c:pt>
                <c:pt idx="36">
                  <c:v>657</c:v>
                </c:pt>
                <c:pt idx="37">
                  <c:v>299</c:v>
                </c:pt>
                <c:pt idx="38">
                  <c:v>112</c:v>
                </c:pt>
                <c:pt idx="39">
                  <c:v>4085</c:v>
                </c:pt>
                <c:pt idx="40">
                  <c:v>5584</c:v>
                </c:pt>
                <c:pt idx="41">
                  <c:v>4025</c:v>
                </c:pt>
                <c:pt idx="42">
                  <c:v>2925</c:v>
                </c:pt>
                <c:pt idx="43">
                  <c:v>3215</c:v>
                </c:pt>
                <c:pt idx="44">
                  <c:v>3778</c:v>
                </c:pt>
                <c:pt idx="45">
                  <c:v>3684</c:v>
                </c:pt>
                <c:pt idx="46">
                  <c:v>3962</c:v>
                </c:pt>
                <c:pt idx="47">
                  <c:v>4219</c:v>
                </c:pt>
                <c:pt idx="48">
                  <c:v>5230</c:v>
                </c:pt>
                <c:pt idx="49">
                  <c:v>4393</c:v>
                </c:pt>
                <c:pt idx="50">
                  <c:v>4309</c:v>
                </c:pt>
                <c:pt idx="51">
                  <c:v>6123</c:v>
                </c:pt>
                <c:pt idx="52">
                  <c:v>5866</c:v>
                </c:pt>
                <c:pt idx="53">
                  <c:v>6287</c:v>
                </c:pt>
                <c:pt idx="54">
                  <c:v>5566</c:v>
                </c:pt>
                <c:pt idx="55">
                  <c:v>7078</c:v>
                </c:pt>
                <c:pt idx="56">
                  <c:v>10236</c:v>
                </c:pt>
                <c:pt idx="57">
                  <c:v>11345</c:v>
                </c:pt>
                <c:pt idx="58">
                  <c:v>9461</c:v>
                </c:pt>
                <c:pt idx="59">
                  <c:v>9622</c:v>
                </c:pt>
                <c:pt idx="60">
                  <c:v>9691</c:v>
                </c:pt>
                <c:pt idx="61">
                  <c:v>9850</c:v>
                </c:pt>
                <c:pt idx="62">
                  <c:v>8193</c:v>
                </c:pt>
                <c:pt idx="63">
                  <c:v>9939</c:v>
                </c:pt>
                <c:pt idx="64">
                  <c:v>7889</c:v>
                </c:pt>
                <c:pt idx="65">
                  <c:v>9027</c:v>
                </c:pt>
                <c:pt idx="66">
                  <c:v>7654</c:v>
                </c:pt>
                <c:pt idx="67">
                  <c:v>6547</c:v>
                </c:pt>
                <c:pt idx="68">
                  <c:v>7922</c:v>
                </c:pt>
                <c:pt idx="69">
                  <c:v>8234</c:v>
                </c:pt>
                <c:pt idx="70">
                  <c:v>8103</c:v>
                </c:pt>
                <c:pt idx="71">
                  <c:v>9696</c:v>
                </c:pt>
                <c:pt idx="72">
                  <c:v>11114</c:v>
                </c:pt>
                <c:pt idx="73">
                  <c:v>11177</c:v>
                </c:pt>
                <c:pt idx="74">
                  <c:v>10492</c:v>
                </c:pt>
                <c:pt idx="75">
                  <c:v>8733</c:v>
                </c:pt>
                <c:pt idx="76">
                  <c:v>8008</c:v>
                </c:pt>
                <c:pt idx="77">
                  <c:v>9291</c:v>
                </c:pt>
                <c:pt idx="78">
                  <c:v>8299</c:v>
                </c:pt>
                <c:pt idx="79">
                  <c:v>12227</c:v>
                </c:pt>
                <c:pt idx="80">
                  <c:v>19156</c:v>
                </c:pt>
                <c:pt idx="81">
                  <c:v>13056</c:v>
                </c:pt>
                <c:pt idx="82">
                  <c:v>24009</c:v>
                </c:pt>
                <c:pt idx="83">
                  <c:v>17756</c:v>
                </c:pt>
                <c:pt idx="84">
                  <c:v>16062</c:v>
                </c:pt>
                <c:pt idx="85">
                  <c:v>14055</c:v>
                </c:pt>
                <c:pt idx="86">
                  <c:v>12494</c:v>
                </c:pt>
                <c:pt idx="87">
                  <c:v>13158</c:v>
                </c:pt>
              </c:numCache>
            </c:numRef>
          </c:val>
          <c:smooth val="0"/>
          <c:extLst>
            <c:ext xmlns:c16="http://schemas.microsoft.com/office/drawing/2014/chart" uri="{C3380CC4-5D6E-409C-BE32-E72D297353CC}">
              <c16:uniqueId val="{00000000-46F5-4173-94AB-107A8A3D9096}"/>
            </c:ext>
          </c:extLst>
        </c:ser>
        <c:dLbls>
          <c:showLegendKey val="0"/>
          <c:showVal val="0"/>
          <c:showCatName val="0"/>
          <c:showSerName val="0"/>
          <c:showPercent val="0"/>
          <c:showBubbleSize val="0"/>
        </c:dLbls>
        <c:marker val="1"/>
        <c:smooth val="0"/>
        <c:axId val="258636376"/>
        <c:axId val="258636768"/>
      </c:lineChart>
      <c:dateAx>
        <c:axId val="258636376"/>
        <c:scaling>
          <c:orientation val="minMax"/>
        </c:scaling>
        <c:delete val="0"/>
        <c:axPos val="b"/>
        <c:majorGridlines>
          <c:spPr>
            <a:ln w="9525" cap="flat" cmpd="sng" algn="ctr">
              <a:solidFill>
                <a:schemeClr val="tx1">
                  <a:lumMod val="15000"/>
                  <a:lumOff val="85000"/>
                </a:schemeClr>
              </a:solidFill>
              <a:round/>
            </a:ln>
            <a:effectLst/>
          </c:spPr>
        </c:majorGridlines>
        <c:numFmt formatCode="mmm\-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8636768"/>
        <c:crosses val="autoZero"/>
        <c:auto val="1"/>
        <c:lblOffset val="100"/>
        <c:baseTimeUnit val="months"/>
      </c:dateAx>
      <c:valAx>
        <c:axId val="25863676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86363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3388" cy="452438"/>
          </a:xfrm>
          <a:prstGeom prst="rect">
            <a:avLst/>
          </a:prstGeom>
          <a:noFill/>
          <a:ln w="9525">
            <a:noFill/>
            <a:miter lim="800000"/>
            <a:headEnd/>
            <a:tailEnd/>
          </a:ln>
          <a:effectLst/>
        </p:spPr>
        <p:txBody>
          <a:bodyPr vert="horz" wrap="square" lIns="91180" tIns="45590" rIns="91180" bIns="45590" numCol="1" anchor="t" anchorCtr="0" compatLnSpc="1">
            <a:prstTxWarp prst="textNoShape">
              <a:avLst/>
            </a:prstTxWarp>
          </a:bodyPr>
          <a:lstStyle>
            <a:lvl1pPr algn="l" defTabSz="911225">
              <a:spcBef>
                <a:spcPct val="0"/>
              </a:spcBef>
              <a:defRPr sz="1200" b="0">
                <a:latin typeface="Times New Roman" pitchFamily="18" charset="0"/>
              </a:defRPr>
            </a:lvl1pPr>
          </a:lstStyle>
          <a:p>
            <a:pPr>
              <a:defRPr/>
            </a:pPr>
            <a:endParaRPr lang="en-US"/>
          </a:p>
        </p:txBody>
      </p:sp>
      <p:sp>
        <p:nvSpPr>
          <p:cNvPr id="7171" name="Rectangle 3"/>
          <p:cNvSpPr>
            <a:spLocks noGrp="1" noChangeArrowheads="1"/>
          </p:cNvSpPr>
          <p:nvPr>
            <p:ph type="dt" sz="quarter" idx="1"/>
          </p:nvPr>
        </p:nvSpPr>
        <p:spPr bwMode="auto">
          <a:xfrm>
            <a:off x="3884613" y="0"/>
            <a:ext cx="2973387" cy="452438"/>
          </a:xfrm>
          <a:prstGeom prst="rect">
            <a:avLst/>
          </a:prstGeom>
          <a:noFill/>
          <a:ln w="9525">
            <a:noFill/>
            <a:miter lim="800000"/>
            <a:headEnd/>
            <a:tailEnd/>
          </a:ln>
          <a:effectLst/>
        </p:spPr>
        <p:txBody>
          <a:bodyPr vert="horz" wrap="square" lIns="91180" tIns="45590" rIns="91180" bIns="45590" numCol="1" anchor="t" anchorCtr="0" compatLnSpc="1">
            <a:prstTxWarp prst="textNoShape">
              <a:avLst/>
            </a:prstTxWarp>
          </a:bodyPr>
          <a:lstStyle>
            <a:lvl1pPr algn="r" defTabSz="911225">
              <a:spcBef>
                <a:spcPct val="0"/>
              </a:spcBef>
              <a:defRPr sz="1200" b="0">
                <a:latin typeface="Times New Roman" pitchFamily="18" charset="0"/>
              </a:defRPr>
            </a:lvl1pPr>
          </a:lstStyle>
          <a:p>
            <a:pPr>
              <a:defRPr/>
            </a:pPr>
            <a:fld id="{6ABDD222-657A-4E95-83B1-6580CA75560F}" type="datetime1">
              <a:rPr lang="en-US"/>
              <a:pPr>
                <a:defRPr/>
              </a:pPr>
              <a:t>8/25/2022</a:t>
            </a:fld>
            <a:endParaRPr lang="en-US"/>
          </a:p>
        </p:txBody>
      </p:sp>
      <p:sp>
        <p:nvSpPr>
          <p:cNvPr id="7172" name="Rectangle 4"/>
          <p:cNvSpPr>
            <a:spLocks noGrp="1" noChangeArrowheads="1"/>
          </p:cNvSpPr>
          <p:nvPr>
            <p:ph type="ftr" sz="quarter" idx="2"/>
          </p:nvPr>
        </p:nvSpPr>
        <p:spPr bwMode="auto">
          <a:xfrm>
            <a:off x="0" y="8691563"/>
            <a:ext cx="2973388" cy="452437"/>
          </a:xfrm>
          <a:prstGeom prst="rect">
            <a:avLst/>
          </a:prstGeom>
          <a:noFill/>
          <a:ln w="9525">
            <a:noFill/>
            <a:miter lim="800000"/>
            <a:headEnd/>
            <a:tailEnd/>
          </a:ln>
          <a:effectLst/>
        </p:spPr>
        <p:txBody>
          <a:bodyPr vert="horz" wrap="square" lIns="91180" tIns="45590" rIns="91180" bIns="45590" numCol="1" anchor="b" anchorCtr="0" compatLnSpc="1">
            <a:prstTxWarp prst="textNoShape">
              <a:avLst/>
            </a:prstTxWarp>
          </a:bodyPr>
          <a:lstStyle>
            <a:lvl1pPr algn="l" defTabSz="911225">
              <a:spcBef>
                <a:spcPct val="0"/>
              </a:spcBef>
              <a:defRPr sz="1200" b="0">
                <a:latin typeface="Times New Roman" pitchFamily="18" charset="0"/>
              </a:defRPr>
            </a:lvl1pPr>
          </a:lstStyle>
          <a:p>
            <a:pPr>
              <a:defRPr/>
            </a:pPr>
            <a:endParaRPr lang="en-US"/>
          </a:p>
        </p:txBody>
      </p:sp>
      <p:sp>
        <p:nvSpPr>
          <p:cNvPr id="7173" name="Rectangle 5"/>
          <p:cNvSpPr>
            <a:spLocks noGrp="1" noChangeArrowheads="1"/>
          </p:cNvSpPr>
          <p:nvPr>
            <p:ph type="sldNum" sz="quarter" idx="3"/>
          </p:nvPr>
        </p:nvSpPr>
        <p:spPr bwMode="auto">
          <a:xfrm>
            <a:off x="3884613" y="8691563"/>
            <a:ext cx="2973387" cy="452437"/>
          </a:xfrm>
          <a:prstGeom prst="rect">
            <a:avLst/>
          </a:prstGeom>
          <a:noFill/>
          <a:ln w="9525">
            <a:noFill/>
            <a:miter lim="800000"/>
            <a:headEnd/>
            <a:tailEnd/>
          </a:ln>
          <a:effectLst/>
        </p:spPr>
        <p:txBody>
          <a:bodyPr vert="horz" wrap="square" lIns="91180" tIns="45590" rIns="91180" bIns="45590" numCol="1" anchor="b" anchorCtr="0" compatLnSpc="1">
            <a:prstTxWarp prst="textNoShape">
              <a:avLst/>
            </a:prstTxWarp>
          </a:bodyPr>
          <a:lstStyle>
            <a:lvl1pPr algn="r" defTabSz="911225">
              <a:spcBef>
                <a:spcPct val="0"/>
              </a:spcBef>
              <a:defRPr sz="1200" b="0">
                <a:latin typeface="Times New Roman" pitchFamily="18" charset="0"/>
              </a:defRPr>
            </a:lvl1pPr>
          </a:lstStyle>
          <a:p>
            <a:pPr>
              <a:defRPr/>
            </a:pPr>
            <a:fld id="{6DA0FF6C-46D4-4849-8C1E-4707B8ED141D}" type="slidenum">
              <a:rPr lang="en-US"/>
              <a:pPr>
                <a:defRPr/>
              </a:pPr>
              <a:t>‹#›</a:t>
            </a:fld>
            <a:endParaRPr lang="en-US"/>
          </a:p>
        </p:txBody>
      </p:sp>
    </p:spTree>
    <p:extLst>
      <p:ext uri="{BB962C8B-B14F-4D97-AF65-F5344CB8AC3E}">
        <p14:creationId xmlns:p14="http://schemas.microsoft.com/office/powerpoint/2010/main" val="8923489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6" name="doc id"/>
          <p:cNvSpPr>
            <a:spLocks noGrp="1" noChangeArrowheads="1"/>
          </p:cNvSpPr>
          <p:nvPr>
            <p:ph type="ftr" sz="quarter" idx="4"/>
          </p:nvPr>
        </p:nvSpPr>
        <p:spPr bwMode="auto">
          <a:xfrm>
            <a:off x="9501188" y="28575"/>
            <a:ext cx="295275" cy="120650"/>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lgn="r" defTabSz="911225">
              <a:spcBef>
                <a:spcPct val="0"/>
              </a:spcBef>
              <a:defRPr sz="800" b="0"/>
            </a:lvl1pPr>
          </a:lstStyle>
          <a:p>
            <a:pPr>
              <a:defRPr/>
            </a:pPr>
            <a:endParaRPr lang="de-DE"/>
          </a:p>
        </p:txBody>
      </p:sp>
      <p:sp>
        <p:nvSpPr>
          <p:cNvPr id="5127" name="pg num"/>
          <p:cNvSpPr>
            <a:spLocks noGrp="1" noChangeArrowheads="1"/>
          </p:cNvSpPr>
          <p:nvPr>
            <p:ph type="sldNum" sz="quarter" idx="5"/>
          </p:nvPr>
        </p:nvSpPr>
        <p:spPr bwMode="auto">
          <a:xfrm>
            <a:off x="9250363" y="8780463"/>
            <a:ext cx="546100" cy="180975"/>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r" defTabSz="911225">
              <a:spcBef>
                <a:spcPct val="0"/>
              </a:spcBef>
              <a:defRPr sz="1200" b="0"/>
            </a:lvl1pPr>
          </a:lstStyle>
          <a:p>
            <a:pPr>
              <a:defRPr/>
            </a:pPr>
            <a:fld id="{26DF21E9-D5DB-4F32-8346-727EA7201DC4}" type="slidenum">
              <a:rPr lang="en-US"/>
              <a:pPr>
                <a:defRPr/>
              </a:pPr>
              <a:t>‹#›</a:t>
            </a:fld>
            <a:endParaRPr lang="en-US"/>
          </a:p>
        </p:txBody>
      </p:sp>
      <p:sp>
        <p:nvSpPr>
          <p:cNvPr id="5137" name="McK Separator" hidden="1"/>
          <p:cNvSpPr>
            <a:spLocks noChangeShapeType="1"/>
          </p:cNvSpPr>
          <p:nvPr/>
        </p:nvSpPr>
        <p:spPr bwMode="auto">
          <a:xfrm>
            <a:off x="822325" y="1387475"/>
            <a:ext cx="5245100" cy="0"/>
          </a:xfrm>
          <a:prstGeom prst="line">
            <a:avLst/>
          </a:prstGeom>
          <a:noFill/>
          <a:ln w="9525">
            <a:solidFill>
              <a:schemeClr val="tx1"/>
            </a:solidFill>
            <a:round/>
            <a:headEnd/>
            <a:tailEnd/>
          </a:ln>
          <a:effectLst/>
        </p:spPr>
        <p:txBody>
          <a:bodyPr/>
          <a:lstStyle/>
          <a:p>
            <a:pPr algn="ctr">
              <a:spcBef>
                <a:spcPct val="50000"/>
              </a:spcBef>
              <a:defRPr/>
            </a:pPr>
            <a:endParaRPr lang="en-US"/>
          </a:p>
        </p:txBody>
      </p:sp>
      <p:sp>
        <p:nvSpPr>
          <p:cNvPr id="14341" name="Rectangle 19"/>
          <p:cNvSpPr>
            <a:spLocks noGrp="1" noRot="1" noChangeAspect="1" noChangeArrowheads="1" noTextEdit="1"/>
          </p:cNvSpPr>
          <p:nvPr>
            <p:ph type="sldImg" idx="2"/>
          </p:nvPr>
        </p:nvSpPr>
        <p:spPr bwMode="auto">
          <a:xfrm>
            <a:off x="508000" y="131763"/>
            <a:ext cx="5764213" cy="4322762"/>
          </a:xfrm>
          <a:prstGeom prst="rect">
            <a:avLst/>
          </a:prstGeom>
          <a:noFill/>
          <a:ln w="9525">
            <a:solidFill>
              <a:schemeClr val="bg1"/>
            </a:solidFill>
            <a:miter lim="800000"/>
            <a:headEnd/>
            <a:tailEnd/>
          </a:ln>
        </p:spPr>
      </p:sp>
      <p:sp>
        <p:nvSpPr>
          <p:cNvPr id="5140" name="Rectangle 20"/>
          <p:cNvSpPr>
            <a:spLocks noGrp="1" noChangeArrowheads="1"/>
          </p:cNvSpPr>
          <p:nvPr>
            <p:ph type="body" sz="quarter" idx="3"/>
          </p:nvPr>
        </p:nvSpPr>
        <p:spPr bwMode="auto">
          <a:xfrm>
            <a:off x="804863" y="4767263"/>
            <a:ext cx="7696200" cy="3016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noProof="0" smtClean="0"/>
              <a:t>Click to edit Master text styles</a:t>
            </a:r>
          </a:p>
        </p:txBody>
      </p:sp>
    </p:spTree>
    <p:extLst>
      <p:ext uri="{BB962C8B-B14F-4D97-AF65-F5344CB8AC3E}">
        <p14:creationId xmlns:p14="http://schemas.microsoft.com/office/powerpoint/2010/main" val="899003745"/>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30000"/>
      </a:spcBef>
      <a:spcAft>
        <a:spcPct val="0"/>
      </a:spcAft>
      <a:defRPr sz="1600" b="1"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g num"/>
          <p:cNvSpPr>
            <a:spLocks noGrp="1" noChangeArrowheads="1"/>
          </p:cNvSpPr>
          <p:nvPr>
            <p:ph type="sldNum" sz="quarter" idx="5"/>
          </p:nvPr>
        </p:nvSpPr>
        <p:spPr>
          <a:ln/>
        </p:spPr>
        <p:txBody>
          <a:bodyPr/>
          <a:lstStyle/>
          <a:p>
            <a:fld id="{4A3249E9-A03B-4A00-9BC5-24FA5C40D576}" type="slidenum">
              <a:rPr lang="en-US"/>
              <a:pPr/>
              <a:t>0</a:t>
            </a:fld>
            <a:endParaRPr lang="en-US"/>
          </a:p>
        </p:txBody>
      </p:sp>
      <p:sp>
        <p:nvSpPr>
          <p:cNvPr id="1075202" name="Rectangle 2"/>
          <p:cNvSpPr>
            <a:spLocks noGrp="1" noRot="1" noChangeAspect="1" noChangeArrowheads="1" noTextEdit="1"/>
          </p:cNvSpPr>
          <p:nvPr>
            <p:ph type="sldImg"/>
          </p:nvPr>
        </p:nvSpPr>
        <p:spPr>
          <a:xfrm>
            <a:off x="509588" y="131763"/>
            <a:ext cx="5764212" cy="4322762"/>
          </a:xfrm>
          <a:ln/>
        </p:spPr>
      </p:sp>
      <p:sp>
        <p:nvSpPr>
          <p:cNvPr id="1075203"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32555792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68" descr="McK_logotype_pos_black_small"/>
          <p:cNvPicPr>
            <a:picLocks noChangeAspect="1" noChangeArrowheads="1"/>
          </p:cNvPicPr>
          <p:nvPr/>
        </p:nvPicPr>
        <p:blipFill>
          <a:blip r:embed="rId3"/>
          <a:srcRect/>
          <a:stretch>
            <a:fillRect/>
          </a:stretch>
        </p:blipFill>
        <p:spPr bwMode="auto">
          <a:xfrm>
            <a:off x="6388100" y="576263"/>
            <a:ext cx="2054225" cy="225425"/>
          </a:xfrm>
          <a:prstGeom prst="rect">
            <a:avLst/>
          </a:prstGeom>
          <a:noFill/>
          <a:ln w="9525">
            <a:noFill/>
            <a:miter lim="800000"/>
            <a:headEnd/>
            <a:tailEnd/>
          </a:ln>
        </p:spPr>
      </p:pic>
      <p:grpSp>
        <p:nvGrpSpPr>
          <p:cNvPr id="5" name="McK Title Elements"/>
          <p:cNvGrpSpPr>
            <a:grpSpLocks/>
          </p:cNvGrpSpPr>
          <p:nvPr/>
        </p:nvGrpSpPr>
        <p:grpSpPr bwMode="auto">
          <a:xfrm>
            <a:off x="2693988" y="2182813"/>
            <a:ext cx="5129212" cy="4602162"/>
            <a:chOff x="1663" y="1348"/>
            <a:chExt cx="3167" cy="2841"/>
          </a:xfrm>
        </p:grpSpPr>
        <p:sp>
          <p:nvSpPr>
            <p:cNvPr id="6" name="McK Confidential" hidden="1"/>
            <p:cNvSpPr txBox="1">
              <a:spLocks noChangeArrowheads="1"/>
            </p:cNvSpPr>
            <p:nvPr userDrawn="1"/>
          </p:nvSpPr>
          <p:spPr bwMode="auto">
            <a:xfrm>
              <a:off x="1663" y="1348"/>
              <a:ext cx="936" cy="134"/>
            </a:xfrm>
            <a:prstGeom prst="rect">
              <a:avLst/>
            </a:prstGeom>
            <a:noFill/>
            <a:ln w="9525">
              <a:noFill/>
              <a:miter lim="800000"/>
              <a:headEnd/>
              <a:tailEnd/>
            </a:ln>
            <a:effectLst/>
          </p:spPr>
          <p:txBody>
            <a:bodyPr lIns="0" tIns="0" rIns="0" bIns="0">
              <a:spAutoFit/>
            </a:bodyPr>
            <a:lstStyle/>
            <a:p>
              <a:pPr defTabSz="933450">
                <a:defRPr/>
              </a:pPr>
              <a:r>
                <a:rPr lang="en-US" sz="1400" b="0"/>
                <a:t>VERTRAULICH</a:t>
              </a:r>
            </a:p>
          </p:txBody>
        </p:sp>
        <p:sp>
          <p:nvSpPr>
            <p:cNvPr id="7" name="McK Document" hidden="1"/>
            <p:cNvSpPr txBox="1">
              <a:spLocks noChangeArrowheads="1"/>
            </p:cNvSpPr>
            <p:nvPr userDrawn="1"/>
          </p:nvSpPr>
          <p:spPr bwMode="auto">
            <a:xfrm>
              <a:off x="1663" y="3049"/>
              <a:ext cx="3167" cy="131"/>
            </a:xfrm>
            <a:prstGeom prst="rect">
              <a:avLst/>
            </a:prstGeom>
            <a:noFill/>
            <a:ln w="9525">
              <a:noFill/>
              <a:miter lim="800000"/>
              <a:headEnd/>
              <a:tailEnd/>
            </a:ln>
            <a:effectLst/>
          </p:spPr>
          <p:txBody>
            <a:bodyPr lIns="0" tIns="0" rIns="0" bIns="0">
              <a:spAutoFit/>
            </a:bodyPr>
            <a:lstStyle/>
            <a:p>
              <a:pPr defTabSz="933450">
                <a:defRPr/>
              </a:pPr>
              <a:r>
                <a:rPr lang="en-US" sz="1400" b="0"/>
                <a:t>Dokument</a:t>
              </a:r>
            </a:p>
          </p:txBody>
        </p:sp>
        <p:sp>
          <p:nvSpPr>
            <p:cNvPr id="8" name="McK Date" hidden="1"/>
            <p:cNvSpPr txBox="1">
              <a:spLocks noChangeArrowheads="1"/>
            </p:cNvSpPr>
            <p:nvPr userDrawn="1"/>
          </p:nvSpPr>
          <p:spPr bwMode="auto">
            <a:xfrm>
              <a:off x="1663" y="3216"/>
              <a:ext cx="3167" cy="134"/>
            </a:xfrm>
            <a:prstGeom prst="rect">
              <a:avLst/>
            </a:prstGeom>
            <a:noFill/>
            <a:ln w="9525">
              <a:noFill/>
              <a:miter lim="800000"/>
              <a:headEnd/>
              <a:tailEnd/>
            </a:ln>
            <a:effectLst/>
          </p:spPr>
          <p:txBody>
            <a:bodyPr lIns="0" tIns="0" rIns="0" bIns="0">
              <a:spAutoFit/>
            </a:bodyPr>
            <a:lstStyle/>
            <a:p>
              <a:pPr defTabSz="933450">
                <a:defRPr/>
              </a:pPr>
              <a:r>
                <a:rPr lang="en-US" sz="1400" b="0"/>
                <a:t>Date</a:t>
              </a:r>
            </a:p>
          </p:txBody>
        </p:sp>
        <p:sp>
          <p:nvSpPr>
            <p:cNvPr id="9" name="McK Disclaimer" hidden="1"/>
            <p:cNvSpPr>
              <a:spLocks noChangeArrowheads="1"/>
            </p:cNvSpPr>
            <p:nvPr userDrawn="1">
              <p:custDataLst>
                <p:tags r:id="rId1"/>
              </p:custDataLst>
            </p:nvPr>
          </p:nvSpPr>
          <p:spPr bwMode="auto">
            <a:xfrm>
              <a:off x="1663" y="3673"/>
              <a:ext cx="2970" cy="516"/>
            </a:xfrm>
            <a:prstGeom prst="rect">
              <a:avLst/>
            </a:prstGeom>
            <a:noFill/>
            <a:ln w="9525">
              <a:noFill/>
              <a:miter lim="800000"/>
              <a:headEnd/>
              <a:tailEnd/>
            </a:ln>
            <a:effectLst/>
          </p:spPr>
          <p:txBody>
            <a:bodyPr lIns="0" tIns="0" rIns="0" bIns="0">
              <a:spAutoFit/>
            </a:bodyPr>
            <a:lstStyle/>
            <a:p>
              <a:pPr defTabSz="820738" eaLnBrk="0" hangingPunct="0">
                <a:defRPr/>
              </a:pPr>
              <a:r>
                <a:rPr lang="en-US" sz="900" b="0"/>
                <a:t>Dieser Bericht ist ausschließlich für Mitarbeiter des Klienten bestimmt. Die Verteilung, Zitierung und Vervielfältigung – auch auszugsweise – zum Zwecke der Weitergabe an </a:t>
              </a:r>
              <a:br>
                <a:rPr lang="en-US" sz="900" b="0"/>
              </a:br>
              <a:r>
                <a:rPr lang="en-US" sz="900" b="0"/>
                <a:t>Dritte ist nur mit vorheriger schriftlicher Zustimmung von McKinsey &amp; Company gestattet.</a:t>
              </a:r>
              <a:br>
                <a:rPr lang="en-US" sz="900" b="0"/>
              </a:br>
              <a:r>
                <a:rPr lang="en-US" sz="900" b="0"/>
                <a:t>Die hier zusammengefassten Texte und Grafiken wurden von McKinsey &amp; Company im Rahmen einer Präsentation eingesetzt; sie stellen keine vollständige Dokumentation der Veranstaltung dar.</a:t>
              </a:r>
            </a:p>
          </p:txBody>
        </p:sp>
      </p:grpSp>
      <p:sp>
        <p:nvSpPr>
          <p:cNvPr id="10" name="Rectangle 1060"/>
          <p:cNvSpPr>
            <a:spLocks noChangeArrowheads="1"/>
          </p:cNvSpPr>
          <p:nvPr/>
        </p:nvSpPr>
        <p:spPr bwMode="auto">
          <a:xfrm>
            <a:off x="6388100" y="933450"/>
            <a:ext cx="1419225" cy="138113"/>
          </a:xfrm>
          <a:prstGeom prst="rect">
            <a:avLst/>
          </a:prstGeom>
          <a:noFill/>
          <a:ln w="9525">
            <a:noFill/>
            <a:miter lim="800000"/>
            <a:headEnd/>
            <a:tailEnd/>
          </a:ln>
          <a:effectLst/>
        </p:spPr>
        <p:txBody>
          <a:bodyPr lIns="0" tIns="0" rIns="0" bIns="0">
            <a:spAutoFit/>
          </a:bodyPr>
          <a:lstStyle/>
          <a:p>
            <a:pPr defTabSz="933450" eaLnBrk="0" hangingPunct="0">
              <a:defRPr/>
            </a:pPr>
            <a:r>
              <a:rPr lang="en-US" sz="900"/>
              <a:t>Copyright 2001</a:t>
            </a:r>
          </a:p>
        </p:txBody>
      </p:sp>
      <p:sp>
        <p:nvSpPr>
          <p:cNvPr id="13314" name="Rectangle 1026"/>
          <p:cNvSpPr>
            <a:spLocks noGrp="1" noChangeArrowheads="1"/>
          </p:cNvSpPr>
          <p:nvPr>
            <p:ph type="ctrTitle"/>
          </p:nvPr>
        </p:nvSpPr>
        <p:spPr>
          <a:xfrm>
            <a:off x="2693988" y="2757488"/>
            <a:ext cx="5129212" cy="365125"/>
          </a:xfrm>
        </p:spPr>
        <p:txBody>
          <a:bodyPr/>
          <a:lstStyle>
            <a:lvl1pPr>
              <a:defRPr sz="2400" b="0">
                <a:solidFill>
                  <a:schemeClr val="tx1"/>
                </a:solidFill>
              </a:defRPr>
            </a:lvl1pPr>
          </a:lstStyle>
          <a:p>
            <a:r>
              <a:rPr lang="en-US"/>
              <a:t>Click to edit Master title style</a:t>
            </a:r>
          </a:p>
        </p:txBody>
      </p:sp>
      <p:sp>
        <p:nvSpPr>
          <p:cNvPr id="13315" name="Rectangle 1027"/>
          <p:cNvSpPr>
            <a:spLocks noGrp="1" noChangeArrowheads="1"/>
          </p:cNvSpPr>
          <p:nvPr>
            <p:ph type="subTitle" idx="1"/>
          </p:nvPr>
        </p:nvSpPr>
        <p:spPr>
          <a:xfrm>
            <a:off x="2693988" y="3962400"/>
            <a:ext cx="5129212" cy="212725"/>
          </a:xfrm>
        </p:spPr>
        <p:txBody>
          <a:bodyPr/>
          <a:lstStyle>
            <a:lvl1pPr>
              <a:defRPr sz="1400"/>
            </a:lvl1pPr>
          </a:lstStyle>
          <a:p>
            <a:r>
              <a:rPr lang="en-US"/>
              <a:t>Click to edit Master subtitle style</a:t>
            </a:r>
          </a:p>
        </p:txBody>
      </p:sp>
      <p:sp>
        <p:nvSpPr>
          <p:cNvPr id="11" name="doc id"/>
          <p:cNvSpPr>
            <a:spLocks noGrp="1" noChangeArrowheads="1"/>
          </p:cNvSpPr>
          <p:nvPr>
            <p:ph type="ftr" sz="quarter" idx="10"/>
          </p:nvPr>
        </p:nvSpPr>
        <p:spPr/>
        <p:txBody>
          <a:bodyPr/>
          <a:lstStyle>
            <a:lvl1pPr>
              <a:defRPr/>
            </a:lvl1pPr>
          </a:lstStyle>
          <a:p>
            <a:pPr>
              <a:defRPr/>
            </a:pPr>
            <a:endParaRPr lang="de-DE"/>
          </a:p>
        </p:txBody>
      </p:sp>
    </p:spTree>
  </p:cSld>
  <p:clrMapOvr>
    <a:masterClrMapping/>
  </p:clrMapOvr>
  <p:transition>
    <p:zoom/>
    <p:sndAc>
      <p:end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oc id"/>
          <p:cNvSpPr>
            <a:spLocks noGrp="1" noChangeArrowheads="1"/>
          </p:cNvSpPr>
          <p:nvPr>
            <p:ph type="ftr" sz="quarter" idx="10"/>
          </p:nvPr>
        </p:nvSpPr>
        <p:spPr>
          <a:ln/>
        </p:spPr>
        <p:txBody>
          <a:bodyPr/>
          <a:lstStyle>
            <a:lvl1pPr>
              <a:defRPr/>
            </a:lvl1pPr>
          </a:lstStyle>
          <a:p>
            <a:pPr>
              <a:defRPr/>
            </a:pPr>
            <a:endParaRPr lang="de-DE"/>
          </a:p>
        </p:txBody>
      </p:sp>
      <p:sp>
        <p:nvSpPr>
          <p:cNvPr id="5" name="pg num"/>
          <p:cNvSpPr>
            <a:spLocks noGrp="1" noChangeArrowheads="1"/>
          </p:cNvSpPr>
          <p:nvPr>
            <p:ph type="sldNum" sz="quarter" idx="11"/>
          </p:nvPr>
        </p:nvSpPr>
        <p:spPr>
          <a:ln/>
        </p:spPr>
        <p:txBody>
          <a:bodyPr/>
          <a:lstStyle>
            <a:lvl1pPr>
              <a:defRPr/>
            </a:lvl1pPr>
          </a:lstStyle>
          <a:p>
            <a:pPr>
              <a:defRPr/>
            </a:pPr>
            <a:fld id="{BFDF3957-3631-462B-A36C-0ED8FC09EC4C}" type="slidenum">
              <a:rPr lang="en-US"/>
              <a:pPr>
                <a:defRPr/>
              </a:pPr>
              <a:t>‹#›</a:t>
            </a:fld>
            <a:endParaRPr lang="en-US"/>
          </a:p>
        </p:txBody>
      </p:sp>
    </p:spTree>
  </p:cSld>
  <p:clrMapOvr>
    <a:masterClrMapping/>
  </p:clrMapOvr>
  <p:transition>
    <p:zoom/>
    <p:sndAc>
      <p:end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8300" y="234950"/>
            <a:ext cx="2197100" cy="228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2238" y="234950"/>
            <a:ext cx="6443662" cy="228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oc id"/>
          <p:cNvSpPr>
            <a:spLocks noGrp="1" noChangeArrowheads="1"/>
          </p:cNvSpPr>
          <p:nvPr>
            <p:ph type="ftr" sz="quarter" idx="10"/>
          </p:nvPr>
        </p:nvSpPr>
        <p:spPr>
          <a:ln/>
        </p:spPr>
        <p:txBody>
          <a:bodyPr/>
          <a:lstStyle>
            <a:lvl1pPr>
              <a:defRPr/>
            </a:lvl1pPr>
          </a:lstStyle>
          <a:p>
            <a:pPr>
              <a:defRPr/>
            </a:pPr>
            <a:endParaRPr lang="de-DE"/>
          </a:p>
        </p:txBody>
      </p:sp>
      <p:sp>
        <p:nvSpPr>
          <p:cNvPr id="5" name="pg num"/>
          <p:cNvSpPr>
            <a:spLocks noGrp="1" noChangeArrowheads="1"/>
          </p:cNvSpPr>
          <p:nvPr>
            <p:ph type="sldNum" sz="quarter" idx="11"/>
          </p:nvPr>
        </p:nvSpPr>
        <p:spPr>
          <a:ln/>
        </p:spPr>
        <p:txBody>
          <a:bodyPr/>
          <a:lstStyle>
            <a:lvl1pPr>
              <a:defRPr/>
            </a:lvl1pPr>
          </a:lstStyle>
          <a:p>
            <a:pPr>
              <a:defRPr/>
            </a:pPr>
            <a:fld id="{80B80E77-E45A-4179-83FE-E7766F514FDE}" type="slidenum">
              <a:rPr lang="en-US"/>
              <a:pPr>
                <a:defRPr/>
              </a:pPr>
              <a:t>‹#›</a:t>
            </a:fld>
            <a:endParaRPr lang="en-US"/>
          </a:p>
        </p:txBody>
      </p:sp>
    </p:spTree>
  </p:cSld>
  <p:clrMapOvr>
    <a:masterClrMapping/>
  </p:clrMapOvr>
  <p:transition>
    <p:zoom/>
    <p:sndAc>
      <p:end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2238" y="234950"/>
            <a:ext cx="8793162" cy="2889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22238" y="1298575"/>
            <a:ext cx="8793162" cy="1222375"/>
          </a:xfrm>
        </p:spPr>
        <p:txBody>
          <a:bodyPr/>
          <a:lstStyle/>
          <a:p>
            <a:pPr lvl="0"/>
            <a:endParaRPr lang="en-US" noProof="0"/>
          </a:p>
        </p:txBody>
      </p:sp>
      <p:sp>
        <p:nvSpPr>
          <p:cNvPr id="4" name="doc id"/>
          <p:cNvSpPr>
            <a:spLocks noGrp="1" noChangeArrowheads="1"/>
          </p:cNvSpPr>
          <p:nvPr>
            <p:ph type="ftr" sz="quarter" idx="10"/>
          </p:nvPr>
        </p:nvSpPr>
        <p:spPr>
          <a:ln/>
        </p:spPr>
        <p:txBody>
          <a:bodyPr/>
          <a:lstStyle>
            <a:lvl1pPr>
              <a:defRPr/>
            </a:lvl1pPr>
          </a:lstStyle>
          <a:p>
            <a:pPr>
              <a:defRPr/>
            </a:pPr>
            <a:endParaRPr lang="de-DE"/>
          </a:p>
        </p:txBody>
      </p:sp>
      <p:sp>
        <p:nvSpPr>
          <p:cNvPr id="5" name="pg num"/>
          <p:cNvSpPr>
            <a:spLocks noGrp="1" noChangeArrowheads="1"/>
          </p:cNvSpPr>
          <p:nvPr>
            <p:ph type="sldNum" sz="quarter" idx="11"/>
          </p:nvPr>
        </p:nvSpPr>
        <p:spPr>
          <a:ln/>
        </p:spPr>
        <p:txBody>
          <a:bodyPr/>
          <a:lstStyle>
            <a:lvl1pPr>
              <a:defRPr/>
            </a:lvl1pPr>
          </a:lstStyle>
          <a:p>
            <a:pPr>
              <a:defRPr/>
            </a:pPr>
            <a:fld id="{1D602EAF-A882-4866-8B0C-27DDDED4BE02}" type="slidenum">
              <a:rPr lang="en-US"/>
              <a:pPr>
                <a:defRPr/>
              </a:pPr>
              <a:t>‹#›</a:t>
            </a:fld>
            <a:endParaRPr lang="en-US"/>
          </a:p>
        </p:txBody>
      </p:sp>
    </p:spTree>
  </p:cSld>
  <p:clrMapOvr>
    <a:masterClrMapping/>
  </p:clrMapOvr>
  <p:transition>
    <p:zoom/>
    <p:sndAc>
      <p:end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oc id"/>
          <p:cNvSpPr>
            <a:spLocks noGrp="1" noChangeArrowheads="1"/>
          </p:cNvSpPr>
          <p:nvPr>
            <p:ph type="ftr" sz="quarter" idx="10"/>
          </p:nvPr>
        </p:nvSpPr>
        <p:spPr>
          <a:ln/>
        </p:spPr>
        <p:txBody>
          <a:bodyPr/>
          <a:lstStyle>
            <a:lvl1pPr>
              <a:defRPr/>
            </a:lvl1pPr>
          </a:lstStyle>
          <a:p>
            <a:pPr>
              <a:defRPr/>
            </a:pPr>
            <a:endParaRPr lang="de-DE"/>
          </a:p>
        </p:txBody>
      </p:sp>
      <p:sp>
        <p:nvSpPr>
          <p:cNvPr id="5" name="pg num"/>
          <p:cNvSpPr>
            <a:spLocks noGrp="1" noChangeArrowheads="1"/>
          </p:cNvSpPr>
          <p:nvPr>
            <p:ph type="sldNum" sz="quarter" idx="11"/>
          </p:nvPr>
        </p:nvSpPr>
        <p:spPr>
          <a:ln/>
        </p:spPr>
        <p:txBody>
          <a:bodyPr/>
          <a:lstStyle>
            <a:lvl1pPr>
              <a:defRPr/>
            </a:lvl1pPr>
          </a:lstStyle>
          <a:p>
            <a:pPr>
              <a:defRPr/>
            </a:pPr>
            <a:fld id="{4C0BF712-6E9A-4379-8A53-CC0095B80EC5}" type="slidenum">
              <a:rPr lang="en-US"/>
              <a:pPr>
                <a:defRPr/>
              </a:pPr>
              <a:t>‹#›</a:t>
            </a:fld>
            <a:endParaRPr lang="en-US"/>
          </a:p>
        </p:txBody>
      </p:sp>
    </p:spTree>
  </p:cSld>
  <p:clrMapOvr>
    <a:masterClrMapping/>
  </p:clrMapOvr>
  <p:transition>
    <p:zoom/>
    <p:sndAc>
      <p:end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oc id"/>
          <p:cNvSpPr>
            <a:spLocks noGrp="1" noChangeArrowheads="1"/>
          </p:cNvSpPr>
          <p:nvPr>
            <p:ph type="ftr" sz="quarter" idx="10"/>
          </p:nvPr>
        </p:nvSpPr>
        <p:spPr>
          <a:ln/>
        </p:spPr>
        <p:txBody>
          <a:bodyPr/>
          <a:lstStyle>
            <a:lvl1pPr>
              <a:defRPr/>
            </a:lvl1pPr>
          </a:lstStyle>
          <a:p>
            <a:pPr>
              <a:defRPr/>
            </a:pPr>
            <a:endParaRPr lang="de-DE"/>
          </a:p>
        </p:txBody>
      </p:sp>
      <p:sp>
        <p:nvSpPr>
          <p:cNvPr id="5" name="pg num"/>
          <p:cNvSpPr>
            <a:spLocks noGrp="1" noChangeArrowheads="1"/>
          </p:cNvSpPr>
          <p:nvPr>
            <p:ph type="sldNum" sz="quarter" idx="11"/>
          </p:nvPr>
        </p:nvSpPr>
        <p:spPr>
          <a:ln/>
        </p:spPr>
        <p:txBody>
          <a:bodyPr/>
          <a:lstStyle>
            <a:lvl1pPr>
              <a:defRPr/>
            </a:lvl1pPr>
          </a:lstStyle>
          <a:p>
            <a:pPr>
              <a:defRPr/>
            </a:pPr>
            <a:fld id="{0B5F46AB-0EA9-4437-B2B4-19D319D41A8D}" type="slidenum">
              <a:rPr lang="en-US"/>
              <a:pPr>
                <a:defRPr/>
              </a:pPr>
              <a:t>‹#›</a:t>
            </a:fld>
            <a:endParaRPr lang="en-US"/>
          </a:p>
        </p:txBody>
      </p:sp>
    </p:spTree>
  </p:cSld>
  <p:clrMapOvr>
    <a:masterClrMapping/>
  </p:clrMapOvr>
  <p:transition>
    <p:zoom/>
    <p:sndAc>
      <p:end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2238" y="1298575"/>
            <a:ext cx="4319587" cy="1222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94225" y="1298575"/>
            <a:ext cx="4321175" cy="1222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oc id"/>
          <p:cNvSpPr>
            <a:spLocks noGrp="1" noChangeArrowheads="1"/>
          </p:cNvSpPr>
          <p:nvPr>
            <p:ph type="ftr" sz="quarter" idx="10"/>
          </p:nvPr>
        </p:nvSpPr>
        <p:spPr>
          <a:ln/>
        </p:spPr>
        <p:txBody>
          <a:bodyPr/>
          <a:lstStyle>
            <a:lvl1pPr>
              <a:defRPr/>
            </a:lvl1pPr>
          </a:lstStyle>
          <a:p>
            <a:pPr>
              <a:defRPr/>
            </a:pPr>
            <a:endParaRPr lang="de-DE"/>
          </a:p>
        </p:txBody>
      </p:sp>
      <p:sp>
        <p:nvSpPr>
          <p:cNvPr id="6" name="pg num"/>
          <p:cNvSpPr>
            <a:spLocks noGrp="1" noChangeArrowheads="1"/>
          </p:cNvSpPr>
          <p:nvPr>
            <p:ph type="sldNum" sz="quarter" idx="11"/>
          </p:nvPr>
        </p:nvSpPr>
        <p:spPr>
          <a:ln/>
        </p:spPr>
        <p:txBody>
          <a:bodyPr/>
          <a:lstStyle>
            <a:lvl1pPr>
              <a:defRPr/>
            </a:lvl1pPr>
          </a:lstStyle>
          <a:p>
            <a:pPr>
              <a:defRPr/>
            </a:pPr>
            <a:fld id="{C7442DA6-B8D8-41AC-98AE-79C5B64BB2EF}" type="slidenum">
              <a:rPr lang="en-US"/>
              <a:pPr>
                <a:defRPr/>
              </a:pPr>
              <a:t>‹#›</a:t>
            </a:fld>
            <a:endParaRPr lang="en-US"/>
          </a:p>
        </p:txBody>
      </p:sp>
    </p:spTree>
  </p:cSld>
  <p:clrMapOvr>
    <a:masterClrMapping/>
  </p:clrMapOvr>
  <p:transition>
    <p:zoom/>
    <p:sndAc>
      <p:end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oc id"/>
          <p:cNvSpPr>
            <a:spLocks noGrp="1" noChangeArrowheads="1"/>
          </p:cNvSpPr>
          <p:nvPr>
            <p:ph type="ftr" sz="quarter" idx="10"/>
          </p:nvPr>
        </p:nvSpPr>
        <p:spPr>
          <a:ln/>
        </p:spPr>
        <p:txBody>
          <a:bodyPr/>
          <a:lstStyle>
            <a:lvl1pPr>
              <a:defRPr/>
            </a:lvl1pPr>
          </a:lstStyle>
          <a:p>
            <a:pPr>
              <a:defRPr/>
            </a:pPr>
            <a:endParaRPr lang="de-DE"/>
          </a:p>
        </p:txBody>
      </p:sp>
      <p:sp>
        <p:nvSpPr>
          <p:cNvPr id="8" name="pg num"/>
          <p:cNvSpPr>
            <a:spLocks noGrp="1" noChangeArrowheads="1"/>
          </p:cNvSpPr>
          <p:nvPr>
            <p:ph type="sldNum" sz="quarter" idx="11"/>
          </p:nvPr>
        </p:nvSpPr>
        <p:spPr>
          <a:ln/>
        </p:spPr>
        <p:txBody>
          <a:bodyPr/>
          <a:lstStyle>
            <a:lvl1pPr>
              <a:defRPr/>
            </a:lvl1pPr>
          </a:lstStyle>
          <a:p>
            <a:pPr>
              <a:defRPr/>
            </a:pPr>
            <a:fld id="{185737E0-0324-47FA-BA29-E30D4E93CDA0}" type="slidenum">
              <a:rPr lang="en-US"/>
              <a:pPr>
                <a:defRPr/>
              </a:pPr>
              <a:t>‹#›</a:t>
            </a:fld>
            <a:endParaRPr lang="en-US"/>
          </a:p>
        </p:txBody>
      </p:sp>
    </p:spTree>
  </p:cSld>
  <p:clrMapOvr>
    <a:masterClrMapping/>
  </p:clrMapOvr>
  <p:transition>
    <p:zoom/>
    <p:sndAc>
      <p:end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oc id"/>
          <p:cNvSpPr>
            <a:spLocks noGrp="1" noChangeArrowheads="1"/>
          </p:cNvSpPr>
          <p:nvPr>
            <p:ph type="ftr" sz="quarter" idx="10"/>
          </p:nvPr>
        </p:nvSpPr>
        <p:spPr>
          <a:ln/>
        </p:spPr>
        <p:txBody>
          <a:bodyPr/>
          <a:lstStyle>
            <a:lvl1pPr>
              <a:defRPr/>
            </a:lvl1pPr>
          </a:lstStyle>
          <a:p>
            <a:pPr>
              <a:defRPr/>
            </a:pPr>
            <a:endParaRPr lang="de-DE"/>
          </a:p>
        </p:txBody>
      </p:sp>
      <p:sp>
        <p:nvSpPr>
          <p:cNvPr id="4" name="pg num"/>
          <p:cNvSpPr>
            <a:spLocks noGrp="1" noChangeArrowheads="1"/>
          </p:cNvSpPr>
          <p:nvPr>
            <p:ph type="sldNum" sz="quarter" idx="11"/>
          </p:nvPr>
        </p:nvSpPr>
        <p:spPr>
          <a:ln/>
        </p:spPr>
        <p:txBody>
          <a:bodyPr/>
          <a:lstStyle>
            <a:lvl1pPr>
              <a:defRPr/>
            </a:lvl1pPr>
          </a:lstStyle>
          <a:p>
            <a:pPr>
              <a:defRPr/>
            </a:pPr>
            <a:fld id="{C6B71568-0528-41AA-B241-E195FE1320B9}" type="slidenum">
              <a:rPr lang="en-US"/>
              <a:pPr>
                <a:defRPr/>
              </a:pPr>
              <a:t>‹#›</a:t>
            </a:fld>
            <a:endParaRPr lang="en-US"/>
          </a:p>
        </p:txBody>
      </p:sp>
    </p:spTree>
  </p:cSld>
  <p:clrMapOvr>
    <a:masterClrMapping/>
  </p:clrMapOvr>
  <p:transition>
    <p:zoom/>
    <p:sndAc>
      <p:end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oc id"/>
          <p:cNvSpPr>
            <a:spLocks noGrp="1" noChangeArrowheads="1"/>
          </p:cNvSpPr>
          <p:nvPr>
            <p:ph type="ftr" sz="quarter" idx="10"/>
          </p:nvPr>
        </p:nvSpPr>
        <p:spPr>
          <a:ln/>
        </p:spPr>
        <p:txBody>
          <a:bodyPr/>
          <a:lstStyle>
            <a:lvl1pPr>
              <a:defRPr/>
            </a:lvl1pPr>
          </a:lstStyle>
          <a:p>
            <a:pPr>
              <a:defRPr/>
            </a:pPr>
            <a:endParaRPr lang="de-DE"/>
          </a:p>
        </p:txBody>
      </p:sp>
      <p:sp>
        <p:nvSpPr>
          <p:cNvPr id="3" name="pg num"/>
          <p:cNvSpPr>
            <a:spLocks noGrp="1" noChangeArrowheads="1"/>
          </p:cNvSpPr>
          <p:nvPr>
            <p:ph type="sldNum" sz="quarter" idx="11"/>
          </p:nvPr>
        </p:nvSpPr>
        <p:spPr>
          <a:ln/>
        </p:spPr>
        <p:txBody>
          <a:bodyPr/>
          <a:lstStyle>
            <a:lvl1pPr>
              <a:defRPr/>
            </a:lvl1pPr>
          </a:lstStyle>
          <a:p>
            <a:pPr>
              <a:defRPr/>
            </a:pPr>
            <a:fld id="{7840D093-75BA-4BA3-81D3-AF580C95BDBC}" type="slidenum">
              <a:rPr lang="en-US"/>
              <a:pPr>
                <a:defRPr/>
              </a:pPr>
              <a:t>‹#›</a:t>
            </a:fld>
            <a:endParaRPr lang="en-US"/>
          </a:p>
        </p:txBody>
      </p:sp>
    </p:spTree>
  </p:cSld>
  <p:clrMapOvr>
    <a:masterClrMapping/>
  </p:clrMapOvr>
  <p:transition>
    <p:zoom/>
    <p:sndAc>
      <p:end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oc id"/>
          <p:cNvSpPr>
            <a:spLocks noGrp="1" noChangeArrowheads="1"/>
          </p:cNvSpPr>
          <p:nvPr>
            <p:ph type="ftr" sz="quarter" idx="10"/>
          </p:nvPr>
        </p:nvSpPr>
        <p:spPr>
          <a:ln/>
        </p:spPr>
        <p:txBody>
          <a:bodyPr/>
          <a:lstStyle>
            <a:lvl1pPr>
              <a:defRPr/>
            </a:lvl1pPr>
          </a:lstStyle>
          <a:p>
            <a:pPr>
              <a:defRPr/>
            </a:pPr>
            <a:endParaRPr lang="de-DE"/>
          </a:p>
        </p:txBody>
      </p:sp>
      <p:sp>
        <p:nvSpPr>
          <p:cNvPr id="6" name="pg num"/>
          <p:cNvSpPr>
            <a:spLocks noGrp="1" noChangeArrowheads="1"/>
          </p:cNvSpPr>
          <p:nvPr>
            <p:ph type="sldNum" sz="quarter" idx="11"/>
          </p:nvPr>
        </p:nvSpPr>
        <p:spPr>
          <a:ln/>
        </p:spPr>
        <p:txBody>
          <a:bodyPr/>
          <a:lstStyle>
            <a:lvl1pPr>
              <a:defRPr/>
            </a:lvl1pPr>
          </a:lstStyle>
          <a:p>
            <a:pPr>
              <a:defRPr/>
            </a:pPr>
            <a:fld id="{A7E58CD1-BD88-4066-9F63-D054E15718F9}" type="slidenum">
              <a:rPr lang="en-US"/>
              <a:pPr>
                <a:defRPr/>
              </a:pPr>
              <a:t>‹#›</a:t>
            </a:fld>
            <a:endParaRPr lang="en-US"/>
          </a:p>
        </p:txBody>
      </p:sp>
    </p:spTree>
  </p:cSld>
  <p:clrMapOvr>
    <a:masterClrMapping/>
  </p:clrMapOvr>
  <p:transition>
    <p:zoom/>
    <p:sndAc>
      <p:end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oc id"/>
          <p:cNvSpPr>
            <a:spLocks noGrp="1" noChangeArrowheads="1"/>
          </p:cNvSpPr>
          <p:nvPr>
            <p:ph type="ftr" sz="quarter" idx="10"/>
          </p:nvPr>
        </p:nvSpPr>
        <p:spPr>
          <a:ln/>
        </p:spPr>
        <p:txBody>
          <a:bodyPr/>
          <a:lstStyle>
            <a:lvl1pPr>
              <a:defRPr/>
            </a:lvl1pPr>
          </a:lstStyle>
          <a:p>
            <a:pPr>
              <a:defRPr/>
            </a:pPr>
            <a:endParaRPr lang="de-DE"/>
          </a:p>
        </p:txBody>
      </p:sp>
      <p:sp>
        <p:nvSpPr>
          <p:cNvPr id="6" name="pg num"/>
          <p:cNvSpPr>
            <a:spLocks noGrp="1" noChangeArrowheads="1"/>
          </p:cNvSpPr>
          <p:nvPr>
            <p:ph type="sldNum" sz="quarter" idx="11"/>
          </p:nvPr>
        </p:nvSpPr>
        <p:spPr>
          <a:ln/>
        </p:spPr>
        <p:txBody>
          <a:bodyPr/>
          <a:lstStyle>
            <a:lvl1pPr>
              <a:defRPr/>
            </a:lvl1pPr>
          </a:lstStyle>
          <a:p>
            <a:pPr>
              <a:defRPr/>
            </a:pPr>
            <a:fld id="{708E2FEA-1A86-40AB-9F33-1565B762C6D0}" type="slidenum">
              <a:rPr lang="en-US"/>
              <a:pPr>
                <a:defRPr/>
              </a:pPr>
              <a:t>‹#›</a:t>
            </a:fld>
            <a:endParaRPr lang="en-US"/>
          </a:p>
        </p:txBody>
      </p:sp>
    </p:spTree>
  </p:cSld>
  <p:clrMapOvr>
    <a:masterClrMapping/>
  </p:clrMapOvr>
  <p:transition>
    <p:zoom/>
    <p:sndAc>
      <p:end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doc id"/>
          <p:cNvSpPr>
            <a:spLocks noGrp="1" noChangeArrowheads="1"/>
          </p:cNvSpPr>
          <p:nvPr>
            <p:ph type="ftr" sz="quarter" idx="3"/>
          </p:nvPr>
        </p:nvSpPr>
        <p:spPr bwMode="auto">
          <a:xfrm>
            <a:off x="8620125" y="36513"/>
            <a:ext cx="295275" cy="122237"/>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lgn="r">
              <a:defRPr sz="800" b="0">
                <a:solidFill>
                  <a:srgbClr val="000000"/>
                </a:solidFill>
              </a:defRPr>
            </a:lvl1pPr>
          </a:lstStyle>
          <a:p>
            <a:pPr>
              <a:defRPr/>
            </a:pPr>
            <a:endParaRPr lang="de-DE"/>
          </a:p>
        </p:txBody>
      </p:sp>
      <p:sp>
        <p:nvSpPr>
          <p:cNvPr id="1030" name="pg num"/>
          <p:cNvSpPr>
            <a:spLocks noGrp="1" noChangeArrowheads="1"/>
          </p:cNvSpPr>
          <p:nvPr>
            <p:ph type="sldNum" sz="quarter" idx="4"/>
          </p:nvPr>
        </p:nvSpPr>
        <p:spPr bwMode="auto">
          <a:xfrm>
            <a:off x="7010400" y="6643688"/>
            <a:ext cx="1905000" cy="18256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defRPr sz="1200" b="0">
                <a:solidFill>
                  <a:srgbClr val="000000"/>
                </a:solidFill>
              </a:defRPr>
            </a:lvl1pPr>
          </a:lstStyle>
          <a:p>
            <a:pPr>
              <a:defRPr/>
            </a:pPr>
            <a:fld id="{341F72CD-55EA-4060-BD20-D6A21F536BE9}" type="slidenum">
              <a:rPr lang="en-US"/>
              <a:pPr>
                <a:defRPr/>
              </a:pPr>
              <a:t>‹#›</a:t>
            </a:fld>
            <a:endParaRPr lang="en-US"/>
          </a:p>
        </p:txBody>
      </p:sp>
      <p:sp>
        <p:nvSpPr>
          <p:cNvPr id="1028" name="Rectangle 2"/>
          <p:cNvSpPr>
            <a:spLocks noGrp="1" noChangeArrowheads="1"/>
          </p:cNvSpPr>
          <p:nvPr>
            <p:ph type="title"/>
          </p:nvPr>
        </p:nvSpPr>
        <p:spPr bwMode="auto">
          <a:xfrm>
            <a:off x="122238" y="234950"/>
            <a:ext cx="8793162" cy="2889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2" name="Rectangle 3"/>
          <p:cNvSpPr>
            <a:spLocks noGrp="1" noChangeArrowheads="1"/>
          </p:cNvSpPr>
          <p:nvPr>
            <p:ph type="body" idx="1"/>
          </p:nvPr>
        </p:nvSpPr>
        <p:spPr bwMode="auto">
          <a:xfrm>
            <a:off x="122238" y="1298575"/>
            <a:ext cx="8793162" cy="122237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3" name="McK Slide Elements"/>
          <p:cNvGrpSpPr>
            <a:grpSpLocks/>
          </p:cNvGrpSpPr>
          <p:nvPr/>
        </p:nvGrpSpPr>
        <p:grpSpPr bwMode="auto">
          <a:xfrm>
            <a:off x="122238" y="542925"/>
            <a:ext cx="8793162" cy="6288088"/>
            <a:chOff x="77" y="342"/>
            <a:chExt cx="5539" cy="3961"/>
          </a:xfrm>
        </p:grpSpPr>
        <p:sp>
          <p:nvSpPr>
            <p:cNvPr id="1032" name="McK Measure" hidden="1"/>
            <p:cNvSpPr txBox="1">
              <a:spLocks noChangeArrowheads="1"/>
            </p:cNvSpPr>
            <p:nvPr userDrawn="1"/>
          </p:nvSpPr>
          <p:spPr bwMode="auto">
            <a:xfrm>
              <a:off x="77" y="342"/>
              <a:ext cx="5539" cy="157"/>
            </a:xfrm>
            <a:prstGeom prst="rect">
              <a:avLst/>
            </a:prstGeom>
            <a:noFill/>
            <a:ln w="9525">
              <a:noFill/>
              <a:miter lim="800000"/>
              <a:headEnd/>
              <a:tailEnd/>
            </a:ln>
            <a:effectLst/>
          </p:spPr>
          <p:txBody>
            <a:bodyPr lIns="0" tIns="0" rIns="0" bIns="0">
              <a:spAutoFit/>
            </a:bodyPr>
            <a:lstStyle/>
            <a:p>
              <a:pPr defTabSz="912813">
                <a:defRPr/>
              </a:pPr>
              <a:r>
                <a:rPr lang="en-US" b="0"/>
                <a:t>Unit of measure</a:t>
              </a:r>
            </a:p>
          </p:txBody>
        </p:sp>
        <p:sp>
          <p:nvSpPr>
            <p:cNvPr id="1033" name="McK Footnote" hidden="1"/>
            <p:cNvSpPr txBox="1">
              <a:spLocks noChangeArrowheads="1"/>
            </p:cNvSpPr>
            <p:nvPr userDrawn="1"/>
          </p:nvSpPr>
          <p:spPr bwMode="auto">
            <a:xfrm>
              <a:off x="81" y="4045"/>
              <a:ext cx="5249" cy="258"/>
            </a:xfrm>
            <a:prstGeom prst="rect">
              <a:avLst/>
            </a:prstGeom>
            <a:noFill/>
            <a:ln w="9525">
              <a:noFill/>
              <a:miter lim="800000"/>
              <a:headEnd/>
              <a:tailEnd/>
            </a:ln>
            <a:effectLst/>
          </p:spPr>
          <p:txBody>
            <a:bodyPr lIns="0" tIns="0" rIns="0" bIns="0">
              <a:spAutoFit/>
            </a:bodyPr>
            <a:lstStyle/>
            <a:p>
              <a:pPr marL="585788" indent="-585788" defTabSz="912813">
                <a:tabLst>
                  <a:tab pos="544513" algn="r"/>
                </a:tabLst>
                <a:defRPr/>
              </a:pPr>
              <a:r>
                <a:rPr lang="en-US" sz="1200" b="0">
                  <a:solidFill>
                    <a:srgbClr val="000000"/>
                  </a:solidFill>
                </a:rPr>
                <a:t>	*	Footnote</a:t>
              </a:r>
            </a:p>
            <a:p>
              <a:pPr marL="585788" indent="-585788" defTabSz="912813">
                <a:spcBef>
                  <a:spcPct val="20000"/>
                </a:spcBef>
                <a:tabLst>
                  <a:tab pos="544513" algn="r"/>
                </a:tabLst>
                <a:defRPr/>
              </a:pPr>
              <a:r>
                <a:rPr lang="en-US" sz="1200" b="0">
                  <a:solidFill>
                    <a:srgbClr val="000000"/>
                  </a:solidFill>
                </a:rPr>
                <a:t>	Quelle:	Source</a:t>
              </a:r>
            </a:p>
          </p:txBody>
        </p:sp>
      </p:grpSp>
      <p:grpSp>
        <p:nvGrpSpPr>
          <p:cNvPr id="1031" name="McK Legende" hidden="1"/>
          <p:cNvGrpSpPr>
            <a:grpSpLocks/>
          </p:cNvGrpSpPr>
          <p:nvPr/>
        </p:nvGrpSpPr>
        <p:grpSpPr bwMode="auto">
          <a:xfrm>
            <a:off x="7839075" y="700088"/>
            <a:ext cx="1081088" cy="696912"/>
            <a:chOff x="4839" y="432"/>
            <a:chExt cx="668" cy="430"/>
          </a:xfrm>
        </p:grpSpPr>
        <p:sp>
          <p:nvSpPr>
            <p:cNvPr id="1067" name="Rectangle 43" hidden="1"/>
            <p:cNvSpPr>
              <a:spLocks noChangeArrowheads="1"/>
            </p:cNvSpPr>
            <p:nvPr/>
          </p:nvSpPr>
          <p:spPr bwMode="auto">
            <a:xfrm>
              <a:off x="4839" y="445"/>
              <a:ext cx="227" cy="116"/>
            </a:xfrm>
            <a:prstGeom prst="rect">
              <a:avLst/>
            </a:prstGeom>
            <a:solidFill>
              <a:schemeClr val="accent1"/>
            </a:solidFill>
            <a:ln w="9525">
              <a:solidFill>
                <a:schemeClr val="tx1"/>
              </a:solidFill>
              <a:miter lim="800000"/>
              <a:headEnd/>
              <a:tailEnd/>
            </a:ln>
            <a:effectLst/>
          </p:spPr>
          <p:txBody>
            <a:bodyPr wrap="none" lIns="0" tIns="0" rIns="0" bIns="0"/>
            <a:lstStyle/>
            <a:p>
              <a:pPr defTabSz="933450">
                <a:defRPr/>
              </a:pPr>
              <a:endParaRPr lang="de-DE" b="0"/>
            </a:p>
          </p:txBody>
        </p:sp>
        <p:sp>
          <p:nvSpPr>
            <p:cNvPr id="1068" name="Rectangle 44" hidden="1"/>
            <p:cNvSpPr>
              <a:spLocks noChangeArrowheads="1"/>
            </p:cNvSpPr>
            <p:nvPr/>
          </p:nvSpPr>
          <p:spPr bwMode="auto">
            <a:xfrm>
              <a:off x="5135" y="432"/>
              <a:ext cx="372" cy="134"/>
            </a:xfrm>
            <a:prstGeom prst="rect">
              <a:avLst/>
            </a:prstGeom>
            <a:noFill/>
            <a:ln w="9525">
              <a:noFill/>
              <a:miter lim="800000"/>
              <a:headEnd/>
              <a:tailEnd/>
            </a:ln>
            <a:effectLst/>
          </p:spPr>
          <p:txBody>
            <a:bodyPr wrap="none" lIns="0" tIns="0" rIns="0" bIns="0"/>
            <a:lstStyle/>
            <a:p>
              <a:pPr defTabSz="892175" eaLnBrk="0" hangingPunct="0">
                <a:defRPr/>
              </a:pPr>
              <a:r>
                <a:rPr lang="en-US" sz="1400" b="0"/>
                <a:t>Legend</a:t>
              </a:r>
            </a:p>
          </p:txBody>
        </p:sp>
        <p:sp>
          <p:nvSpPr>
            <p:cNvPr id="1069" name="Rectangle 45" hidden="1"/>
            <p:cNvSpPr>
              <a:spLocks noChangeArrowheads="1"/>
            </p:cNvSpPr>
            <p:nvPr/>
          </p:nvSpPr>
          <p:spPr bwMode="auto">
            <a:xfrm>
              <a:off x="5135" y="580"/>
              <a:ext cx="372" cy="134"/>
            </a:xfrm>
            <a:prstGeom prst="rect">
              <a:avLst/>
            </a:prstGeom>
            <a:noFill/>
            <a:ln w="9525">
              <a:noFill/>
              <a:miter lim="800000"/>
              <a:headEnd/>
              <a:tailEnd/>
            </a:ln>
            <a:effectLst/>
          </p:spPr>
          <p:txBody>
            <a:bodyPr wrap="none" lIns="0" tIns="0" rIns="0" bIns="0"/>
            <a:lstStyle/>
            <a:p>
              <a:pPr defTabSz="892175" eaLnBrk="0" hangingPunct="0">
                <a:defRPr/>
              </a:pPr>
              <a:r>
                <a:rPr lang="en-US" sz="1400" b="0"/>
                <a:t>Legend</a:t>
              </a:r>
            </a:p>
          </p:txBody>
        </p:sp>
        <p:sp>
          <p:nvSpPr>
            <p:cNvPr id="1070" name="Rectangle 46" hidden="1"/>
            <p:cNvSpPr>
              <a:spLocks noChangeArrowheads="1"/>
            </p:cNvSpPr>
            <p:nvPr/>
          </p:nvSpPr>
          <p:spPr bwMode="auto">
            <a:xfrm>
              <a:off x="5135" y="728"/>
              <a:ext cx="372" cy="134"/>
            </a:xfrm>
            <a:prstGeom prst="rect">
              <a:avLst/>
            </a:prstGeom>
            <a:noFill/>
            <a:ln w="9525">
              <a:noFill/>
              <a:miter lim="800000"/>
              <a:headEnd/>
              <a:tailEnd/>
            </a:ln>
            <a:effectLst/>
          </p:spPr>
          <p:txBody>
            <a:bodyPr wrap="none" lIns="0" tIns="0" rIns="0" bIns="0"/>
            <a:lstStyle/>
            <a:p>
              <a:pPr defTabSz="892175" eaLnBrk="0" hangingPunct="0">
                <a:defRPr/>
              </a:pPr>
              <a:r>
                <a:rPr lang="en-US" sz="1400" b="0"/>
                <a:t>Legend</a:t>
              </a:r>
            </a:p>
          </p:txBody>
        </p:sp>
        <p:sp>
          <p:nvSpPr>
            <p:cNvPr id="1071" name="Rectangle 47" hidden="1"/>
            <p:cNvSpPr>
              <a:spLocks noChangeArrowheads="1"/>
            </p:cNvSpPr>
            <p:nvPr/>
          </p:nvSpPr>
          <p:spPr bwMode="auto">
            <a:xfrm>
              <a:off x="4839" y="595"/>
              <a:ext cx="227" cy="116"/>
            </a:xfrm>
            <a:prstGeom prst="rect">
              <a:avLst/>
            </a:prstGeom>
            <a:solidFill>
              <a:schemeClr val="accent2"/>
            </a:solidFill>
            <a:ln w="9525">
              <a:solidFill>
                <a:schemeClr val="tx1"/>
              </a:solidFill>
              <a:miter lim="800000"/>
              <a:headEnd/>
              <a:tailEnd/>
            </a:ln>
            <a:effectLst/>
          </p:spPr>
          <p:txBody>
            <a:bodyPr wrap="none" lIns="0" tIns="0" rIns="0" bIns="0"/>
            <a:lstStyle/>
            <a:p>
              <a:pPr defTabSz="933450">
                <a:defRPr/>
              </a:pPr>
              <a:endParaRPr lang="de-DE" b="0"/>
            </a:p>
          </p:txBody>
        </p:sp>
        <p:sp>
          <p:nvSpPr>
            <p:cNvPr id="1072" name="Rectangle 48" hidden="1"/>
            <p:cNvSpPr>
              <a:spLocks noChangeArrowheads="1"/>
            </p:cNvSpPr>
            <p:nvPr/>
          </p:nvSpPr>
          <p:spPr bwMode="auto">
            <a:xfrm>
              <a:off x="4839" y="738"/>
              <a:ext cx="227" cy="116"/>
            </a:xfrm>
            <a:prstGeom prst="rect">
              <a:avLst/>
            </a:prstGeom>
            <a:solidFill>
              <a:schemeClr val="hlink"/>
            </a:solidFill>
            <a:ln w="9525">
              <a:solidFill>
                <a:schemeClr val="tx1"/>
              </a:solidFill>
              <a:miter lim="800000"/>
              <a:headEnd/>
              <a:tailEnd/>
            </a:ln>
            <a:effectLst/>
          </p:spPr>
          <p:txBody>
            <a:bodyPr wrap="none" lIns="0" tIns="0" rIns="0" bIns="0"/>
            <a:lstStyle/>
            <a:p>
              <a:pPr defTabSz="933450">
                <a:defRPr/>
              </a:pPr>
              <a:endParaRPr lang="de-DE" b="0"/>
            </a:p>
          </p:txBody>
        </p:sp>
      </p:gr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transition>
    <p:zoom/>
    <p:sndAc>
      <p:endSnd/>
    </p:sndAc>
  </p:transition>
  <p:hf hdr="0" ftr="0" dt="0"/>
  <p:txStyles>
    <p:title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p:titleStyle>
    <p:bodyStyle>
      <a:lvl1pPr marL="342900" indent="-342900" algn="l" defTabSz="912813" rtl="0" eaLnBrk="0" fontAlgn="base" hangingPunct="0">
        <a:spcBef>
          <a:spcPct val="0"/>
        </a:spcBef>
        <a:spcAft>
          <a:spcPct val="0"/>
        </a:spcAft>
        <a:buSzPct val="120000"/>
        <a:buChar char="•"/>
        <a:defRPr sz="1600">
          <a:solidFill>
            <a:schemeClr val="tx1"/>
          </a:solidFill>
          <a:latin typeface="+mn-lt"/>
          <a:ea typeface="+mn-ea"/>
          <a:cs typeface="+mn-cs"/>
        </a:defRPr>
      </a:lvl1pPr>
      <a:lvl2pPr marL="147638" indent="-146050" algn="l" defTabSz="912813" rtl="0" eaLnBrk="0" fontAlgn="base" hangingPunct="0">
        <a:spcBef>
          <a:spcPct val="0"/>
        </a:spcBef>
        <a:spcAft>
          <a:spcPct val="0"/>
        </a:spcAft>
        <a:buSzPct val="120000"/>
        <a:buChar char="•"/>
        <a:defRPr sz="1600">
          <a:solidFill>
            <a:schemeClr val="tx1"/>
          </a:solidFill>
          <a:latin typeface="+mn-lt"/>
        </a:defRPr>
      </a:lvl2pPr>
      <a:lvl3pPr marL="301625" indent="-152400" algn="l" defTabSz="912813" rtl="0" eaLnBrk="0" fontAlgn="base" hangingPunct="0">
        <a:spcBef>
          <a:spcPct val="0"/>
        </a:spcBef>
        <a:spcAft>
          <a:spcPct val="0"/>
        </a:spcAft>
        <a:buChar char="–"/>
        <a:defRPr sz="1600">
          <a:solidFill>
            <a:schemeClr val="tx1"/>
          </a:solidFill>
          <a:latin typeface="+mn-lt"/>
        </a:defRPr>
      </a:lvl3pPr>
      <a:lvl4pPr marL="441325" indent="-138113" algn="l" defTabSz="912813" rtl="0" eaLnBrk="0" fontAlgn="base" hangingPunct="0">
        <a:spcBef>
          <a:spcPct val="0"/>
        </a:spcBef>
        <a:spcAft>
          <a:spcPct val="0"/>
        </a:spcAft>
        <a:buSzPct val="89000"/>
        <a:buChar char="•"/>
        <a:defRPr sz="1600">
          <a:solidFill>
            <a:schemeClr val="tx1"/>
          </a:solidFill>
          <a:latin typeface="+mn-lt"/>
        </a:defRPr>
      </a:lvl4pPr>
      <a:lvl5pPr marL="593725" indent="-150813" algn="l" defTabSz="912813" rtl="0" eaLnBrk="0" fontAlgn="base" hangingPunct="0">
        <a:spcBef>
          <a:spcPct val="0"/>
        </a:spcBef>
        <a:spcAft>
          <a:spcPct val="0"/>
        </a:spcAft>
        <a:buSzPct val="75000"/>
        <a:buChar char="–"/>
        <a:defRPr sz="1600">
          <a:solidFill>
            <a:schemeClr val="tx1"/>
          </a:solidFill>
          <a:latin typeface="+mn-lt"/>
        </a:defRPr>
      </a:lvl5pPr>
      <a:lvl6pPr marL="1050925" indent="-150813" algn="l" defTabSz="912813" rtl="0" fontAlgn="base">
        <a:spcBef>
          <a:spcPct val="0"/>
        </a:spcBef>
        <a:spcAft>
          <a:spcPct val="0"/>
        </a:spcAft>
        <a:buSzPct val="75000"/>
        <a:buChar char="–"/>
        <a:defRPr sz="1600">
          <a:solidFill>
            <a:schemeClr val="tx1"/>
          </a:solidFill>
          <a:latin typeface="+mn-lt"/>
        </a:defRPr>
      </a:lvl6pPr>
      <a:lvl7pPr marL="1508125" indent="-150813" algn="l" defTabSz="912813" rtl="0" fontAlgn="base">
        <a:spcBef>
          <a:spcPct val="0"/>
        </a:spcBef>
        <a:spcAft>
          <a:spcPct val="0"/>
        </a:spcAft>
        <a:buSzPct val="75000"/>
        <a:buChar char="–"/>
        <a:defRPr sz="1600">
          <a:solidFill>
            <a:schemeClr val="tx1"/>
          </a:solidFill>
          <a:latin typeface="+mn-lt"/>
        </a:defRPr>
      </a:lvl7pPr>
      <a:lvl8pPr marL="1965325" indent="-150813" algn="l" defTabSz="912813" rtl="0" fontAlgn="base">
        <a:spcBef>
          <a:spcPct val="0"/>
        </a:spcBef>
        <a:spcAft>
          <a:spcPct val="0"/>
        </a:spcAft>
        <a:buSzPct val="75000"/>
        <a:buChar char="–"/>
        <a:defRPr sz="1600">
          <a:solidFill>
            <a:schemeClr val="tx1"/>
          </a:solidFill>
          <a:latin typeface="+mn-lt"/>
        </a:defRPr>
      </a:lvl8pPr>
      <a:lvl9pPr marL="2422525" indent="-150813" algn="l" defTabSz="912813" rtl="0" fontAlgn="base">
        <a:spcBef>
          <a:spcPct val="0"/>
        </a:spcBef>
        <a:spcAft>
          <a:spcPct val="0"/>
        </a:spcAft>
        <a:buSzPct val="75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hyperlink" Target="https://www.youtube.com/watch?v=sNgCxCtIgdw"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8.wmf"/><Relationship Id="rId5" Type="http://schemas.openxmlformats.org/officeDocument/2006/relationships/oleObject" Target="../embeddings/oleObject1.bin"/><Relationship Id="rId4" Type="http://schemas.openxmlformats.org/officeDocument/2006/relationships/image" Target="../media/image20.emf"/></Relationships>
</file>

<file path=ppt/slides/_rels/slide26.xml.rels><?xml version="1.0" encoding="UTF-8" standalone="yes"?>
<Relationships xmlns="http://schemas.openxmlformats.org/package/2006/relationships"><Relationship Id="rId3" Type="http://schemas.openxmlformats.org/officeDocument/2006/relationships/image" Target="../media/image23.emf"/><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1.wmf"/><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5.wmf"/><Relationship Id="rId5" Type="http://schemas.openxmlformats.org/officeDocument/2006/relationships/oleObject" Target="../embeddings/oleObject5.bin"/><Relationship Id="rId4" Type="http://schemas.openxmlformats.org/officeDocument/2006/relationships/image" Target="../media/image24.wmf"/></Relationships>
</file>

<file path=ppt/slides/_rels/slide2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7.wmf"/><Relationship Id="rId5" Type="http://schemas.openxmlformats.org/officeDocument/2006/relationships/oleObject" Target="../embeddings/oleObject7.bin"/><Relationship Id="rId4" Type="http://schemas.openxmlformats.org/officeDocument/2006/relationships/image" Target="../media/image20.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23.emf"/><Relationship Id="rId4" Type="http://schemas.openxmlformats.org/officeDocument/2006/relationships/image" Target="../media/image2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1.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13.bin"/><Relationship Id="rId14" Type="http://schemas.openxmlformats.org/officeDocument/2006/relationships/image" Target="../media/image35.wmf"/></Relationships>
</file>

<file path=ppt/slides/_rels/slide3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8.emf"/><Relationship Id="rId5" Type="http://schemas.openxmlformats.org/officeDocument/2006/relationships/image" Target="../media/image36.wmf"/><Relationship Id="rId4" Type="http://schemas.openxmlformats.org/officeDocument/2006/relationships/oleObject" Target="../embeddings/oleObject16.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7.bin"/><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8.bin"/><Relationship Id="rId5" Type="http://schemas.openxmlformats.org/officeDocument/2006/relationships/image" Target="../media/image38.emf"/><Relationship Id="rId4" Type="http://schemas.openxmlformats.org/officeDocument/2006/relationships/image" Target="../media/image39.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1.wmf"/><Relationship Id="rId5" Type="http://schemas.openxmlformats.org/officeDocument/2006/relationships/oleObject" Target="../embeddings/oleObject20.bin"/><Relationship Id="rId4" Type="http://schemas.openxmlformats.org/officeDocument/2006/relationships/image" Target="../media/image24.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3.wmf"/><Relationship Id="rId5" Type="http://schemas.openxmlformats.org/officeDocument/2006/relationships/oleObject" Target="../embeddings/oleObject22.bin"/><Relationship Id="rId4" Type="http://schemas.openxmlformats.org/officeDocument/2006/relationships/image" Target="../media/image42.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6.emf"/><Relationship Id="rId5" Type="http://schemas.openxmlformats.org/officeDocument/2006/relationships/image" Target="../media/image45.emf"/><Relationship Id="rId4" Type="http://schemas.openxmlformats.org/officeDocument/2006/relationships/image" Target="../media/image44.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4.bin"/><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5.bin"/><Relationship Id="rId5" Type="http://schemas.openxmlformats.org/officeDocument/2006/relationships/image" Target="../media/image23.emf"/><Relationship Id="rId4" Type="http://schemas.openxmlformats.org/officeDocument/2006/relationships/image" Target="../media/image28.wmf"/></Relationships>
</file>

<file path=ppt/slides/_rels/slide3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1"/>
          </p:nvPr>
        </p:nvSpPr>
        <p:spPr/>
        <p:txBody>
          <a:bodyPr/>
          <a:lstStyle/>
          <a:p>
            <a:fld id="{46EFBA6B-8A48-446C-8018-7426BB72D1CE}" type="slidenum">
              <a:rPr lang="en-US"/>
              <a:pPr/>
              <a:t>0</a:t>
            </a:fld>
            <a:endParaRPr lang="en-US"/>
          </a:p>
        </p:txBody>
      </p:sp>
      <p:sp>
        <p:nvSpPr>
          <p:cNvPr id="1074178" name="Rectangle 2"/>
          <p:cNvSpPr>
            <a:spLocks noChangeArrowheads="1"/>
          </p:cNvSpPr>
          <p:nvPr/>
        </p:nvSpPr>
        <p:spPr bwMode="invGray">
          <a:xfrm>
            <a:off x="1131888" y="1339283"/>
            <a:ext cx="6889750" cy="3997325"/>
          </a:xfrm>
          <a:prstGeom prst="rect">
            <a:avLst/>
          </a:prstGeom>
          <a:gradFill rotWithShape="0">
            <a:gsLst>
              <a:gs pos="0">
                <a:schemeClr val="accent1"/>
              </a:gs>
              <a:gs pos="100000">
                <a:schemeClr val="accent1">
                  <a:gamma/>
                  <a:tint val="83529"/>
                  <a:invGamma/>
                </a:schemeClr>
              </a:gs>
            </a:gsLst>
            <a:lin ang="5400000" scaled="1"/>
          </a:gradFill>
          <a:ln w="9525">
            <a:noFill/>
            <a:miter lim="800000"/>
            <a:headEnd/>
            <a:tailEnd/>
          </a:ln>
          <a:effectLst/>
        </p:spPr>
        <p:txBody>
          <a:bodyPr wrap="none" lIns="93286" tIns="46643" rIns="93286" bIns="46643" anchor="ctr"/>
          <a:lstStyle/>
          <a:p>
            <a:pPr defTabSz="933450">
              <a:spcBef>
                <a:spcPct val="0"/>
              </a:spcBef>
            </a:pPr>
            <a:endParaRPr lang="de-DE" sz="1200" b="0"/>
          </a:p>
        </p:txBody>
      </p:sp>
      <p:sp>
        <p:nvSpPr>
          <p:cNvPr id="1074179" name="Rectangle 3"/>
          <p:cNvSpPr>
            <a:spLocks noChangeArrowheads="1"/>
          </p:cNvSpPr>
          <p:nvPr/>
        </p:nvSpPr>
        <p:spPr bwMode="auto">
          <a:xfrm>
            <a:off x="1350819" y="1353697"/>
            <a:ext cx="7314210" cy="2452725"/>
          </a:xfrm>
          <a:prstGeom prst="rect">
            <a:avLst/>
          </a:prstGeom>
          <a:noFill/>
          <a:ln w="9525">
            <a:noFill/>
            <a:miter lim="800000"/>
            <a:headEnd/>
            <a:tailEnd/>
          </a:ln>
          <a:effectLst/>
        </p:spPr>
        <p:txBody>
          <a:bodyPr wrap="square" lIns="0" tIns="41022" rIns="82045" bIns="41022">
            <a:spAutoFit/>
          </a:bodyPr>
          <a:lstStyle/>
          <a:p>
            <a:pPr algn="l" defTabSz="912813">
              <a:lnSpc>
                <a:spcPct val="110000"/>
              </a:lnSpc>
              <a:spcBef>
                <a:spcPct val="0"/>
              </a:spcBef>
            </a:pPr>
            <a:r>
              <a:rPr lang="en-US" sz="3200" dirty="0" smtClean="0">
                <a:solidFill>
                  <a:schemeClr val="tx2"/>
                </a:solidFill>
              </a:rPr>
              <a:t>MARKETING ANALYTICS I:</a:t>
            </a:r>
          </a:p>
          <a:p>
            <a:pPr algn="l" defTabSz="912813">
              <a:lnSpc>
                <a:spcPct val="110000"/>
              </a:lnSpc>
              <a:spcBef>
                <a:spcPct val="0"/>
              </a:spcBef>
            </a:pPr>
            <a:endParaRPr lang="en-US" sz="1200" dirty="0" smtClean="0">
              <a:solidFill>
                <a:schemeClr val="tx2"/>
              </a:solidFill>
            </a:endParaRPr>
          </a:p>
          <a:p>
            <a:pPr algn="l" defTabSz="912813">
              <a:lnSpc>
                <a:spcPct val="110000"/>
              </a:lnSpc>
              <a:spcBef>
                <a:spcPct val="0"/>
              </a:spcBef>
            </a:pPr>
            <a:r>
              <a:rPr lang="en-US" sz="3200" i="1" dirty="0" smtClean="0">
                <a:solidFill>
                  <a:schemeClr val="tx2"/>
                </a:solidFill>
              </a:rPr>
              <a:t>CREATING VALUE FOR </a:t>
            </a:r>
          </a:p>
          <a:p>
            <a:pPr algn="l" defTabSz="912813">
              <a:lnSpc>
                <a:spcPct val="110000"/>
              </a:lnSpc>
              <a:spcBef>
                <a:spcPct val="0"/>
              </a:spcBef>
            </a:pPr>
            <a:r>
              <a:rPr lang="en-US" sz="3200" i="1" dirty="0" smtClean="0">
                <a:solidFill>
                  <a:schemeClr val="tx2"/>
                </a:solidFill>
              </a:rPr>
              <a:t>CUSTOMERS:  VALUE IN USE</a:t>
            </a:r>
          </a:p>
          <a:p>
            <a:pPr algn="l" defTabSz="912813">
              <a:lnSpc>
                <a:spcPct val="110000"/>
              </a:lnSpc>
              <a:spcBef>
                <a:spcPct val="0"/>
              </a:spcBef>
            </a:pPr>
            <a:endParaRPr lang="en-US" sz="3200" dirty="0">
              <a:solidFill>
                <a:schemeClr val="tx2"/>
              </a:solidFill>
            </a:endParaRPr>
          </a:p>
        </p:txBody>
      </p:sp>
      <p:sp>
        <p:nvSpPr>
          <p:cNvPr id="1074180" name="Rectangle 4"/>
          <p:cNvSpPr>
            <a:spLocks noChangeArrowheads="1"/>
          </p:cNvSpPr>
          <p:nvPr/>
        </p:nvSpPr>
        <p:spPr bwMode="auto">
          <a:xfrm>
            <a:off x="7331075" y="0"/>
            <a:ext cx="1611313" cy="219075"/>
          </a:xfrm>
          <a:prstGeom prst="rect">
            <a:avLst/>
          </a:prstGeom>
          <a:solidFill>
            <a:schemeClr val="bg1"/>
          </a:solidFill>
          <a:ln w="9525">
            <a:solidFill>
              <a:schemeClr val="bg1"/>
            </a:solidFill>
            <a:miter lim="800000"/>
            <a:headEnd/>
            <a:tailEnd/>
          </a:ln>
          <a:effectLst/>
        </p:spPr>
        <p:txBody>
          <a:bodyPr wrap="none" lIns="93286" tIns="46643" rIns="93286" bIns="46643" anchor="ctr"/>
          <a:lstStyle/>
          <a:p>
            <a:pPr defTabSz="933450">
              <a:spcBef>
                <a:spcPct val="0"/>
              </a:spcBef>
            </a:pPr>
            <a:endParaRPr lang="de-DE" sz="1200" b="0"/>
          </a:p>
        </p:txBody>
      </p:sp>
      <p:sp>
        <p:nvSpPr>
          <p:cNvPr id="1074181" name="Rectangle 5"/>
          <p:cNvSpPr>
            <a:spLocks noChangeArrowheads="1"/>
          </p:cNvSpPr>
          <p:nvPr/>
        </p:nvSpPr>
        <p:spPr bwMode="auto">
          <a:xfrm>
            <a:off x="8348663" y="6567488"/>
            <a:ext cx="795337" cy="290512"/>
          </a:xfrm>
          <a:prstGeom prst="rect">
            <a:avLst/>
          </a:prstGeom>
          <a:solidFill>
            <a:schemeClr val="bg1"/>
          </a:solidFill>
          <a:ln w="9525">
            <a:noFill/>
            <a:miter lim="800000"/>
            <a:headEnd/>
            <a:tailEnd/>
          </a:ln>
          <a:effectLst/>
        </p:spPr>
        <p:txBody>
          <a:bodyPr wrap="none" anchor="ctr"/>
          <a:lstStyle/>
          <a:p>
            <a:endParaRPr lang="en-US" dirty="0"/>
          </a:p>
        </p:txBody>
      </p:sp>
      <p:sp>
        <p:nvSpPr>
          <p:cNvPr id="1074183" name="Rectangle 7"/>
          <p:cNvSpPr>
            <a:spLocks noChangeArrowheads="1"/>
          </p:cNvSpPr>
          <p:nvPr>
            <p:custDataLst>
              <p:tags r:id="rId1"/>
            </p:custDataLst>
          </p:nvPr>
        </p:nvSpPr>
        <p:spPr bwMode="auto">
          <a:xfrm>
            <a:off x="1350819" y="3806422"/>
            <a:ext cx="6100762" cy="1508105"/>
          </a:xfrm>
          <a:prstGeom prst="rect">
            <a:avLst/>
          </a:prstGeom>
          <a:noFill/>
          <a:ln w="9525">
            <a:noFill/>
            <a:miter lim="800000"/>
            <a:headEnd/>
            <a:tailEnd/>
          </a:ln>
          <a:effectLst/>
        </p:spPr>
        <p:txBody>
          <a:bodyPr lIns="0" tIns="0" rIns="0" bIns="0">
            <a:spAutoFit/>
          </a:bodyPr>
          <a:lstStyle/>
          <a:p>
            <a:pPr marL="342900" indent="-342900" algn="l" defTabSz="912813">
              <a:spcBef>
                <a:spcPct val="0"/>
              </a:spcBef>
              <a:buSzPct val="120000"/>
            </a:pPr>
            <a:endParaRPr lang="en-US" sz="2000" b="0" dirty="0"/>
          </a:p>
          <a:p>
            <a:pPr marL="342900" indent="-342900" algn="l" defTabSz="912813">
              <a:lnSpc>
                <a:spcPct val="130000"/>
              </a:lnSpc>
              <a:spcBef>
                <a:spcPct val="0"/>
              </a:spcBef>
              <a:buSzPct val="120000"/>
            </a:pPr>
            <a:r>
              <a:rPr lang="en-US" sz="2000" b="0" i="1" dirty="0" smtClean="0"/>
              <a:t>Professor </a:t>
            </a:r>
            <a:r>
              <a:rPr lang="en-US" sz="2000" b="0" i="1" dirty="0" err="1" smtClean="0"/>
              <a:t>Sonnier</a:t>
            </a:r>
            <a:endParaRPr lang="en-US" sz="2000" b="0" i="1" dirty="0" smtClean="0"/>
          </a:p>
          <a:p>
            <a:pPr marL="342900" indent="-342900" algn="l" defTabSz="912813">
              <a:lnSpc>
                <a:spcPct val="130000"/>
              </a:lnSpc>
              <a:spcBef>
                <a:spcPct val="0"/>
              </a:spcBef>
              <a:buSzPct val="120000"/>
            </a:pPr>
            <a:r>
              <a:rPr lang="en-US" sz="2000" b="0" i="1" dirty="0" smtClean="0"/>
              <a:t>Texas MSBA Program</a:t>
            </a:r>
          </a:p>
          <a:p>
            <a:pPr marL="342900" indent="-342900" algn="l" defTabSz="912813">
              <a:lnSpc>
                <a:spcPct val="130000"/>
              </a:lnSpc>
              <a:spcBef>
                <a:spcPct val="0"/>
              </a:spcBef>
              <a:buSzPct val="120000"/>
            </a:pPr>
            <a:r>
              <a:rPr lang="en-US" sz="2000" b="0" i="1" dirty="0" smtClean="0"/>
              <a:t>Fall </a:t>
            </a:r>
            <a:r>
              <a:rPr lang="en-US" sz="2000" b="0" i="1" dirty="0" smtClean="0"/>
              <a:t>2022</a:t>
            </a:r>
            <a:endParaRPr lang="en-US" sz="2000" b="0" i="1" dirty="0" smtClean="0"/>
          </a:p>
        </p:txBody>
      </p:sp>
    </p:spTree>
    <p:extLst>
      <p:ext uri="{BB962C8B-B14F-4D97-AF65-F5344CB8AC3E}">
        <p14:creationId xmlns:p14="http://schemas.microsoft.com/office/powerpoint/2010/main" val="867413405"/>
      </p:ext>
    </p:extLst>
  </p:cSld>
  <p:clrMapOvr>
    <a:masterClrMapping/>
  </p:clrMapOvr>
  <p:transition>
    <p:zoom/>
    <p:sndAc>
      <p:end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C6B71568-0528-41AA-B241-E195FE1320B9}" type="slidenum">
              <a:rPr lang="en-US" smtClean="0"/>
              <a:pPr>
                <a:defRPr/>
              </a:pPr>
              <a:t>9</a:t>
            </a:fld>
            <a:endParaRPr lang="en-US"/>
          </a:p>
        </p:txBody>
      </p:sp>
      <p:pic>
        <p:nvPicPr>
          <p:cNvPr id="7" name="Picture 6"/>
          <p:cNvPicPr>
            <a:picLocks noChangeAspect="1"/>
          </p:cNvPicPr>
          <p:nvPr/>
        </p:nvPicPr>
        <p:blipFill rotWithShape="1">
          <a:blip r:embed="rId2"/>
          <a:srcRect b="60955"/>
          <a:stretch/>
        </p:blipFill>
        <p:spPr>
          <a:xfrm>
            <a:off x="391121" y="2501680"/>
            <a:ext cx="7107345" cy="2754304"/>
          </a:xfrm>
          <a:prstGeom prst="rect">
            <a:avLst/>
          </a:prstGeom>
        </p:spPr>
      </p:pic>
      <p:sp>
        <p:nvSpPr>
          <p:cNvPr id="8" name="Rectangle 36"/>
          <p:cNvSpPr>
            <a:spLocks noChangeArrowheads="1"/>
          </p:cNvSpPr>
          <p:nvPr/>
        </p:nvSpPr>
        <p:spPr bwMode="auto">
          <a:xfrm>
            <a:off x="391121" y="712339"/>
            <a:ext cx="6950625" cy="401637"/>
          </a:xfrm>
          <a:prstGeom prst="rect">
            <a:avLst/>
          </a:prstGeom>
          <a:solidFill>
            <a:schemeClr val="accent2"/>
          </a:solidFill>
          <a:ln w="9525" algn="ctr">
            <a:noFill/>
            <a:round/>
            <a:headEnd/>
            <a:tailEnd/>
          </a:ln>
        </p:spPr>
        <p:txBody>
          <a:bodyPr lIns="93296" tIns="46648" rIns="93296" bIns="46648"/>
          <a:lstStyle/>
          <a:p>
            <a:pPr defTabSz="933450"/>
            <a:r>
              <a:rPr lang="en-US" i="1" dirty="0" smtClean="0">
                <a:solidFill>
                  <a:schemeClr val="tx2"/>
                </a:solidFill>
              </a:rPr>
              <a:t>PPHMI:  Record Label Economics</a:t>
            </a:r>
            <a:endParaRPr lang="en-US" i="1" dirty="0">
              <a:solidFill>
                <a:schemeClr val="tx2"/>
              </a:solidFill>
            </a:endParaRPr>
          </a:p>
        </p:txBody>
      </p:sp>
      <p:sp>
        <p:nvSpPr>
          <p:cNvPr id="9" name="Rectangle 3"/>
          <p:cNvSpPr txBox="1">
            <a:spLocks noChangeArrowheads="1"/>
          </p:cNvSpPr>
          <p:nvPr/>
        </p:nvSpPr>
        <p:spPr bwMode="auto">
          <a:xfrm>
            <a:off x="122238" y="261297"/>
            <a:ext cx="8793162"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pPr eaLnBrk="1" hangingPunct="1"/>
            <a:r>
              <a:rPr lang="en-US" kern="0" dirty="0" smtClean="0"/>
              <a:t>MARKETING ANALYTICS</a:t>
            </a:r>
          </a:p>
        </p:txBody>
      </p:sp>
      <p:sp>
        <p:nvSpPr>
          <p:cNvPr id="10" name="Rounded Rectangle 9"/>
          <p:cNvSpPr/>
          <p:nvPr/>
        </p:nvSpPr>
        <p:spPr bwMode="auto">
          <a:xfrm>
            <a:off x="391121" y="1415194"/>
            <a:ext cx="5878286" cy="785267"/>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285750" marR="0" indent="-285750" defTabSz="933450" rtl="0" eaLnBrk="1" fontAlgn="base" latinLnBrk="0" hangingPunct="1">
              <a:lnSpc>
                <a:spcPct val="100000"/>
              </a:lnSpc>
              <a:spcBef>
                <a:spcPct val="50000"/>
              </a:spcBef>
              <a:spcAft>
                <a:spcPct val="0"/>
              </a:spcAft>
              <a:buClrTx/>
              <a:buSzTx/>
              <a:buFont typeface="Wingdings" panose="05000000000000000000" pitchFamily="2" charset="2"/>
              <a:buChar char="Ø"/>
              <a:tabLst/>
            </a:pPr>
            <a:r>
              <a:rPr kumimoji="0" lang="en-US" sz="1600" b="1" i="0" u="none" strike="noStrike" cap="none" normalizeH="0" baseline="0" dirty="0" smtClean="0">
                <a:ln>
                  <a:noFill/>
                </a:ln>
                <a:solidFill>
                  <a:schemeClr val="tx2"/>
                </a:solidFill>
                <a:effectLst/>
                <a:latin typeface="Arial" charset="0"/>
              </a:rPr>
              <a:t>Fewer</a:t>
            </a:r>
            <a:r>
              <a:rPr kumimoji="0" lang="en-US" sz="1600" b="1" i="0" u="none" strike="noStrike" cap="none" normalizeH="0" dirty="0" smtClean="0">
                <a:ln>
                  <a:noFill/>
                </a:ln>
                <a:solidFill>
                  <a:schemeClr val="tx2"/>
                </a:solidFill>
                <a:effectLst/>
                <a:latin typeface="Arial" charset="0"/>
              </a:rPr>
              <a:t> than 15% of Released Titles are Profitable!</a:t>
            </a:r>
          </a:p>
          <a:p>
            <a:pPr marL="285750" marR="0" indent="-285750" defTabSz="933450" rtl="0" eaLnBrk="1" fontAlgn="base" latinLnBrk="0" hangingPunct="1">
              <a:lnSpc>
                <a:spcPct val="100000"/>
              </a:lnSpc>
              <a:spcBef>
                <a:spcPct val="50000"/>
              </a:spcBef>
              <a:spcAft>
                <a:spcPct val="0"/>
              </a:spcAft>
              <a:buClrTx/>
              <a:buSzTx/>
              <a:buFont typeface="Wingdings" panose="05000000000000000000" pitchFamily="2" charset="2"/>
              <a:buChar char="Ø"/>
              <a:tabLst/>
            </a:pPr>
            <a:r>
              <a:rPr lang="en-US" baseline="0" dirty="0" smtClean="0">
                <a:solidFill>
                  <a:schemeClr val="tx2"/>
                </a:solidFill>
              </a:rPr>
              <a:t>Margins are ~$4.60 per album</a:t>
            </a:r>
            <a:endParaRPr kumimoji="0" lang="en-US" sz="1600" b="1" i="0" u="none" strike="noStrike" cap="none" normalizeH="0" baseline="0" dirty="0" smtClean="0">
              <a:ln>
                <a:noFill/>
              </a:ln>
              <a:solidFill>
                <a:schemeClr val="tx2"/>
              </a:solidFill>
              <a:effectLst/>
              <a:latin typeface="Arial" charset="0"/>
            </a:endParaRPr>
          </a:p>
        </p:txBody>
      </p:sp>
    </p:spTree>
    <p:extLst>
      <p:ext uri="{BB962C8B-B14F-4D97-AF65-F5344CB8AC3E}">
        <p14:creationId xmlns:p14="http://schemas.microsoft.com/office/powerpoint/2010/main" val="108897616"/>
      </p:ext>
    </p:extLst>
  </p:cSld>
  <p:clrMapOvr>
    <a:masterClrMapping/>
  </p:clrMapOvr>
  <p:transition>
    <p:zoom/>
    <p:sndAc>
      <p:end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C6B71568-0528-41AA-B241-E195FE1320B9}" type="slidenum">
              <a:rPr lang="en-US" smtClean="0"/>
              <a:pPr>
                <a:defRPr/>
              </a:pPr>
              <a:t>10</a:t>
            </a:fld>
            <a:endParaRPr lang="en-US"/>
          </a:p>
        </p:txBody>
      </p:sp>
      <p:sp>
        <p:nvSpPr>
          <p:cNvPr id="4" name="Rectangle 3"/>
          <p:cNvSpPr txBox="1">
            <a:spLocks noChangeArrowheads="1"/>
          </p:cNvSpPr>
          <p:nvPr/>
        </p:nvSpPr>
        <p:spPr>
          <a:xfrm>
            <a:off x="391121" y="1578430"/>
            <a:ext cx="6884546" cy="2503714"/>
          </a:xfrm>
          <a:prstGeom prst="rect">
            <a:avLst/>
          </a:prstGeom>
          <a:solidFill>
            <a:schemeClr val="bg1">
              <a:lumMod val="85000"/>
            </a:schemeClr>
          </a:solidFill>
        </p:spPr>
        <p:txBody>
          <a:bodyPr/>
          <a:lstStyle>
            <a:lvl1pPr marL="342900" indent="-342900" algn="l" defTabSz="912813" rtl="0" eaLnBrk="0" fontAlgn="base" hangingPunct="0">
              <a:spcBef>
                <a:spcPct val="0"/>
              </a:spcBef>
              <a:spcAft>
                <a:spcPct val="0"/>
              </a:spcAft>
              <a:buSzPct val="120000"/>
              <a:buChar char="•"/>
              <a:defRPr sz="1600">
                <a:solidFill>
                  <a:schemeClr val="tx1"/>
                </a:solidFill>
                <a:latin typeface="+mn-lt"/>
                <a:ea typeface="+mn-ea"/>
                <a:cs typeface="+mn-cs"/>
              </a:defRPr>
            </a:lvl1pPr>
            <a:lvl2pPr marL="147638" indent="-146050" algn="l" defTabSz="912813" rtl="0" eaLnBrk="0" fontAlgn="base" hangingPunct="0">
              <a:spcBef>
                <a:spcPct val="0"/>
              </a:spcBef>
              <a:spcAft>
                <a:spcPct val="0"/>
              </a:spcAft>
              <a:buSzPct val="120000"/>
              <a:buChar char="•"/>
              <a:defRPr sz="1600">
                <a:solidFill>
                  <a:schemeClr val="tx1"/>
                </a:solidFill>
                <a:latin typeface="+mn-lt"/>
              </a:defRPr>
            </a:lvl2pPr>
            <a:lvl3pPr marL="301625" indent="-152400" algn="l" defTabSz="912813" rtl="0" eaLnBrk="0" fontAlgn="base" hangingPunct="0">
              <a:spcBef>
                <a:spcPct val="0"/>
              </a:spcBef>
              <a:spcAft>
                <a:spcPct val="0"/>
              </a:spcAft>
              <a:buChar char="–"/>
              <a:defRPr sz="1600">
                <a:solidFill>
                  <a:schemeClr val="tx1"/>
                </a:solidFill>
                <a:latin typeface="+mn-lt"/>
              </a:defRPr>
            </a:lvl3pPr>
            <a:lvl4pPr marL="441325" indent="-138113" algn="l" defTabSz="912813" rtl="0" eaLnBrk="0" fontAlgn="base" hangingPunct="0">
              <a:spcBef>
                <a:spcPct val="0"/>
              </a:spcBef>
              <a:spcAft>
                <a:spcPct val="0"/>
              </a:spcAft>
              <a:buSzPct val="89000"/>
              <a:buChar char="•"/>
              <a:defRPr sz="1600">
                <a:solidFill>
                  <a:schemeClr val="tx1"/>
                </a:solidFill>
                <a:latin typeface="+mn-lt"/>
              </a:defRPr>
            </a:lvl4pPr>
            <a:lvl5pPr marL="593725" indent="-150813" algn="l" defTabSz="912813" rtl="0" eaLnBrk="0" fontAlgn="base" hangingPunct="0">
              <a:spcBef>
                <a:spcPct val="0"/>
              </a:spcBef>
              <a:spcAft>
                <a:spcPct val="0"/>
              </a:spcAft>
              <a:buSzPct val="75000"/>
              <a:buChar char="–"/>
              <a:defRPr sz="1600">
                <a:solidFill>
                  <a:schemeClr val="tx1"/>
                </a:solidFill>
                <a:latin typeface="+mn-lt"/>
              </a:defRPr>
            </a:lvl5pPr>
            <a:lvl6pPr marL="1050925" indent="-150813" algn="l" defTabSz="912813" rtl="0" fontAlgn="base">
              <a:spcBef>
                <a:spcPct val="0"/>
              </a:spcBef>
              <a:spcAft>
                <a:spcPct val="0"/>
              </a:spcAft>
              <a:buSzPct val="75000"/>
              <a:buChar char="–"/>
              <a:defRPr sz="1600">
                <a:solidFill>
                  <a:schemeClr val="tx1"/>
                </a:solidFill>
                <a:latin typeface="+mn-lt"/>
              </a:defRPr>
            </a:lvl6pPr>
            <a:lvl7pPr marL="1508125" indent="-150813" algn="l" defTabSz="912813" rtl="0" fontAlgn="base">
              <a:spcBef>
                <a:spcPct val="0"/>
              </a:spcBef>
              <a:spcAft>
                <a:spcPct val="0"/>
              </a:spcAft>
              <a:buSzPct val="75000"/>
              <a:buChar char="–"/>
              <a:defRPr sz="1600">
                <a:solidFill>
                  <a:schemeClr val="tx1"/>
                </a:solidFill>
                <a:latin typeface="+mn-lt"/>
              </a:defRPr>
            </a:lvl7pPr>
            <a:lvl8pPr marL="1965325" indent="-150813" algn="l" defTabSz="912813" rtl="0" fontAlgn="base">
              <a:spcBef>
                <a:spcPct val="0"/>
              </a:spcBef>
              <a:spcAft>
                <a:spcPct val="0"/>
              </a:spcAft>
              <a:buSzPct val="75000"/>
              <a:buChar char="–"/>
              <a:defRPr sz="1600">
                <a:solidFill>
                  <a:schemeClr val="tx1"/>
                </a:solidFill>
                <a:latin typeface="+mn-lt"/>
              </a:defRPr>
            </a:lvl8pPr>
            <a:lvl9pPr marL="2422525" indent="-150813" algn="l" defTabSz="912813" rtl="0" fontAlgn="base">
              <a:spcBef>
                <a:spcPct val="0"/>
              </a:spcBef>
              <a:spcAft>
                <a:spcPct val="0"/>
              </a:spcAft>
              <a:buSzPct val="75000"/>
              <a:buChar char="–"/>
              <a:defRPr sz="1600">
                <a:solidFill>
                  <a:schemeClr val="tx1"/>
                </a:solidFill>
                <a:latin typeface="+mn-lt"/>
              </a:defRPr>
            </a:lvl9pPr>
          </a:lstStyle>
          <a:p>
            <a:pPr eaLnBrk="1" hangingPunct="1">
              <a:buFont typeface="Wingdings" panose="05000000000000000000" pitchFamily="2" charset="2"/>
              <a:buChar char="Ø"/>
            </a:pPr>
            <a:r>
              <a:rPr lang="en-US" altLang="en-US" sz="2000" b="0" kern="0" dirty="0" smtClean="0">
                <a:solidFill>
                  <a:schemeClr val="tx2"/>
                </a:solidFill>
              </a:rPr>
              <a:t>Industry Situation</a:t>
            </a:r>
          </a:p>
          <a:p>
            <a:pPr lvl="3" eaLnBrk="1" hangingPunct="1"/>
            <a:r>
              <a:rPr lang="en-US" altLang="en-US" sz="2000" b="0" kern="0" dirty="0" smtClean="0">
                <a:solidFill>
                  <a:schemeClr val="tx2"/>
                </a:solidFill>
              </a:rPr>
              <a:t>10% success rate</a:t>
            </a:r>
          </a:p>
          <a:p>
            <a:pPr lvl="3" eaLnBrk="1" hangingPunct="1"/>
            <a:r>
              <a:rPr lang="en-US" altLang="en-US" sz="2000" b="0" kern="0" dirty="0" smtClean="0">
                <a:solidFill>
                  <a:schemeClr val="tx2"/>
                </a:solidFill>
              </a:rPr>
              <a:t>&lt;15% of releases are profitable</a:t>
            </a:r>
          </a:p>
          <a:p>
            <a:pPr lvl="3" eaLnBrk="1" hangingPunct="1"/>
            <a:endParaRPr lang="en-US" altLang="en-US" sz="2000" b="0" kern="0" dirty="0" smtClean="0">
              <a:solidFill>
                <a:schemeClr val="tx2"/>
              </a:solidFill>
            </a:endParaRPr>
          </a:p>
          <a:p>
            <a:pPr eaLnBrk="1" hangingPunct="1">
              <a:buFont typeface="Wingdings" panose="05000000000000000000" pitchFamily="2" charset="2"/>
              <a:buChar char="Ø"/>
            </a:pPr>
            <a:r>
              <a:rPr lang="en-US" altLang="en-US" sz="2000" b="0" kern="0" dirty="0" smtClean="0">
                <a:solidFill>
                  <a:schemeClr val="tx2"/>
                </a:solidFill>
              </a:rPr>
              <a:t>Value</a:t>
            </a:r>
          </a:p>
          <a:p>
            <a:pPr lvl="3" eaLnBrk="1" hangingPunct="1"/>
            <a:r>
              <a:rPr lang="en-US" altLang="en-US" sz="2000" b="0" kern="0" dirty="0" smtClean="0">
                <a:solidFill>
                  <a:schemeClr val="tx2"/>
                </a:solidFill>
              </a:rPr>
              <a:t>Probability of correct prediction:  80%</a:t>
            </a:r>
          </a:p>
          <a:p>
            <a:pPr lvl="3" eaLnBrk="1" hangingPunct="1"/>
            <a:r>
              <a:rPr lang="en-US" altLang="en-US" sz="2000" b="0" kern="0" dirty="0" smtClean="0">
                <a:solidFill>
                  <a:schemeClr val="tx2"/>
                </a:solidFill>
              </a:rPr>
              <a:t>Can we quantify the value of </a:t>
            </a:r>
            <a:r>
              <a:rPr lang="en-US" altLang="en-US" sz="2000" b="0" i="1" kern="0" dirty="0" smtClean="0">
                <a:solidFill>
                  <a:schemeClr val="tx2"/>
                </a:solidFill>
              </a:rPr>
              <a:t>Hit Song Science</a:t>
            </a:r>
            <a:r>
              <a:rPr lang="en-US" altLang="en-US" sz="2000" b="0" kern="0" dirty="0" smtClean="0">
                <a:solidFill>
                  <a:schemeClr val="tx2"/>
                </a:solidFill>
              </a:rPr>
              <a:t>?</a:t>
            </a:r>
          </a:p>
        </p:txBody>
      </p:sp>
      <p:sp>
        <p:nvSpPr>
          <p:cNvPr id="7" name="Rectangle 36"/>
          <p:cNvSpPr>
            <a:spLocks noChangeArrowheads="1"/>
          </p:cNvSpPr>
          <p:nvPr/>
        </p:nvSpPr>
        <p:spPr bwMode="auto">
          <a:xfrm>
            <a:off x="391121" y="712339"/>
            <a:ext cx="6950625" cy="401637"/>
          </a:xfrm>
          <a:prstGeom prst="rect">
            <a:avLst/>
          </a:prstGeom>
          <a:solidFill>
            <a:schemeClr val="accent2"/>
          </a:solidFill>
          <a:ln w="9525" algn="ctr">
            <a:noFill/>
            <a:round/>
            <a:headEnd/>
            <a:tailEnd/>
          </a:ln>
        </p:spPr>
        <p:txBody>
          <a:bodyPr lIns="93296" tIns="46648" rIns="93296" bIns="46648"/>
          <a:lstStyle/>
          <a:p>
            <a:pPr defTabSz="933450"/>
            <a:r>
              <a:rPr lang="en-US" i="1" dirty="0" smtClean="0">
                <a:solidFill>
                  <a:schemeClr val="tx2"/>
                </a:solidFill>
              </a:rPr>
              <a:t>PPHMI:  Value in Use</a:t>
            </a:r>
            <a:endParaRPr lang="en-US" i="1" dirty="0">
              <a:solidFill>
                <a:schemeClr val="tx2"/>
              </a:solidFill>
            </a:endParaRPr>
          </a:p>
        </p:txBody>
      </p:sp>
      <p:sp>
        <p:nvSpPr>
          <p:cNvPr id="8" name="Rectangle 3"/>
          <p:cNvSpPr txBox="1">
            <a:spLocks noChangeArrowheads="1"/>
          </p:cNvSpPr>
          <p:nvPr/>
        </p:nvSpPr>
        <p:spPr bwMode="auto">
          <a:xfrm>
            <a:off x="122238" y="261297"/>
            <a:ext cx="8793162"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pPr eaLnBrk="1" hangingPunct="1"/>
            <a:r>
              <a:rPr lang="en-US" kern="0" dirty="0" smtClean="0"/>
              <a:t>MARKETING ANALYTICS</a:t>
            </a:r>
          </a:p>
        </p:txBody>
      </p:sp>
    </p:spTree>
    <p:extLst>
      <p:ext uri="{BB962C8B-B14F-4D97-AF65-F5344CB8AC3E}">
        <p14:creationId xmlns:p14="http://schemas.microsoft.com/office/powerpoint/2010/main" val="709166250"/>
      </p:ext>
    </p:extLst>
  </p:cSld>
  <p:clrMapOvr>
    <a:masterClrMapping/>
  </p:clrMapOvr>
  <p:transition>
    <p:zoom/>
    <p:sndAc>
      <p:end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C0BF712-6E9A-4379-8A53-CC0095B80EC5}" type="slidenum">
              <a:rPr lang="en-US" smtClean="0"/>
              <a:pPr>
                <a:defRPr/>
              </a:pPr>
              <a:t>11</a:t>
            </a:fld>
            <a:endParaRPr lang="en-US"/>
          </a:p>
        </p:txBody>
      </p:sp>
      <p:pic>
        <p:nvPicPr>
          <p:cNvPr id="3074" name="Picture 2" descr="http://1.bp.blogspot.com/-FWFddPkjbuU/Tb7h2-fIcQI/AAAAAAAAAAM/ahLZpBkwPsQ/s1600/cluster.gif">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181" y="3293499"/>
            <a:ext cx="6817389" cy="325233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6"/>
          <p:cNvSpPr>
            <a:spLocks noChangeArrowheads="1"/>
          </p:cNvSpPr>
          <p:nvPr/>
        </p:nvSpPr>
        <p:spPr bwMode="auto">
          <a:xfrm>
            <a:off x="500063" y="539692"/>
            <a:ext cx="6775450" cy="401637"/>
          </a:xfrm>
          <a:prstGeom prst="rect">
            <a:avLst/>
          </a:prstGeom>
          <a:solidFill>
            <a:schemeClr val="accent2"/>
          </a:solidFill>
          <a:ln w="9525" algn="ctr">
            <a:noFill/>
            <a:round/>
            <a:headEnd/>
            <a:tailEnd/>
          </a:ln>
        </p:spPr>
        <p:txBody>
          <a:bodyPr lIns="93296" tIns="46648" rIns="93296" bIns="46648"/>
          <a:lstStyle/>
          <a:p>
            <a:pPr defTabSz="933450"/>
            <a:r>
              <a:rPr lang="en-US" i="1" dirty="0" smtClean="0">
                <a:solidFill>
                  <a:schemeClr val="tx2"/>
                </a:solidFill>
              </a:rPr>
              <a:t>Polyphonic HMI:  The Basic Idea Behind Hit Song Science</a:t>
            </a:r>
            <a:endParaRPr lang="en-US" i="1" dirty="0">
              <a:solidFill>
                <a:schemeClr val="tx2"/>
              </a:solidFill>
            </a:endParaRPr>
          </a:p>
        </p:txBody>
      </p:sp>
      <p:sp>
        <p:nvSpPr>
          <p:cNvPr id="7" name="Rectangle 3"/>
          <p:cNvSpPr txBox="1">
            <a:spLocks noChangeArrowheads="1"/>
          </p:cNvSpPr>
          <p:nvPr/>
        </p:nvSpPr>
        <p:spPr bwMode="auto">
          <a:xfrm>
            <a:off x="122238" y="82406"/>
            <a:ext cx="8793162"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pPr eaLnBrk="1" hangingPunct="1"/>
            <a:r>
              <a:rPr lang="en-US" kern="0" dirty="0" smtClean="0"/>
              <a:t>MARKETING ANALYTICS</a:t>
            </a:r>
          </a:p>
        </p:txBody>
      </p:sp>
      <p:sp>
        <p:nvSpPr>
          <p:cNvPr id="5" name="TextBox 4"/>
          <p:cNvSpPr txBox="1"/>
          <p:nvPr/>
        </p:nvSpPr>
        <p:spPr>
          <a:xfrm>
            <a:off x="500063" y="1332584"/>
            <a:ext cx="6775450" cy="1569660"/>
          </a:xfrm>
          <a:prstGeom prst="rect">
            <a:avLst/>
          </a:prstGeom>
          <a:solidFill>
            <a:schemeClr val="bg1">
              <a:lumMod val="95000"/>
            </a:schemeClr>
          </a:solidFill>
        </p:spPr>
        <p:txBody>
          <a:bodyPr wrap="square" rtlCol="0">
            <a:spAutoFit/>
          </a:bodyPr>
          <a:lstStyle/>
          <a:p>
            <a:pPr marL="285750" indent="-285750">
              <a:buFont typeface="Wingdings" panose="05000000000000000000" pitchFamily="2" charset="2"/>
              <a:buChar char="Ø"/>
            </a:pPr>
            <a:r>
              <a:rPr lang="en-US" dirty="0" smtClean="0">
                <a:solidFill>
                  <a:schemeClr val="tx2"/>
                </a:solidFill>
              </a:rPr>
              <a:t>Hit songs group into 50-60 clusters</a:t>
            </a:r>
          </a:p>
          <a:p>
            <a:pPr marL="285750" indent="-285750">
              <a:buFont typeface="Wingdings" panose="05000000000000000000" pitchFamily="2" charset="2"/>
              <a:buChar char="Ø"/>
            </a:pPr>
            <a:endParaRPr lang="en-US" dirty="0">
              <a:solidFill>
                <a:schemeClr val="tx2"/>
              </a:solidFill>
            </a:endParaRPr>
          </a:p>
          <a:p>
            <a:pPr marL="285750" indent="-285750">
              <a:buFont typeface="Wingdings" panose="05000000000000000000" pitchFamily="2" charset="2"/>
              <a:buChar char="Ø"/>
            </a:pPr>
            <a:r>
              <a:rPr lang="en-US" dirty="0" smtClean="0">
                <a:solidFill>
                  <a:schemeClr val="tx2"/>
                </a:solidFill>
              </a:rPr>
              <a:t>Compare the mathematical properties of new songs to the properties of the hit clusters</a:t>
            </a:r>
          </a:p>
          <a:p>
            <a:pPr marL="285750" indent="-285750">
              <a:buFont typeface="Wingdings" panose="05000000000000000000" pitchFamily="2" charset="2"/>
              <a:buChar char="Ø"/>
            </a:pPr>
            <a:endParaRPr lang="en-US" dirty="0">
              <a:solidFill>
                <a:schemeClr val="tx2"/>
              </a:solidFill>
            </a:endParaRPr>
          </a:p>
          <a:p>
            <a:pPr marL="285750" indent="-285750">
              <a:buFont typeface="Wingdings" panose="05000000000000000000" pitchFamily="2" charset="2"/>
              <a:buChar char="Ø"/>
            </a:pPr>
            <a:r>
              <a:rPr lang="en-US" dirty="0" smtClean="0">
                <a:solidFill>
                  <a:schemeClr val="tx2"/>
                </a:solidFill>
              </a:rPr>
              <a:t>If new song falls in a cluster it has a high chance of being a hit</a:t>
            </a:r>
            <a:endParaRPr lang="en-US" dirty="0">
              <a:solidFill>
                <a:schemeClr val="tx2"/>
              </a:solidFill>
            </a:endParaRPr>
          </a:p>
        </p:txBody>
      </p:sp>
    </p:spTree>
    <p:extLst>
      <p:ext uri="{BB962C8B-B14F-4D97-AF65-F5344CB8AC3E}">
        <p14:creationId xmlns:p14="http://schemas.microsoft.com/office/powerpoint/2010/main" val="23531769"/>
      </p:ext>
    </p:extLst>
  </p:cSld>
  <p:clrMapOvr>
    <a:masterClrMapping/>
  </p:clrMapOvr>
  <p:transition>
    <p:zoom/>
    <p:sndAc>
      <p:end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C6B71568-0528-41AA-B241-E195FE1320B9}" type="slidenum">
              <a:rPr lang="en-US" smtClean="0"/>
              <a:pPr>
                <a:defRPr/>
              </a:pPr>
              <a:t>12</a:t>
            </a:fld>
            <a:endParaRPr lang="en-US"/>
          </a:p>
        </p:txBody>
      </p:sp>
      <p:sp>
        <p:nvSpPr>
          <p:cNvPr id="7" name="Rectangle 6"/>
          <p:cNvSpPr/>
          <p:nvPr/>
        </p:nvSpPr>
        <p:spPr>
          <a:xfrm>
            <a:off x="500063" y="1404885"/>
            <a:ext cx="4471096" cy="338554"/>
          </a:xfrm>
          <a:prstGeom prst="rect">
            <a:avLst/>
          </a:prstGeom>
        </p:spPr>
        <p:txBody>
          <a:bodyPr wrap="none">
            <a:spAutoFit/>
          </a:bodyPr>
          <a:lstStyle/>
          <a:p>
            <a:pPr eaLnBrk="1" hangingPunct="1"/>
            <a:r>
              <a:rPr lang="en-US" altLang="en-US" b="0" kern="0" dirty="0" smtClean="0">
                <a:solidFill>
                  <a:schemeClr val="tx2"/>
                </a:solidFill>
              </a:rPr>
              <a:t>EVC Template (from Canvas Session 2 Folder)</a:t>
            </a:r>
            <a:endParaRPr lang="en-US" altLang="en-US" b="0" kern="0" dirty="0">
              <a:solidFill>
                <a:schemeClr val="tx2"/>
              </a:solidFill>
            </a:endParaRPr>
          </a:p>
        </p:txBody>
      </p:sp>
      <p:pic>
        <p:nvPicPr>
          <p:cNvPr id="2" name="Picture 1"/>
          <p:cNvPicPr>
            <a:picLocks noChangeAspect="1"/>
          </p:cNvPicPr>
          <p:nvPr/>
        </p:nvPicPr>
        <p:blipFill>
          <a:blip r:embed="rId2"/>
          <a:stretch>
            <a:fillRect/>
          </a:stretch>
        </p:blipFill>
        <p:spPr>
          <a:xfrm>
            <a:off x="500063" y="2141680"/>
            <a:ext cx="8403320" cy="3784837"/>
          </a:xfrm>
          <a:prstGeom prst="rect">
            <a:avLst/>
          </a:prstGeom>
        </p:spPr>
      </p:pic>
      <p:sp>
        <p:nvSpPr>
          <p:cNvPr id="8" name="TextBox 7"/>
          <p:cNvSpPr txBox="1"/>
          <p:nvPr/>
        </p:nvSpPr>
        <p:spPr>
          <a:xfrm>
            <a:off x="3984171" y="2708215"/>
            <a:ext cx="468086" cy="646331"/>
          </a:xfrm>
          <a:prstGeom prst="rect">
            <a:avLst/>
          </a:prstGeom>
          <a:solidFill>
            <a:schemeClr val="bg1">
              <a:lumMod val="95000"/>
            </a:schemeClr>
          </a:solidFill>
        </p:spPr>
        <p:txBody>
          <a:bodyPr wrap="square" rtlCol="0">
            <a:spAutoFit/>
          </a:bodyPr>
          <a:lstStyle/>
          <a:p>
            <a:r>
              <a:rPr lang="en-US" sz="3600" dirty="0" smtClean="0">
                <a:solidFill>
                  <a:schemeClr val="tx2"/>
                </a:solidFill>
              </a:rPr>
              <a:t>?</a:t>
            </a:r>
            <a:endParaRPr lang="en-US" sz="3600" dirty="0">
              <a:solidFill>
                <a:schemeClr val="tx2"/>
              </a:solidFill>
            </a:endParaRPr>
          </a:p>
        </p:txBody>
      </p:sp>
      <p:sp>
        <p:nvSpPr>
          <p:cNvPr id="9" name="Rectangle 36"/>
          <p:cNvSpPr>
            <a:spLocks noChangeArrowheads="1"/>
          </p:cNvSpPr>
          <p:nvPr/>
        </p:nvSpPr>
        <p:spPr bwMode="auto">
          <a:xfrm>
            <a:off x="391121" y="712339"/>
            <a:ext cx="6950625" cy="401637"/>
          </a:xfrm>
          <a:prstGeom prst="rect">
            <a:avLst/>
          </a:prstGeom>
          <a:solidFill>
            <a:schemeClr val="accent2"/>
          </a:solidFill>
          <a:ln w="9525" algn="ctr">
            <a:noFill/>
            <a:round/>
            <a:headEnd/>
            <a:tailEnd/>
          </a:ln>
        </p:spPr>
        <p:txBody>
          <a:bodyPr lIns="93296" tIns="46648" rIns="93296" bIns="46648"/>
          <a:lstStyle/>
          <a:p>
            <a:pPr defTabSz="933450"/>
            <a:r>
              <a:rPr lang="en-US" i="1" dirty="0" smtClean="0">
                <a:solidFill>
                  <a:schemeClr val="tx2"/>
                </a:solidFill>
              </a:rPr>
              <a:t>PPHMI:  Value in Use</a:t>
            </a:r>
            <a:endParaRPr lang="en-US" i="1" dirty="0">
              <a:solidFill>
                <a:schemeClr val="tx2"/>
              </a:solidFill>
            </a:endParaRPr>
          </a:p>
        </p:txBody>
      </p:sp>
      <p:sp>
        <p:nvSpPr>
          <p:cNvPr id="10" name="Rectangle 3"/>
          <p:cNvSpPr txBox="1">
            <a:spLocks noChangeArrowheads="1"/>
          </p:cNvSpPr>
          <p:nvPr/>
        </p:nvSpPr>
        <p:spPr bwMode="auto">
          <a:xfrm>
            <a:off x="122238" y="261297"/>
            <a:ext cx="8793162"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pPr eaLnBrk="1" hangingPunct="1"/>
            <a:r>
              <a:rPr lang="en-US" kern="0" dirty="0" smtClean="0"/>
              <a:t>MARKETING ANALYTICS</a:t>
            </a:r>
          </a:p>
        </p:txBody>
      </p:sp>
    </p:spTree>
    <p:extLst>
      <p:ext uri="{BB962C8B-B14F-4D97-AF65-F5344CB8AC3E}">
        <p14:creationId xmlns:p14="http://schemas.microsoft.com/office/powerpoint/2010/main" val="3919675506"/>
      </p:ext>
    </p:extLst>
  </p:cSld>
  <p:clrMapOvr>
    <a:masterClrMapping/>
  </p:clrMapOvr>
  <p:transition>
    <p:zoom/>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C6B71568-0528-41AA-B241-E195FE1320B9}" type="slidenum">
              <a:rPr lang="en-US" smtClean="0"/>
              <a:pPr>
                <a:defRPr/>
              </a:pPr>
              <a:t>13</a:t>
            </a:fld>
            <a:endParaRPr lang="en-US"/>
          </a:p>
        </p:txBody>
      </p:sp>
      <p:pic>
        <p:nvPicPr>
          <p:cNvPr id="5" name="Picture 4"/>
          <p:cNvPicPr>
            <a:picLocks noChangeAspect="1"/>
          </p:cNvPicPr>
          <p:nvPr/>
        </p:nvPicPr>
        <p:blipFill rotWithShape="1">
          <a:blip r:embed="rId2"/>
          <a:srcRect b="16916"/>
          <a:stretch/>
        </p:blipFill>
        <p:spPr>
          <a:xfrm>
            <a:off x="338837" y="2087622"/>
            <a:ext cx="8359963" cy="1700606"/>
          </a:xfrm>
          <a:prstGeom prst="rect">
            <a:avLst/>
          </a:prstGeom>
          <a:solidFill>
            <a:schemeClr val="bg1"/>
          </a:solidFill>
        </p:spPr>
      </p:pic>
      <p:sp>
        <p:nvSpPr>
          <p:cNvPr id="8" name="Rectangle 7"/>
          <p:cNvSpPr/>
          <p:nvPr/>
        </p:nvSpPr>
        <p:spPr bwMode="auto">
          <a:xfrm>
            <a:off x="3548744" y="2797629"/>
            <a:ext cx="1045027" cy="261257"/>
          </a:xfrm>
          <a:prstGeom prst="rect">
            <a:avLst/>
          </a:prstGeom>
          <a:solidFill>
            <a:schemeClr val="bg1"/>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3570515" y="3135086"/>
            <a:ext cx="1045027" cy="261257"/>
          </a:xfrm>
          <a:prstGeom prst="rect">
            <a:avLst/>
          </a:prstGeom>
          <a:solidFill>
            <a:schemeClr val="bg1"/>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0" name="Rectangle 9"/>
          <p:cNvSpPr/>
          <p:nvPr/>
        </p:nvSpPr>
        <p:spPr bwMode="auto">
          <a:xfrm>
            <a:off x="4844142" y="2797630"/>
            <a:ext cx="1045027" cy="261257"/>
          </a:xfrm>
          <a:prstGeom prst="rect">
            <a:avLst/>
          </a:prstGeom>
          <a:solidFill>
            <a:schemeClr val="bg1"/>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4833255" y="3135086"/>
            <a:ext cx="1045027" cy="261257"/>
          </a:xfrm>
          <a:prstGeom prst="rect">
            <a:avLst/>
          </a:prstGeom>
          <a:solidFill>
            <a:schemeClr val="bg1"/>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2" name="Rectangle 11"/>
          <p:cNvSpPr/>
          <p:nvPr/>
        </p:nvSpPr>
        <p:spPr bwMode="auto">
          <a:xfrm>
            <a:off x="6117769" y="2797630"/>
            <a:ext cx="1045027" cy="261257"/>
          </a:xfrm>
          <a:prstGeom prst="rect">
            <a:avLst/>
          </a:prstGeom>
          <a:solidFill>
            <a:schemeClr val="bg1"/>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3" name="Rectangle 12"/>
          <p:cNvSpPr/>
          <p:nvPr/>
        </p:nvSpPr>
        <p:spPr bwMode="auto">
          <a:xfrm>
            <a:off x="6128655" y="3135086"/>
            <a:ext cx="1045027" cy="261257"/>
          </a:xfrm>
          <a:prstGeom prst="rect">
            <a:avLst/>
          </a:prstGeom>
          <a:solidFill>
            <a:schemeClr val="bg1"/>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4" name="Rectangle 13"/>
          <p:cNvSpPr/>
          <p:nvPr/>
        </p:nvSpPr>
        <p:spPr bwMode="auto">
          <a:xfrm>
            <a:off x="6106886" y="3461657"/>
            <a:ext cx="1045027" cy="261257"/>
          </a:xfrm>
          <a:prstGeom prst="rect">
            <a:avLst/>
          </a:prstGeom>
          <a:solidFill>
            <a:schemeClr val="bg1"/>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7587346" y="2797630"/>
            <a:ext cx="1045027" cy="261257"/>
          </a:xfrm>
          <a:prstGeom prst="rect">
            <a:avLst/>
          </a:prstGeom>
          <a:solidFill>
            <a:schemeClr val="bg1"/>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6" name="Rectangle 15"/>
          <p:cNvSpPr/>
          <p:nvPr/>
        </p:nvSpPr>
        <p:spPr bwMode="auto">
          <a:xfrm>
            <a:off x="1262745" y="3483429"/>
            <a:ext cx="1284513" cy="250371"/>
          </a:xfrm>
          <a:prstGeom prst="rect">
            <a:avLst/>
          </a:prstGeom>
          <a:solidFill>
            <a:schemeClr val="bg1"/>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7" name="Rectangle 16"/>
          <p:cNvSpPr/>
          <p:nvPr/>
        </p:nvSpPr>
        <p:spPr bwMode="auto">
          <a:xfrm>
            <a:off x="3548743" y="3461657"/>
            <a:ext cx="1045027" cy="261257"/>
          </a:xfrm>
          <a:prstGeom prst="rect">
            <a:avLst/>
          </a:prstGeom>
          <a:solidFill>
            <a:schemeClr val="bg1"/>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8" name="Rectangle 17"/>
          <p:cNvSpPr/>
          <p:nvPr/>
        </p:nvSpPr>
        <p:spPr bwMode="auto">
          <a:xfrm>
            <a:off x="4827814" y="3472543"/>
            <a:ext cx="1045027" cy="261257"/>
          </a:xfrm>
          <a:prstGeom prst="rect">
            <a:avLst/>
          </a:prstGeom>
          <a:solidFill>
            <a:schemeClr val="bg1"/>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9" name="Rounded Rectangle 18"/>
          <p:cNvSpPr/>
          <p:nvPr/>
        </p:nvSpPr>
        <p:spPr bwMode="auto">
          <a:xfrm>
            <a:off x="391120" y="1179290"/>
            <a:ext cx="6950625" cy="785267"/>
          </a:xfrm>
          <a:prstGeom prst="roundRect">
            <a:avLst/>
          </a:prstGeom>
          <a:solidFill>
            <a:schemeClr val="accent3">
              <a:lumMod val="85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285750" marR="0" indent="-285750" defTabSz="933450" rtl="0" eaLnBrk="1" fontAlgn="base" latinLnBrk="0" hangingPunct="1">
              <a:lnSpc>
                <a:spcPct val="100000"/>
              </a:lnSpc>
              <a:spcBef>
                <a:spcPct val="50000"/>
              </a:spcBef>
              <a:spcAft>
                <a:spcPct val="0"/>
              </a:spcAft>
              <a:buClrTx/>
              <a:buSzTx/>
              <a:buFont typeface="Wingdings" panose="05000000000000000000" pitchFamily="2" charset="2"/>
              <a:buChar char="Ø"/>
              <a:tabLst/>
            </a:pPr>
            <a:r>
              <a:rPr lang="en-US" dirty="0" smtClean="0">
                <a:solidFill>
                  <a:schemeClr val="tx2"/>
                </a:solidFill>
              </a:rPr>
              <a:t>Label chooses it’s 100 albums to </a:t>
            </a:r>
            <a:r>
              <a:rPr lang="en-US" dirty="0">
                <a:solidFill>
                  <a:schemeClr val="tx2"/>
                </a:solidFill>
              </a:rPr>
              <a:t>l</a:t>
            </a:r>
            <a:r>
              <a:rPr lang="en-US" dirty="0" smtClean="0">
                <a:solidFill>
                  <a:schemeClr val="tx2"/>
                </a:solidFill>
              </a:rPr>
              <a:t>aunch</a:t>
            </a:r>
          </a:p>
          <a:p>
            <a:pPr marL="285750" marR="0" indent="-285750" defTabSz="933450" rtl="0" eaLnBrk="1" fontAlgn="base" latinLnBrk="0" hangingPunct="1">
              <a:lnSpc>
                <a:spcPct val="100000"/>
              </a:lnSpc>
              <a:spcBef>
                <a:spcPct val="50000"/>
              </a:spcBef>
              <a:spcAft>
                <a:spcPct val="0"/>
              </a:spcAft>
              <a:buClrTx/>
              <a:buSzTx/>
              <a:buFont typeface="Wingdings" panose="05000000000000000000" pitchFamily="2" charset="2"/>
              <a:buChar char="Ø"/>
              <a:tabLst/>
            </a:pPr>
            <a:r>
              <a:rPr kumimoji="0" lang="en-US" sz="1600" b="1" i="0" u="none" strike="noStrike" cap="none" normalizeH="0" baseline="0" dirty="0" smtClean="0">
                <a:ln>
                  <a:noFill/>
                </a:ln>
                <a:solidFill>
                  <a:schemeClr val="tx2"/>
                </a:solidFill>
                <a:effectLst/>
              </a:rPr>
              <a:t>How well does algorithm</a:t>
            </a:r>
            <a:r>
              <a:rPr kumimoji="0" lang="en-US" sz="1600" b="1" i="0" u="none" strike="noStrike" cap="none" normalizeH="0" dirty="0" smtClean="0">
                <a:ln>
                  <a:noFill/>
                </a:ln>
                <a:solidFill>
                  <a:schemeClr val="tx2"/>
                </a:solidFill>
                <a:effectLst/>
              </a:rPr>
              <a:t> predict?</a:t>
            </a:r>
            <a:endParaRPr kumimoji="0" lang="en-US" sz="1600" b="1" i="0" u="none" strike="noStrike" cap="none" normalizeH="0" baseline="0" dirty="0" smtClean="0">
              <a:ln>
                <a:noFill/>
              </a:ln>
              <a:solidFill>
                <a:schemeClr val="tx2"/>
              </a:solidFill>
              <a:effectLst/>
            </a:endParaRPr>
          </a:p>
        </p:txBody>
      </p:sp>
      <p:sp>
        <p:nvSpPr>
          <p:cNvPr id="23" name="Rectangle 36"/>
          <p:cNvSpPr>
            <a:spLocks noChangeArrowheads="1"/>
          </p:cNvSpPr>
          <p:nvPr/>
        </p:nvSpPr>
        <p:spPr bwMode="auto">
          <a:xfrm>
            <a:off x="391121" y="712339"/>
            <a:ext cx="6950625" cy="401637"/>
          </a:xfrm>
          <a:prstGeom prst="rect">
            <a:avLst/>
          </a:prstGeom>
          <a:solidFill>
            <a:schemeClr val="accent2"/>
          </a:solidFill>
          <a:ln w="9525" algn="ctr">
            <a:noFill/>
            <a:round/>
            <a:headEnd/>
            <a:tailEnd/>
          </a:ln>
        </p:spPr>
        <p:txBody>
          <a:bodyPr lIns="93296" tIns="46648" rIns="93296" bIns="46648"/>
          <a:lstStyle/>
          <a:p>
            <a:pPr defTabSz="933450"/>
            <a:r>
              <a:rPr lang="en-US" i="1" dirty="0" smtClean="0">
                <a:solidFill>
                  <a:schemeClr val="tx2"/>
                </a:solidFill>
              </a:rPr>
              <a:t>PPHMI:  Value in Use</a:t>
            </a:r>
            <a:endParaRPr lang="en-US" i="1" dirty="0">
              <a:solidFill>
                <a:schemeClr val="tx2"/>
              </a:solidFill>
            </a:endParaRPr>
          </a:p>
        </p:txBody>
      </p:sp>
      <p:sp>
        <p:nvSpPr>
          <p:cNvPr id="24" name="Rectangle 3"/>
          <p:cNvSpPr txBox="1">
            <a:spLocks noChangeArrowheads="1"/>
          </p:cNvSpPr>
          <p:nvPr/>
        </p:nvSpPr>
        <p:spPr bwMode="auto">
          <a:xfrm>
            <a:off x="122238" y="261297"/>
            <a:ext cx="8793162"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pPr eaLnBrk="1" hangingPunct="1"/>
            <a:r>
              <a:rPr lang="en-US" kern="0" dirty="0" smtClean="0"/>
              <a:t>MARKETING ANALYTICS</a:t>
            </a:r>
          </a:p>
        </p:txBody>
      </p:sp>
      <p:sp>
        <p:nvSpPr>
          <p:cNvPr id="20" name="Rounded Rectangle 19"/>
          <p:cNvSpPr/>
          <p:nvPr/>
        </p:nvSpPr>
        <p:spPr bwMode="auto">
          <a:xfrm>
            <a:off x="338837" y="4321898"/>
            <a:ext cx="8359963" cy="785267"/>
          </a:xfrm>
          <a:prstGeom prst="roundRect">
            <a:avLst/>
          </a:prstGeom>
          <a:solidFill>
            <a:schemeClr val="accent3">
              <a:lumMod val="85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285750" marR="0" indent="-285750" defTabSz="933450" rtl="0" eaLnBrk="1" fontAlgn="base" latinLnBrk="0" hangingPunct="1">
              <a:lnSpc>
                <a:spcPct val="100000"/>
              </a:lnSpc>
              <a:spcBef>
                <a:spcPct val="50000"/>
              </a:spcBef>
              <a:spcAft>
                <a:spcPct val="0"/>
              </a:spcAft>
              <a:buClrTx/>
              <a:buSzTx/>
              <a:buFont typeface="Wingdings" panose="05000000000000000000" pitchFamily="2" charset="2"/>
              <a:buChar char="Ø"/>
              <a:tabLst/>
            </a:pPr>
            <a:r>
              <a:rPr lang="en-US" dirty="0" smtClean="0">
                <a:solidFill>
                  <a:schemeClr val="tx2"/>
                </a:solidFill>
              </a:rPr>
              <a:t>Launch only the 26 predicted hits:  18 false positives (Type I error)</a:t>
            </a:r>
          </a:p>
          <a:p>
            <a:pPr marL="285750" marR="0" indent="-285750" defTabSz="933450" rtl="0" eaLnBrk="1" fontAlgn="base" latinLnBrk="0" hangingPunct="1">
              <a:lnSpc>
                <a:spcPct val="100000"/>
              </a:lnSpc>
              <a:spcBef>
                <a:spcPct val="50000"/>
              </a:spcBef>
              <a:spcAft>
                <a:spcPct val="0"/>
              </a:spcAft>
              <a:buClrTx/>
              <a:buSzTx/>
              <a:buFont typeface="Wingdings" panose="05000000000000000000" pitchFamily="2" charset="2"/>
              <a:buChar char="Ø"/>
              <a:tabLst/>
            </a:pPr>
            <a:r>
              <a:rPr lang="en-US" dirty="0" smtClean="0">
                <a:solidFill>
                  <a:schemeClr val="tx2"/>
                </a:solidFill>
              </a:rPr>
              <a:t>Do not launch 74 predicted failures:  2 false negatives (Type II error)</a:t>
            </a:r>
            <a:endParaRPr kumimoji="0" lang="en-US" sz="1600" b="1" i="0" u="none" strike="noStrike" cap="none" normalizeH="0" baseline="0" dirty="0" smtClean="0">
              <a:ln>
                <a:noFill/>
              </a:ln>
              <a:solidFill>
                <a:schemeClr val="tx2"/>
              </a:solidFill>
              <a:effectLst/>
            </a:endParaRPr>
          </a:p>
        </p:txBody>
      </p:sp>
    </p:spTree>
    <p:extLst>
      <p:ext uri="{BB962C8B-B14F-4D97-AF65-F5344CB8AC3E}">
        <p14:creationId xmlns:p14="http://schemas.microsoft.com/office/powerpoint/2010/main" val="2568258251"/>
      </p:ext>
    </p:extLst>
  </p:cSld>
  <p:clrMapOvr>
    <a:masterClrMapping/>
  </p:clrMapOvr>
  <p:transition>
    <p:zoom/>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7" grpId="0" animBg="1"/>
      <p:bldP spid="18"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C6B71568-0528-41AA-B241-E195FE1320B9}" type="slidenum">
              <a:rPr lang="en-US" smtClean="0"/>
              <a:pPr>
                <a:defRPr/>
              </a:pPr>
              <a:t>14</a:t>
            </a:fld>
            <a:endParaRPr lang="en-US"/>
          </a:p>
        </p:txBody>
      </p:sp>
      <p:pic>
        <p:nvPicPr>
          <p:cNvPr id="4" name="Picture 3"/>
          <p:cNvPicPr>
            <a:picLocks noChangeAspect="1"/>
          </p:cNvPicPr>
          <p:nvPr/>
        </p:nvPicPr>
        <p:blipFill>
          <a:blip r:embed="rId2"/>
          <a:stretch>
            <a:fillRect/>
          </a:stretch>
        </p:blipFill>
        <p:spPr>
          <a:xfrm>
            <a:off x="76993" y="2178330"/>
            <a:ext cx="9067007" cy="3269041"/>
          </a:xfrm>
          <a:prstGeom prst="rect">
            <a:avLst/>
          </a:prstGeom>
        </p:spPr>
      </p:pic>
      <p:sp>
        <p:nvSpPr>
          <p:cNvPr id="5" name="Rectangle 36"/>
          <p:cNvSpPr>
            <a:spLocks noChangeArrowheads="1"/>
          </p:cNvSpPr>
          <p:nvPr/>
        </p:nvSpPr>
        <p:spPr bwMode="auto">
          <a:xfrm>
            <a:off x="500063" y="605007"/>
            <a:ext cx="6775450" cy="401637"/>
          </a:xfrm>
          <a:prstGeom prst="rect">
            <a:avLst/>
          </a:prstGeom>
          <a:solidFill>
            <a:schemeClr val="accent2"/>
          </a:solidFill>
          <a:ln w="9525" algn="ctr">
            <a:noFill/>
            <a:round/>
            <a:headEnd/>
            <a:tailEnd/>
          </a:ln>
        </p:spPr>
        <p:txBody>
          <a:bodyPr lIns="93296" tIns="46648" rIns="93296" bIns="46648"/>
          <a:lstStyle/>
          <a:p>
            <a:pPr defTabSz="933450"/>
            <a:r>
              <a:rPr lang="en-US" i="1" dirty="0" smtClean="0">
                <a:solidFill>
                  <a:schemeClr val="tx2"/>
                </a:solidFill>
              </a:rPr>
              <a:t>Value Creation</a:t>
            </a:r>
            <a:endParaRPr lang="en-US" i="1" dirty="0">
              <a:solidFill>
                <a:schemeClr val="tx2"/>
              </a:solidFill>
            </a:endParaRPr>
          </a:p>
        </p:txBody>
      </p:sp>
      <p:sp>
        <p:nvSpPr>
          <p:cNvPr id="6" name="Rectangle 3"/>
          <p:cNvSpPr txBox="1">
            <a:spLocks noChangeArrowheads="1"/>
          </p:cNvSpPr>
          <p:nvPr/>
        </p:nvSpPr>
        <p:spPr bwMode="auto">
          <a:xfrm>
            <a:off x="122238" y="147721"/>
            <a:ext cx="8793162"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pPr eaLnBrk="1" hangingPunct="1"/>
            <a:r>
              <a:rPr lang="en-US" kern="0" dirty="0" smtClean="0"/>
              <a:t>POLYPHONIC HMI</a:t>
            </a:r>
          </a:p>
        </p:txBody>
      </p:sp>
      <p:sp>
        <p:nvSpPr>
          <p:cNvPr id="2" name="Rectangle 1"/>
          <p:cNvSpPr/>
          <p:nvPr/>
        </p:nvSpPr>
        <p:spPr bwMode="auto">
          <a:xfrm>
            <a:off x="4484914" y="1491343"/>
            <a:ext cx="4659086" cy="4245428"/>
          </a:xfrm>
          <a:prstGeom prst="rect">
            <a:avLst/>
          </a:prstGeom>
          <a:solidFill>
            <a:schemeClr val="bg1"/>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477035604"/>
      </p:ext>
    </p:extLst>
  </p:cSld>
  <p:clrMapOvr>
    <a:masterClrMapping/>
  </p:clrMapOvr>
  <p:transition>
    <p:zoom/>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C6B71568-0528-41AA-B241-E195FE1320B9}" type="slidenum">
              <a:rPr lang="en-US" smtClean="0"/>
              <a:pPr>
                <a:defRPr/>
              </a:pPr>
              <a:t>15</a:t>
            </a:fld>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1905000"/>
            <a:ext cx="767715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6"/>
          <p:cNvSpPr>
            <a:spLocks noChangeArrowheads="1"/>
          </p:cNvSpPr>
          <p:nvPr/>
        </p:nvSpPr>
        <p:spPr bwMode="auto">
          <a:xfrm>
            <a:off x="391121" y="712339"/>
            <a:ext cx="6950625" cy="401637"/>
          </a:xfrm>
          <a:prstGeom prst="rect">
            <a:avLst/>
          </a:prstGeom>
          <a:solidFill>
            <a:schemeClr val="accent2"/>
          </a:solidFill>
          <a:ln w="9525" algn="ctr">
            <a:noFill/>
            <a:round/>
            <a:headEnd/>
            <a:tailEnd/>
          </a:ln>
        </p:spPr>
        <p:txBody>
          <a:bodyPr lIns="93296" tIns="46648" rIns="93296" bIns="46648"/>
          <a:lstStyle/>
          <a:p>
            <a:pPr defTabSz="933450"/>
            <a:r>
              <a:rPr lang="en-US" i="1" dirty="0" smtClean="0">
                <a:solidFill>
                  <a:schemeClr val="tx2"/>
                </a:solidFill>
              </a:rPr>
              <a:t>PPHMI:  Value in Use</a:t>
            </a:r>
            <a:endParaRPr lang="en-US" i="1" dirty="0">
              <a:solidFill>
                <a:schemeClr val="tx2"/>
              </a:solidFill>
            </a:endParaRPr>
          </a:p>
        </p:txBody>
      </p:sp>
      <p:sp>
        <p:nvSpPr>
          <p:cNvPr id="8" name="Rectangle 3"/>
          <p:cNvSpPr txBox="1">
            <a:spLocks noChangeArrowheads="1"/>
          </p:cNvSpPr>
          <p:nvPr/>
        </p:nvSpPr>
        <p:spPr bwMode="auto">
          <a:xfrm>
            <a:off x="122238" y="261297"/>
            <a:ext cx="8793162"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pPr eaLnBrk="1" hangingPunct="1"/>
            <a:r>
              <a:rPr lang="en-US" kern="0" dirty="0" smtClean="0"/>
              <a:t>MARKETING ANALYTICS</a:t>
            </a:r>
          </a:p>
        </p:txBody>
      </p:sp>
      <p:sp>
        <p:nvSpPr>
          <p:cNvPr id="2" name="TextBox 1"/>
          <p:cNvSpPr txBox="1"/>
          <p:nvPr/>
        </p:nvSpPr>
        <p:spPr>
          <a:xfrm>
            <a:off x="7596534" y="3804558"/>
            <a:ext cx="1649854" cy="230832"/>
          </a:xfrm>
          <a:prstGeom prst="rect">
            <a:avLst/>
          </a:prstGeom>
          <a:noFill/>
        </p:spPr>
        <p:txBody>
          <a:bodyPr wrap="square" rtlCol="0">
            <a:spAutoFit/>
          </a:bodyPr>
          <a:lstStyle/>
          <a:p>
            <a:r>
              <a:rPr lang="en-US" sz="900" b="0" dirty="0" smtClean="0">
                <a:latin typeface="Times New Roman" panose="02020603050405020304" pitchFamily="18" charset="0"/>
                <a:cs typeface="Times New Roman" panose="02020603050405020304" pitchFamily="18" charset="0"/>
              </a:rPr>
              <a:t>Wtd. Average</a:t>
            </a:r>
            <a:endParaRPr lang="en-US" sz="9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4436248"/>
      </p:ext>
    </p:extLst>
  </p:cSld>
  <p:clrMapOvr>
    <a:masterClrMapping/>
  </p:clrMapOvr>
  <p:transition>
    <p:zoom/>
    <p:sndAc>
      <p:end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33600"/>
            <a:ext cx="767715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6"/>
          <p:cNvSpPr>
            <a:spLocks noChangeArrowheads="1"/>
          </p:cNvSpPr>
          <p:nvPr/>
        </p:nvSpPr>
        <p:spPr bwMode="auto">
          <a:xfrm>
            <a:off x="391121" y="712339"/>
            <a:ext cx="6950625" cy="401637"/>
          </a:xfrm>
          <a:prstGeom prst="rect">
            <a:avLst/>
          </a:prstGeom>
          <a:solidFill>
            <a:schemeClr val="accent2"/>
          </a:solidFill>
          <a:ln w="9525" algn="ctr">
            <a:noFill/>
            <a:round/>
            <a:headEnd/>
            <a:tailEnd/>
          </a:ln>
        </p:spPr>
        <p:txBody>
          <a:bodyPr lIns="93296" tIns="46648" rIns="93296" bIns="46648"/>
          <a:lstStyle/>
          <a:p>
            <a:pPr defTabSz="933450"/>
            <a:r>
              <a:rPr lang="en-US" i="1" dirty="0" smtClean="0">
                <a:solidFill>
                  <a:schemeClr val="tx2"/>
                </a:solidFill>
              </a:rPr>
              <a:t>PPHMI:  Value in Use</a:t>
            </a:r>
            <a:endParaRPr lang="en-US" i="1" dirty="0">
              <a:solidFill>
                <a:schemeClr val="tx2"/>
              </a:solidFill>
            </a:endParaRPr>
          </a:p>
        </p:txBody>
      </p:sp>
      <p:sp>
        <p:nvSpPr>
          <p:cNvPr id="8" name="Rectangle 3"/>
          <p:cNvSpPr txBox="1">
            <a:spLocks noChangeArrowheads="1"/>
          </p:cNvSpPr>
          <p:nvPr/>
        </p:nvSpPr>
        <p:spPr bwMode="auto">
          <a:xfrm>
            <a:off x="122238" y="261297"/>
            <a:ext cx="8793162"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pPr eaLnBrk="1" hangingPunct="1"/>
            <a:r>
              <a:rPr lang="en-US" kern="0" dirty="0" smtClean="0"/>
              <a:t>MARKETING ANALYTICS</a:t>
            </a:r>
          </a:p>
        </p:txBody>
      </p:sp>
    </p:spTree>
    <p:extLst>
      <p:ext uri="{BB962C8B-B14F-4D97-AF65-F5344CB8AC3E}">
        <p14:creationId xmlns:p14="http://schemas.microsoft.com/office/powerpoint/2010/main" val="1855519408"/>
      </p:ext>
    </p:extLst>
  </p:cSld>
  <p:clrMapOvr>
    <a:masterClrMapping/>
  </p:clrMapOvr>
  <p:transition>
    <p:zoom/>
    <p:sndAc>
      <p:end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C6B71568-0528-41AA-B241-E195FE1320B9}" type="slidenum">
              <a:rPr lang="en-US" smtClean="0"/>
              <a:pPr>
                <a:defRPr/>
              </a:pPr>
              <a:t>17</a:t>
            </a:fld>
            <a:endParaRPr lang="en-US"/>
          </a:p>
        </p:txBody>
      </p:sp>
      <p:sp>
        <p:nvSpPr>
          <p:cNvPr id="4" name="Rectangle 36"/>
          <p:cNvSpPr>
            <a:spLocks noChangeArrowheads="1"/>
          </p:cNvSpPr>
          <p:nvPr/>
        </p:nvSpPr>
        <p:spPr bwMode="auto">
          <a:xfrm>
            <a:off x="500063" y="539692"/>
            <a:ext cx="8342410" cy="401637"/>
          </a:xfrm>
          <a:prstGeom prst="rect">
            <a:avLst/>
          </a:prstGeom>
          <a:solidFill>
            <a:schemeClr val="accent2"/>
          </a:solidFill>
          <a:ln w="9525" algn="ctr">
            <a:noFill/>
            <a:round/>
            <a:headEnd/>
            <a:tailEnd/>
          </a:ln>
        </p:spPr>
        <p:txBody>
          <a:bodyPr lIns="93296" tIns="46648" rIns="93296" bIns="46648"/>
          <a:lstStyle/>
          <a:p>
            <a:pPr defTabSz="933450"/>
            <a:r>
              <a:rPr lang="en-US" i="1" dirty="0" smtClean="0">
                <a:solidFill>
                  <a:schemeClr val="tx2"/>
                </a:solidFill>
              </a:rPr>
              <a:t>Basic Company Economics</a:t>
            </a:r>
            <a:endParaRPr lang="en-US" i="1" dirty="0">
              <a:solidFill>
                <a:schemeClr val="tx2"/>
              </a:solidFill>
            </a:endParaRPr>
          </a:p>
        </p:txBody>
      </p:sp>
      <p:sp>
        <p:nvSpPr>
          <p:cNvPr id="5" name="Rectangle 3"/>
          <p:cNvSpPr txBox="1">
            <a:spLocks noChangeArrowheads="1"/>
          </p:cNvSpPr>
          <p:nvPr/>
        </p:nvSpPr>
        <p:spPr bwMode="auto">
          <a:xfrm>
            <a:off x="122238" y="82406"/>
            <a:ext cx="8793162"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pPr eaLnBrk="1" hangingPunct="1"/>
            <a:r>
              <a:rPr lang="en-US" kern="0" dirty="0" smtClean="0"/>
              <a:t>POLYPHONIC HMI</a:t>
            </a:r>
          </a:p>
        </p:txBody>
      </p:sp>
      <p:sp>
        <p:nvSpPr>
          <p:cNvPr id="6" name="Rectangle 3"/>
          <p:cNvSpPr txBox="1">
            <a:spLocks noChangeArrowheads="1"/>
          </p:cNvSpPr>
          <p:nvPr/>
        </p:nvSpPr>
        <p:spPr>
          <a:xfrm>
            <a:off x="500063" y="2228721"/>
            <a:ext cx="8229600" cy="1134965"/>
          </a:xfrm>
          <a:prstGeom prst="rect">
            <a:avLst/>
          </a:prstGeom>
          <a:solidFill>
            <a:schemeClr val="accent1"/>
          </a:solidFill>
        </p:spPr>
        <p:txBody>
          <a:bodyPr/>
          <a:lstStyle>
            <a:lvl1pPr marL="342900" indent="-342900" algn="l" defTabSz="912813" rtl="0" eaLnBrk="0" fontAlgn="base" hangingPunct="0">
              <a:spcBef>
                <a:spcPct val="0"/>
              </a:spcBef>
              <a:spcAft>
                <a:spcPct val="0"/>
              </a:spcAft>
              <a:buSzPct val="120000"/>
              <a:buChar char="•"/>
              <a:defRPr sz="1600">
                <a:solidFill>
                  <a:schemeClr val="tx1"/>
                </a:solidFill>
                <a:latin typeface="+mn-lt"/>
                <a:ea typeface="+mn-ea"/>
                <a:cs typeface="+mn-cs"/>
              </a:defRPr>
            </a:lvl1pPr>
            <a:lvl2pPr marL="147638" indent="-146050" algn="l" defTabSz="912813" rtl="0" eaLnBrk="0" fontAlgn="base" hangingPunct="0">
              <a:spcBef>
                <a:spcPct val="0"/>
              </a:spcBef>
              <a:spcAft>
                <a:spcPct val="0"/>
              </a:spcAft>
              <a:buSzPct val="120000"/>
              <a:buChar char="•"/>
              <a:defRPr sz="1600">
                <a:solidFill>
                  <a:schemeClr val="tx1"/>
                </a:solidFill>
                <a:latin typeface="+mn-lt"/>
              </a:defRPr>
            </a:lvl2pPr>
            <a:lvl3pPr marL="301625" indent="-152400" algn="l" defTabSz="912813" rtl="0" eaLnBrk="0" fontAlgn="base" hangingPunct="0">
              <a:spcBef>
                <a:spcPct val="0"/>
              </a:spcBef>
              <a:spcAft>
                <a:spcPct val="0"/>
              </a:spcAft>
              <a:buChar char="–"/>
              <a:defRPr sz="1600">
                <a:solidFill>
                  <a:schemeClr val="tx1"/>
                </a:solidFill>
                <a:latin typeface="+mn-lt"/>
              </a:defRPr>
            </a:lvl3pPr>
            <a:lvl4pPr marL="441325" indent="-138113" algn="l" defTabSz="912813" rtl="0" eaLnBrk="0" fontAlgn="base" hangingPunct="0">
              <a:spcBef>
                <a:spcPct val="0"/>
              </a:spcBef>
              <a:spcAft>
                <a:spcPct val="0"/>
              </a:spcAft>
              <a:buSzPct val="89000"/>
              <a:buChar char="•"/>
              <a:defRPr sz="1600">
                <a:solidFill>
                  <a:schemeClr val="tx1"/>
                </a:solidFill>
                <a:latin typeface="+mn-lt"/>
              </a:defRPr>
            </a:lvl4pPr>
            <a:lvl5pPr marL="593725" indent="-150813" algn="l" defTabSz="912813" rtl="0" eaLnBrk="0" fontAlgn="base" hangingPunct="0">
              <a:spcBef>
                <a:spcPct val="0"/>
              </a:spcBef>
              <a:spcAft>
                <a:spcPct val="0"/>
              </a:spcAft>
              <a:buSzPct val="75000"/>
              <a:buChar char="–"/>
              <a:defRPr sz="1600">
                <a:solidFill>
                  <a:schemeClr val="tx1"/>
                </a:solidFill>
                <a:latin typeface="+mn-lt"/>
              </a:defRPr>
            </a:lvl5pPr>
            <a:lvl6pPr marL="1050925" indent="-150813" algn="l" defTabSz="912813" rtl="0" fontAlgn="base">
              <a:spcBef>
                <a:spcPct val="0"/>
              </a:spcBef>
              <a:spcAft>
                <a:spcPct val="0"/>
              </a:spcAft>
              <a:buSzPct val="75000"/>
              <a:buChar char="–"/>
              <a:defRPr sz="1600">
                <a:solidFill>
                  <a:schemeClr val="tx1"/>
                </a:solidFill>
                <a:latin typeface="+mn-lt"/>
              </a:defRPr>
            </a:lvl6pPr>
            <a:lvl7pPr marL="1508125" indent="-150813" algn="l" defTabSz="912813" rtl="0" fontAlgn="base">
              <a:spcBef>
                <a:spcPct val="0"/>
              </a:spcBef>
              <a:spcAft>
                <a:spcPct val="0"/>
              </a:spcAft>
              <a:buSzPct val="75000"/>
              <a:buChar char="–"/>
              <a:defRPr sz="1600">
                <a:solidFill>
                  <a:schemeClr val="tx1"/>
                </a:solidFill>
                <a:latin typeface="+mn-lt"/>
              </a:defRPr>
            </a:lvl7pPr>
            <a:lvl8pPr marL="1965325" indent="-150813" algn="l" defTabSz="912813" rtl="0" fontAlgn="base">
              <a:spcBef>
                <a:spcPct val="0"/>
              </a:spcBef>
              <a:spcAft>
                <a:spcPct val="0"/>
              </a:spcAft>
              <a:buSzPct val="75000"/>
              <a:buChar char="–"/>
              <a:defRPr sz="1600">
                <a:solidFill>
                  <a:schemeClr val="tx1"/>
                </a:solidFill>
                <a:latin typeface="+mn-lt"/>
              </a:defRPr>
            </a:lvl8pPr>
            <a:lvl9pPr marL="2422525" indent="-150813" algn="l" defTabSz="912813" rtl="0" fontAlgn="base">
              <a:spcBef>
                <a:spcPct val="0"/>
              </a:spcBef>
              <a:spcAft>
                <a:spcPct val="0"/>
              </a:spcAft>
              <a:buSzPct val="75000"/>
              <a:buChar char="–"/>
              <a:defRPr sz="1600">
                <a:solidFill>
                  <a:schemeClr val="tx1"/>
                </a:solidFill>
                <a:latin typeface="+mn-lt"/>
              </a:defRPr>
            </a:lvl9pPr>
          </a:lstStyle>
          <a:p>
            <a:pPr eaLnBrk="1" hangingPunct="1">
              <a:buFont typeface="Wingdings" panose="05000000000000000000" pitchFamily="2" charset="2"/>
              <a:buChar char="Ø"/>
            </a:pPr>
            <a:r>
              <a:rPr lang="en-US" altLang="en-US" sz="2000" kern="0" dirty="0">
                <a:solidFill>
                  <a:schemeClr val="tx2"/>
                </a:solidFill>
              </a:rPr>
              <a:t>Annual fixed costs are $500K</a:t>
            </a:r>
          </a:p>
          <a:p>
            <a:pPr eaLnBrk="1" hangingPunct="1">
              <a:buFont typeface="Wingdings" panose="05000000000000000000" pitchFamily="2" charset="2"/>
              <a:buChar char="Ø"/>
            </a:pPr>
            <a:endParaRPr lang="en-US" altLang="en-US" sz="2000" kern="0" dirty="0">
              <a:solidFill>
                <a:schemeClr val="tx2"/>
              </a:solidFill>
              <a:latin typeface="+mj-lt"/>
            </a:endParaRPr>
          </a:p>
          <a:p>
            <a:pPr eaLnBrk="1" hangingPunct="1">
              <a:buFont typeface="Wingdings" panose="05000000000000000000" pitchFamily="2" charset="2"/>
              <a:buChar char="Ø"/>
            </a:pPr>
            <a:r>
              <a:rPr lang="en-US" altLang="en-US" sz="2000" kern="0" dirty="0" smtClean="0">
                <a:solidFill>
                  <a:schemeClr val="tx2"/>
                </a:solidFill>
                <a:latin typeface="+mj-lt"/>
              </a:rPr>
              <a:t>PPHMI costs are </a:t>
            </a:r>
            <a:r>
              <a:rPr lang="en-US" altLang="en-US" sz="2000" u="sng" kern="0" dirty="0" smtClean="0">
                <a:solidFill>
                  <a:schemeClr val="tx2"/>
                </a:solidFill>
                <a:latin typeface="+mj-lt"/>
              </a:rPr>
              <a:t>$300 </a:t>
            </a:r>
            <a:r>
              <a:rPr lang="en-US" altLang="en-US" sz="2000" kern="0" dirty="0" smtClean="0">
                <a:solidFill>
                  <a:schemeClr val="tx2"/>
                </a:solidFill>
                <a:latin typeface="+mj-lt"/>
              </a:rPr>
              <a:t>for a 10 song album</a:t>
            </a:r>
          </a:p>
          <a:p>
            <a:pPr marL="0" indent="0" eaLnBrk="1" hangingPunct="1">
              <a:buNone/>
            </a:pPr>
            <a:endParaRPr lang="en-US" altLang="en-US" sz="2000" kern="0" dirty="0">
              <a:solidFill>
                <a:schemeClr val="tx2"/>
              </a:solidFill>
              <a:latin typeface="+mj-lt"/>
            </a:endParaRPr>
          </a:p>
        </p:txBody>
      </p:sp>
      <p:sp>
        <p:nvSpPr>
          <p:cNvPr id="2" name="TextBox 1"/>
          <p:cNvSpPr txBox="1"/>
          <p:nvPr/>
        </p:nvSpPr>
        <p:spPr>
          <a:xfrm>
            <a:off x="500063" y="1149935"/>
            <a:ext cx="8229600" cy="707886"/>
          </a:xfrm>
          <a:prstGeom prst="rect">
            <a:avLst/>
          </a:prstGeom>
          <a:solidFill>
            <a:schemeClr val="bg1">
              <a:lumMod val="85000"/>
            </a:schemeClr>
          </a:solidFill>
        </p:spPr>
        <p:txBody>
          <a:bodyPr wrap="square" rtlCol="0">
            <a:spAutoFit/>
          </a:bodyPr>
          <a:lstStyle/>
          <a:p>
            <a:pPr marL="285750" indent="-285750">
              <a:buFont typeface="Wingdings" panose="05000000000000000000" pitchFamily="2" charset="2"/>
              <a:buChar char="Ø"/>
            </a:pPr>
            <a:r>
              <a:rPr lang="en-US" sz="2000" dirty="0" smtClean="0">
                <a:solidFill>
                  <a:schemeClr val="tx2"/>
                </a:solidFill>
              </a:rPr>
              <a:t>Are </a:t>
            </a:r>
            <a:r>
              <a:rPr lang="en-US" sz="2000" dirty="0" err="1" smtClean="0">
                <a:solidFill>
                  <a:schemeClr val="tx2"/>
                </a:solidFill>
              </a:rPr>
              <a:t>Polyphonic’s</a:t>
            </a:r>
            <a:r>
              <a:rPr lang="en-US" sz="2000" dirty="0" smtClean="0">
                <a:solidFill>
                  <a:schemeClr val="tx2"/>
                </a:solidFill>
              </a:rPr>
              <a:t> breakeven economics favorable or unfavorable?</a:t>
            </a:r>
            <a:endParaRPr lang="en-US" sz="2000" dirty="0">
              <a:solidFill>
                <a:schemeClr val="tx2"/>
              </a:solidFill>
            </a:endParaRPr>
          </a:p>
        </p:txBody>
      </p:sp>
      <p:sp>
        <p:nvSpPr>
          <p:cNvPr id="7" name="Rectangle 6"/>
          <p:cNvSpPr/>
          <p:nvPr/>
        </p:nvSpPr>
        <p:spPr>
          <a:xfrm>
            <a:off x="500063" y="5013848"/>
            <a:ext cx="8229600" cy="1015663"/>
          </a:xfrm>
          <a:prstGeom prst="rect">
            <a:avLst/>
          </a:prstGeom>
          <a:solidFill>
            <a:schemeClr val="accent1"/>
          </a:solidFill>
        </p:spPr>
        <p:txBody>
          <a:bodyPr wrap="square">
            <a:spAutoFit/>
          </a:bodyPr>
          <a:lstStyle/>
          <a:p>
            <a:pPr marL="342900" indent="-342900" eaLnBrk="1" hangingPunct="1">
              <a:buFont typeface="Wingdings" panose="05000000000000000000" pitchFamily="2" charset="2"/>
              <a:buChar char="ü"/>
            </a:pPr>
            <a:r>
              <a:rPr lang="en-US" altLang="en-US" sz="2000" kern="0" dirty="0">
                <a:solidFill>
                  <a:schemeClr val="tx2"/>
                </a:solidFill>
              </a:rPr>
              <a:t>Price </a:t>
            </a:r>
            <a:r>
              <a:rPr lang="en-US" altLang="en-US" sz="2000" kern="0" dirty="0" smtClean="0">
                <a:solidFill>
                  <a:schemeClr val="tx2"/>
                </a:solidFill>
              </a:rPr>
              <a:t>@ </a:t>
            </a:r>
            <a:r>
              <a:rPr lang="en-US" altLang="en-US" sz="2000" kern="0" dirty="0">
                <a:solidFill>
                  <a:schemeClr val="tx2"/>
                </a:solidFill>
              </a:rPr>
              <a:t>$30K:  $500K/$</a:t>
            </a:r>
            <a:r>
              <a:rPr lang="en-US" altLang="en-US" sz="2000" kern="0" dirty="0" smtClean="0">
                <a:solidFill>
                  <a:schemeClr val="tx2"/>
                </a:solidFill>
              </a:rPr>
              <a:t>29,700=17 </a:t>
            </a:r>
            <a:r>
              <a:rPr lang="en-US" altLang="en-US" sz="2000" kern="0" dirty="0">
                <a:solidFill>
                  <a:schemeClr val="tx2"/>
                </a:solidFill>
              </a:rPr>
              <a:t>album </a:t>
            </a:r>
            <a:r>
              <a:rPr lang="en-US" altLang="en-US" sz="2000" kern="0" dirty="0" smtClean="0">
                <a:solidFill>
                  <a:schemeClr val="tx2"/>
                </a:solidFill>
              </a:rPr>
              <a:t>reports</a:t>
            </a:r>
            <a:endParaRPr lang="en-US" altLang="en-US" sz="2000" kern="0" dirty="0">
              <a:solidFill>
                <a:schemeClr val="tx2"/>
              </a:solidFill>
            </a:endParaRPr>
          </a:p>
          <a:p>
            <a:pPr marL="342900" indent="-342900" eaLnBrk="1" hangingPunct="1">
              <a:buFont typeface="Wingdings" panose="05000000000000000000" pitchFamily="2" charset="2"/>
              <a:buChar char="ü"/>
            </a:pPr>
            <a:endParaRPr lang="en-US" altLang="en-US" sz="2000" kern="0" dirty="0">
              <a:solidFill>
                <a:schemeClr val="tx2"/>
              </a:solidFill>
            </a:endParaRPr>
          </a:p>
          <a:p>
            <a:pPr marL="342900" indent="-342900" eaLnBrk="1" hangingPunct="1">
              <a:buFont typeface="Wingdings" panose="05000000000000000000" pitchFamily="2" charset="2"/>
              <a:buChar char="ü"/>
            </a:pPr>
            <a:r>
              <a:rPr lang="en-US" altLang="en-US" sz="2000" kern="0" dirty="0" smtClean="0">
                <a:solidFill>
                  <a:schemeClr val="tx2"/>
                </a:solidFill>
              </a:rPr>
              <a:t>Price </a:t>
            </a:r>
            <a:r>
              <a:rPr lang="en-US" altLang="en-US" sz="2000" kern="0" dirty="0">
                <a:solidFill>
                  <a:schemeClr val="tx2"/>
                </a:solidFill>
              </a:rPr>
              <a:t>@</a:t>
            </a:r>
            <a:r>
              <a:rPr lang="en-US" altLang="en-US" sz="2000" kern="0" dirty="0" smtClean="0">
                <a:solidFill>
                  <a:schemeClr val="tx2"/>
                </a:solidFill>
              </a:rPr>
              <a:t> $</a:t>
            </a:r>
            <a:r>
              <a:rPr lang="en-US" altLang="en-US" sz="2000" kern="0" dirty="0">
                <a:solidFill>
                  <a:schemeClr val="tx2"/>
                </a:solidFill>
              </a:rPr>
              <a:t>9</a:t>
            </a:r>
            <a:r>
              <a:rPr lang="en-US" altLang="en-US" sz="2000" kern="0" dirty="0" smtClean="0">
                <a:solidFill>
                  <a:schemeClr val="tx2"/>
                </a:solidFill>
              </a:rPr>
              <a:t>K:  $500K/$8,700=57 </a:t>
            </a:r>
            <a:r>
              <a:rPr lang="en-US" altLang="en-US" sz="2000" kern="0" dirty="0">
                <a:solidFill>
                  <a:schemeClr val="tx2"/>
                </a:solidFill>
              </a:rPr>
              <a:t>album </a:t>
            </a:r>
            <a:r>
              <a:rPr lang="en-US" altLang="en-US" sz="2000" kern="0" dirty="0" smtClean="0">
                <a:solidFill>
                  <a:schemeClr val="tx2"/>
                </a:solidFill>
              </a:rPr>
              <a:t>reports</a:t>
            </a:r>
            <a:endParaRPr lang="en-US" altLang="en-US" sz="2000" kern="0" dirty="0">
              <a:solidFill>
                <a:schemeClr val="tx2"/>
              </a:solidFill>
            </a:endParaRPr>
          </a:p>
        </p:txBody>
      </p:sp>
      <p:sp>
        <p:nvSpPr>
          <p:cNvPr id="8" name="Rectangle 3"/>
          <p:cNvSpPr txBox="1">
            <a:spLocks noChangeArrowheads="1"/>
          </p:cNvSpPr>
          <p:nvPr/>
        </p:nvSpPr>
        <p:spPr>
          <a:xfrm>
            <a:off x="500063" y="3598362"/>
            <a:ext cx="8229600" cy="1134965"/>
          </a:xfrm>
          <a:prstGeom prst="rect">
            <a:avLst/>
          </a:prstGeom>
          <a:solidFill>
            <a:schemeClr val="accent1"/>
          </a:solidFill>
        </p:spPr>
        <p:txBody>
          <a:bodyPr/>
          <a:lstStyle>
            <a:lvl1pPr marL="342900" indent="-342900" algn="l" defTabSz="912813" rtl="0" eaLnBrk="0" fontAlgn="base" hangingPunct="0">
              <a:spcBef>
                <a:spcPct val="0"/>
              </a:spcBef>
              <a:spcAft>
                <a:spcPct val="0"/>
              </a:spcAft>
              <a:buSzPct val="120000"/>
              <a:buChar char="•"/>
              <a:defRPr sz="1600">
                <a:solidFill>
                  <a:schemeClr val="tx1"/>
                </a:solidFill>
                <a:latin typeface="+mn-lt"/>
                <a:ea typeface="+mn-ea"/>
                <a:cs typeface="+mn-cs"/>
              </a:defRPr>
            </a:lvl1pPr>
            <a:lvl2pPr marL="147638" indent="-146050" algn="l" defTabSz="912813" rtl="0" eaLnBrk="0" fontAlgn="base" hangingPunct="0">
              <a:spcBef>
                <a:spcPct val="0"/>
              </a:spcBef>
              <a:spcAft>
                <a:spcPct val="0"/>
              </a:spcAft>
              <a:buSzPct val="120000"/>
              <a:buChar char="•"/>
              <a:defRPr sz="1600">
                <a:solidFill>
                  <a:schemeClr val="tx1"/>
                </a:solidFill>
                <a:latin typeface="+mn-lt"/>
              </a:defRPr>
            </a:lvl2pPr>
            <a:lvl3pPr marL="301625" indent="-152400" algn="l" defTabSz="912813" rtl="0" eaLnBrk="0" fontAlgn="base" hangingPunct="0">
              <a:spcBef>
                <a:spcPct val="0"/>
              </a:spcBef>
              <a:spcAft>
                <a:spcPct val="0"/>
              </a:spcAft>
              <a:buChar char="–"/>
              <a:defRPr sz="1600">
                <a:solidFill>
                  <a:schemeClr val="tx1"/>
                </a:solidFill>
                <a:latin typeface="+mn-lt"/>
              </a:defRPr>
            </a:lvl3pPr>
            <a:lvl4pPr marL="441325" indent="-138113" algn="l" defTabSz="912813" rtl="0" eaLnBrk="0" fontAlgn="base" hangingPunct="0">
              <a:spcBef>
                <a:spcPct val="0"/>
              </a:spcBef>
              <a:spcAft>
                <a:spcPct val="0"/>
              </a:spcAft>
              <a:buSzPct val="89000"/>
              <a:buChar char="•"/>
              <a:defRPr sz="1600">
                <a:solidFill>
                  <a:schemeClr val="tx1"/>
                </a:solidFill>
                <a:latin typeface="+mn-lt"/>
              </a:defRPr>
            </a:lvl4pPr>
            <a:lvl5pPr marL="593725" indent="-150813" algn="l" defTabSz="912813" rtl="0" eaLnBrk="0" fontAlgn="base" hangingPunct="0">
              <a:spcBef>
                <a:spcPct val="0"/>
              </a:spcBef>
              <a:spcAft>
                <a:spcPct val="0"/>
              </a:spcAft>
              <a:buSzPct val="75000"/>
              <a:buChar char="–"/>
              <a:defRPr sz="1600">
                <a:solidFill>
                  <a:schemeClr val="tx1"/>
                </a:solidFill>
                <a:latin typeface="+mn-lt"/>
              </a:defRPr>
            </a:lvl5pPr>
            <a:lvl6pPr marL="1050925" indent="-150813" algn="l" defTabSz="912813" rtl="0" fontAlgn="base">
              <a:spcBef>
                <a:spcPct val="0"/>
              </a:spcBef>
              <a:spcAft>
                <a:spcPct val="0"/>
              </a:spcAft>
              <a:buSzPct val="75000"/>
              <a:buChar char="–"/>
              <a:defRPr sz="1600">
                <a:solidFill>
                  <a:schemeClr val="tx1"/>
                </a:solidFill>
                <a:latin typeface="+mn-lt"/>
              </a:defRPr>
            </a:lvl6pPr>
            <a:lvl7pPr marL="1508125" indent="-150813" algn="l" defTabSz="912813" rtl="0" fontAlgn="base">
              <a:spcBef>
                <a:spcPct val="0"/>
              </a:spcBef>
              <a:spcAft>
                <a:spcPct val="0"/>
              </a:spcAft>
              <a:buSzPct val="75000"/>
              <a:buChar char="–"/>
              <a:defRPr sz="1600">
                <a:solidFill>
                  <a:schemeClr val="tx1"/>
                </a:solidFill>
                <a:latin typeface="+mn-lt"/>
              </a:defRPr>
            </a:lvl7pPr>
            <a:lvl8pPr marL="1965325" indent="-150813" algn="l" defTabSz="912813" rtl="0" fontAlgn="base">
              <a:spcBef>
                <a:spcPct val="0"/>
              </a:spcBef>
              <a:spcAft>
                <a:spcPct val="0"/>
              </a:spcAft>
              <a:buSzPct val="75000"/>
              <a:buChar char="–"/>
              <a:defRPr sz="1600">
                <a:solidFill>
                  <a:schemeClr val="tx1"/>
                </a:solidFill>
                <a:latin typeface="+mn-lt"/>
              </a:defRPr>
            </a:lvl8pPr>
            <a:lvl9pPr marL="2422525" indent="-150813" algn="l" defTabSz="912813" rtl="0" fontAlgn="base">
              <a:spcBef>
                <a:spcPct val="0"/>
              </a:spcBef>
              <a:spcAft>
                <a:spcPct val="0"/>
              </a:spcAft>
              <a:buSzPct val="75000"/>
              <a:buChar char="–"/>
              <a:defRPr sz="1600">
                <a:solidFill>
                  <a:schemeClr val="tx1"/>
                </a:solidFill>
                <a:latin typeface="+mn-lt"/>
              </a:defRPr>
            </a:lvl9pPr>
          </a:lstStyle>
          <a:p>
            <a:pPr eaLnBrk="1" hangingPunct="1">
              <a:buFont typeface="Wingdings" panose="05000000000000000000" pitchFamily="2" charset="2"/>
              <a:buChar char="Ø"/>
            </a:pPr>
            <a:r>
              <a:rPr lang="en-US" altLang="en-US" sz="2000" kern="0" dirty="0" smtClean="0">
                <a:solidFill>
                  <a:schemeClr val="tx2"/>
                </a:solidFill>
              </a:rPr>
              <a:t>Labels spend $3,000-$10,000 per song for research</a:t>
            </a:r>
            <a:endParaRPr lang="en-US" altLang="en-US" sz="2000" kern="0" dirty="0">
              <a:solidFill>
                <a:schemeClr val="tx2"/>
              </a:solidFill>
            </a:endParaRPr>
          </a:p>
          <a:p>
            <a:pPr eaLnBrk="1" hangingPunct="1">
              <a:buFont typeface="Wingdings" panose="05000000000000000000" pitchFamily="2" charset="2"/>
              <a:buChar char="Ø"/>
            </a:pPr>
            <a:endParaRPr lang="en-US" altLang="en-US" sz="2000" kern="0" dirty="0">
              <a:solidFill>
                <a:schemeClr val="tx2"/>
              </a:solidFill>
              <a:latin typeface="+mj-lt"/>
            </a:endParaRPr>
          </a:p>
          <a:p>
            <a:pPr eaLnBrk="1" hangingPunct="1">
              <a:buFont typeface="Wingdings" panose="05000000000000000000" pitchFamily="2" charset="2"/>
              <a:buChar char="Ø"/>
            </a:pPr>
            <a:r>
              <a:rPr lang="en-US" altLang="en-US" sz="2000" kern="0" dirty="0" smtClean="0">
                <a:solidFill>
                  <a:schemeClr val="tx2"/>
                </a:solidFill>
                <a:latin typeface="+mj-lt"/>
              </a:rPr>
              <a:t>Let’s assume labels currently test 3 songs per album</a:t>
            </a:r>
          </a:p>
          <a:p>
            <a:pPr marL="0" indent="0" eaLnBrk="1" hangingPunct="1">
              <a:buNone/>
            </a:pPr>
            <a:endParaRPr lang="en-US" altLang="en-US" sz="2000" kern="0" dirty="0">
              <a:solidFill>
                <a:schemeClr val="tx2"/>
              </a:solidFill>
              <a:latin typeface="+mj-lt"/>
            </a:endParaRPr>
          </a:p>
        </p:txBody>
      </p:sp>
    </p:spTree>
    <p:extLst>
      <p:ext uri="{BB962C8B-B14F-4D97-AF65-F5344CB8AC3E}">
        <p14:creationId xmlns:p14="http://schemas.microsoft.com/office/powerpoint/2010/main" val="4290831087"/>
      </p:ext>
    </p:extLst>
  </p:cSld>
  <p:clrMapOvr>
    <a:masterClrMapping/>
  </p:clrMapOvr>
  <p:transition>
    <p:zoom/>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C0BF712-6E9A-4379-8A53-CC0095B80EC5}" type="slidenum">
              <a:rPr lang="en-US" smtClean="0"/>
              <a:pPr>
                <a:defRPr/>
              </a:pPr>
              <a:t>18</a:t>
            </a:fld>
            <a:endParaRPr lang="en-US"/>
          </a:p>
        </p:txBody>
      </p:sp>
      <p:sp>
        <p:nvSpPr>
          <p:cNvPr id="5" name="Rectangle 36"/>
          <p:cNvSpPr>
            <a:spLocks noChangeArrowheads="1"/>
          </p:cNvSpPr>
          <p:nvPr/>
        </p:nvSpPr>
        <p:spPr bwMode="auto">
          <a:xfrm>
            <a:off x="391121" y="712339"/>
            <a:ext cx="6950625" cy="401637"/>
          </a:xfrm>
          <a:prstGeom prst="rect">
            <a:avLst/>
          </a:prstGeom>
          <a:solidFill>
            <a:schemeClr val="accent2"/>
          </a:solidFill>
          <a:ln w="9525" algn="ctr">
            <a:noFill/>
            <a:round/>
            <a:headEnd/>
            <a:tailEnd/>
          </a:ln>
        </p:spPr>
        <p:txBody>
          <a:bodyPr lIns="93296" tIns="46648" rIns="93296" bIns="46648"/>
          <a:lstStyle/>
          <a:p>
            <a:pPr defTabSz="933450"/>
            <a:r>
              <a:rPr lang="en-US" i="1" dirty="0" smtClean="0">
                <a:solidFill>
                  <a:schemeClr val="tx2"/>
                </a:solidFill>
              </a:rPr>
              <a:t>PPHMI:  Value in Use</a:t>
            </a:r>
            <a:endParaRPr lang="en-US" i="1" dirty="0">
              <a:solidFill>
                <a:schemeClr val="tx2"/>
              </a:solidFill>
            </a:endParaRPr>
          </a:p>
        </p:txBody>
      </p:sp>
      <p:sp>
        <p:nvSpPr>
          <p:cNvPr id="6" name="Rectangle 3"/>
          <p:cNvSpPr txBox="1">
            <a:spLocks noChangeArrowheads="1"/>
          </p:cNvSpPr>
          <p:nvPr/>
        </p:nvSpPr>
        <p:spPr bwMode="auto">
          <a:xfrm>
            <a:off x="122238" y="261297"/>
            <a:ext cx="8793162"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pPr eaLnBrk="1" hangingPunct="1"/>
            <a:r>
              <a:rPr lang="en-US" kern="0" dirty="0" smtClean="0"/>
              <a:t>MARKETING ANALYTICS</a:t>
            </a:r>
          </a:p>
        </p:txBody>
      </p:sp>
      <p:sp>
        <p:nvSpPr>
          <p:cNvPr id="7" name="Rounded Rectangle 6"/>
          <p:cNvSpPr/>
          <p:nvPr/>
        </p:nvSpPr>
        <p:spPr bwMode="auto">
          <a:xfrm>
            <a:off x="391120" y="1365274"/>
            <a:ext cx="6950625" cy="376644"/>
          </a:xfrm>
          <a:prstGeom prst="roundRect">
            <a:avLst/>
          </a:prstGeom>
          <a:solidFill>
            <a:schemeClr val="accent3">
              <a:lumMod val="85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285750" marR="0" indent="-285750" defTabSz="933450" rtl="0" eaLnBrk="1" fontAlgn="base" latinLnBrk="0" hangingPunct="1">
              <a:lnSpc>
                <a:spcPct val="100000"/>
              </a:lnSpc>
              <a:spcBef>
                <a:spcPct val="50000"/>
              </a:spcBef>
              <a:spcAft>
                <a:spcPct val="0"/>
              </a:spcAft>
              <a:buClrTx/>
              <a:buSzTx/>
              <a:buFont typeface="Wingdings" panose="05000000000000000000" pitchFamily="2" charset="2"/>
              <a:buChar char="Ø"/>
              <a:tabLst/>
            </a:pPr>
            <a:r>
              <a:rPr lang="en-US" dirty="0" smtClean="0">
                <a:solidFill>
                  <a:schemeClr val="tx2"/>
                </a:solidFill>
              </a:rPr>
              <a:t>Despite the value created by HSS, it was not widely adopted</a:t>
            </a:r>
            <a:endParaRPr kumimoji="0" lang="en-US" sz="1600" b="1" i="0" u="none" strike="noStrike" cap="none" normalizeH="0" baseline="0" dirty="0" smtClean="0">
              <a:ln>
                <a:noFill/>
              </a:ln>
              <a:solidFill>
                <a:schemeClr val="tx2"/>
              </a:solidFill>
              <a:effectLst/>
            </a:endParaRPr>
          </a:p>
        </p:txBody>
      </p:sp>
      <p:sp>
        <p:nvSpPr>
          <p:cNvPr id="9" name="Content Placeholder 2"/>
          <p:cNvSpPr>
            <a:spLocks noGrp="1"/>
          </p:cNvSpPr>
          <p:nvPr/>
        </p:nvSpPr>
        <p:spPr>
          <a:xfrm>
            <a:off x="903515" y="2374248"/>
            <a:ext cx="6291942" cy="2742037"/>
          </a:xfrm>
          <a:prstGeom prst="rect">
            <a:avLst/>
          </a:prstGeom>
          <a:solidFill>
            <a:schemeClr val="bg1">
              <a:lumMod val="95000"/>
            </a:schemeClr>
          </a:solidFill>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lvl="1">
              <a:buClr>
                <a:schemeClr val="tx2"/>
              </a:buClr>
              <a:buFont typeface="Wingdings" panose="05000000000000000000" pitchFamily="2" charset="2"/>
              <a:buChar char="Ø"/>
            </a:pPr>
            <a:r>
              <a:rPr lang="en-US" sz="2400" b="1" dirty="0" smtClean="0">
                <a:solidFill>
                  <a:schemeClr val="tx2"/>
                </a:solidFill>
              </a:rPr>
              <a:t>A</a:t>
            </a:r>
            <a:r>
              <a:rPr lang="en-US" sz="2400" dirty="0" smtClean="0">
                <a:solidFill>
                  <a:schemeClr val="tx2"/>
                </a:solidFill>
              </a:rPr>
              <a:t>dvantage (relative to status quo)</a:t>
            </a:r>
          </a:p>
          <a:p>
            <a:pPr lvl="1">
              <a:buClr>
                <a:schemeClr val="tx2"/>
              </a:buClr>
              <a:buFont typeface="Wingdings" panose="05000000000000000000" pitchFamily="2" charset="2"/>
              <a:buChar char="Ø"/>
            </a:pPr>
            <a:r>
              <a:rPr lang="en-US" sz="2400" b="1" dirty="0" smtClean="0">
                <a:solidFill>
                  <a:schemeClr val="tx2"/>
                </a:solidFill>
              </a:rPr>
              <a:t>C</a:t>
            </a:r>
            <a:r>
              <a:rPr lang="en-US" sz="2400" dirty="0" smtClean="0">
                <a:solidFill>
                  <a:schemeClr val="tx2"/>
                </a:solidFill>
              </a:rPr>
              <a:t>ompatibility (with existing systems)</a:t>
            </a:r>
          </a:p>
          <a:p>
            <a:pPr lvl="1">
              <a:buClr>
                <a:schemeClr val="tx2"/>
              </a:buClr>
              <a:buFont typeface="Wingdings" panose="05000000000000000000" pitchFamily="2" charset="2"/>
              <a:buChar char="Ø"/>
            </a:pPr>
            <a:r>
              <a:rPr lang="en-US" sz="2400" b="1" dirty="0" smtClean="0">
                <a:solidFill>
                  <a:schemeClr val="tx2"/>
                </a:solidFill>
              </a:rPr>
              <a:t>C</a:t>
            </a:r>
            <a:r>
              <a:rPr lang="en-US" sz="2400" dirty="0" smtClean="0">
                <a:solidFill>
                  <a:schemeClr val="tx2"/>
                </a:solidFill>
              </a:rPr>
              <a:t>omplexity (easy to understand)</a:t>
            </a:r>
          </a:p>
          <a:p>
            <a:pPr lvl="1">
              <a:buClr>
                <a:schemeClr val="tx2"/>
              </a:buClr>
              <a:buFont typeface="Wingdings" panose="05000000000000000000" pitchFamily="2" charset="2"/>
              <a:buChar char="Ø"/>
            </a:pPr>
            <a:r>
              <a:rPr lang="en-US" sz="2400" b="1" dirty="0" smtClean="0">
                <a:solidFill>
                  <a:schemeClr val="tx2"/>
                </a:solidFill>
              </a:rPr>
              <a:t>O</a:t>
            </a:r>
            <a:r>
              <a:rPr lang="en-US" sz="2400" dirty="0" smtClean="0">
                <a:solidFill>
                  <a:schemeClr val="tx2"/>
                </a:solidFill>
              </a:rPr>
              <a:t>bservable (benefits)</a:t>
            </a:r>
          </a:p>
          <a:p>
            <a:pPr lvl="1">
              <a:buClr>
                <a:schemeClr val="tx2"/>
              </a:buClr>
              <a:buFont typeface="Wingdings" panose="05000000000000000000" pitchFamily="2" charset="2"/>
              <a:buChar char="Ø"/>
            </a:pPr>
            <a:r>
              <a:rPr lang="en-US" sz="2400" b="1" dirty="0" smtClean="0">
                <a:solidFill>
                  <a:schemeClr val="tx2"/>
                </a:solidFill>
              </a:rPr>
              <a:t>R</a:t>
            </a:r>
            <a:r>
              <a:rPr lang="en-US" sz="2400" dirty="0" smtClean="0">
                <a:solidFill>
                  <a:schemeClr val="tx2"/>
                </a:solidFill>
              </a:rPr>
              <a:t>isk (of failure)</a:t>
            </a:r>
          </a:p>
          <a:p>
            <a:pPr lvl="1">
              <a:buClr>
                <a:schemeClr val="tx2"/>
              </a:buClr>
              <a:buFont typeface="Wingdings" panose="05000000000000000000" pitchFamily="2" charset="2"/>
              <a:buChar char="Ø"/>
            </a:pPr>
            <a:r>
              <a:rPr lang="en-US" sz="2400" b="1" dirty="0" smtClean="0">
                <a:solidFill>
                  <a:schemeClr val="tx2"/>
                </a:solidFill>
              </a:rPr>
              <a:t>D</a:t>
            </a:r>
            <a:r>
              <a:rPr lang="en-US" sz="2400" dirty="0" smtClean="0">
                <a:solidFill>
                  <a:schemeClr val="tx2"/>
                </a:solidFill>
              </a:rPr>
              <a:t>ivisibility (Easy to try?)</a:t>
            </a:r>
            <a:endParaRPr lang="en-US" sz="2400" dirty="0">
              <a:solidFill>
                <a:schemeClr val="tx2"/>
              </a:solidFill>
            </a:endParaRPr>
          </a:p>
        </p:txBody>
      </p:sp>
    </p:spTree>
    <p:extLst>
      <p:ext uri="{BB962C8B-B14F-4D97-AF65-F5344CB8AC3E}">
        <p14:creationId xmlns:p14="http://schemas.microsoft.com/office/powerpoint/2010/main" val="2292416282"/>
      </p:ext>
    </p:extLst>
  </p:cSld>
  <p:clrMapOvr>
    <a:masterClrMapping/>
  </p:clrMapOvr>
  <p:transition>
    <p:zoom/>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7043058" y="6675438"/>
            <a:ext cx="1905000" cy="182562"/>
          </a:xfrm>
        </p:spPr>
        <p:txBody>
          <a:bodyPr/>
          <a:lstStyle/>
          <a:p>
            <a:fld id="{F03E32A1-09B7-4C1C-B0A0-08163D90A171}" type="slidenum">
              <a:rPr lang="en-US" smtClean="0"/>
              <a:pPr/>
              <a:t>1</a:t>
            </a:fld>
            <a:endParaRPr lang="en-US"/>
          </a:p>
        </p:txBody>
      </p:sp>
      <p:sp>
        <p:nvSpPr>
          <p:cNvPr id="5" name="Rectangle 4"/>
          <p:cNvSpPr txBox="1">
            <a:spLocks noGrp="1" noChangeArrowheads="1"/>
          </p:cNvSpPr>
          <p:nvPr>
            <p:ph type="title"/>
          </p:nvPr>
        </p:nvSpPr>
        <p:spPr bwMode="gray">
          <a:xfrm>
            <a:off x="122238" y="234950"/>
            <a:ext cx="8793162" cy="29238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kern="0" dirty="0" smtClean="0"/>
              <a:t>CONSUMER BEHAVIOR</a:t>
            </a:r>
          </a:p>
        </p:txBody>
      </p:sp>
      <p:sp>
        <p:nvSpPr>
          <p:cNvPr id="6" name="Rectangle 36"/>
          <p:cNvSpPr>
            <a:spLocks noChangeArrowheads="1"/>
          </p:cNvSpPr>
          <p:nvPr/>
        </p:nvSpPr>
        <p:spPr bwMode="auto">
          <a:xfrm>
            <a:off x="476250" y="741363"/>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A Model of The Decision Making Process</a:t>
            </a:r>
            <a:endParaRPr lang="en-US" sz="1800" i="1" dirty="0">
              <a:solidFill>
                <a:schemeClr val="tx2"/>
              </a:solidFill>
            </a:endParaRPr>
          </a:p>
        </p:txBody>
      </p:sp>
      <p:sp>
        <p:nvSpPr>
          <p:cNvPr id="7" name="Rectangle 6"/>
          <p:cNvSpPr/>
          <p:nvPr/>
        </p:nvSpPr>
        <p:spPr bwMode="auto">
          <a:xfrm>
            <a:off x="2764980" y="1638853"/>
            <a:ext cx="2699657" cy="674914"/>
          </a:xfrm>
          <a:prstGeom prst="rect">
            <a:avLst/>
          </a:prstGeom>
          <a:solidFill>
            <a:schemeClr val="accent2"/>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8" name="TextBox 7"/>
          <p:cNvSpPr txBox="1"/>
          <p:nvPr/>
        </p:nvSpPr>
        <p:spPr>
          <a:xfrm>
            <a:off x="3135093" y="1811927"/>
            <a:ext cx="1959429" cy="338554"/>
          </a:xfrm>
          <a:prstGeom prst="rect">
            <a:avLst/>
          </a:prstGeom>
          <a:noFill/>
        </p:spPr>
        <p:txBody>
          <a:bodyPr wrap="square" rtlCol="0">
            <a:spAutoFit/>
          </a:bodyPr>
          <a:lstStyle/>
          <a:p>
            <a:r>
              <a:rPr lang="en-US" i="1" dirty="0" smtClean="0">
                <a:solidFill>
                  <a:schemeClr val="tx2"/>
                </a:solidFill>
              </a:rPr>
              <a:t>NEEDS TRIGGER</a:t>
            </a:r>
            <a:endParaRPr lang="en-US" i="1" dirty="0">
              <a:solidFill>
                <a:schemeClr val="tx2"/>
              </a:solidFill>
            </a:endParaRPr>
          </a:p>
        </p:txBody>
      </p:sp>
      <p:sp>
        <p:nvSpPr>
          <p:cNvPr id="9" name="Rectangle 8"/>
          <p:cNvSpPr/>
          <p:nvPr/>
        </p:nvSpPr>
        <p:spPr bwMode="auto">
          <a:xfrm>
            <a:off x="2775862" y="2607703"/>
            <a:ext cx="2699657" cy="674914"/>
          </a:xfrm>
          <a:prstGeom prst="rect">
            <a:avLst/>
          </a:prstGeom>
          <a:solidFill>
            <a:schemeClr val="accent2"/>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0" name="TextBox 9"/>
          <p:cNvSpPr txBox="1"/>
          <p:nvPr/>
        </p:nvSpPr>
        <p:spPr>
          <a:xfrm>
            <a:off x="3145975" y="2661031"/>
            <a:ext cx="1959429" cy="584775"/>
          </a:xfrm>
          <a:prstGeom prst="rect">
            <a:avLst/>
          </a:prstGeom>
          <a:noFill/>
        </p:spPr>
        <p:txBody>
          <a:bodyPr wrap="square" rtlCol="0">
            <a:spAutoFit/>
          </a:bodyPr>
          <a:lstStyle/>
          <a:p>
            <a:pPr algn="ctr"/>
            <a:r>
              <a:rPr lang="en-US" i="1" dirty="0" smtClean="0">
                <a:solidFill>
                  <a:schemeClr val="tx2"/>
                </a:solidFill>
              </a:rPr>
              <a:t>INFORMATION SEARCH</a:t>
            </a:r>
            <a:endParaRPr lang="en-US" i="1" dirty="0">
              <a:solidFill>
                <a:schemeClr val="tx2"/>
              </a:solidFill>
            </a:endParaRPr>
          </a:p>
        </p:txBody>
      </p:sp>
      <p:sp>
        <p:nvSpPr>
          <p:cNvPr id="11" name="Rectangle 10"/>
          <p:cNvSpPr/>
          <p:nvPr/>
        </p:nvSpPr>
        <p:spPr bwMode="auto">
          <a:xfrm>
            <a:off x="2786752" y="3587419"/>
            <a:ext cx="2699657" cy="674914"/>
          </a:xfrm>
          <a:prstGeom prst="rect">
            <a:avLst/>
          </a:prstGeom>
          <a:solidFill>
            <a:schemeClr val="accent2"/>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2" name="TextBox 11"/>
          <p:cNvSpPr txBox="1"/>
          <p:nvPr/>
        </p:nvSpPr>
        <p:spPr>
          <a:xfrm>
            <a:off x="2884715" y="3521001"/>
            <a:ext cx="2492828" cy="830997"/>
          </a:xfrm>
          <a:prstGeom prst="rect">
            <a:avLst/>
          </a:prstGeom>
          <a:noFill/>
        </p:spPr>
        <p:txBody>
          <a:bodyPr wrap="square" rtlCol="0">
            <a:spAutoFit/>
          </a:bodyPr>
          <a:lstStyle/>
          <a:p>
            <a:pPr algn="ctr"/>
            <a:r>
              <a:rPr lang="en-US" i="1" dirty="0" smtClean="0">
                <a:solidFill>
                  <a:schemeClr val="tx2"/>
                </a:solidFill>
              </a:rPr>
              <a:t>INFORMATION PROCESSING AND EVALUATION</a:t>
            </a:r>
            <a:endParaRPr lang="en-US" i="1" dirty="0">
              <a:solidFill>
                <a:schemeClr val="tx2"/>
              </a:solidFill>
            </a:endParaRPr>
          </a:p>
        </p:txBody>
      </p:sp>
      <p:sp>
        <p:nvSpPr>
          <p:cNvPr id="13" name="Rectangle 12"/>
          <p:cNvSpPr/>
          <p:nvPr/>
        </p:nvSpPr>
        <p:spPr bwMode="auto">
          <a:xfrm>
            <a:off x="2786748" y="4578041"/>
            <a:ext cx="2699657" cy="674914"/>
          </a:xfrm>
          <a:prstGeom prst="rect">
            <a:avLst/>
          </a:prstGeom>
          <a:solidFill>
            <a:schemeClr val="accent2"/>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4" name="TextBox 13"/>
          <p:cNvSpPr txBox="1"/>
          <p:nvPr/>
        </p:nvSpPr>
        <p:spPr>
          <a:xfrm>
            <a:off x="3156861" y="4631369"/>
            <a:ext cx="1959429" cy="584775"/>
          </a:xfrm>
          <a:prstGeom prst="rect">
            <a:avLst/>
          </a:prstGeom>
          <a:noFill/>
        </p:spPr>
        <p:txBody>
          <a:bodyPr wrap="square" rtlCol="0">
            <a:spAutoFit/>
          </a:bodyPr>
          <a:lstStyle/>
          <a:p>
            <a:pPr algn="ctr"/>
            <a:r>
              <a:rPr lang="en-US" i="1" dirty="0" smtClean="0">
                <a:solidFill>
                  <a:schemeClr val="tx2"/>
                </a:solidFill>
              </a:rPr>
              <a:t>PURCHASE DECISION</a:t>
            </a:r>
            <a:endParaRPr lang="en-US" i="1" dirty="0">
              <a:solidFill>
                <a:schemeClr val="tx2"/>
              </a:solidFill>
            </a:endParaRPr>
          </a:p>
        </p:txBody>
      </p:sp>
      <p:sp>
        <p:nvSpPr>
          <p:cNvPr id="15" name="Rectangle 14"/>
          <p:cNvSpPr/>
          <p:nvPr/>
        </p:nvSpPr>
        <p:spPr bwMode="auto">
          <a:xfrm>
            <a:off x="2764980" y="5601279"/>
            <a:ext cx="2699657" cy="674914"/>
          </a:xfrm>
          <a:prstGeom prst="rect">
            <a:avLst/>
          </a:prstGeom>
          <a:solidFill>
            <a:schemeClr val="accent2"/>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6" name="TextBox 15"/>
          <p:cNvSpPr txBox="1"/>
          <p:nvPr/>
        </p:nvSpPr>
        <p:spPr>
          <a:xfrm>
            <a:off x="3135093" y="5643721"/>
            <a:ext cx="1959429" cy="584775"/>
          </a:xfrm>
          <a:prstGeom prst="rect">
            <a:avLst/>
          </a:prstGeom>
          <a:noFill/>
        </p:spPr>
        <p:txBody>
          <a:bodyPr wrap="square" rtlCol="0">
            <a:spAutoFit/>
          </a:bodyPr>
          <a:lstStyle/>
          <a:p>
            <a:pPr algn="ctr"/>
            <a:r>
              <a:rPr lang="en-US" i="1" dirty="0" smtClean="0">
                <a:solidFill>
                  <a:schemeClr val="tx2"/>
                </a:solidFill>
              </a:rPr>
              <a:t>POST PURCHASE EVALUATION</a:t>
            </a:r>
            <a:endParaRPr lang="en-US" i="1" dirty="0">
              <a:solidFill>
                <a:schemeClr val="tx2"/>
              </a:solidFill>
            </a:endParaRPr>
          </a:p>
        </p:txBody>
      </p:sp>
      <p:sp>
        <p:nvSpPr>
          <p:cNvPr id="3" name="TextBox 2"/>
          <p:cNvSpPr txBox="1"/>
          <p:nvPr/>
        </p:nvSpPr>
        <p:spPr>
          <a:xfrm>
            <a:off x="6890657" y="3936499"/>
            <a:ext cx="2024743" cy="830997"/>
          </a:xfrm>
          <a:prstGeom prst="rect">
            <a:avLst/>
          </a:prstGeom>
          <a:solidFill>
            <a:schemeClr val="bg1">
              <a:lumMod val="85000"/>
            </a:schemeClr>
          </a:solidFill>
        </p:spPr>
        <p:txBody>
          <a:bodyPr wrap="square" rtlCol="0">
            <a:spAutoFit/>
          </a:bodyPr>
          <a:lstStyle/>
          <a:p>
            <a:pPr algn="ctr"/>
            <a:r>
              <a:rPr lang="en-US" dirty="0" smtClean="0">
                <a:solidFill>
                  <a:schemeClr val="tx2"/>
                </a:solidFill>
              </a:rPr>
              <a:t>Our attention today will be focused here.</a:t>
            </a:r>
            <a:endParaRPr lang="en-US" dirty="0">
              <a:solidFill>
                <a:schemeClr val="tx2"/>
              </a:solidFill>
            </a:endParaRPr>
          </a:p>
        </p:txBody>
      </p:sp>
      <p:sp>
        <p:nvSpPr>
          <p:cNvPr id="17" name="Oval 16"/>
          <p:cNvSpPr/>
          <p:nvPr/>
        </p:nvSpPr>
        <p:spPr bwMode="auto">
          <a:xfrm>
            <a:off x="2084621" y="3444199"/>
            <a:ext cx="4060371" cy="2007149"/>
          </a:xfrm>
          <a:prstGeom prst="ellipse">
            <a:avLst/>
          </a:prstGeom>
          <a:noFill/>
          <a:ln w="9525" cap="flat" cmpd="sng" algn="ctr">
            <a:solidFill>
              <a:srgbClr val="FF0000"/>
            </a:solid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8" name="Right Arrow 17"/>
          <p:cNvSpPr/>
          <p:nvPr/>
        </p:nvSpPr>
        <p:spPr bwMode="auto">
          <a:xfrm>
            <a:off x="6188536" y="4319221"/>
            <a:ext cx="702131" cy="222581"/>
          </a:xfrm>
          <a:prstGeom prst="rightArrow">
            <a:avLst/>
          </a:prstGeom>
          <a:solidFill>
            <a:schemeClr val="tx2"/>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912288781"/>
      </p:ext>
    </p:extLst>
  </p:cSld>
  <p:clrMapOvr>
    <a:masterClrMapping/>
  </p:clrMapOvr>
  <p:transition>
    <p:zoom/>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C0BF712-6E9A-4379-8A53-CC0095B80EC5}" type="slidenum">
              <a:rPr lang="en-US" smtClean="0"/>
              <a:pPr>
                <a:defRPr/>
              </a:pPr>
              <a:t>19</a:t>
            </a:fld>
            <a:endParaRPr lang="en-US"/>
          </a:p>
        </p:txBody>
      </p:sp>
      <p:pic>
        <p:nvPicPr>
          <p:cNvPr id="6" name="Picture 5"/>
          <p:cNvPicPr>
            <a:picLocks noChangeAspect="1"/>
          </p:cNvPicPr>
          <p:nvPr/>
        </p:nvPicPr>
        <p:blipFill rotWithShape="1">
          <a:blip r:embed="rId2"/>
          <a:srcRect l="24000" t="14226" r="25464" b="15902"/>
          <a:stretch/>
        </p:blipFill>
        <p:spPr>
          <a:xfrm>
            <a:off x="646298" y="980022"/>
            <a:ext cx="7316602" cy="5690288"/>
          </a:xfrm>
          <a:prstGeom prst="rect">
            <a:avLst/>
          </a:prstGeom>
        </p:spPr>
      </p:pic>
      <p:sp>
        <p:nvSpPr>
          <p:cNvPr id="7" name="Rectangle 36"/>
          <p:cNvSpPr>
            <a:spLocks noChangeArrowheads="1"/>
          </p:cNvSpPr>
          <p:nvPr/>
        </p:nvSpPr>
        <p:spPr bwMode="auto">
          <a:xfrm>
            <a:off x="500063" y="605007"/>
            <a:ext cx="6775450" cy="401637"/>
          </a:xfrm>
          <a:prstGeom prst="rect">
            <a:avLst/>
          </a:prstGeom>
          <a:solidFill>
            <a:schemeClr val="accent2"/>
          </a:solidFill>
          <a:ln w="9525" algn="ctr">
            <a:noFill/>
            <a:round/>
            <a:headEnd/>
            <a:tailEnd/>
          </a:ln>
        </p:spPr>
        <p:txBody>
          <a:bodyPr lIns="93296" tIns="46648" rIns="93296" bIns="46648"/>
          <a:lstStyle/>
          <a:p>
            <a:pPr defTabSz="933450"/>
            <a:r>
              <a:rPr lang="en-US" i="1" dirty="0" smtClean="0">
                <a:solidFill>
                  <a:schemeClr val="tx2"/>
                </a:solidFill>
              </a:rPr>
              <a:t>Research from Sony Computer Science Labs</a:t>
            </a:r>
            <a:endParaRPr lang="en-US" i="1" dirty="0">
              <a:solidFill>
                <a:schemeClr val="tx2"/>
              </a:solidFill>
            </a:endParaRPr>
          </a:p>
        </p:txBody>
      </p:sp>
      <p:sp>
        <p:nvSpPr>
          <p:cNvPr id="8" name="Rectangle 3"/>
          <p:cNvSpPr txBox="1">
            <a:spLocks noChangeArrowheads="1"/>
          </p:cNvSpPr>
          <p:nvPr/>
        </p:nvSpPr>
        <p:spPr bwMode="auto">
          <a:xfrm>
            <a:off x="122238" y="147721"/>
            <a:ext cx="8793162"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pPr eaLnBrk="1" hangingPunct="1"/>
            <a:r>
              <a:rPr lang="en-US" kern="0" dirty="0" smtClean="0"/>
              <a:t>MARKETING ANALYTICS</a:t>
            </a:r>
          </a:p>
        </p:txBody>
      </p:sp>
    </p:spTree>
    <p:extLst>
      <p:ext uri="{BB962C8B-B14F-4D97-AF65-F5344CB8AC3E}">
        <p14:creationId xmlns:p14="http://schemas.microsoft.com/office/powerpoint/2010/main" val="3532045833"/>
      </p:ext>
    </p:extLst>
  </p:cSld>
  <p:clrMapOvr>
    <a:masterClrMapping/>
  </p:clrMapOvr>
  <p:transition>
    <p:zoom/>
    <p:sndAc>
      <p:end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C0BF712-6E9A-4379-8A53-CC0095B80EC5}" type="slidenum">
              <a:rPr lang="en-US" smtClean="0"/>
              <a:pPr>
                <a:defRPr/>
              </a:pPr>
              <a:t>20</a:t>
            </a:fld>
            <a:endParaRPr lang="en-US"/>
          </a:p>
        </p:txBody>
      </p:sp>
      <p:sp>
        <p:nvSpPr>
          <p:cNvPr id="5" name="Rectangle 36"/>
          <p:cNvSpPr>
            <a:spLocks noChangeArrowheads="1"/>
          </p:cNvSpPr>
          <p:nvPr/>
        </p:nvSpPr>
        <p:spPr bwMode="auto">
          <a:xfrm>
            <a:off x="500063" y="605007"/>
            <a:ext cx="6775450" cy="401637"/>
          </a:xfrm>
          <a:prstGeom prst="rect">
            <a:avLst/>
          </a:prstGeom>
          <a:solidFill>
            <a:schemeClr val="accent2"/>
          </a:solidFill>
          <a:ln w="9525" algn="ctr">
            <a:noFill/>
            <a:round/>
            <a:headEnd/>
            <a:tailEnd/>
          </a:ln>
        </p:spPr>
        <p:txBody>
          <a:bodyPr lIns="93296" tIns="46648" rIns="93296" bIns="46648"/>
          <a:lstStyle/>
          <a:p>
            <a:pPr algn="ctr" defTabSz="933450"/>
            <a:r>
              <a:rPr lang="en-US" i="1" dirty="0" smtClean="0">
                <a:solidFill>
                  <a:schemeClr val="tx2"/>
                </a:solidFill>
              </a:rPr>
              <a:t>Machine vs. Machine</a:t>
            </a:r>
            <a:endParaRPr lang="en-US" i="1" dirty="0">
              <a:solidFill>
                <a:schemeClr val="tx2"/>
              </a:solidFill>
            </a:endParaRPr>
          </a:p>
        </p:txBody>
      </p:sp>
      <p:sp>
        <p:nvSpPr>
          <p:cNvPr id="6" name="Rectangle 3"/>
          <p:cNvSpPr txBox="1">
            <a:spLocks noChangeArrowheads="1"/>
          </p:cNvSpPr>
          <p:nvPr/>
        </p:nvSpPr>
        <p:spPr bwMode="auto">
          <a:xfrm>
            <a:off x="122238" y="147721"/>
            <a:ext cx="8793162"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pPr eaLnBrk="1" hangingPunct="1"/>
            <a:r>
              <a:rPr lang="en-US" kern="0" dirty="0" smtClean="0"/>
              <a:t>MARKETING ANALYTICS</a:t>
            </a:r>
          </a:p>
        </p:txBody>
      </p:sp>
      <p:pic>
        <p:nvPicPr>
          <p:cNvPr id="5122" name="Picture 2" descr="http://www.toyota.com/content/vehicle-landing/2017/prius/colorizer/1F7.jpg?01AD=3v4TbYepPpQJTmibtXHsjgx5ppI4eZl2W4HiXvlVlXbcbn8F7_M0_aQ&amp;01RI=7D8F391C95D3435&amp;01NA=&amp;interpolation=lanczos-none&amp;output-quality=90&amp;downsize=810p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951" y="4800599"/>
            <a:ext cx="7715250" cy="205740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img.audiofanzine.com/images/u/product/normal/polyphonic-hmi-hit-song-science-269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863" y="1054178"/>
            <a:ext cx="5762625" cy="30594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408714" y="4343400"/>
            <a:ext cx="1012372" cy="338554"/>
          </a:xfrm>
          <a:prstGeom prst="rect">
            <a:avLst/>
          </a:prstGeom>
          <a:noFill/>
        </p:spPr>
        <p:txBody>
          <a:bodyPr wrap="square" rtlCol="0">
            <a:spAutoFit/>
          </a:bodyPr>
          <a:lstStyle/>
          <a:p>
            <a:pPr algn="ctr"/>
            <a:r>
              <a:rPr lang="en-US" dirty="0" smtClean="0">
                <a:solidFill>
                  <a:schemeClr val="tx2"/>
                </a:solidFill>
              </a:rPr>
              <a:t>versus</a:t>
            </a:r>
            <a:endParaRPr lang="en-US" dirty="0">
              <a:solidFill>
                <a:schemeClr val="tx2"/>
              </a:solidFill>
            </a:endParaRPr>
          </a:p>
        </p:txBody>
      </p:sp>
    </p:spTree>
    <p:extLst>
      <p:ext uri="{BB962C8B-B14F-4D97-AF65-F5344CB8AC3E}">
        <p14:creationId xmlns:p14="http://schemas.microsoft.com/office/powerpoint/2010/main" val="2508192831"/>
      </p:ext>
    </p:extLst>
  </p:cSld>
  <p:clrMapOvr>
    <a:masterClrMapping/>
  </p:clrMapOvr>
  <p:transition>
    <p:zoom/>
    <p:sndAc>
      <p:end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03E32A1-09B7-4C1C-B0A0-08163D90A171}" type="slidenum">
              <a:rPr lang="en-US" smtClean="0"/>
              <a:pPr/>
              <a:t>21</a:t>
            </a:fld>
            <a:endParaRPr lang="en-US" dirty="0"/>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t="14334" b="17063"/>
          <a:stretch/>
        </p:blipFill>
        <p:spPr>
          <a:xfrm>
            <a:off x="870652" y="3073299"/>
            <a:ext cx="3332480" cy="1714636"/>
          </a:xfrm>
          <a:prstGeom prst="rect">
            <a:avLst/>
          </a:prstGeom>
        </p:spPr>
      </p:pic>
      <p:sp>
        <p:nvSpPr>
          <p:cNvPr id="12" name="Rectangle 36"/>
          <p:cNvSpPr>
            <a:spLocks noChangeArrowheads="1"/>
          </p:cNvSpPr>
          <p:nvPr/>
        </p:nvSpPr>
        <p:spPr bwMode="auto">
          <a:xfrm>
            <a:off x="870652" y="1600763"/>
            <a:ext cx="6640290" cy="401637"/>
          </a:xfrm>
          <a:prstGeom prst="rect">
            <a:avLst/>
          </a:prstGeom>
          <a:solidFill>
            <a:schemeClr val="accent3">
              <a:lumMod val="75000"/>
            </a:schemeClr>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What is the Value of a Hybrid Automobile?</a:t>
            </a:r>
            <a:endParaRPr lang="en-US" sz="1800" i="1" dirty="0">
              <a:solidFill>
                <a:schemeClr val="tx2"/>
              </a:solidFill>
            </a:endParaRPr>
          </a:p>
        </p:txBody>
      </p:sp>
      <p:cxnSp>
        <p:nvCxnSpPr>
          <p:cNvPr id="18" name="Straight Arrow Connector 17"/>
          <p:cNvCxnSpPr/>
          <p:nvPr/>
        </p:nvCxnSpPr>
        <p:spPr bwMode="auto">
          <a:xfrm flipV="1">
            <a:off x="5388435" y="5325098"/>
            <a:ext cx="2971794" cy="1"/>
          </a:xfrm>
          <a:prstGeom prst="straightConnector1">
            <a:avLst/>
          </a:prstGeom>
          <a:noFill/>
          <a:ln w="9525" cap="flat" cmpd="sng" algn="ctr">
            <a:solidFill>
              <a:schemeClr val="tx1"/>
            </a:solidFill>
            <a:prstDash val="solid"/>
            <a:round/>
            <a:headEnd type="none" w="med" len="med"/>
            <a:tailEnd type="arrow"/>
          </a:ln>
          <a:effectLst/>
        </p:spPr>
      </p:cxnSp>
      <p:cxnSp>
        <p:nvCxnSpPr>
          <p:cNvPr id="19" name="Straight Arrow Connector 18"/>
          <p:cNvCxnSpPr/>
          <p:nvPr/>
        </p:nvCxnSpPr>
        <p:spPr bwMode="auto">
          <a:xfrm rot="16200000" flipV="1">
            <a:off x="4185561" y="4122224"/>
            <a:ext cx="2405746" cy="1"/>
          </a:xfrm>
          <a:prstGeom prst="straightConnector1">
            <a:avLst/>
          </a:prstGeom>
          <a:noFill/>
          <a:ln w="9525" cap="flat" cmpd="sng" algn="ctr">
            <a:solidFill>
              <a:schemeClr val="tx1"/>
            </a:solidFill>
            <a:prstDash val="solid"/>
            <a:round/>
            <a:headEnd type="none" w="med" len="med"/>
            <a:tailEnd type="arrow"/>
          </a:ln>
          <a:effectLst/>
        </p:spPr>
      </p:cxnSp>
      <p:sp>
        <p:nvSpPr>
          <p:cNvPr id="20" name="TextBox 19"/>
          <p:cNvSpPr txBox="1"/>
          <p:nvPr/>
        </p:nvSpPr>
        <p:spPr>
          <a:xfrm>
            <a:off x="4971943" y="2517398"/>
            <a:ext cx="1290183" cy="338554"/>
          </a:xfrm>
          <a:prstGeom prst="rect">
            <a:avLst/>
          </a:prstGeom>
          <a:noFill/>
        </p:spPr>
        <p:txBody>
          <a:bodyPr wrap="square" rtlCol="0">
            <a:spAutoFit/>
          </a:bodyPr>
          <a:lstStyle/>
          <a:p>
            <a:r>
              <a:rPr lang="en-US" dirty="0" smtClean="0"/>
              <a:t>Costs</a:t>
            </a:r>
            <a:endParaRPr lang="en-US" dirty="0"/>
          </a:p>
        </p:txBody>
      </p:sp>
      <p:sp>
        <p:nvSpPr>
          <p:cNvPr id="21" name="TextBox 20"/>
          <p:cNvSpPr txBox="1"/>
          <p:nvPr/>
        </p:nvSpPr>
        <p:spPr>
          <a:xfrm>
            <a:off x="7601827" y="5448210"/>
            <a:ext cx="1290183" cy="369332"/>
          </a:xfrm>
          <a:prstGeom prst="rect">
            <a:avLst/>
          </a:prstGeom>
          <a:noFill/>
        </p:spPr>
        <p:txBody>
          <a:bodyPr wrap="square" rtlCol="0">
            <a:spAutoFit/>
          </a:bodyPr>
          <a:lstStyle/>
          <a:p>
            <a:r>
              <a:rPr lang="en-US" dirty="0" smtClean="0"/>
              <a:t>Benefits</a:t>
            </a:r>
            <a:endParaRPr lang="en-US" dirty="0"/>
          </a:p>
        </p:txBody>
      </p:sp>
      <p:sp>
        <p:nvSpPr>
          <p:cNvPr id="13" name="Rectangle 3"/>
          <p:cNvSpPr txBox="1">
            <a:spLocks noChangeArrowheads="1"/>
          </p:cNvSpPr>
          <p:nvPr/>
        </p:nvSpPr>
        <p:spPr bwMode="auto">
          <a:xfrm>
            <a:off x="122238" y="261297"/>
            <a:ext cx="8793162"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pPr eaLnBrk="1" hangingPunct="1"/>
            <a:r>
              <a:rPr lang="en-US" kern="0" dirty="0" smtClean="0"/>
              <a:t>MARKETING ANALYTICS</a:t>
            </a:r>
          </a:p>
        </p:txBody>
      </p:sp>
      <p:sp>
        <p:nvSpPr>
          <p:cNvPr id="14" name="Rectangle 36"/>
          <p:cNvSpPr>
            <a:spLocks noChangeArrowheads="1"/>
          </p:cNvSpPr>
          <p:nvPr/>
        </p:nvSpPr>
        <p:spPr bwMode="auto">
          <a:xfrm>
            <a:off x="391121" y="712339"/>
            <a:ext cx="7210706" cy="401637"/>
          </a:xfrm>
          <a:prstGeom prst="rect">
            <a:avLst/>
          </a:prstGeom>
          <a:solidFill>
            <a:schemeClr val="accent2"/>
          </a:solidFill>
          <a:ln w="9525" algn="ctr">
            <a:noFill/>
            <a:round/>
            <a:headEnd/>
            <a:tailEnd/>
          </a:ln>
        </p:spPr>
        <p:txBody>
          <a:bodyPr lIns="93296" tIns="46648" rIns="93296" bIns="46648"/>
          <a:lstStyle/>
          <a:p>
            <a:pPr defTabSz="933450"/>
            <a:r>
              <a:rPr lang="en-US" i="1" dirty="0" smtClean="0">
                <a:solidFill>
                  <a:schemeClr val="tx2"/>
                </a:solidFill>
              </a:rPr>
              <a:t>Value in Use</a:t>
            </a:r>
            <a:endParaRPr lang="en-US" i="1" dirty="0">
              <a:solidFill>
                <a:schemeClr val="tx2"/>
              </a:solidFill>
            </a:endParaRPr>
          </a:p>
        </p:txBody>
      </p:sp>
    </p:spTree>
    <p:extLst>
      <p:ext uri="{BB962C8B-B14F-4D97-AF65-F5344CB8AC3E}">
        <p14:creationId xmlns:p14="http://schemas.microsoft.com/office/powerpoint/2010/main" val="3483014487"/>
      </p:ext>
    </p:extLst>
  </p:cSld>
  <p:clrMapOvr>
    <a:masterClrMapping/>
  </p:clrMapOvr>
  <p:transition>
    <p:zoom/>
    <p:sndAc>
      <p:end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03E32A1-09B7-4C1C-B0A0-08163D90A171}" type="slidenum">
              <a:rPr lang="en-US" smtClean="0"/>
              <a:pPr/>
              <a:t>22</a:t>
            </a:fld>
            <a:endParaRPr lang="en-US" dirty="0"/>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t="23394" b="20287"/>
          <a:stretch/>
        </p:blipFill>
        <p:spPr>
          <a:xfrm>
            <a:off x="5014686" y="2024741"/>
            <a:ext cx="4226560" cy="1785260"/>
          </a:xfrm>
          <a:prstGeom prst="rect">
            <a:avLst/>
          </a:prstGeo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4334" b="17063"/>
          <a:stretch/>
        </p:blipFill>
        <p:spPr>
          <a:xfrm>
            <a:off x="1088366" y="2030049"/>
            <a:ext cx="3332480" cy="1714636"/>
          </a:xfrm>
          <a:prstGeom prst="rect">
            <a:avLst/>
          </a:prstGeom>
        </p:spPr>
      </p:pic>
      <p:sp>
        <p:nvSpPr>
          <p:cNvPr id="13" name="TextBox 12"/>
          <p:cNvSpPr txBox="1"/>
          <p:nvPr/>
        </p:nvSpPr>
        <p:spPr>
          <a:xfrm>
            <a:off x="859969" y="3786895"/>
            <a:ext cx="3526973" cy="369332"/>
          </a:xfrm>
          <a:prstGeom prst="rect">
            <a:avLst/>
          </a:prstGeom>
          <a:solidFill>
            <a:schemeClr val="accent3">
              <a:lumMod val="85000"/>
            </a:schemeClr>
          </a:solidFill>
        </p:spPr>
        <p:txBody>
          <a:bodyPr wrap="square" rtlCol="0">
            <a:spAutoFit/>
          </a:bodyPr>
          <a:lstStyle/>
          <a:p>
            <a:r>
              <a:rPr lang="en-US" sz="1800" dirty="0" smtClean="0">
                <a:solidFill>
                  <a:schemeClr val="tx2"/>
                </a:solidFill>
              </a:rPr>
              <a:t>~50 MPG (city/</a:t>
            </a:r>
            <a:r>
              <a:rPr lang="en-US" sz="1800" dirty="0" err="1" smtClean="0">
                <a:solidFill>
                  <a:schemeClr val="tx2"/>
                </a:solidFill>
              </a:rPr>
              <a:t>hwy</a:t>
            </a:r>
            <a:r>
              <a:rPr lang="en-US" sz="1800" dirty="0" smtClean="0">
                <a:solidFill>
                  <a:schemeClr val="tx2"/>
                </a:solidFill>
              </a:rPr>
              <a:t> combined)</a:t>
            </a:r>
            <a:endParaRPr lang="en-US" sz="1800" dirty="0">
              <a:solidFill>
                <a:schemeClr val="tx2"/>
              </a:solidFill>
            </a:endParaRPr>
          </a:p>
        </p:txBody>
      </p:sp>
      <p:sp>
        <p:nvSpPr>
          <p:cNvPr id="14" name="TextBox 13"/>
          <p:cNvSpPr txBox="1"/>
          <p:nvPr/>
        </p:nvSpPr>
        <p:spPr>
          <a:xfrm>
            <a:off x="5430157" y="3797582"/>
            <a:ext cx="3485243" cy="369332"/>
          </a:xfrm>
          <a:prstGeom prst="rect">
            <a:avLst/>
          </a:prstGeom>
          <a:solidFill>
            <a:schemeClr val="accent3">
              <a:lumMod val="85000"/>
            </a:schemeClr>
          </a:solidFill>
        </p:spPr>
        <p:txBody>
          <a:bodyPr wrap="square" rtlCol="0">
            <a:spAutoFit/>
          </a:bodyPr>
          <a:lstStyle/>
          <a:p>
            <a:r>
              <a:rPr lang="en-US" sz="1800" dirty="0" smtClean="0">
                <a:solidFill>
                  <a:schemeClr val="tx2"/>
                </a:solidFill>
              </a:rPr>
              <a:t>~30 MPG</a:t>
            </a:r>
            <a:r>
              <a:rPr lang="en-US" sz="1800" dirty="0">
                <a:solidFill>
                  <a:schemeClr val="tx2"/>
                </a:solidFill>
              </a:rPr>
              <a:t>(city/</a:t>
            </a:r>
            <a:r>
              <a:rPr lang="en-US" sz="1800" dirty="0" err="1">
                <a:solidFill>
                  <a:schemeClr val="tx2"/>
                </a:solidFill>
              </a:rPr>
              <a:t>hwy</a:t>
            </a:r>
            <a:r>
              <a:rPr lang="en-US" sz="1800" dirty="0">
                <a:solidFill>
                  <a:schemeClr val="tx2"/>
                </a:solidFill>
              </a:rPr>
              <a:t> combined</a:t>
            </a:r>
            <a:r>
              <a:rPr lang="en-US" sz="1800" dirty="0" smtClean="0">
                <a:solidFill>
                  <a:schemeClr val="tx2"/>
                </a:solidFill>
              </a:rPr>
              <a:t>)</a:t>
            </a:r>
            <a:endParaRPr lang="en-US" sz="1800" dirty="0">
              <a:solidFill>
                <a:schemeClr val="tx2"/>
              </a:solidFill>
            </a:endParaRPr>
          </a:p>
        </p:txBody>
      </p:sp>
      <p:sp>
        <p:nvSpPr>
          <p:cNvPr id="15" name="Text Placeholder 2"/>
          <p:cNvSpPr txBox="1">
            <a:spLocks/>
          </p:cNvSpPr>
          <p:nvPr/>
        </p:nvSpPr>
        <p:spPr bwMode="auto">
          <a:xfrm>
            <a:off x="2623455" y="4561104"/>
            <a:ext cx="3973288" cy="1384995"/>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buSzPct val="120000"/>
              <a:defRPr sz="1600">
                <a:solidFill>
                  <a:schemeClr val="tx1"/>
                </a:solidFill>
                <a:latin typeface="+mn-lt"/>
                <a:ea typeface="+mn-ea"/>
                <a:cs typeface="+mn-cs"/>
              </a:defRPr>
            </a:lvl1pPr>
            <a:lvl2pPr marL="147638" indent="-146050" algn="l" defTabSz="912813" rtl="0" fontAlgn="base">
              <a:spcBef>
                <a:spcPct val="0"/>
              </a:spcBef>
              <a:spcAft>
                <a:spcPct val="0"/>
              </a:spcAft>
              <a:buSzPct val="120000"/>
              <a:buChar char="•"/>
              <a:defRPr sz="1600">
                <a:solidFill>
                  <a:schemeClr val="tx1"/>
                </a:solidFill>
                <a:latin typeface="+mn-lt"/>
              </a:defRPr>
            </a:lvl2pPr>
            <a:lvl3pPr marL="301625" indent="-152400" algn="l" defTabSz="912813" rtl="0" fontAlgn="base">
              <a:spcBef>
                <a:spcPct val="0"/>
              </a:spcBef>
              <a:spcAft>
                <a:spcPct val="0"/>
              </a:spcAft>
              <a:buChar char="–"/>
              <a:defRPr sz="1600">
                <a:solidFill>
                  <a:schemeClr val="tx1"/>
                </a:solidFill>
                <a:latin typeface="+mn-lt"/>
              </a:defRPr>
            </a:lvl3pPr>
            <a:lvl4pPr marL="441325" indent="-138113" algn="l" defTabSz="912813" rtl="0" fontAlgn="base">
              <a:spcBef>
                <a:spcPct val="0"/>
              </a:spcBef>
              <a:spcAft>
                <a:spcPct val="0"/>
              </a:spcAft>
              <a:buSzPct val="89000"/>
              <a:buChar char="•"/>
              <a:defRPr sz="1600">
                <a:solidFill>
                  <a:schemeClr val="tx1"/>
                </a:solidFill>
                <a:latin typeface="+mn-lt"/>
              </a:defRPr>
            </a:lvl4pPr>
            <a:lvl5pPr marL="593725" indent="-150813" algn="l" defTabSz="912813" rtl="0" fontAlgn="base">
              <a:spcBef>
                <a:spcPct val="0"/>
              </a:spcBef>
              <a:spcAft>
                <a:spcPct val="0"/>
              </a:spcAft>
              <a:buSzPct val="75000"/>
              <a:buChar char="–"/>
              <a:defRPr sz="1600">
                <a:solidFill>
                  <a:schemeClr val="tx1"/>
                </a:solidFill>
                <a:latin typeface="+mn-lt"/>
              </a:defRPr>
            </a:lvl5pPr>
            <a:lvl6pPr marL="1050925" indent="-150813" algn="l" defTabSz="912813" rtl="0" fontAlgn="base">
              <a:spcBef>
                <a:spcPct val="0"/>
              </a:spcBef>
              <a:spcAft>
                <a:spcPct val="0"/>
              </a:spcAft>
              <a:buSzPct val="75000"/>
              <a:buChar char="–"/>
              <a:defRPr sz="1600">
                <a:solidFill>
                  <a:schemeClr val="tx1"/>
                </a:solidFill>
                <a:latin typeface="+mn-lt"/>
              </a:defRPr>
            </a:lvl6pPr>
            <a:lvl7pPr marL="1508125" indent="-150813" algn="l" defTabSz="912813" rtl="0" fontAlgn="base">
              <a:spcBef>
                <a:spcPct val="0"/>
              </a:spcBef>
              <a:spcAft>
                <a:spcPct val="0"/>
              </a:spcAft>
              <a:buSzPct val="75000"/>
              <a:buChar char="–"/>
              <a:defRPr sz="1600">
                <a:solidFill>
                  <a:schemeClr val="tx1"/>
                </a:solidFill>
                <a:latin typeface="+mn-lt"/>
              </a:defRPr>
            </a:lvl7pPr>
            <a:lvl8pPr marL="1965325" indent="-150813" algn="l" defTabSz="912813" rtl="0" fontAlgn="base">
              <a:spcBef>
                <a:spcPct val="0"/>
              </a:spcBef>
              <a:spcAft>
                <a:spcPct val="0"/>
              </a:spcAft>
              <a:buSzPct val="75000"/>
              <a:buChar char="–"/>
              <a:defRPr sz="1600">
                <a:solidFill>
                  <a:schemeClr val="tx1"/>
                </a:solidFill>
                <a:latin typeface="+mn-lt"/>
              </a:defRPr>
            </a:lvl8pPr>
            <a:lvl9pPr marL="2422525" indent="-150813" algn="l" defTabSz="912813" rtl="0" fontAlgn="base">
              <a:spcBef>
                <a:spcPct val="0"/>
              </a:spcBef>
              <a:spcAft>
                <a:spcPct val="0"/>
              </a:spcAft>
              <a:buSzPct val="75000"/>
              <a:buChar char="–"/>
              <a:defRPr sz="1600">
                <a:solidFill>
                  <a:schemeClr val="tx1"/>
                </a:solidFill>
                <a:latin typeface="+mn-lt"/>
              </a:defRPr>
            </a:lvl9pPr>
          </a:lstStyle>
          <a:p>
            <a:pPr marL="285750" indent="-285750">
              <a:buFont typeface="Wingdings" panose="05000000000000000000" pitchFamily="2" charset="2"/>
              <a:buChar char="Ø"/>
            </a:pPr>
            <a:r>
              <a:rPr lang="en-US" sz="1800" kern="0" dirty="0" smtClean="0">
                <a:solidFill>
                  <a:schemeClr val="tx2"/>
                </a:solidFill>
              </a:rPr>
              <a:t>12,000 miles/50 mpg = 240 gal</a:t>
            </a:r>
          </a:p>
          <a:p>
            <a:pPr marL="285750" indent="-285750">
              <a:buFont typeface="Wingdings" panose="05000000000000000000" pitchFamily="2" charset="2"/>
              <a:buChar char="Ø"/>
            </a:pPr>
            <a:r>
              <a:rPr lang="en-US" sz="1800" kern="0" dirty="0" smtClean="0">
                <a:solidFill>
                  <a:schemeClr val="tx2"/>
                </a:solidFill>
              </a:rPr>
              <a:t>12,000 miles/30 mpg = 400 gal</a:t>
            </a:r>
          </a:p>
          <a:p>
            <a:pPr marL="285750" indent="-285750">
              <a:buFont typeface="Wingdings" panose="05000000000000000000" pitchFamily="2" charset="2"/>
              <a:buChar char="Ø"/>
            </a:pPr>
            <a:r>
              <a:rPr lang="en-US" sz="1800" kern="0" dirty="0" smtClean="0">
                <a:solidFill>
                  <a:schemeClr val="tx2"/>
                </a:solidFill>
              </a:rPr>
              <a:t>Annual fuel savings of 160 gal</a:t>
            </a:r>
          </a:p>
          <a:p>
            <a:pPr lvl="2">
              <a:buFont typeface="Wingdings" panose="05000000000000000000" pitchFamily="2" charset="2"/>
              <a:buChar char="Ø"/>
            </a:pPr>
            <a:r>
              <a:rPr lang="en-US" sz="1800" kern="0" dirty="0" smtClean="0">
                <a:solidFill>
                  <a:schemeClr val="tx2"/>
                </a:solidFill>
              </a:rPr>
              <a:t>@$2.00 per gal = $320 per year</a:t>
            </a:r>
          </a:p>
          <a:p>
            <a:pPr lvl="2">
              <a:buFont typeface="Wingdings" panose="05000000000000000000" pitchFamily="2" charset="2"/>
              <a:buChar char="Ø"/>
            </a:pPr>
            <a:r>
              <a:rPr lang="en-US" sz="1800" kern="0" dirty="0" smtClean="0">
                <a:solidFill>
                  <a:schemeClr val="tx2"/>
                </a:solidFill>
              </a:rPr>
              <a:t>@$4.00 per gal = $640 per year</a:t>
            </a:r>
          </a:p>
        </p:txBody>
      </p:sp>
      <p:sp>
        <p:nvSpPr>
          <p:cNvPr id="16" name="TextBox 15"/>
          <p:cNvSpPr txBox="1"/>
          <p:nvPr/>
        </p:nvSpPr>
        <p:spPr>
          <a:xfrm>
            <a:off x="849081" y="6225292"/>
            <a:ext cx="3526973" cy="369332"/>
          </a:xfrm>
          <a:prstGeom prst="rect">
            <a:avLst/>
          </a:prstGeom>
          <a:solidFill>
            <a:schemeClr val="accent3">
              <a:lumMod val="85000"/>
            </a:schemeClr>
          </a:solidFill>
        </p:spPr>
        <p:txBody>
          <a:bodyPr wrap="square" rtlCol="0">
            <a:spAutoFit/>
          </a:bodyPr>
          <a:lstStyle/>
          <a:p>
            <a:r>
              <a:rPr lang="en-US" sz="1800" dirty="0" smtClean="0">
                <a:solidFill>
                  <a:schemeClr val="tx2"/>
                </a:solidFill>
              </a:rPr>
              <a:t>~$25,000 MSRP</a:t>
            </a:r>
            <a:endParaRPr lang="en-US" sz="1800" dirty="0">
              <a:solidFill>
                <a:schemeClr val="tx2"/>
              </a:solidFill>
            </a:endParaRPr>
          </a:p>
        </p:txBody>
      </p:sp>
      <p:sp>
        <p:nvSpPr>
          <p:cNvPr id="17" name="TextBox 16"/>
          <p:cNvSpPr txBox="1"/>
          <p:nvPr/>
        </p:nvSpPr>
        <p:spPr>
          <a:xfrm>
            <a:off x="5419269" y="6235979"/>
            <a:ext cx="3485243" cy="369332"/>
          </a:xfrm>
          <a:prstGeom prst="rect">
            <a:avLst/>
          </a:prstGeom>
          <a:solidFill>
            <a:schemeClr val="accent3">
              <a:lumMod val="85000"/>
            </a:schemeClr>
          </a:solidFill>
        </p:spPr>
        <p:txBody>
          <a:bodyPr wrap="square" rtlCol="0">
            <a:spAutoFit/>
          </a:bodyPr>
          <a:lstStyle/>
          <a:p>
            <a:r>
              <a:rPr lang="en-US" sz="1800" dirty="0" smtClean="0">
                <a:solidFill>
                  <a:schemeClr val="tx2"/>
                </a:solidFill>
              </a:rPr>
              <a:t>~$19,000 MSRP</a:t>
            </a:r>
            <a:endParaRPr lang="en-US" sz="1800" dirty="0">
              <a:solidFill>
                <a:schemeClr val="tx2"/>
              </a:solidFill>
            </a:endParaRPr>
          </a:p>
        </p:txBody>
      </p:sp>
      <p:sp>
        <p:nvSpPr>
          <p:cNvPr id="18" name="Rectangle 3"/>
          <p:cNvSpPr txBox="1">
            <a:spLocks noChangeArrowheads="1"/>
          </p:cNvSpPr>
          <p:nvPr/>
        </p:nvSpPr>
        <p:spPr bwMode="auto">
          <a:xfrm>
            <a:off x="122238" y="261297"/>
            <a:ext cx="8793162"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pPr eaLnBrk="1" hangingPunct="1"/>
            <a:r>
              <a:rPr lang="en-US" kern="0" dirty="0" smtClean="0"/>
              <a:t>MARKETING ANALYTICS</a:t>
            </a:r>
          </a:p>
        </p:txBody>
      </p:sp>
      <p:sp>
        <p:nvSpPr>
          <p:cNvPr id="19" name="Rectangle 36"/>
          <p:cNvSpPr>
            <a:spLocks noChangeArrowheads="1"/>
          </p:cNvSpPr>
          <p:nvPr/>
        </p:nvSpPr>
        <p:spPr bwMode="auto">
          <a:xfrm>
            <a:off x="391121" y="712339"/>
            <a:ext cx="7210706" cy="401637"/>
          </a:xfrm>
          <a:prstGeom prst="rect">
            <a:avLst/>
          </a:prstGeom>
          <a:solidFill>
            <a:schemeClr val="accent2"/>
          </a:solidFill>
          <a:ln w="9525" algn="ctr">
            <a:noFill/>
            <a:round/>
            <a:headEnd/>
            <a:tailEnd/>
          </a:ln>
        </p:spPr>
        <p:txBody>
          <a:bodyPr lIns="93296" tIns="46648" rIns="93296" bIns="46648"/>
          <a:lstStyle/>
          <a:p>
            <a:pPr defTabSz="933450"/>
            <a:r>
              <a:rPr lang="en-US" i="1" dirty="0" smtClean="0">
                <a:solidFill>
                  <a:schemeClr val="tx2"/>
                </a:solidFill>
              </a:rPr>
              <a:t>Value in Use for the Toyota Prius</a:t>
            </a:r>
            <a:endParaRPr lang="en-US" i="1" dirty="0">
              <a:solidFill>
                <a:schemeClr val="tx2"/>
              </a:solidFill>
            </a:endParaRPr>
          </a:p>
        </p:txBody>
      </p:sp>
    </p:spTree>
    <p:extLst>
      <p:ext uri="{BB962C8B-B14F-4D97-AF65-F5344CB8AC3E}">
        <p14:creationId xmlns:p14="http://schemas.microsoft.com/office/powerpoint/2010/main" val="3987488058"/>
      </p:ext>
    </p:extLst>
  </p:cSld>
  <p:clrMapOvr>
    <a:masterClrMapping/>
  </p:clrMapOvr>
  <p:transition>
    <p:zoom/>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03E32A1-09B7-4C1C-B0A0-08163D90A171}" type="slidenum">
              <a:rPr lang="en-US" smtClean="0"/>
              <a:pPr/>
              <a:t>23</a:t>
            </a:fld>
            <a:endParaRPr lang="en-US"/>
          </a:p>
        </p:txBody>
      </p:sp>
      <p:graphicFrame>
        <p:nvGraphicFramePr>
          <p:cNvPr id="16" name="Chart 15"/>
          <p:cNvGraphicFramePr/>
          <p:nvPr>
            <p:extLst>
              <p:ext uri="{D42A27DB-BD31-4B8C-83A1-F6EECF244321}">
                <p14:modId xmlns:p14="http://schemas.microsoft.com/office/powerpoint/2010/main" val="1874004329"/>
              </p:ext>
            </p:extLst>
          </p:nvPr>
        </p:nvGraphicFramePr>
        <p:xfrm>
          <a:off x="1959430" y="1985358"/>
          <a:ext cx="4789714" cy="3432601"/>
        </p:xfrm>
        <a:graphic>
          <a:graphicData uri="http://schemas.openxmlformats.org/drawingml/2006/chart">
            <c:chart xmlns:c="http://schemas.openxmlformats.org/drawingml/2006/chart" xmlns:r="http://schemas.openxmlformats.org/officeDocument/2006/relationships" r:id="rId2"/>
          </a:graphicData>
        </a:graphic>
      </p:graphicFrame>
      <p:sp>
        <p:nvSpPr>
          <p:cNvPr id="17" name="Rectangle 36"/>
          <p:cNvSpPr>
            <a:spLocks noChangeArrowheads="1"/>
          </p:cNvSpPr>
          <p:nvPr/>
        </p:nvSpPr>
        <p:spPr bwMode="auto">
          <a:xfrm>
            <a:off x="1053647" y="1302555"/>
            <a:ext cx="6775450" cy="401637"/>
          </a:xfrm>
          <a:prstGeom prst="rect">
            <a:avLst/>
          </a:prstGeom>
          <a:solidFill>
            <a:schemeClr val="accent3">
              <a:lumMod val="85000"/>
            </a:schemeClr>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Prius Sales by Month</a:t>
            </a:r>
            <a:endParaRPr lang="en-US" sz="1800" i="1" dirty="0">
              <a:solidFill>
                <a:schemeClr val="tx2"/>
              </a:solidFill>
            </a:endParaRPr>
          </a:p>
        </p:txBody>
      </p:sp>
      <p:sp>
        <p:nvSpPr>
          <p:cNvPr id="8" name="Rectangle 36"/>
          <p:cNvSpPr>
            <a:spLocks noChangeArrowheads="1"/>
          </p:cNvSpPr>
          <p:nvPr/>
        </p:nvSpPr>
        <p:spPr bwMode="auto">
          <a:xfrm>
            <a:off x="674914" y="5516563"/>
            <a:ext cx="7698752" cy="1221693"/>
          </a:xfrm>
          <a:prstGeom prst="rect">
            <a:avLst/>
          </a:prstGeom>
          <a:solidFill>
            <a:schemeClr val="bg1">
              <a:lumMod val="95000"/>
            </a:schemeClr>
          </a:solidFill>
          <a:ln w="9525" algn="ctr">
            <a:noFill/>
            <a:round/>
            <a:headEnd/>
            <a:tailEnd/>
          </a:ln>
        </p:spPr>
        <p:txBody>
          <a:bodyPr lIns="93296" tIns="46648" rIns="93296" bIns="46648"/>
          <a:lstStyle/>
          <a:p>
            <a:pPr marL="285750" indent="-285750" algn="l" defTabSz="933450">
              <a:spcBef>
                <a:spcPct val="50000"/>
              </a:spcBef>
              <a:buFont typeface="Wingdings" panose="05000000000000000000" pitchFamily="2" charset="2"/>
              <a:buChar char="Ø"/>
            </a:pPr>
            <a:r>
              <a:rPr lang="en-US" sz="1800" i="1" dirty="0" smtClean="0">
                <a:solidFill>
                  <a:schemeClr val="tx2"/>
                </a:solidFill>
              </a:rPr>
              <a:t>Download data file from Canvas (in Session 2 Folder)</a:t>
            </a:r>
          </a:p>
          <a:p>
            <a:pPr marL="285750" indent="-285750" algn="l" defTabSz="933450">
              <a:spcBef>
                <a:spcPct val="50000"/>
              </a:spcBef>
              <a:buFont typeface="Wingdings" panose="05000000000000000000" pitchFamily="2" charset="2"/>
              <a:buChar char="Ø"/>
            </a:pPr>
            <a:r>
              <a:rPr lang="en-US" sz="1800" i="1" dirty="0" smtClean="0">
                <a:solidFill>
                  <a:schemeClr val="tx2"/>
                </a:solidFill>
              </a:rPr>
              <a:t>For now use the data in the sales-gas tab</a:t>
            </a:r>
          </a:p>
          <a:p>
            <a:pPr marL="285750" indent="-285750" algn="l" defTabSz="933450">
              <a:spcBef>
                <a:spcPct val="50000"/>
              </a:spcBef>
              <a:buFont typeface="Wingdings" panose="05000000000000000000" pitchFamily="2" charset="2"/>
              <a:buChar char="Ø"/>
            </a:pPr>
            <a:r>
              <a:rPr lang="en-US" sz="1800" i="1" dirty="0" smtClean="0">
                <a:solidFill>
                  <a:schemeClr val="tx2"/>
                </a:solidFill>
              </a:rPr>
              <a:t>What is the effect of a $1 increase in gas prices on monthly sales?</a:t>
            </a:r>
            <a:endParaRPr lang="en-US" sz="1800" i="1" dirty="0">
              <a:solidFill>
                <a:schemeClr val="tx2"/>
              </a:solidFill>
            </a:endParaRPr>
          </a:p>
        </p:txBody>
      </p:sp>
      <p:sp>
        <p:nvSpPr>
          <p:cNvPr id="10" name="Rectangle 3"/>
          <p:cNvSpPr txBox="1">
            <a:spLocks noChangeArrowheads="1"/>
          </p:cNvSpPr>
          <p:nvPr/>
        </p:nvSpPr>
        <p:spPr bwMode="auto">
          <a:xfrm>
            <a:off x="122238" y="261297"/>
            <a:ext cx="8793162"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pPr eaLnBrk="1" hangingPunct="1"/>
            <a:r>
              <a:rPr lang="en-US" kern="0" dirty="0" smtClean="0"/>
              <a:t>MARKETING ANALYTICS</a:t>
            </a:r>
          </a:p>
        </p:txBody>
      </p:sp>
      <p:sp>
        <p:nvSpPr>
          <p:cNvPr id="11" name="Rectangle 36"/>
          <p:cNvSpPr>
            <a:spLocks noChangeArrowheads="1"/>
          </p:cNvSpPr>
          <p:nvPr/>
        </p:nvSpPr>
        <p:spPr bwMode="auto">
          <a:xfrm>
            <a:off x="391121" y="712339"/>
            <a:ext cx="7210706" cy="401637"/>
          </a:xfrm>
          <a:prstGeom prst="rect">
            <a:avLst/>
          </a:prstGeom>
          <a:solidFill>
            <a:schemeClr val="accent2"/>
          </a:solidFill>
          <a:ln w="9525" algn="ctr">
            <a:noFill/>
            <a:round/>
            <a:headEnd/>
            <a:tailEnd/>
          </a:ln>
        </p:spPr>
        <p:txBody>
          <a:bodyPr lIns="93296" tIns="46648" rIns="93296" bIns="46648"/>
          <a:lstStyle/>
          <a:p>
            <a:pPr defTabSz="933450"/>
            <a:r>
              <a:rPr lang="en-US" i="1" dirty="0" smtClean="0">
                <a:solidFill>
                  <a:schemeClr val="tx2"/>
                </a:solidFill>
              </a:rPr>
              <a:t>Value in Use</a:t>
            </a:r>
            <a:endParaRPr lang="en-US" i="1" dirty="0">
              <a:solidFill>
                <a:schemeClr val="tx2"/>
              </a:solidFill>
            </a:endParaRPr>
          </a:p>
        </p:txBody>
      </p:sp>
    </p:spTree>
    <p:extLst>
      <p:ext uri="{BB962C8B-B14F-4D97-AF65-F5344CB8AC3E}">
        <p14:creationId xmlns:p14="http://schemas.microsoft.com/office/powerpoint/2010/main" val="3046432149"/>
      </p:ext>
    </p:extLst>
  </p:cSld>
  <p:clrMapOvr>
    <a:masterClrMapping/>
  </p:clrMapOvr>
  <p:transition>
    <p:zoom/>
    <p:sndAc>
      <p:end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C0BF712-6E9A-4379-8A53-CC0095B80EC5}" type="slidenum">
              <a:rPr lang="en-US" smtClean="0"/>
              <a:pPr>
                <a:defRPr/>
              </a:pPr>
              <a:t>24</a:t>
            </a:fld>
            <a:endParaRPr lang="en-US"/>
          </a:p>
        </p:txBody>
      </p:sp>
      <p:sp>
        <p:nvSpPr>
          <p:cNvPr id="9" name="Rectangle 3"/>
          <p:cNvSpPr txBox="1">
            <a:spLocks noChangeArrowheads="1"/>
          </p:cNvSpPr>
          <p:nvPr/>
        </p:nvSpPr>
        <p:spPr bwMode="auto">
          <a:xfrm>
            <a:off x="122238" y="261297"/>
            <a:ext cx="8793162"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pPr eaLnBrk="1" hangingPunct="1"/>
            <a:r>
              <a:rPr lang="en-US" kern="0" dirty="0" smtClean="0"/>
              <a:t>MARKETING ANALYTICS</a:t>
            </a:r>
          </a:p>
        </p:txBody>
      </p:sp>
      <p:sp>
        <p:nvSpPr>
          <p:cNvPr id="10" name="Rectangle 36"/>
          <p:cNvSpPr>
            <a:spLocks noChangeArrowheads="1"/>
          </p:cNvSpPr>
          <p:nvPr/>
        </p:nvSpPr>
        <p:spPr bwMode="auto">
          <a:xfrm>
            <a:off x="391121" y="712339"/>
            <a:ext cx="7210706" cy="401637"/>
          </a:xfrm>
          <a:prstGeom prst="rect">
            <a:avLst/>
          </a:prstGeom>
          <a:solidFill>
            <a:schemeClr val="accent2"/>
          </a:solidFill>
          <a:ln w="9525" algn="ctr">
            <a:noFill/>
            <a:round/>
            <a:headEnd/>
            <a:tailEnd/>
          </a:ln>
        </p:spPr>
        <p:txBody>
          <a:bodyPr lIns="93296" tIns="46648" rIns="93296" bIns="46648"/>
          <a:lstStyle/>
          <a:p>
            <a:pPr defTabSz="933450"/>
            <a:r>
              <a:rPr lang="en-US" i="1" dirty="0" smtClean="0">
                <a:solidFill>
                  <a:schemeClr val="tx2"/>
                </a:solidFill>
              </a:rPr>
              <a:t>Value in Use</a:t>
            </a:r>
            <a:endParaRPr lang="en-US" i="1" dirty="0">
              <a:solidFill>
                <a:schemeClr val="tx2"/>
              </a:solidFill>
            </a:endParaRPr>
          </a:p>
        </p:txBody>
      </p:sp>
      <p:pic>
        <p:nvPicPr>
          <p:cNvPr id="11" name="Picture 10"/>
          <p:cNvPicPr>
            <a:picLocks noChangeAspect="1"/>
          </p:cNvPicPr>
          <p:nvPr/>
        </p:nvPicPr>
        <p:blipFill>
          <a:blip r:embed="rId3"/>
          <a:stretch>
            <a:fillRect/>
          </a:stretch>
        </p:blipFill>
        <p:spPr>
          <a:xfrm>
            <a:off x="3912465" y="1942428"/>
            <a:ext cx="3438991" cy="3103681"/>
          </a:xfrm>
          <a:prstGeom prst="rect">
            <a:avLst/>
          </a:prstGeom>
        </p:spPr>
      </p:pic>
      <p:sp>
        <p:nvSpPr>
          <p:cNvPr id="12" name="Rectangle 36"/>
          <p:cNvSpPr>
            <a:spLocks noChangeArrowheads="1"/>
          </p:cNvSpPr>
          <p:nvPr/>
        </p:nvSpPr>
        <p:spPr bwMode="auto">
          <a:xfrm>
            <a:off x="391121" y="1327971"/>
            <a:ext cx="7210706" cy="401637"/>
          </a:xfrm>
          <a:prstGeom prst="rect">
            <a:avLst/>
          </a:prstGeom>
          <a:solidFill>
            <a:schemeClr val="accent3">
              <a:lumMod val="85000"/>
            </a:schemeClr>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What Effect Do Gas Prices Have on Prius Sales?</a:t>
            </a:r>
            <a:endParaRPr lang="en-US" sz="1800" i="1" dirty="0">
              <a:solidFill>
                <a:schemeClr val="tx2"/>
              </a:solidFill>
            </a:endParaRPr>
          </a:p>
        </p:txBody>
      </p:sp>
      <p:pic>
        <p:nvPicPr>
          <p:cNvPr id="13" name="Picture 12"/>
          <p:cNvPicPr>
            <a:picLocks noChangeAspect="1"/>
          </p:cNvPicPr>
          <p:nvPr/>
        </p:nvPicPr>
        <p:blipFill>
          <a:blip r:embed="rId4"/>
          <a:stretch>
            <a:fillRect/>
          </a:stretch>
        </p:blipFill>
        <p:spPr>
          <a:xfrm>
            <a:off x="554407" y="1943603"/>
            <a:ext cx="2461860" cy="6131041"/>
          </a:xfrm>
          <a:prstGeom prst="rect">
            <a:avLst/>
          </a:prstGeom>
        </p:spPr>
      </p:pic>
      <p:graphicFrame>
        <p:nvGraphicFramePr>
          <p:cNvPr id="14" name="Object 13"/>
          <p:cNvGraphicFramePr>
            <a:graphicFrameLocks noChangeAspect="1"/>
          </p:cNvGraphicFramePr>
          <p:nvPr>
            <p:extLst>
              <p:ext uri="{D42A27DB-BD31-4B8C-83A1-F6EECF244321}">
                <p14:modId xmlns:p14="http://schemas.microsoft.com/office/powerpoint/2010/main" val="1035901976"/>
              </p:ext>
            </p:extLst>
          </p:nvPr>
        </p:nvGraphicFramePr>
        <p:xfrm>
          <a:off x="3603064" y="5222496"/>
          <a:ext cx="4438650" cy="490537"/>
        </p:xfrm>
        <a:graphic>
          <a:graphicData uri="http://schemas.openxmlformats.org/presentationml/2006/ole">
            <mc:AlternateContent xmlns:mc="http://schemas.openxmlformats.org/markup-compatibility/2006">
              <mc:Choice xmlns:v="urn:schemas-microsoft-com:vml" Requires="v">
                <p:oleObj spid="_x0000_s15519" name="Equation" r:id="rId5" imgW="1841400" imgH="203040" progId="Equation.DSMT4">
                  <p:embed/>
                </p:oleObj>
              </mc:Choice>
              <mc:Fallback>
                <p:oleObj name="Equation" r:id="rId5" imgW="1841400" imgH="203040" progId="Equation.DSMT4">
                  <p:embed/>
                  <p:pic>
                    <p:nvPicPr>
                      <p:cNvPr id="0" name=""/>
                      <p:cNvPicPr/>
                      <p:nvPr/>
                    </p:nvPicPr>
                    <p:blipFill>
                      <a:blip r:embed="rId6"/>
                      <a:stretch>
                        <a:fillRect/>
                      </a:stretch>
                    </p:blipFill>
                    <p:spPr>
                      <a:xfrm>
                        <a:off x="3603064" y="5222496"/>
                        <a:ext cx="4438650" cy="490537"/>
                      </a:xfrm>
                      <a:prstGeom prst="rect">
                        <a:avLst/>
                      </a:prstGeom>
                    </p:spPr>
                  </p:pic>
                </p:oleObj>
              </mc:Fallback>
            </mc:AlternateContent>
          </a:graphicData>
        </a:graphic>
      </p:graphicFrame>
      <p:sp>
        <p:nvSpPr>
          <p:cNvPr id="15" name="Rectangle 36"/>
          <p:cNvSpPr>
            <a:spLocks noChangeArrowheads="1"/>
          </p:cNvSpPr>
          <p:nvPr/>
        </p:nvSpPr>
        <p:spPr bwMode="auto">
          <a:xfrm>
            <a:off x="3912465" y="5950387"/>
            <a:ext cx="3975311" cy="693301"/>
          </a:xfrm>
          <a:prstGeom prst="rect">
            <a:avLst/>
          </a:prstGeom>
          <a:solidFill>
            <a:schemeClr val="accent3">
              <a:lumMod val="85000"/>
            </a:schemeClr>
          </a:solidFill>
          <a:ln w="9525" algn="ctr">
            <a:noFill/>
            <a:round/>
            <a:headEnd/>
            <a:tailEnd/>
          </a:ln>
        </p:spPr>
        <p:txBody>
          <a:bodyPr lIns="93296" tIns="46648" rIns="93296" bIns="46648"/>
          <a:lstStyle/>
          <a:p>
            <a:pPr marL="285750" indent="-285750" defTabSz="933450">
              <a:spcBef>
                <a:spcPct val="50000"/>
              </a:spcBef>
              <a:buFont typeface="Wingdings" panose="05000000000000000000" pitchFamily="2" charset="2"/>
              <a:buChar char="Ø"/>
            </a:pPr>
            <a:r>
              <a:rPr lang="en-US" sz="1800" i="1" dirty="0" smtClean="0">
                <a:solidFill>
                  <a:schemeClr val="tx2"/>
                </a:solidFill>
              </a:rPr>
              <a:t>What do we learn from this simple linear model?</a:t>
            </a:r>
            <a:endParaRPr lang="en-US" sz="1800" i="1" dirty="0">
              <a:solidFill>
                <a:schemeClr val="tx2"/>
              </a:solidFill>
            </a:endParaRPr>
          </a:p>
        </p:txBody>
      </p:sp>
    </p:spTree>
    <p:extLst>
      <p:ext uri="{BB962C8B-B14F-4D97-AF65-F5344CB8AC3E}">
        <p14:creationId xmlns:p14="http://schemas.microsoft.com/office/powerpoint/2010/main" val="2738022529"/>
      </p:ext>
    </p:extLst>
  </p:cSld>
  <p:clrMapOvr>
    <a:masterClrMapping/>
  </p:clrMapOvr>
  <p:transition>
    <p:zoom/>
    <p:sndAc>
      <p:endSnd/>
    </p:sndAc>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03E32A1-09B7-4C1C-B0A0-08163D90A171}" type="slidenum">
              <a:rPr lang="en-US" smtClean="0"/>
              <a:pPr/>
              <a:t>25</a:t>
            </a:fld>
            <a:endParaRPr lang="en-US"/>
          </a:p>
        </p:txBody>
      </p:sp>
      <p:sp>
        <p:nvSpPr>
          <p:cNvPr id="8" name="Rectangle 36"/>
          <p:cNvSpPr>
            <a:spLocks noChangeArrowheads="1"/>
          </p:cNvSpPr>
          <p:nvPr/>
        </p:nvSpPr>
        <p:spPr bwMode="auto">
          <a:xfrm>
            <a:off x="945528" y="993268"/>
            <a:ext cx="6775450" cy="401637"/>
          </a:xfrm>
          <a:prstGeom prst="rect">
            <a:avLst/>
          </a:prstGeom>
          <a:solidFill>
            <a:schemeClr val="accent3">
              <a:lumMod val="85000"/>
            </a:schemeClr>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Are Gas Prices Affecting Prius Sales?</a:t>
            </a:r>
            <a:endParaRPr lang="en-US" sz="1800" i="1" dirty="0">
              <a:solidFill>
                <a:schemeClr val="tx2"/>
              </a:solidFill>
            </a:endParaRPr>
          </a:p>
        </p:txBody>
      </p:sp>
      <p:pic>
        <p:nvPicPr>
          <p:cNvPr id="3" name="Picture 2"/>
          <p:cNvPicPr>
            <a:picLocks noChangeAspect="1"/>
          </p:cNvPicPr>
          <p:nvPr/>
        </p:nvPicPr>
        <p:blipFill>
          <a:blip r:embed="rId3"/>
          <a:stretch>
            <a:fillRect/>
          </a:stretch>
        </p:blipFill>
        <p:spPr>
          <a:xfrm>
            <a:off x="913380" y="1855722"/>
            <a:ext cx="7169851" cy="1831680"/>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2157399922"/>
              </p:ext>
            </p:extLst>
          </p:nvPr>
        </p:nvGraphicFramePr>
        <p:xfrm>
          <a:off x="913380" y="3855842"/>
          <a:ext cx="4857750" cy="431800"/>
        </p:xfrm>
        <a:graphic>
          <a:graphicData uri="http://schemas.openxmlformats.org/presentationml/2006/ole">
            <mc:AlternateContent xmlns:mc="http://schemas.openxmlformats.org/markup-compatibility/2006">
              <mc:Choice xmlns:v="urn:schemas-microsoft-com:vml" Requires="v">
                <p:oleObj spid="_x0000_s10632" name="Equation" r:id="rId4" imgW="2565360" imgH="228600" progId="Equation.DSMT4">
                  <p:embed/>
                </p:oleObj>
              </mc:Choice>
              <mc:Fallback>
                <p:oleObj name="Equation" r:id="rId4" imgW="2565360" imgH="228600" progId="Equation.DSMT4">
                  <p:embed/>
                  <p:pic>
                    <p:nvPicPr>
                      <p:cNvPr id="0" name=""/>
                      <p:cNvPicPr/>
                      <p:nvPr/>
                    </p:nvPicPr>
                    <p:blipFill>
                      <a:blip r:embed="rId5"/>
                      <a:stretch>
                        <a:fillRect/>
                      </a:stretch>
                    </p:blipFill>
                    <p:spPr>
                      <a:xfrm>
                        <a:off x="913380" y="3855842"/>
                        <a:ext cx="4857750" cy="431800"/>
                      </a:xfrm>
                      <a:prstGeom prst="rect">
                        <a:avLst/>
                      </a:prstGeom>
                    </p:spPr>
                  </p:pic>
                </p:oleObj>
              </mc:Fallback>
            </mc:AlternateContent>
          </a:graphicData>
        </a:graphic>
      </p:graphicFrame>
      <p:sp>
        <p:nvSpPr>
          <p:cNvPr id="11" name="Rectangle 3"/>
          <p:cNvSpPr txBox="1">
            <a:spLocks noChangeArrowheads="1"/>
          </p:cNvSpPr>
          <p:nvPr/>
        </p:nvSpPr>
        <p:spPr bwMode="auto">
          <a:xfrm>
            <a:off x="101725" y="88031"/>
            <a:ext cx="8793162"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pPr eaLnBrk="1" hangingPunct="1"/>
            <a:r>
              <a:rPr lang="en-US" kern="0" dirty="0" smtClean="0"/>
              <a:t>MARKETING ANALYTICS</a:t>
            </a:r>
          </a:p>
        </p:txBody>
      </p:sp>
      <p:sp>
        <p:nvSpPr>
          <p:cNvPr id="12" name="Rectangle 36"/>
          <p:cNvSpPr>
            <a:spLocks noChangeArrowheads="1"/>
          </p:cNvSpPr>
          <p:nvPr/>
        </p:nvSpPr>
        <p:spPr bwMode="auto">
          <a:xfrm>
            <a:off x="421139" y="446023"/>
            <a:ext cx="7210706" cy="401637"/>
          </a:xfrm>
          <a:prstGeom prst="rect">
            <a:avLst/>
          </a:prstGeom>
          <a:solidFill>
            <a:schemeClr val="accent2"/>
          </a:solidFill>
          <a:ln w="9525" algn="ctr">
            <a:noFill/>
            <a:round/>
            <a:headEnd/>
            <a:tailEnd/>
          </a:ln>
        </p:spPr>
        <p:txBody>
          <a:bodyPr lIns="93296" tIns="46648" rIns="93296" bIns="46648"/>
          <a:lstStyle/>
          <a:p>
            <a:pPr defTabSz="933450"/>
            <a:r>
              <a:rPr lang="en-US" i="1" dirty="0" smtClean="0">
                <a:solidFill>
                  <a:schemeClr val="tx2"/>
                </a:solidFill>
              </a:rPr>
              <a:t>Value in Use</a:t>
            </a:r>
            <a:endParaRPr lang="en-US" i="1" dirty="0">
              <a:solidFill>
                <a:schemeClr val="tx2"/>
              </a:solidFill>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801051464"/>
              </p:ext>
            </p:extLst>
          </p:nvPr>
        </p:nvGraphicFramePr>
        <p:xfrm>
          <a:off x="826294" y="4439434"/>
          <a:ext cx="2668588" cy="815975"/>
        </p:xfrm>
        <a:graphic>
          <a:graphicData uri="http://schemas.openxmlformats.org/presentationml/2006/ole">
            <mc:AlternateContent xmlns:mc="http://schemas.openxmlformats.org/markup-compatibility/2006">
              <mc:Choice xmlns:v="urn:schemas-microsoft-com:vml" Requires="v">
                <p:oleObj spid="_x0000_s10633" name="Equation" r:id="rId6" imgW="1409400" imgH="431640" progId="Equation.DSMT4">
                  <p:embed/>
                </p:oleObj>
              </mc:Choice>
              <mc:Fallback>
                <p:oleObj name="Equation" r:id="rId6" imgW="1409400" imgH="431640" progId="Equation.DSMT4">
                  <p:embed/>
                  <p:pic>
                    <p:nvPicPr>
                      <p:cNvPr id="0" name=""/>
                      <p:cNvPicPr/>
                      <p:nvPr/>
                    </p:nvPicPr>
                    <p:blipFill>
                      <a:blip r:embed="rId7"/>
                      <a:stretch>
                        <a:fillRect/>
                      </a:stretch>
                    </p:blipFill>
                    <p:spPr>
                      <a:xfrm>
                        <a:off x="826294" y="4439434"/>
                        <a:ext cx="2668588" cy="815975"/>
                      </a:xfrm>
                      <a:prstGeom prst="rect">
                        <a:avLst/>
                      </a:prstGeom>
                    </p:spPr>
                  </p:pic>
                </p:oleObj>
              </mc:Fallback>
            </mc:AlternateContent>
          </a:graphicData>
        </a:graphic>
      </p:graphicFrame>
      <p:sp>
        <p:nvSpPr>
          <p:cNvPr id="14" name="TextBox 13"/>
          <p:cNvSpPr txBox="1"/>
          <p:nvPr/>
        </p:nvSpPr>
        <p:spPr>
          <a:xfrm>
            <a:off x="826294" y="1517168"/>
            <a:ext cx="4159362" cy="338554"/>
          </a:xfrm>
          <a:prstGeom prst="rect">
            <a:avLst/>
          </a:prstGeom>
          <a:noFill/>
        </p:spPr>
        <p:txBody>
          <a:bodyPr wrap="square" rtlCol="0">
            <a:spAutoFit/>
          </a:bodyPr>
          <a:lstStyle/>
          <a:p>
            <a:r>
              <a:rPr lang="en-US" dirty="0" smtClean="0"/>
              <a:t>Linear Regression</a:t>
            </a:r>
            <a:endParaRPr lang="en-US" dirty="0"/>
          </a:p>
        </p:txBody>
      </p:sp>
      <p:sp>
        <p:nvSpPr>
          <p:cNvPr id="15" name="Rectangle 36"/>
          <p:cNvSpPr>
            <a:spLocks noChangeArrowheads="1"/>
          </p:cNvSpPr>
          <p:nvPr/>
        </p:nvSpPr>
        <p:spPr bwMode="auto">
          <a:xfrm>
            <a:off x="826294" y="5377621"/>
            <a:ext cx="7935151" cy="1359081"/>
          </a:xfrm>
          <a:prstGeom prst="rect">
            <a:avLst/>
          </a:prstGeom>
          <a:solidFill>
            <a:schemeClr val="accent3">
              <a:lumMod val="85000"/>
            </a:schemeClr>
          </a:solidFill>
          <a:ln w="9525" algn="ctr">
            <a:noFill/>
            <a:round/>
            <a:headEnd/>
            <a:tailEnd/>
          </a:ln>
        </p:spPr>
        <p:txBody>
          <a:bodyPr lIns="93296" tIns="46648" rIns="93296" bIns="46648"/>
          <a:lstStyle/>
          <a:p>
            <a:pPr marL="285750" indent="-285750" defTabSz="933450">
              <a:spcBef>
                <a:spcPct val="50000"/>
              </a:spcBef>
              <a:buFont typeface="Wingdings" panose="05000000000000000000" pitchFamily="2" charset="2"/>
              <a:buChar char="Ø"/>
            </a:pPr>
            <a:r>
              <a:rPr lang="en-US" sz="1800" i="1" dirty="0" smtClean="0">
                <a:solidFill>
                  <a:schemeClr val="tx2"/>
                </a:solidFill>
              </a:rPr>
              <a:t>The marginal effect is the unit change in sales given a unit change in gas prices</a:t>
            </a:r>
          </a:p>
          <a:p>
            <a:pPr marL="285750" indent="-285750" defTabSz="933450">
              <a:spcBef>
                <a:spcPct val="50000"/>
              </a:spcBef>
              <a:buFont typeface="Wingdings" panose="05000000000000000000" pitchFamily="2" charset="2"/>
              <a:buChar char="Ø"/>
            </a:pPr>
            <a:r>
              <a:rPr lang="en-US" sz="1800" i="1" dirty="0" smtClean="0">
                <a:solidFill>
                  <a:schemeClr val="tx2"/>
                </a:solidFill>
              </a:rPr>
              <a:t>For the linear regression model the marginal effect of a change in gas prices is constant (i.e., it is the same everywhere along the line)</a:t>
            </a:r>
            <a:endParaRPr lang="en-US" sz="1800" i="1" dirty="0">
              <a:solidFill>
                <a:schemeClr val="tx2"/>
              </a:solidFill>
            </a:endParaRPr>
          </a:p>
        </p:txBody>
      </p:sp>
    </p:spTree>
    <p:extLst>
      <p:ext uri="{BB962C8B-B14F-4D97-AF65-F5344CB8AC3E}">
        <p14:creationId xmlns:p14="http://schemas.microsoft.com/office/powerpoint/2010/main" val="1269815020"/>
      </p:ext>
    </p:extLst>
  </p:cSld>
  <p:clrMapOvr>
    <a:masterClrMapping/>
  </p:clrMapOvr>
  <p:transition>
    <p:zoom/>
    <p:sndAc>
      <p:endSnd/>
    </p:sndAc>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C0BF712-6E9A-4379-8A53-CC0095B80EC5}" type="slidenum">
              <a:rPr lang="en-US" smtClean="0"/>
              <a:pPr>
                <a:defRPr/>
              </a:pPr>
              <a:t>26</a:t>
            </a:fld>
            <a:endParaRPr lang="en-US"/>
          </a:p>
        </p:txBody>
      </p:sp>
      <p:sp>
        <p:nvSpPr>
          <p:cNvPr id="9" name="Rectangle 3"/>
          <p:cNvSpPr txBox="1">
            <a:spLocks noChangeArrowheads="1"/>
          </p:cNvSpPr>
          <p:nvPr/>
        </p:nvSpPr>
        <p:spPr bwMode="auto">
          <a:xfrm>
            <a:off x="122238" y="0"/>
            <a:ext cx="8793162"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pPr eaLnBrk="1" hangingPunct="1"/>
            <a:r>
              <a:rPr lang="en-US" kern="0" dirty="0" smtClean="0"/>
              <a:t>MARKETING ANALYTICS</a:t>
            </a:r>
          </a:p>
        </p:txBody>
      </p:sp>
      <p:sp>
        <p:nvSpPr>
          <p:cNvPr id="10" name="Rectangle 36"/>
          <p:cNvSpPr>
            <a:spLocks noChangeArrowheads="1"/>
          </p:cNvSpPr>
          <p:nvPr/>
        </p:nvSpPr>
        <p:spPr bwMode="auto">
          <a:xfrm>
            <a:off x="391120" y="420734"/>
            <a:ext cx="7571779" cy="401637"/>
          </a:xfrm>
          <a:prstGeom prst="rect">
            <a:avLst/>
          </a:prstGeom>
          <a:solidFill>
            <a:schemeClr val="accent2"/>
          </a:solidFill>
          <a:ln w="9525" algn="ctr">
            <a:noFill/>
            <a:round/>
            <a:headEnd/>
            <a:tailEnd/>
          </a:ln>
        </p:spPr>
        <p:txBody>
          <a:bodyPr lIns="93296" tIns="46648" rIns="93296" bIns="46648"/>
          <a:lstStyle/>
          <a:p>
            <a:pPr defTabSz="933450"/>
            <a:r>
              <a:rPr lang="en-US" i="1" dirty="0" smtClean="0">
                <a:solidFill>
                  <a:schemeClr val="tx2"/>
                </a:solidFill>
              </a:rPr>
              <a:t>Value in Use</a:t>
            </a:r>
            <a:endParaRPr lang="en-US" i="1" dirty="0">
              <a:solidFill>
                <a:schemeClr val="tx2"/>
              </a:solidFill>
            </a:endParaRPr>
          </a:p>
        </p:txBody>
      </p:sp>
      <p:sp>
        <p:nvSpPr>
          <p:cNvPr id="12" name="Rectangle 36"/>
          <p:cNvSpPr>
            <a:spLocks noChangeArrowheads="1"/>
          </p:cNvSpPr>
          <p:nvPr/>
        </p:nvSpPr>
        <p:spPr bwMode="auto">
          <a:xfrm>
            <a:off x="752194" y="1039042"/>
            <a:ext cx="7210706" cy="401637"/>
          </a:xfrm>
          <a:prstGeom prst="rect">
            <a:avLst/>
          </a:prstGeom>
          <a:solidFill>
            <a:schemeClr val="accent3">
              <a:lumMod val="85000"/>
            </a:schemeClr>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What is the Elasticity of Sales with respect to Gas Price?</a:t>
            </a:r>
            <a:endParaRPr lang="en-US" sz="1800" i="1" dirty="0">
              <a:solidFill>
                <a:schemeClr val="tx2"/>
              </a:solidFill>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2521795073"/>
              </p:ext>
            </p:extLst>
          </p:nvPr>
        </p:nvGraphicFramePr>
        <p:xfrm>
          <a:off x="801688" y="1657350"/>
          <a:ext cx="6973887" cy="1511300"/>
        </p:xfrm>
        <a:graphic>
          <a:graphicData uri="http://schemas.openxmlformats.org/presentationml/2006/ole">
            <mc:AlternateContent xmlns:mc="http://schemas.openxmlformats.org/markup-compatibility/2006">
              <mc:Choice xmlns:v="urn:schemas-microsoft-com:vml" Requires="v">
                <p:oleObj spid="_x0000_s11837" name="Equation" r:id="rId3" imgW="3682800" imgH="799920" progId="Equation.DSMT4">
                  <p:embed/>
                </p:oleObj>
              </mc:Choice>
              <mc:Fallback>
                <p:oleObj name="Equation" r:id="rId3" imgW="3682800" imgH="799920" progId="Equation.DSMT4">
                  <p:embed/>
                  <p:pic>
                    <p:nvPicPr>
                      <p:cNvPr id="0" name=""/>
                      <p:cNvPicPr/>
                      <p:nvPr/>
                    </p:nvPicPr>
                    <p:blipFill>
                      <a:blip r:embed="rId4"/>
                      <a:stretch>
                        <a:fillRect/>
                      </a:stretch>
                    </p:blipFill>
                    <p:spPr>
                      <a:xfrm>
                        <a:off x="801688" y="1657350"/>
                        <a:ext cx="6973887" cy="1511300"/>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66411757"/>
              </p:ext>
            </p:extLst>
          </p:nvPr>
        </p:nvGraphicFramePr>
        <p:xfrm>
          <a:off x="1774426" y="3836832"/>
          <a:ext cx="4857750" cy="431800"/>
        </p:xfrm>
        <a:graphic>
          <a:graphicData uri="http://schemas.openxmlformats.org/presentationml/2006/ole">
            <mc:AlternateContent xmlns:mc="http://schemas.openxmlformats.org/markup-compatibility/2006">
              <mc:Choice xmlns:v="urn:schemas-microsoft-com:vml" Requires="v">
                <p:oleObj spid="_x0000_s11838" name="Equation" r:id="rId5" imgW="2565360" imgH="228600" progId="Equation.DSMT4">
                  <p:embed/>
                </p:oleObj>
              </mc:Choice>
              <mc:Fallback>
                <p:oleObj name="Equation" r:id="rId5" imgW="2565360" imgH="228600" progId="Equation.DSMT4">
                  <p:embed/>
                  <p:pic>
                    <p:nvPicPr>
                      <p:cNvPr id="0" name=""/>
                      <p:cNvPicPr/>
                      <p:nvPr/>
                    </p:nvPicPr>
                    <p:blipFill>
                      <a:blip r:embed="rId6"/>
                      <a:stretch>
                        <a:fillRect/>
                      </a:stretch>
                    </p:blipFill>
                    <p:spPr>
                      <a:xfrm>
                        <a:off x="1774426" y="3836832"/>
                        <a:ext cx="4857750" cy="431800"/>
                      </a:xfrm>
                      <a:prstGeom prst="rect">
                        <a:avLst/>
                      </a:prstGeom>
                    </p:spPr>
                  </p:pic>
                </p:oleObj>
              </mc:Fallback>
            </mc:AlternateContent>
          </a:graphicData>
        </a:graphic>
      </p:graphicFrame>
      <p:sp>
        <p:nvSpPr>
          <p:cNvPr id="2" name="Isosceles Triangle 1"/>
          <p:cNvSpPr/>
          <p:nvPr/>
        </p:nvSpPr>
        <p:spPr bwMode="auto">
          <a:xfrm flipV="1">
            <a:off x="2613987" y="3326150"/>
            <a:ext cx="3178629" cy="250371"/>
          </a:xfrm>
          <a:prstGeom prst="triangle">
            <a:avLst/>
          </a:prstGeom>
          <a:solidFill>
            <a:schemeClr val="accent2"/>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graphicFrame>
        <p:nvGraphicFramePr>
          <p:cNvPr id="15" name="Object 14"/>
          <p:cNvGraphicFramePr>
            <a:graphicFrameLocks noChangeAspect="1"/>
          </p:cNvGraphicFramePr>
          <p:nvPr>
            <p:extLst>
              <p:ext uri="{D42A27DB-BD31-4B8C-83A1-F6EECF244321}">
                <p14:modId xmlns:p14="http://schemas.microsoft.com/office/powerpoint/2010/main" val="2930452822"/>
              </p:ext>
            </p:extLst>
          </p:nvPr>
        </p:nvGraphicFramePr>
        <p:xfrm>
          <a:off x="1774426" y="4721906"/>
          <a:ext cx="5026025" cy="815975"/>
        </p:xfrm>
        <a:graphic>
          <a:graphicData uri="http://schemas.openxmlformats.org/presentationml/2006/ole">
            <mc:AlternateContent xmlns:mc="http://schemas.openxmlformats.org/markup-compatibility/2006">
              <mc:Choice xmlns:v="urn:schemas-microsoft-com:vml" Requires="v">
                <p:oleObj spid="_x0000_s11839" name="Equation" r:id="rId7" imgW="2654280" imgH="431640" progId="Equation.DSMT4">
                  <p:embed/>
                </p:oleObj>
              </mc:Choice>
              <mc:Fallback>
                <p:oleObj name="Equation" r:id="rId7" imgW="2654280" imgH="431640" progId="Equation.DSMT4">
                  <p:embed/>
                  <p:pic>
                    <p:nvPicPr>
                      <p:cNvPr id="0" name=""/>
                      <p:cNvPicPr/>
                      <p:nvPr/>
                    </p:nvPicPr>
                    <p:blipFill>
                      <a:blip r:embed="rId8"/>
                      <a:stretch>
                        <a:fillRect/>
                      </a:stretch>
                    </p:blipFill>
                    <p:spPr>
                      <a:xfrm>
                        <a:off x="1774426" y="4721906"/>
                        <a:ext cx="5026025" cy="815975"/>
                      </a:xfrm>
                      <a:prstGeom prst="rect">
                        <a:avLst/>
                      </a:prstGeom>
                    </p:spPr>
                  </p:pic>
                </p:oleObj>
              </mc:Fallback>
            </mc:AlternateContent>
          </a:graphicData>
        </a:graphic>
      </p:graphicFrame>
      <p:sp>
        <p:nvSpPr>
          <p:cNvPr id="16" name="Rectangle 36"/>
          <p:cNvSpPr>
            <a:spLocks noChangeArrowheads="1"/>
          </p:cNvSpPr>
          <p:nvPr/>
        </p:nvSpPr>
        <p:spPr bwMode="auto">
          <a:xfrm>
            <a:off x="1131348" y="5855649"/>
            <a:ext cx="7120023" cy="893493"/>
          </a:xfrm>
          <a:prstGeom prst="rect">
            <a:avLst/>
          </a:prstGeom>
          <a:solidFill>
            <a:schemeClr val="accent3">
              <a:lumMod val="85000"/>
            </a:schemeClr>
          </a:solidFill>
          <a:ln w="9525" algn="ctr">
            <a:noFill/>
            <a:round/>
            <a:headEnd/>
            <a:tailEnd/>
          </a:ln>
        </p:spPr>
        <p:txBody>
          <a:bodyPr lIns="93296" tIns="46648" rIns="93296" bIns="46648"/>
          <a:lstStyle/>
          <a:p>
            <a:pPr marL="285750" indent="-285750" defTabSz="933450">
              <a:spcBef>
                <a:spcPct val="50000"/>
              </a:spcBef>
              <a:buFont typeface="Wingdings" panose="05000000000000000000" pitchFamily="2" charset="2"/>
              <a:buChar char="Ø"/>
            </a:pPr>
            <a:r>
              <a:rPr lang="en-US" sz="1800" i="1" dirty="0" smtClean="0">
                <a:solidFill>
                  <a:schemeClr val="tx2"/>
                </a:solidFill>
              </a:rPr>
              <a:t>For the linear regression model the elasticity depends on which sales-price pair you choose  (i.e., where you are located on the line matters!)</a:t>
            </a:r>
            <a:endParaRPr lang="en-US" sz="1800" i="1" dirty="0">
              <a:solidFill>
                <a:schemeClr val="tx2"/>
              </a:solidFill>
            </a:endParaRPr>
          </a:p>
        </p:txBody>
      </p:sp>
      <p:sp>
        <p:nvSpPr>
          <p:cNvPr id="3" name="Oval 2"/>
          <p:cNvSpPr/>
          <p:nvPr/>
        </p:nvSpPr>
        <p:spPr bwMode="auto">
          <a:xfrm>
            <a:off x="4996543" y="1885769"/>
            <a:ext cx="1393372" cy="1045029"/>
          </a:xfrm>
          <a:prstGeom prst="ellipse">
            <a:avLst/>
          </a:prstGeom>
          <a:noFill/>
          <a:ln w="9525" cap="flat" cmpd="sng" algn="ctr">
            <a:solidFill>
              <a:srgbClr val="FF0000"/>
            </a:solid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639239718"/>
      </p:ext>
    </p:extLst>
  </p:cSld>
  <p:clrMapOvr>
    <a:masterClrMapping/>
  </p:clrMapOvr>
  <p:transition>
    <p:zoom/>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animBg="1"/>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C0BF712-6E9A-4379-8A53-CC0095B80EC5}" type="slidenum">
              <a:rPr lang="en-US" smtClean="0"/>
              <a:pPr>
                <a:defRPr/>
              </a:pPr>
              <a:t>27</a:t>
            </a:fld>
            <a:endParaRPr lang="en-US"/>
          </a:p>
        </p:txBody>
      </p:sp>
      <p:sp>
        <p:nvSpPr>
          <p:cNvPr id="9" name="Rectangle 3"/>
          <p:cNvSpPr txBox="1">
            <a:spLocks noChangeArrowheads="1"/>
          </p:cNvSpPr>
          <p:nvPr/>
        </p:nvSpPr>
        <p:spPr bwMode="auto">
          <a:xfrm>
            <a:off x="122238" y="261297"/>
            <a:ext cx="8793162"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pPr eaLnBrk="1" hangingPunct="1"/>
            <a:r>
              <a:rPr lang="en-US" kern="0" dirty="0" smtClean="0"/>
              <a:t>MARKETING ANALYTICS</a:t>
            </a:r>
          </a:p>
        </p:txBody>
      </p:sp>
      <p:sp>
        <p:nvSpPr>
          <p:cNvPr id="10" name="Rectangle 36"/>
          <p:cNvSpPr>
            <a:spLocks noChangeArrowheads="1"/>
          </p:cNvSpPr>
          <p:nvPr/>
        </p:nvSpPr>
        <p:spPr bwMode="auto">
          <a:xfrm>
            <a:off x="391121" y="712339"/>
            <a:ext cx="7210706" cy="401637"/>
          </a:xfrm>
          <a:prstGeom prst="rect">
            <a:avLst/>
          </a:prstGeom>
          <a:solidFill>
            <a:schemeClr val="accent2"/>
          </a:solidFill>
          <a:ln w="9525" algn="ctr">
            <a:noFill/>
            <a:round/>
            <a:headEnd/>
            <a:tailEnd/>
          </a:ln>
        </p:spPr>
        <p:txBody>
          <a:bodyPr lIns="93296" tIns="46648" rIns="93296" bIns="46648"/>
          <a:lstStyle/>
          <a:p>
            <a:pPr defTabSz="933450"/>
            <a:r>
              <a:rPr lang="en-US" i="1" dirty="0" smtClean="0">
                <a:solidFill>
                  <a:schemeClr val="tx2"/>
                </a:solidFill>
              </a:rPr>
              <a:t>Value in Use</a:t>
            </a:r>
            <a:endParaRPr lang="en-US" i="1" dirty="0">
              <a:solidFill>
                <a:schemeClr val="tx2"/>
              </a:solidFill>
            </a:endParaRPr>
          </a:p>
        </p:txBody>
      </p:sp>
      <p:pic>
        <p:nvPicPr>
          <p:cNvPr id="11" name="Picture 10"/>
          <p:cNvPicPr>
            <a:picLocks noChangeAspect="1"/>
          </p:cNvPicPr>
          <p:nvPr/>
        </p:nvPicPr>
        <p:blipFill rotWithShape="1">
          <a:blip r:embed="rId3"/>
          <a:srcRect b="74411"/>
          <a:stretch/>
        </p:blipFill>
        <p:spPr>
          <a:xfrm>
            <a:off x="3914324" y="1836172"/>
            <a:ext cx="3438991" cy="794215"/>
          </a:xfrm>
          <a:prstGeom prst="rect">
            <a:avLst/>
          </a:prstGeom>
        </p:spPr>
      </p:pic>
      <p:sp>
        <p:nvSpPr>
          <p:cNvPr id="12" name="Rectangle 36"/>
          <p:cNvSpPr>
            <a:spLocks noChangeArrowheads="1"/>
          </p:cNvSpPr>
          <p:nvPr/>
        </p:nvSpPr>
        <p:spPr bwMode="auto">
          <a:xfrm>
            <a:off x="391121" y="1327971"/>
            <a:ext cx="7210706" cy="401637"/>
          </a:xfrm>
          <a:prstGeom prst="rect">
            <a:avLst/>
          </a:prstGeom>
          <a:solidFill>
            <a:schemeClr val="accent3">
              <a:lumMod val="85000"/>
            </a:schemeClr>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What Effect Do Gas Prices Have on Prius Sales?</a:t>
            </a:r>
            <a:endParaRPr lang="en-US" sz="1800" i="1" dirty="0">
              <a:solidFill>
                <a:schemeClr val="tx2"/>
              </a:solidFill>
            </a:endParaRPr>
          </a:p>
        </p:txBody>
      </p:sp>
      <p:pic>
        <p:nvPicPr>
          <p:cNvPr id="13" name="Picture 12"/>
          <p:cNvPicPr>
            <a:picLocks noChangeAspect="1"/>
          </p:cNvPicPr>
          <p:nvPr/>
        </p:nvPicPr>
        <p:blipFill>
          <a:blip r:embed="rId4"/>
          <a:stretch>
            <a:fillRect/>
          </a:stretch>
        </p:blipFill>
        <p:spPr>
          <a:xfrm>
            <a:off x="630607" y="1836172"/>
            <a:ext cx="2461860" cy="6131041"/>
          </a:xfrm>
          <a:prstGeom prst="rect">
            <a:avLst/>
          </a:prstGeom>
        </p:spPr>
      </p:pic>
      <p:pic>
        <p:nvPicPr>
          <p:cNvPr id="8" name="Picture 7"/>
          <p:cNvPicPr>
            <a:picLocks noChangeAspect="1"/>
          </p:cNvPicPr>
          <p:nvPr/>
        </p:nvPicPr>
        <p:blipFill rotWithShape="1">
          <a:blip r:embed="rId3"/>
          <a:srcRect t="73968"/>
          <a:stretch/>
        </p:blipFill>
        <p:spPr>
          <a:xfrm>
            <a:off x="3914324" y="2613674"/>
            <a:ext cx="3438991" cy="807960"/>
          </a:xfrm>
          <a:prstGeom prst="rect">
            <a:avLst/>
          </a:prstGeom>
        </p:spPr>
      </p:pic>
      <p:graphicFrame>
        <p:nvGraphicFramePr>
          <p:cNvPr id="14" name="Object 13"/>
          <p:cNvGraphicFramePr>
            <a:graphicFrameLocks noChangeAspect="1"/>
          </p:cNvGraphicFramePr>
          <p:nvPr>
            <p:extLst>
              <p:ext uri="{D42A27DB-BD31-4B8C-83A1-F6EECF244321}">
                <p14:modId xmlns:p14="http://schemas.microsoft.com/office/powerpoint/2010/main" val="180907394"/>
              </p:ext>
            </p:extLst>
          </p:nvPr>
        </p:nvGraphicFramePr>
        <p:xfrm>
          <a:off x="3827689" y="3915682"/>
          <a:ext cx="4568825" cy="1631950"/>
        </p:xfrm>
        <a:graphic>
          <a:graphicData uri="http://schemas.openxmlformats.org/presentationml/2006/ole">
            <mc:AlternateContent xmlns:mc="http://schemas.openxmlformats.org/markup-compatibility/2006">
              <mc:Choice xmlns:v="urn:schemas-microsoft-com:vml" Requires="v">
                <p:oleObj spid="_x0000_s12470" name="Equation" r:id="rId5" imgW="2412720" imgH="863280" progId="Equation.DSMT4">
                  <p:embed/>
                </p:oleObj>
              </mc:Choice>
              <mc:Fallback>
                <p:oleObj name="Equation" r:id="rId5" imgW="2412720" imgH="863280" progId="Equation.DSMT4">
                  <p:embed/>
                  <p:pic>
                    <p:nvPicPr>
                      <p:cNvPr id="0" name=""/>
                      <p:cNvPicPr/>
                      <p:nvPr/>
                    </p:nvPicPr>
                    <p:blipFill>
                      <a:blip r:embed="rId6"/>
                      <a:stretch>
                        <a:fillRect/>
                      </a:stretch>
                    </p:blipFill>
                    <p:spPr>
                      <a:xfrm>
                        <a:off x="3827689" y="3915682"/>
                        <a:ext cx="4568825" cy="1631950"/>
                      </a:xfrm>
                      <a:prstGeom prst="rect">
                        <a:avLst/>
                      </a:prstGeom>
                    </p:spPr>
                  </p:pic>
                </p:oleObj>
              </mc:Fallback>
            </mc:AlternateContent>
          </a:graphicData>
        </a:graphic>
      </p:graphicFrame>
      <p:sp>
        <p:nvSpPr>
          <p:cNvPr id="15" name="Rectangle 36"/>
          <p:cNvSpPr>
            <a:spLocks noChangeArrowheads="1"/>
          </p:cNvSpPr>
          <p:nvPr/>
        </p:nvSpPr>
        <p:spPr bwMode="auto">
          <a:xfrm>
            <a:off x="3827689" y="5829321"/>
            <a:ext cx="4394651" cy="954310"/>
          </a:xfrm>
          <a:prstGeom prst="rect">
            <a:avLst/>
          </a:prstGeom>
          <a:solidFill>
            <a:schemeClr val="accent3">
              <a:lumMod val="85000"/>
            </a:schemeClr>
          </a:solidFill>
          <a:ln w="9525" algn="ctr">
            <a:noFill/>
            <a:round/>
            <a:headEnd/>
            <a:tailEnd/>
          </a:ln>
        </p:spPr>
        <p:txBody>
          <a:bodyPr lIns="93296" tIns="46648" rIns="93296" bIns="46648"/>
          <a:lstStyle/>
          <a:p>
            <a:pPr marL="285750" indent="-285750" defTabSz="933450">
              <a:spcBef>
                <a:spcPct val="50000"/>
              </a:spcBef>
              <a:buFont typeface="Wingdings" panose="05000000000000000000" pitchFamily="2" charset="2"/>
              <a:buChar char="Ø"/>
            </a:pPr>
            <a:r>
              <a:rPr lang="en-US" sz="1800" i="1" dirty="0" smtClean="0">
                <a:solidFill>
                  <a:schemeClr val="tx2"/>
                </a:solidFill>
              </a:rPr>
              <a:t>A 10% increase in gas prices yields a 33% increase in monthly Prius sales</a:t>
            </a:r>
            <a:endParaRPr lang="en-US" sz="1800" i="1" dirty="0">
              <a:solidFill>
                <a:schemeClr val="tx2"/>
              </a:solidFill>
            </a:endParaRPr>
          </a:p>
        </p:txBody>
      </p:sp>
      <p:sp>
        <p:nvSpPr>
          <p:cNvPr id="2" name="Oval 1"/>
          <p:cNvSpPr/>
          <p:nvPr/>
        </p:nvSpPr>
        <p:spPr bwMode="auto">
          <a:xfrm>
            <a:off x="5279571" y="2613674"/>
            <a:ext cx="2322256" cy="265342"/>
          </a:xfrm>
          <a:prstGeom prst="ellipse">
            <a:avLst/>
          </a:prstGeom>
          <a:noFill/>
          <a:ln w="9525" cap="flat" cmpd="sng" algn="ctr">
            <a:solidFill>
              <a:srgbClr val="FF0000"/>
            </a:solid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121574410"/>
      </p:ext>
    </p:extLst>
  </p:cSld>
  <p:clrMapOvr>
    <a:masterClrMapping/>
  </p:clrMapOvr>
  <p:transition>
    <p:zoom/>
    <p:sndAc>
      <p:endSnd/>
    </p:sndAc>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C0BF712-6E9A-4379-8A53-CC0095B80EC5}" type="slidenum">
              <a:rPr lang="en-US" smtClean="0"/>
              <a:pPr>
                <a:defRPr/>
              </a:pPr>
              <a:t>28</a:t>
            </a:fld>
            <a:endParaRPr lang="en-US"/>
          </a:p>
        </p:txBody>
      </p:sp>
      <p:sp>
        <p:nvSpPr>
          <p:cNvPr id="9" name="Rectangle 3"/>
          <p:cNvSpPr txBox="1">
            <a:spLocks noChangeArrowheads="1"/>
          </p:cNvSpPr>
          <p:nvPr/>
        </p:nvSpPr>
        <p:spPr bwMode="auto">
          <a:xfrm>
            <a:off x="122238" y="261297"/>
            <a:ext cx="8793162"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pPr eaLnBrk="1" hangingPunct="1"/>
            <a:r>
              <a:rPr lang="en-US" kern="0" dirty="0" smtClean="0"/>
              <a:t>MARKETING ANALYTICS</a:t>
            </a:r>
          </a:p>
        </p:txBody>
      </p:sp>
      <p:sp>
        <p:nvSpPr>
          <p:cNvPr id="10" name="Rectangle 36"/>
          <p:cNvSpPr>
            <a:spLocks noChangeArrowheads="1"/>
          </p:cNvSpPr>
          <p:nvPr/>
        </p:nvSpPr>
        <p:spPr bwMode="auto">
          <a:xfrm>
            <a:off x="391121" y="712339"/>
            <a:ext cx="7210706" cy="401637"/>
          </a:xfrm>
          <a:prstGeom prst="rect">
            <a:avLst/>
          </a:prstGeom>
          <a:solidFill>
            <a:schemeClr val="accent2"/>
          </a:solidFill>
          <a:ln w="9525" algn="ctr">
            <a:noFill/>
            <a:round/>
            <a:headEnd/>
            <a:tailEnd/>
          </a:ln>
        </p:spPr>
        <p:txBody>
          <a:bodyPr lIns="93296" tIns="46648" rIns="93296" bIns="46648"/>
          <a:lstStyle/>
          <a:p>
            <a:pPr defTabSz="933450"/>
            <a:r>
              <a:rPr lang="en-US" i="1" dirty="0" smtClean="0">
                <a:solidFill>
                  <a:schemeClr val="tx2"/>
                </a:solidFill>
              </a:rPr>
              <a:t>Value in Use</a:t>
            </a:r>
            <a:endParaRPr lang="en-US" i="1" dirty="0">
              <a:solidFill>
                <a:schemeClr val="tx2"/>
              </a:solidFill>
            </a:endParaRPr>
          </a:p>
        </p:txBody>
      </p:sp>
      <p:sp>
        <p:nvSpPr>
          <p:cNvPr id="12" name="Rectangle 36"/>
          <p:cNvSpPr>
            <a:spLocks noChangeArrowheads="1"/>
          </p:cNvSpPr>
          <p:nvPr/>
        </p:nvSpPr>
        <p:spPr bwMode="auto">
          <a:xfrm>
            <a:off x="391121" y="1327971"/>
            <a:ext cx="7210706" cy="401637"/>
          </a:xfrm>
          <a:prstGeom prst="rect">
            <a:avLst/>
          </a:prstGeom>
          <a:solidFill>
            <a:schemeClr val="accent3">
              <a:lumMod val="85000"/>
            </a:schemeClr>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What Effect Do Gas Prices Have on Prius Sales?</a:t>
            </a:r>
            <a:endParaRPr lang="en-US" sz="1800" i="1" dirty="0">
              <a:solidFill>
                <a:schemeClr val="tx2"/>
              </a:solidFill>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2218055858"/>
              </p:ext>
            </p:extLst>
          </p:nvPr>
        </p:nvGraphicFramePr>
        <p:xfrm>
          <a:off x="3396574" y="5467765"/>
          <a:ext cx="5362575" cy="815975"/>
        </p:xfrm>
        <a:graphic>
          <a:graphicData uri="http://schemas.openxmlformats.org/presentationml/2006/ole">
            <mc:AlternateContent xmlns:mc="http://schemas.openxmlformats.org/markup-compatibility/2006">
              <mc:Choice xmlns:v="urn:schemas-microsoft-com:vml" Requires="v">
                <p:oleObj spid="_x0000_s16692" name="Equation" r:id="rId3" imgW="2831760" imgH="431640" progId="Equation.DSMT4">
                  <p:embed/>
                </p:oleObj>
              </mc:Choice>
              <mc:Fallback>
                <p:oleObj name="Equation" r:id="rId3" imgW="2831760" imgH="431640" progId="Equation.DSMT4">
                  <p:embed/>
                  <p:pic>
                    <p:nvPicPr>
                      <p:cNvPr id="0" name=""/>
                      <p:cNvPicPr/>
                      <p:nvPr/>
                    </p:nvPicPr>
                    <p:blipFill>
                      <a:blip r:embed="rId4"/>
                      <a:stretch>
                        <a:fillRect/>
                      </a:stretch>
                    </p:blipFill>
                    <p:spPr>
                      <a:xfrm>
                        <a:off x="3396574" y="5467765"/>
                        <a:ext cx="5362575" cy="815975"/>
                      </a:xfrm>
                      <a:prstGeom prst="rect">
                        <a:avLst/>
                      </a:prstGeom>
                    </p:spPr>
                  </p:pic>
                </p:oleObj>
              </mc:Fallback>
            </mc:AlternateContent>
          </a:graphicData>
        </a:graphic>
      </p:graphicFrame>
      <p:pic>
        <p:nvPicPr>
          <p:cNvPr id="16" name="Picture 15"/>
          <p:cNvPicPr>
            <a:picLocks noChangeAspect="1"/>
          </p:cNvPicPr>
          <p:nvPr/>
        </p:nvPicPr>
        <p:blipFill>
          <a:blip r:embed="rId5"/>
          <a:stretch>
            <a:fillRect/>
          </a:stretch>
        </p:blipFill>
        <p:spPr>
          <a:xfrm>
            <a:off x="436226" y="2169283"/>
            <a:ext cx="7169851" cy="1831680"/>
          </a:xfrm>
          <a:prstGeom prst="rect">
            <a:avLst/>
          </a:prstGeom>
        </p:spPr>
      </p:pic>
      <p:graphicFrame>
        <p:nvGraphicFramePr>
          <p:cNvPr id="18" name="Object 17"/>
          <p:cNvGraphicFramePr>
            <a:graphicFrameLocks noChangeAspect="1"/>
          </p:cNvGraphicFramePr>
          <p:nvPr>
            <p:extLst>
              <p:ext uri="{D42A27DB-BD31-4B8C-83A1-F6EECF244321}">
                <p14:modId xmlns:p14="http://schemas.microsoft.com/office/powerpoint/2010/main" val="3868650500"/>
              </p:ext>
            </p:extLst>
          </p:nvPr>
        </p:nvGraphicFramePr>
        <p:xfrm>
          <a:off x="3410690" y="4440638"/>
          <a:ext cx="2668588" cy="815975"/>
        </p:xfrm>
        <a:graphic>
          <a:graphicData uri="http://schemas.openxmlformats.org/presentationml/2006/ole">
            <mc:AlternateContent xmlns:mc="http://schemas.openxmlformats.org/markup-compatibility/2006">
              <mc:Choice xmlns:v="urn:schemas-microsoft-com:vml" Requires="v">
                <p:oleObj spid="_x0000_s16693" name="Equation" r:id="rId6" imgW="1409400" imgH="431640" progId="Equation.DSMT4">
                  <p:embed/>
                </p:oleObj>
              </mc:Choice>
              <mc:Fallback>
                <p:oleObj name="Equation" r:id="rId6" imgW="1409400" imgH="431640" progId="Equation.DSMT4">
                  <p:embed/>
                  <p:pic>
                    <p:nvPicPr>
                      <p:cNvPr id="0" name=""/>
                      <p:cNvPicPr/>
                      <p:nvPr/>
                    </p:nvPicPr>
                    <p:blipFill>
                      <a:blip r:embed="rId7"/>
                      <a:stretch>
                        <a:fillRect/>
                      </a:stretch>
                    </p:blipFill>
                    <p:spPr>
                      <a:xfrm>
                        <a:off x="3410690" y="4440638"/>
                        <a:ext cx="2668588" cy="815975"/>
                      </a:xfrm>
                      <a:prstGeom prst="rect">
                        <a:avLst/>
                      </a:prstGeom>
                    </p:spPr>
                  </p:pic>
                </p:oleObj>
              </mc:Fallback>
            </mc:AlternateContent>
          </a:graphicData>
        </a:graphic>
      </p:graphicFrame>
      <p:sp>
        <p:nvSpPr>
          <p:cNvPr id="19" name="TextBox 18"/>
          <p:cNvSpPr txBox="1"/>
          <p:nvPr/>
        </p:nvSpPr>
        <p:spPr>
          <a:xfrm>
            <a:off x="359457" y="1863582"/>
            <a:ext cx="4159362" cy="338554"/>
          </a:xfrm>
          <a:prstGeom prst="rect">
            <a:avLst/>
          </a:prstGeom>
          <a:noFill/>
        </p:spPr>
        <p:txBody>
          <a:bodyPr wrap="square" rtlCol="0">
            <a:spAutoFit/>
          </a:bodyPr>
          <a:lstStyle/>
          <a:p>
            <a:r>
              <a:rPr lang="en-US" dirty="0" smtClean="0"/>
              <a:t>Linear Regression</a:t>
            </a:r>
            <a:endParaRPr lang="en-US" dirty="0"/>
          </a:p>
        </p:txBody>
      </p:sp>
      <p:sp>
        <p:nvSpPr>
          <p:cNvPr id="3" name="Rounded Rectangle 2"/>
          <p:cNvSpPr/>
          <p:nvPr/>
        </p:nvSpPr>
        <p:spPr bwMode="auto">
          <a:xfrm>
            <a:off x="610396" y="4524095"/>
            <a:ext cx="2252545" cy="649059"/>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r>
              <a:rPr kumimoji="0" lang="en-US" sz="1600" b="1" i="0" u="none" strike="noStrike" cap="none" normalizeH="0" baseline="0" dirty="0" smtClean="0">
                <a:ln>
                  <a:noFill/>
                </a:ln>
                <a:solidFill>
                  <a:schemeClr val="tx2"/>
                </a:solidFill>
                <a:effectLst/>
                <a:latin typeface="Arial" charset="0"/>
              </a:rPr>
              <a:t>Marginal</a:t>
            </a:r>
            <a:r>
              <a:rPr kumimoji="0" lang="en-US" sz="1600" b="1" i="0" u="none" strike="noStrike" cap="none" normalizeH="0" dirty="0" smtClean="0">
                <a:ln>
                  <a:noFill/>
                </a:ln>
                <a:solidFill>
                  <a:schemeClr val="tx2"/>
                </a:solidFill>
                <a:effectLst/>
                <a:latin typeface="Arial" charset="0"/>
              </a:rPr>
              <a:t> Effect of Gas Prices on Sales</a:t>
            </a:r>
            <a:endParaRPr kumimoji="0" lang="en-US" sz="1600" b="1" i="0" u="none" strike="noStrike" cap="none" normalizeH="0" baseline="0" dirty="0" smtClean="0">
              <a:ln>
                <a:noFill/>
              </a:ln>
              <a:solidFill>
                <a:schemeClr val="tx2"/>
              </a:solidFill>
              <a:effectLst/>
              <a:latin typeface="Arial" charset="0"/>
            </a:endParaRPr>
          </a:p>
        </p:txBody>
      </p:sp>
      <p:sp>
        <p:nvSpPr>
          <p:cNvPr id="20" name="Rounded Rectangle 19"/>
          <p:cNvSpPr/>
          <p:nvPr/>
        </p:nvSpPr>
        <p:spPr bwMode="auto">
          <a:xfrm>
            <a:off x="610396" y="5467765"/>
            <a:ext cx="2252545" cy="921474"/>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r>
              <a:rPr kumimoji="0" lang="en-US" sz="1600" b="1" i="0" u="none" strike="noStrike" cap="none" normalizeH="0" baseline="0" dirty="0" smtClean="0">
                <a:ln>
                  <a:noFill/>
                </a:ln>
                <a:solidFill>
                  <a:schemeClr val="tx2"/>
                </a:solidFill>
                <a:effectLst/>
                <a:latin typeface="Arial" charset="0"/>
              </a:rPr>
              <a:t>Elasticity of Sales with respect to Gas Prices</a:t>
            </a:r>
          </a:p>
        </p:txBody>
      </p:sp>
    </p:spTree>
    <p:extLst>
      <p:ext uri="{BB962C8B-B14F-4D97-AF65-F5344CB8AC3E}">
        <p14:creationId xmlns:p14="http://schemas.microsoft.com/office/powerpoint/2010/main" val="4035984772"/>
      </p:ext>
    </p:extLst>
  </p:cSld>
  <p:clrMapOvr>
    <a:masterClrMapping/>
  </p:clrMapOvr>
  <p:transition>
    <p:zoom/>
    <p:sndAc>
      <p:end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7151918" y="6600144"/>
            <a:ext cx="1905000" cy="182562"/>
          </a:xfrm>
        </p:spPr>
        <p:txBody>
          <a:bodyPr/>
          <a:lstStyle/>
          <a:p>
            <a:fld id="{F03E32A1-09B7-4C1C-B0A0-08163D90A171}" type="slidenum">
              <a:rPr lang="en-US" smtClean="0"/>
              <a:pPr/>
              <a:t>2</a:t>
            </a:fld>
            <a:endParaRPr lang="en-US"/>
          </a:p>
        </p:txBody>
      </p:sp>
      <p:sp>
        <p:nvSpPr>
          <p:cNvPr id="5" name="Rectangle 4"/>
          <p:cNvSpPr txBox="1">
            <a:spLocks noGrp="1" noChangeArrowheads="1"/>
          </p:cNvSpPr>
          <p:nvPr>
            <p:ph type="title"/>
          </p:nvPr>
        </p:nvSpPr>
        <p:spPr bwMode="gray">
          <a:xfrm>
            <a:off x="122238" y="158748"/>
            <a:ext cx="8793162" cy="29238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dirty="0" smtClean="0"/>
              <a:t>MARKETING ANALYTICS</a:t>
            </a:r>
            <a:endParaRPr lang="en-US" kern="0" dirty="0" smtClean="0"/>
          </a:p>
        </p:txBody>
      </p:sp>
      <p:sp>
        <p:nvSpPr>
          <p:cNvPr id="6" name="Rectangle 36"/>
          <p:cNvSpPr>
            <a:spLocks noChangeArrowheads="1"/>
          </p:cNvSpPr>
          <p:nvPr/>
        </p:nvSpPr>
        <p:spPr bwMode="auto">
          <a:xfrm>
            <a:off x="476250" y="588959"/>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Types of Customer Value</a:t>
            </a:r>
            <a:endParaRPr lang="en-US" sz="1800" i="1" dirty="0">
              <a:solidFill>
                <a:schemeClr val="tx2"/>
              </a:solidFill>
            </a:endParaRPr>
          </a:p>
        </p:txBody>
      </p:sp>
      <p:sp>
        <p:nvSpPr>
          <p:cNvPr id="2" name="Oval 1"/>
          <p:cNvSpPr/>
          <p:nvPr/>
        </p:nvSpPr>
        <p:spPr bwMode="auto">
          <a:xfrm>
            <a:off x="1262741" y="2035633"/>
            <a:ext cx="2209800" cy="1208314"/>
          </a:xfrm>
          <a:prstGeom prst="ellipse">
            <a:avLst/>
          </a:prstGeom>
          <a:no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7" name="Oval 6"/>
          <p:cNvSpPr/>
          <p:nvPr/>
        </p:nvSpPr>
        <p:spPr bwMode="auto">
          <a:xfrm>
            <a:off x="4508493" y="1256211"/>
            <a:ext cx="2471057" cy="1621971"/>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4601021" y="1909351"/>
            <a:ext cx="2286000" cy="338554"/>
          </a:xfrm>
          <a:prstGeom prst="rect">
            <a:avLst/>
          </a:prstGeom>
          <a:noFill/>
        </p:spPr>
        <p:txBody>
          <a:bodyPr wrap="square" rtlCol="0">
            <a:spAutoFit/>
          </a:bodyPr>
          <a:lstStyle/>
          <a:p>
            <a:pPr algn="ctr"/>
            <a:r>
              <a:rPr lang="en-US" dirty="0" smtClean="0">
                <a:solidFill>
                  <a:schemeClr val="tx2"/>
                </a:solidFill>
              </a:rPr>
              <a:t>Value in Use</a:t>
            </a:r>
            <a:endParaRPr lang="en-US" dirty="0">
              <a:solidFill>
                <a:schemeClr val="tx2"/>
              </a:solidFill>
            </a:endParaRPr>
          </a:p>
        </p:txBody>
      </p:sp>
      <p:sp>
        <p:nvSpPr>
          <p:cNvPr id="11" name="Rectangle 10"/>
          <p:cNvSpPr/>
          <p:nvPr/>
        </p:nvSpPr>
        <p:spPr bwMode="auto">
          <a:xfrm>
            <a:off x="1153879" y="3103504"/>
            <a:ext cx="2427523" cy="1404257"/>
          </a:xfrm>
          <a:prstGeom prst="rect">
            <a:avLst/>
          </a:prstGeom>
          <a:solidFill>
            <a:schemeClr val="bg2"/>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7" name="TextBox 16"/>
          <p:cNvSpPr txBox="1"/>
          <p:nvPr/>
        </p:nvSpPr>
        <p:spPr>
          <a:xfrm>
            <a:off x="1224640" y="3636355"/>
            <a:ext cx="2286000" cy="338554"/>
          </a:xfrm>
          <a:prstGeom prst="rect">
            <a:avLst/>
          </a:prstGeom>
          <a:noFill/>
        </p:spPr>
        <p:txBody>
          <a:bodyPr wrap="square" rtlCol="0">
            <a:spAutoFit/>
          </a:bodyPr>
          <a:lstStyle/>
          <a:p>
            <a:pPr algn="ctr"/>
            <a:r>
              <a:rPr lang="en-US" dirty="0" smtClean="0">
                <a:solidFill>
                  <a:schemeClr val="bg1"/>
                </a:solidFill>
              </a:rPr>
              <a:t>Customer Value</a:t>
            </a:r>
            <a:endParaRPr lang="en-US" dirty="0">
              <a:solidFill>
                <a:schemeClr val="bg1"/>
              </a:solidFill>
            </a:endParaRPr>
          </a:p>
        </p:txBody>
      </p:sp>
      <p:sp>
        <p:nvSpPr>
          <p:cNvPr id="18" name="Oval 17"/>
          <p:cNvSpPr/>
          <p:nvPr/>
        </p:nvSpPr>
        <p:spPr bwMode="auto">
          <a:xfrm>
            <a:off x="4544812" y="5010690"/>
            <a:ext cx="2498271" cy="1621971"/>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charset="0"/>
            </a:endParaRPr>
          </a:p>
        </p:txBody>
      </p:sp>
      <p:sp>
        <p:nvSpPr>
          <p:cNvPr id="19" name="TextBox 18"/>
          <p:cNvSpPr txBox="1"/>
          <p:nvPr/>
        </p:nvSpPr>
        <p:spPr>
          <a:xfrm>
            <a:off x="4650947" y="5668184"/>
            <a:ext cx="2286000" cy="338554"/>
          </a:xfrm>
          <a:prstGeom prst="rect">
            <a:avLst/>
          </a:prstGeom>
          <a:noFill/>
        </p:spPr>
        <p:txBody>
          <a:bodyPr wrap="square" rtlCol="0">
            <a:spAutoFit/>
          </a:bodyPr>
          <a:lstStyle/>
          <a:p>
            <a:pPr algn="ctr"/>
            <a:r>
              <a:rPr lang="en-US" dirty="0" smtClean="0">
                <a:solidFill>
                  <a:schemeClr val="tx2"/>
                </a:solidFill>
              </a:rPr>
              <a:t>Functional Value</a:t>
            </a:r>
            <a:endParaRPr lang="en-US" dirty="0">
              <a:solidFill>
                <a:schemeClr val="tx2"/>
              </a:solidFill>
            </a:endParaRPr>
          </a:p>
        </p:txBody>
      </p:sp>
      <p:sp>
        <p:nvSpPr>
          <p:cNvPr id="20" name="Oval 19"/>
          <p:cNvSpPr/>
          <p:nvPr/>
        </p:nvSpPr>
        <p:spPr bwMode="auto">
          <a:xfrm>
            <a:off x="4501270" y="3138341"/>
            <a:ext cx="2503716" cy="1621971"/>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charset="0"/>
            </a:endParaRPr>
          </a:p>
        </p:txBody>
      </p:sp>
      <p:sp>
        <p:nvSpPr>
          <p:cNvPr id="21" name="TextBox 20"/>
          <p:cNvSpPr txBox="1"/>
          <p:nvPr/>
        </p:nvSpPr>
        <p:spPr>
          <a:xfrm>
            <a:off x="4610128" y="3768073"/>
            <a:ext cx="2286000" cy="338554"/>
          </a:xfrm>
          <a:prstGeom prst="rect">
            <a:avLst/>
          </a:prstGeom>
          <a:noFill/>
        </p:spPr>
        <p:txBody>
          <a:bodyPr wrap="square" rtlCol="0">
            <a:spAutoFit/>
          </a:bodyPr>
          <a:lstStyle/>
          <a:p>
            <a:pPr algn="ctr"/>
            <a:r>
              <a:rPr lang="en-US" dirty="0" smtClean="0">
                <a:solidFill>
                  <a:schemeClr val="tx2"/>
                </a:solidFill>
              </a:rPr>
              <a:t>Experiential Value</a:t>
            </a:r>
            <a:endParaRPr lang="en-US" dirty="0">
              <a:solidFill>
                <a:schemeClr val="tx2"/>
              </a:solidFill>
            </a:endParaRPr>
          </a:p>
        </p:txBody>
      </p:sp>
    </p:spTree>
    <p:extLst>
      <p:ext uri="{BB962C8B-B14F-4D97-AF65-F5344CB8AC3E}">
        <p14:creationId xmlns:p14="http://schemas.microsoft.com/office/powerpoint/2010/main" val="1556858489"/>
      </p:ext>
    </p:extLst>
  </p:cSld>
  <p:clrMapOvr>
    <a:masterClrMapping/>
  </p:clrMapOvr>
  <p:transition>
    <p:zoom/>
    <p:sndAc>
      <p:end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C0BF712-6E9A-4379-8A53-CC0095B80EC5}" type="slidenum">
              <a:rPr lang="en-US" smtClean="0"/>
              <a:pPr>
                <a:defRPr/>
              </a:pPr>
              <a:t>29</a:t>
            </a:fld>
            <a:endParaRPr lang="en-US"/>
          </a:p>
        </p:txBody>
      </p:sp>
      <p:sp>
        <p:nvSpPr>
          <p:cNvPr id="9" name="Rectangle 3"/>
          <p:cNvSpPr txBox="1">
            <a:spLocks noChangeArrowheads="1"/>
          </p:cNvSpPr>
          <p:nvPr/>
        </p:nvSpPr>
        <p:spPr bwMode="auto">
          <a:xfrm>
            <a:off x="122238" y="77655"/>
            <a:ext cx="8793162"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pPr eaLnBrk="1" hangingPunct="1"/>
            <a:r>
              <a:rPr lang="en-US" kern="0" dirty="0" smtClean="0"/>
              <a:t>MARKETING ANALYTICS</a:t>
            </a:r>
          </a:p>
        </p:txBody>
      </p:sp>
      <p:sp>
        <p:nvSpPr>
          <p:cNvPr id="10" name="Rectangle 36"/>
          <p:cNvSpPr>
            <a:spLocks noChangeArrowheads="1"/>
          </p:cNvSpPr>
          <p:nvPr/>
        </p:nvSpPr>
        <p:spPr bwMode="auto">
          <a:xfrm>
            <a:off x="391121" y="393609"/>
            <a:ext cx="7210706" cy="401637"/>
          </a:xfrm>
          <a:prstGeom prst="rect">
            <a:avLst/>
          </a:prstGeom>
          <a:solidFill>
            <a:schemeClr val="accent2"/>
          </a:solidFill>
          <a:ln w="9525" algn="ctr">
            <a:noFill/>
            <a:round/>
            <a:headEnd/>
            <a:tailEnd/>
          </a:ln>
        </p:spPr>
        <p:txBody>
          <a:bodyPr lIns="93296" tIns="46648" rIns="93296" bIns="46648"/>
          <a:lstStyle/>
          <a:p>
            <a:pPr defTabSz="933450"/>
            <a:r>
              <a:rPr lang="en-US" i="1" dirty="0" smtClean="0">
                <a:solidFill>
                  <a:schemeClr val="tx2"/>
                </a:solidFill>
              </a:rPr>
              <a:t>Value in Use</a:t>
            </a:r>
            <a:endParaRPr lang="en-US" i="1" dirty="0">
              <a:solidFill>
                <a:schemeClr val="tx2"/>
              </a:solidFill>
            </a:endParaRPr>
          </a:p>
        </p:txBody>
      </p:sp>
      <p:sp>
        <p:nvSpPr>
          <p:cNvPr id="12" name="Rectangle 36"/>
          <p:cNvSpPr>
            <a:spLocks noChangeArrowheads="1"/>
          </p:cNvSpPr>
          <p:nvPr/>
        </p:nvSpPr>
        <p:spPr bwMode="auto">
          <a:xfrm>
            <a:off x="391121" y="892084"/>
            <a:ext cx="7210706" cy="401637"/>
          </a:xfrm>
          <a:prstGeom prst="rect">
            <a:avLst/>
          </a:prstGeom>
          <a:solidFill>
            <a:schemeClr val="accent3">
              <a:lumMod val="85000"/>
            </a:schemeClr>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Let’s Consider Some Nonlinear Equations</a:t>
            </a:r>
            <a:endParaRPr lang="en-US" sz="1800" i="1" dirty="0">
              <a:solidFill>
                <a:schemeClr val="tx2"/>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664727903"/>
              </p:ext>
            </p:extLst>
          </p:nvPr>
        </p:nvGraphicFramePr>
        <p:xfrm>
          <a:off x="244471" y="1951420"/>
          <a:ext cx="2551113" cy="552450"/>
        </p:xfrm>
        <a:graphic>
          <a:graphicData uri="http://schemas.openxmlformats.org/presentationml/2006/ole">
            <mc:AlternateContent xmlns:mc="http://schemas.openxmlformats.org/markup-compatibility/2006">
              <mc:Choice xmlns:v="urn:schemas-microsoft-com:vml" Requires="v">
                <p:oleObj spid="_x0000_s14327" name="Equation" r:id="rId3" imgW="939600" imgH="203040" progId="Equation.DSMT4">
                  <p:embed/>
                </p:oleObj>
              </mc:Choice>
              <mc:Fallback>
                <p:oleObj name="Equation" r:id="rId3" imgW="939600" imgH="203040" progId="Equation.DSMT4">
                  <p:embed/>
                  <p:pic>
                    <p:nvPicPr>
                      <p:cNvPr id="0" name=""/>
                      <p:cNvPicPr/>
                      <p:nvPr/>
                    </p:nvPicPr>
                    <p:blipFill>
                      <a:blip r:embed="rId4"/>
                      <a:stretch>
                        <a:fillRect/>
                      </a:stretch>
                    </p:blipFill>
                    <p:spPr>
                      <a:xfrm>
                        <a:off x="244471" y="1951420"/>
                        <a:ext cx="2551113" cy="552450"/>
                      </a:xfrm>
                      <a:prstGeom prst="rect">
                        <a:avLst/>
                      </a:prstGeom>
                    </p:spPr>
                  </p:pic>
                </p:oleObj>
              </mc:Fallback>
            </mc:AlternateContent>
          </a:graphicData>
        </a:graphic>
      </p:graphicFrame>
      <p:sp>
        <p:nvSpPr>
          <p:cNvPr id="7" name="TextBox 6"/>
          <p:cNvSpPr txBox="1"/>
          <p:nvPr/>
        </p:nvSpPr>
        <p:spPr>
          <a:xfrm>
            <a:off x="752249" y="1379671"/>
            <a:ext cx="2243222" cy="400110"/>
          </a:xfrm>
          <a:prstGeom prst="rect">
            <a:avLst/>
          </a:prstGeom>
          <a:noFill/>
        </p:spPr>
        <p:txBody>
          <a:bodyPr wrap="square" rtlCol="0">
            <a:spAutoFit/>
          </a:bodyPr>
          <a:lstStyle/>
          <a:p>
            <a:pPr algn="ctr"/>
            <a:r>
              <a:rPr lang="en-US" sz="2000" dirty="0" smtClean="0"/>
              <a:t>Equation</a:t>
            </a:r>
            <a:endParaRPr lang="en-US" sz="2000" dirty="0"/>
          </a:p>
        </p:txBody>
      </p:sp>
      <p:sp>
        <p:nvSpPr>
          <p:cNvPr id="16" name="TextBox 15"/>
          <p:cNvSpPr txBox="1"/>
          <p:nvPr/>
        </p:nvSpPr>
        <p:spPr>
          <a:xfrm>
            <a:off x="5169950" y="1379671"/>
            <a:ext cx="2243222" cy="400110"/>
          </a:xfrm>
          <a:prstGeom prst="rect">
            <a:avLst/>
          </a:prstGeom>
          <a:noFill/>
        </p:spPr>
        <p:txBody>
          <a:bodyPr wrap="square" rtlCol="0">
            <a:spAutoFit/>
          </a:bodyPr>
          <a:lstStyle/>
          <a:p>
            <a:pPr algn="ctr"/>
            <a:r>
              <a:rPr lang="en-US" sz="2000" dirty="0" smtClean="0"/>
              <a:t>Marginal Effect*</a:t>
            </a:r>
            <a:endParaRPr lang="en-US" sz="2000" dirty="0"/>
          </a:p>
        </p:txBody>
      </p:sp>
      <p:sp>
        <p:nvSpPr>
          <p:cNvPr id="17" name="TextBox 16"/>
          <p:cNvSpPr txBox="1"/>
          <p:nvPr/>
        </p:nvSpPr>
        <p:spPr>
          <a:xfrm>
            <a:off x="0" y="6565692"/>
            <a:ext cx="7903793" cy="276999"/>
          </a:xfrm>
          <a:prstGeom prst="rect">
            <a:avLst/>
          </a:prstGeom>
          <a:noFill/>
        </p:spPr>
        <p:txBody>
          <a:bodyPr wrap="square" rtlCol="0">
            <a:spAutoFit/>
          </a:bodyPr>
          <a:lstStyle/>
          <a:p>
            <a:r>
              <a:rPr lang="en-US" sz="1200" dirty="0" smtClean="0"/>
              <a:t>*Marginal Effect refers to the unit change in y given a unit change in x</a:t>
            </a:r>
            <a:endParaRPr lang="en-US" sz="1200" dirty="0"/>
          </a:p>
        </p:txBody>
      </p:sp>
      <p:graphicFrame>
        <p:nvGraphicFramePr>
          <p:cNvPr id="18" name="Object 17"/>
          <p:cNvGraphicFramePr>
            <a:graphicFrameLocks noChangeAspect="1"/>
          </p:cNvGraphicFramePr>
          <p:nvPr>
            <p:extLst>
              <p:ext uri="{D42A27DB-BD31-4B8C-83A1-F6EECF244321}">
                <p14:modId xmlns:p14="http://schemas.microsoft.com/office/powerpoint/2010/main" val="3311541499"/>
              </p:ext>
            </p:extLst>
          </p:nvPr>
        </p:nvGraphicFramePr>
        <p:xfrm>
          <a:off x="228188" y="3479643"/>
          <a:ext cx="3273425" cy="550862"/>
        </p:xfrm>
        <a:graphic>
          <a:graphicData uri="http://schemas.openxmlformats.org/presentationml/2006/ole">
            <mc:AlternateContent xmlns:mc="http://schemas.openxmlformats.org/markup-compatibility/2006">
              <mc:Choice xmlns:v="urn:schemas-microsoft-com:vml" Requires="v">
                <p:oleObj spid="_x0000_s14328" name="Equation" r:id="rId5" imgW="1206360" imgH="203040" progId="Equation.DSMT4">
                  <p:embed/>
                </p:oleObj>
              </mc:Choice>
              <mc:Fallback>
                <p:oleObj name="Equation" r:id="rId5" imgW="1206360" imgH="203040" progId="Equation.DSMT4">
                  <p:embed/>
                  <p:pic>
                    <p:nvPicPr>
                      <p:cNvPr id="0" name=""/>
                      <p:cNvPicPr/>
                      <p:nvPr/>
                    </p:nvPicPr>
                    <p:blipFill>
                      <a:blip r:embed="rId6"/>
                      <a:stretch>
                        <a:fillRect/>
                      </a:stretch>
                    </p:blipFill>
                    <p:spPr>
                      <a:xfrm>
                        <a:off x="228188" y="3479643"/>
                        <a:ext cx="3273425" cy="550862"/>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4030353784"/>
              </p:ext>
            </p:extLst>
          </p:nvPr>
        </p:nvGraphicFramePr>
        <p:xfrm>
          <a:off x="244471" y="4763361"/>
          <a:ext cx="3581400" cy="1239838"/>
        </p:xfrm>
        <a:graphic>
          <a:graphicData uri="http://schemas.openxmlformats.org/presentationml/2006/ole">
            <mc:AlternateContent xmlns:mc="http://schemas.openxmlformats.org/markup-compatibility/2006">
              <mc:Choice xmlns:v="urn:schemas-microsoft-com:vml" Requires="v">
                <p:oleObj spid="_x0000_s14329" name="Equation" r:id="rId7" imgW="1320480" imgH="457200" progId="Equation.DSMT4">
                  <p:embed/>
                </p:oleObj>
              </mc:Choice>
              <mc:Fallback>
                <p:oleObj name="Equation" r:id="rId7" imgW="1320480" imgH="457200" progId="Equation.DSMT4">
                  <p:embed/>
                  <p:pic>
                    <p:nvPicPr>
                      <p:cNvPr id="0" name=""/>
                      <p:cNvPicPr/>
                      <p:nvPr/>
                    </p:nvPicPr>
                    <p:blipFill>
                      <a:blip r:embed="rId8"/>
                      <a:stretch>
                        <a:fillRect/>
                      </a:stretch>
                    </p:blipFill>
                    <p:spPr>
                      <a:xfrm>
                        <a:off x="244471" y="4763361"/>
                        <a:ext cx="3581400" cy="1239838"/>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2005198663"/>
              </p:ext>
            </p:extLst>
          </p:nvPr>
        </p:nvGraphicFramePr>
        <p:xfrm>
          <a:off x="5105471" y="1688187"/>
          <a:ext cx="1273175" cy="1069975"/>
        </p:xfrm>
        <a:graphic>
          <a:graphicData uri="http://schemas.openxmlformats.org/presentationml/2006/ole">
            <mc:AlternateContent xmlns:mc="http://schemas.openxmlformats.org/markup-compatibility/2006">
              <mc:Choice xmlns:v="urn:schemas-microsoft-com:vml" Requires="v">
                <p:oleObj spid="_x0000_s14330" name="Equation" r:id="rId9" imgW="469800" imgH="393480" progId="Equation.DSMT4">
                  <p:embed/>
                </p:oleObj>
              </mc:Choice>
              <mc:Fallback>
                <p:oleObj name="Equation" r:id="rId9" imgW="469800" imgH="393480" progId="Equation.DSMT4">
                  <p:embed/>
                  <p:pic>
                    <p:nvPicPr>
                      <p:cNvPr id="0" name=""/>
                      <p:cNvPicPr/>
                      <p:nvPr/>
                    </p:nvPicPr>
                    <p:blipFill>
                      <a:blip r:embed="rId10"/>
                      <a:stretch>
                        <a:fillRect/>
                      </a:stretch>
                    </p:blipFill>
                    <p:spPr>
                      <a:xfrm>
                        <a:off x="5105471" y="1688187"/>
                        <a:ext cx="1273175" cy="1069975"/>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1924711413"/>
              </p:ext>
            </p:extLst>
          </p:nvPr>
        </p:nvGraphicFramePr>
        <p:xfrm>
          <a:off x="5053736" y="3189585"/>
          <a:ext cx="1343025" cy="1069975"/>
        </p:xfrm>
        <a:graphic>
          <a:graphicData uri="http://schemas.openxmlformats.org/presentationml/2006/ole">
            <mc:AlternateContent xmlns:mc="http://schemas.openxmlformats.org/markup-compatibility/2006">
              <mc:Choice xmlns:v="urn:schemas-microsoft-com:vml" Requires="v">
                <p:oleObj spid="_x0000_s14331" name="Equation" r:id="rId11" imgW="495000" imgH="393480" progId="Equation.DSMT4">
                  <p:embed/>
                </p:oleObj>
              </mc:Choice>
              <mc:Fallback>
                <p:oleObj name="Equation" r:id="rId11" imgW="495000" imgH="393480" progId="Equation.DSMT4">
                  <p:embed/>
                  <p:pic>
                    <p:nvPicPr>
                      <p:cNvPr id="0" name=""/>
                      <p:cNvPicPr/>
                      <p:nvPr/>
                    </p:nvPicPr>
                    <p:blipFill>
                      <a:blip r:embed="rId12"/>
                      <a:stretch>
                        <a:fillRect/>
                      </a:stretch>
                    </p:blipFill>
                    <p:spPr>
                      <a:xfrm>
                        <a:off x="5053736" y="3189585"/>
                        <a:ext cx="1343025" cy="1069975"/>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360488786"/>
              </p:ext>
            </p:extLst>
          </p:nvPr>
        </p:nvGraphicFramePr>
        <p:xfrm>
          <a:off x="4997450" y="4763361"/>
          <a:ext cx="4025900" cy="1069975"/>
        </p:xfrm>
        <a:graphic>
          <a:graphicData uri="http://schemas.openxmlformats.org/presentationml/2006/ole">
            <mc:AlternateContent xmlns:mc="http://schemas.openxmlformats.org/markup-compatibility/2006">
              <mc:Choice xmlns:v="urn:schemas-microsoft-com:vml" Requires="v">
                <p:oleObj spid="_x0000_s14332" name="Equation" r:id="rId13" imgW="1485720" imgH="393480" progId="Equation.DSMT4">
                  <p:embed/>
                </p:oleObj>
              </mc:Choice>
              <mc:Fallback>
                <p:oleObj name="Equation" r:id="rId13" imgW="1485720" imgH="393480" progId="Equation.DSMT4">
                  <p:embed/>
                  <p:pic>
                    <p:nvPicPr>
                      <p:cNvPr id="0" name=""/>
                      <p:cNvPicPr/>
                      <p:nvPr/>
                    </p:nvPicPr>
                    <p:blipFill>
                      <a:blip r:embed="rId14"/>
                      <a:stretch>
                        <a:fillRect/>
                      </a:stretch>
                    </p:blipFill>
                    <p:spPr>
                      <a:xfrm>
                        <a:off x="4997450" y="4763361"/>
                        <a:ext cx="4025900" cy="1069975"/>
                      </a:xfrm>
                      <a:prstGeom prst="rect">
                        <a:avLst/>
                      </a:prstGeom>
                    </p:spPr>
                  </p:pic>
                </p:oleObj>
              </mc:Fallback>
            </mc:AlternateContent>
          </a:graphicData>
        </a:graphic>
      </p:graphicFrame>
    </p:spTree>
    <p:extLst>
      <p:ext uri="{BB962C8B-B14F-4D97-AF65-F5344CB8AC3E}">
        <p14:creationId xmlns:p14="http://schemas.microsoft.com/office/powerpoint/2010/main" val="2598467887"/>
      </p:ext>
    </p:extLst>
  </p:cSld>
  <p:clrMapOvr>
    <a:masterClrMapping/>
  </p:clrMapOvr>
  <p:transition>
    <p:zoom/>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C0BF712-6E9A-4379-8A53-CC0095B80EC5}" type="slidenum">
              <a:rPr lang="en-US" smtClean="0"/>
              <a:pPr>
                <a:defRPr/>
              </a:pPr>
              <a:t>30</a:t>
            </a:fld>
            <a:endParaRPr lang="en-US"/>
          </a:p>
        </p:txBody>
      </p:sp>
      <p:pic>
        <p:nvPicPr>
          <p:cNvPr id="5" name="Picture 4"/>
          <p:cNvPicPr>
            <a:picLocks noChangeAspect="1"/>
          </p:cNvPicPr>
          <p:nvPr/>
        </p:nvPicPr>
        <p:blipFill>
          <a:blip r:embed="rId3"/>
          <a:stretch>
            <a:fillRect/>
          </a:stretch>
        </p:blipFill>
        <p:spPr>
          <a:xfrm>
            <a:off x="382259" y="1621989"/>
            <a:ext cx="3197881" cy="6131041"/>
          </a:xfrm>
          <a:prstGeom prst="rect">
            <a:avLst/>
          </a:prstGeom>
        </p:spPr>
      </p:pic>
      <p:sp>
        <p:nvSpPr>
          <p:cNvPr id="6" name="Rectangle 3"/>
          <p:cNvSpPr txBox="1">
            <a:spLocks noChangeArrowheads="1"/>
          </p:cNvSpPr>
          <p:nvPr/>
        </p:nvSpPr>
        <p:spPr bwMode="auto">
          <a:xfrm>
            <a:off x="284288" y="152400"/>
            <a:ext cx="8793162"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pPr eaLnBrk="1" hangingPunct="1"/>
            <a:r>
              <a:rPr lang="en-US" kern="0" dirty="0" smtClean="0"/>
              <a:t>MARKETING ANALYTICS</a:t>
            </a:r>
          </a:p>
        </p:txBody>
      </p:sp>
      <p:sp>
        <p:nvSpPr>
          <p:cNvPr id="7" name="Rectangle 36"/>
          <p:cNvSpPr>
            <a:spLocks noChangeArrowheads="1"/>
          </p:cNvSpPr>
          <p:nvPr/>
        </p:nvSpPr>
        <p:spPr bwMode="auto">
          <a:xfrm>
            <a:off x="553170" y="573134"/>
            <a:ext cx="7571779" cy="401637"/>
          </a:xfrm>
          <a:prstGeom prst="rect">
            <a:avLst/>
          </a:prstGeom>
          <a:solidFill>
            <a:schemeClr val="accent2"/>
          </a:solidFill>
          <a:ln w="9525" algn="ctr">
            <a:noFill/>
            <a:round/>
            <a:headEnd/>
            <a:tailEnd/>
          </a:ln>
        </p:spPr>
        <p:txBody>
          <a:bodyPr lIns="93296" tIns="46648" rIns="93296" bIns="46648"/>
          <a:lstStyle/>
          <a:p>
            <a:pPr defTabSz="933450"/>
            <a:r>
              <a:rPr lang="en-US" i="1" dirty="0" smtClean="0">
                <a:solidFill>
                  <a:schemeClr val="tx2"/>
                </a:solidFill>
              </a:rPr>
              <a:t>Value in Use</a:t>
            </a:r>
            <a:endParaRPr lang="en-US" i="1" dirty="0">
              <a:solidFill>
                <a:schemeClr val="tx2"/>
              </a:solidFill>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3200522244"/>
              </p:ext>
            </p:extLst>
          </p:nvPr>
        </p:nvGraphicFramePr>
        <p:xfrm>
          <a:off x="4158523" y="2026746"/>
          <a:ext cx="4341594" cy="427812"/>
        </p:xfrm>
        <a:graphic>
          <a:graphicData uri="http://schemas.openxmlformats.org/presentationml/2006/ole">
            <mc:AlternateContent xmlns:mc="http://schemas.openxmlformats.org/markup-compatibility/2006">
              <mc:Choice xmlns:v="urn:schemas-microsoft-com:vml" Requires="v">
                <p:oleObj spid="_x0000_s14496" name="Equation" r:id="rId4" imgW="2070000" imgH="203040" progId="Equation.DSMT4">
                  <p:embed/>
                </p:oleObj>
              </mc:Choice>
              <mc:Fallback>
                <p:oleObj name="Equation" r:id="rId4" imgW="2070000" imgH="203040" progId="Equation.DSMT4">
                  <p:embed/>
                  <p:pic>
                    <p:nvPicPr>
                      <p:cNvPr id="0" name=""/>
                      <p:cNvPicPr/>
                      <p:nvPr/>
                    </p:nvPicPr>
                    <p:blipFill>
                      <a:blip r:embed="rId5"/>
                      <a:stretch>
                        <a:fillRect/>
                      </a:stretch>
                    </p:blipFill>
                    <p:spPr>
                      <a:xfrm>
                        <a:off x="4158523" y="2026746"/>
                        <a:ext cx="4341594" cy="427812"/>
                      </a:xfrm>
                      <a:prstGeom prst="rect">
                        <a:avLst/>
                      </a:prstGeom>
                    </p:spPr>
                  </p:pic>
                </p:oleObj>
              </mc:Fallback>
            </mc:AlternateContent>
          </a:graphicData>
        </a:graphic>
      </p:graphicFrame>
      <p:pic>
        <p:nvPicPr>
          <p:cNvPr id="9" name="Picture 8"/>
          <p:cNvPicPr>
            <a:picLocks noChangeAspect="1"/>
          </p:cNvPicPr>
          <p:nvPr/>
        </p:nvPicPr>
        <p:blipFill>
          <a:blip r:embed="rId6"/>
          <a:stretch>
            <a:fillRect/>
          </a:stretch>
        </p:blipFill>
        <p:spPr>
          <a:xfrm>
            <a:off x="3796507" y="2556729"/>
            <a:ext cx="5118893" cy="1087433"/>
          </a:xfrm>
          <a:prstGeom prst="rect">
            <a:avLst/>
          </a:prstGeom>
        </p:spPr>
      </p:pic>
      <p:sp>
        <p:nvSpPr>
          <p:cNvPr id="10" name="Rectangle 36"/>
          <p:cNvSpPr>
            <a:spLocks noChangeArrowheads="1"/>
          </p:cNvSpPr>
          <p:nvPr/>
        </p:nvSpPr>
        <p:spPr bwMode="auto">
          <a:xfrm>
            <a:off x="553170" y="1076942"/>
            <a:ext cx="7210706" cy="401637"/>
          </a:xfrm>
          <a:prstGeom prst="rect">
            <a:avLst/>
          </a:prstGeom>
          <a:solidFill>
            <a:schemeClr val="accent3">
              <a:lumMod val="85000"/>
            </a:schemeClr>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What Effect Do Gas Prices Have on Prius Sales?</a:t>
            </a:r>
            <a:endParaRPr lang="en-US" sz="1800" i="1" dirty="0">
              <a:solidFill>
                <a:schemeClr val="tx2"/>
              </a:solidFill>
            </a:endParaRPr>
          </a:p>
        </p:txBody>
      </p:sp>
      <p:sp>
        <p:nvSpPr>
          <p:cNvPr id="11" name="TextBox 10"/>
          <p:cNvSpPr txBox="1"/>
          <p:nvPr/>
        </p:nvSpPr>
        <p:spPr>
          <a:xfrm>
            <a:off x="4158523" y="1497345"/>
            <a:ext cx="1676220" cy="338554"/>
          </a:xfrm>
          <a:prstGeom prst="rect">
            <a:avLst/>
          </a:prstGeom>
          <a:noFill/>
        </p:spPr>
        <p:txBody>
          <a:bodyPr wrap="square" rtlCol="0">
            <a:spAutoFit/>
          </a:bodyPr>
          <a:lstStyle/>
          <a:p>
            <a:r>
              <a:rPr lang="en-US" dirty="0" smtClean="0"/>
              <a:t>Log-Log Model</a:t>
            </a:r>
            <a:endParaRPr lang="en-US" dirty="0"/>
          </a:p>
        </p:txBody>
      </p:sp>
      <p:sp>
        <p:nvSpPr>
          <p:cNvPr id="12" name="Rounded Rectangle 11"/>
          <p:cNvSpPr/>
          <p:nvPr/>
        </p:nvSpPr>
        <p:spPr bwMode="auto">
          <a:xfrm>
            <a:off x="5029996" y="4211353"/>
            <a:ext cx="2252545" cy="649059"/>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r>
              <a:rPr kumimoji="0" lang="en-US" sz="1600" b="1" i="0" u="none" strike="noStrike" cap="none" normalizeH="0" baseline="0" dirty="0" smtClean="0">
                <a:ln>
                  <a:noFill/>
                </a:ln>
                <a:solidFill>
                  <a:schemeClr val="tx2"/>
                </a:solidFill>
                <a:effectLst/>
                <a:latin typeface="Arial" charset="0"/>
              </a:rPr>
              <a:t>Marginal</a:t>
            </a:r>
            <a:r>
              <a:rPr kumimoji="0" lang="en-US" sz="1600" b="1" i="0" u="none" strike="noStrike" cap="none" normalizeH="0" dirty="0" smtClean="0">
                <a:ln>
                  <a:noFill/>
                </a:ln>
                <a:solidFill>
                  <a:schemeClr val="tx2"/>
                </a:solidFill>
                <a:effectLst/>
                <a:latin typeface="Arial" charset="0"/>
              </a:rPr>
              <a:t> Effect of Gas Prices on Sales</a:t>
            </a:r>
            <a:endParaRPr kumimoji="0" lang="en-US" sz="1600" b="1" i="0" u="none" strike="noStrike" cap="none" normalizeH="0" baseline="0" dirty="0" smtClean="0">
              <a:ln>
                <a:noFill/>
              </a:ln>
              <a:solidFill>
                <a:schemeClr val="tx2"/>
              </a:solidFill>
              <a:effectLst/>
              <a:latin typeface="Arial" charset="0"/>
            </a:endParaRPr>
          </a:p>
        </p:txBody>
      </p:sp>
      <p:sp>
        <p:nvSpPr>
          <p:cNvPr id="13" name="Rounded Rectangle 12"/>
          <p:cNvSpPr/>
          <p:nvPr/>
        </p:nvSpPr>
        <p:spPr bwMode="auto">
          <a:xfrm>
            <a:off x="5029996" y="5155023"/>
            <a:ext cx="2252545" cy="921474"/>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r>
              <a:rPr kumimoji="0" lang="en-US" sz="1600" b="1" i="0" u="none" strike="noStrike" cap="none" normalizeH="0" baseline="0" dirty="0" smtClean="0">
                <a:ln>
                  <a:noFill/>
                </a:ln>
                <a:solidFill>
                  <a:schemeClr val="tx2"/>
                </a:solidFill>
                <a:effectLst/>
                <a:latin typeface="Arial" charset="0"/>
              </a:rPr>
              <a:t>Elasticity of Sales with respect to Gas Prices</a:t>
            </a:r>
          </a:p>
        </p:txBody>
      </p:sp>
    </p:spTree>
    <p:extLst>
      <p:ext uri="{BB962C8B-B14F-4D97-AF65-F5344CB8AC3E}">
        <p14:creationId xmlns:p14="http://schemas.microsoft.com/office/powerpoint/2010/main" val="1662604492"/>
      </p:ext>
    </p:extLst>
  </p:cSld>
  <p:clrMapOvr>
    <a:masterClrMapping/>
  </p:clrMapOvr>
  <p:transition>
    <p:zoom/>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C0BF712-6E9A-4379-8A53-CC0095B80EC5}" type="slidenum">
              <a:rPr lang="en-US" smtClean="0"/>
              <a:pPr>
                <a:defRPr/>
              </a:pPr>
              <a:t>31</a:t>
            </a:fld>
            <a:endParaRPr lang="en-US"/>
          </a:p>
        </p:txBody>
      </p:sp>
      <p:sp>
        <p:nvSpPr>
          <p:cNvPr id="6" name="Rectangle 3"/>
          <p:cNvSpPr txBox="1">
            <a:spLocks noChangeArrowheads="1"/>
          </p:cNvSpPr>
          <p:nvPr/>
        </p:nvSpPr>
        <p:spPr bwMode="auto">
          <a:xfrm>
            <a:off x="284288" y="152400"/>
            <a:ext cx="8793162"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pPr eaLnBrk="1" hangingPunct="1"/>
            <a:r>
              <a:rPr lang="en-US" kern="0" dirty="0" smtClean="0"/>
              <a:t>MARKETING ANALYTICS</a:t>
            </a:r>
          </a:p>
        </p:txBody>
      </p:sp>
      <p:sp>
        <p:nvSpPr>
          <p:cNvPr id="7" name="Rectangle 36"/>
          <p:cNvSpPr>
            <a:spLocks noChangeArrowheads="1"/>
          </p:cNvSpPr>
          <p:nvPr/>
        </p:nvSpPr>
        <p:spPr bwMode="auto">
          <a:xfrm>
            <a:off x="553170" y="573134"/>
            <a:ext cx="7571779" cy="401637"/>
          </a:xfrm>
          <a:prstGeom prst="rect">
            <a:avLst/>
          </a:prstGeom>
          <a:solidFill>
            <a:schemeClr val="accent2"/>
          </a:solidFill>
          <a:ln w="9525" algn="ctr">
            <a:noFill/>
            <a:round/>
            <a:headEnd/>
            <a:tailEnd/>
          </a:ln>
        </p:spPr>
        <p:txBody>
          <a:bodyPr lIns="93296" tIns="46648" rIns="93296" bIns="46648"/>
          <a:lstStyle/>
          <a:p>
            <a:pPr defTabSz="933450"/>
            <a:r>
              <a:rPr lang="en-US" i="1" dirty="0" smtClean="0">
                <a:solidFill>
                  <a:schemeClr val="tx2"/>
                </a:solidFill>
              </a:rPr>
              <a:t>Value in Use</a:t>
            </a:r>
            <a:endParaRPr lang="en-US" i="1" dirty="0">
              <a:solidFill>
                <a:schemeClr val="tx2"/>
              </a:solidFill>
            </a:endParaRPr>
          </a:p>
        </p:txBody>
      </p:sp>
      <p:graphicFrame>
        <p:nvGraphicFramePr>
          <p:cNvPr id="8" name="Object 7"/>
          <p:cNvGraphicFramePr>
            <a:graphicFrameLocks noChangeAspect="1"/>
          </p:cNvGraphicFramePr>
          <p:nvPr>
            <p:extLst/>
          </p:nvPr>
        </p:nvGraphicFramePr>
        <p:xfrm>
          <a:off x="3160900" y="3208391"/>
          <a:ext cx="4108450" cy="393700"/>
        </p:xfrm>
        <a:graphic>
          <a:graphicData uri="http://schemas.openxmlformats.org/presentationml/2006/ole">
            <mc:AlternateContent xmlns:mc="http://schemas.openxmlformats.org/markup-compatibility/2006">
              <mc:Choice xmlns:v="urn:schemas-microsoft-com:vml" Requires="v">
                <p:oleObj spid="_x0000_s30810" name="Equation" r:id="rId3" imgW="2133360" imgH="203040" progId="Equation.DSMT4">
                  <p:embed/>
                </p:oleObj>
              </mc:Choice>
              <mc:Fallback>
                <p:oleObj name="Equation" r:id="rId3" imgW="2133360" imgH="203040" progId="Equation.DSMT4">
                  <p:embed/>
                  <p:pic>
                    <p:nvPicPr>
                      <p:cNvPr id="8" name="Object 7"/>
                      <p:cNvPicPr/>
                      <p:nvPr/>
                    </p:nvPicPr>
                    <p:blipFill>
                      <a:blip r:embed="rId4"/>
                      <a:stretch>
                        <a:fillRect/>
                      </a:stretch>
                    </p:blipFill>
                    <p:spPr>
                      <a:xfrm>
                        <a:off x="3160900" y="3208391"/>
                        <a:ext cx="4108450" cy="393700"/>
                      </a:xfrm>
                      <a:prstGeom prst="rect">
                        <a:avLst/>
                      </a:prstGeom>
                    </p:spPr>
                  </p:pic>
                </p:oleObj>
              </mc:Fallback>
            </mc:AlternateContent>
          </a:graphicData>
        </a:graphic>
      </p:graphicFrame>
      <p:pic>
        <p:nvPicPr>
          <p:cNvPr id="9" name="Picture 8"/>
          <p:cNvPicPr>
            <a:picLocks noChangeAspect="1"/>
          </p:cNvPicPr>
          <p:nvPr/>
        </p:nvPicPr>
        <p:blipFill>
          <a:blip r:embed="rId5"/>
          <a:stretch>
            <a:fillRect/>
          </a:stretch>
        </p:blipFill>
        <p:spPr>
          <a:xfrm>
            <a:off x="553170" y="1696935"/>
            <a:ext cx="5118893" cy="1087433"/>
          </a:xfrm>
          <a:prstGeom prst="rect">
            <a:avLst/>
          </a:prstGeom>
        </p:spPr>
      </p:pic>
      <p:sp>
        <p:nvSpPr>
          <p:cNvPr id="10" name="Rectangle 36"/>
          <p:cNvSpPr>
            <a:spLocks noChangeArrowheads="1"/>
          </p:cNvSpPr>
          <p:nvPr/>
        </p:nvSpPr>
        <p:spPr bwMode="auto">
          <a:xfrm>
            <a:off x="553169" y="1076942"/>
            <a:ext cx="7571779" cy="401637"/>
          </a:xfrm>
          <a:prstGeom prst="rect">
            <a:avLst/>
          </a:prstGeom>
          <a:solidFill>
            <a:schemeClr val="accent3">
              <a:lumMod val="85000"/>
            </a:schemeClr>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What Effect Do Gas Prices Have on Prius Sales?</a:t>
            </a:r>
            <a:endParaRPr lang="en-US" sz="1800" i="1" dirty="0">
              <a:solidFill>
                <a:schemeClr val="tx2"/>
              </a:solidFill>
            </a:endParaRPr>
          </a:p>
        </p:txBody>
      </p:sp>
      <p:sp>
        <p:nvSpPr>
          <p:cNvPr id="12" name="Rounded Rectangle 11"/>
          <p:cNvSpPr/>
          <p:nvPr/>
        </p:nvSpPr>
        <p:spPr bwMode="auto">
          <a:xfrm>
            <a:off x="553169" y="3061644"/>
            <a:ext cx="2252545" cy="649059"/>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r>
              <a:rPr kumimoji="0" lang="en-US" sz="1600" b="1" i="0" u="none" strike="noStrike" cap="none" normalizeH="0" baseline="0" dirty="0" smtClean="0">
                <a:ln>
                  <a:noFill/>
                </a:ln>
                <a:solidFill>
                  <a:schemeClr val="tx2"/>
                </a:solidFill>
                <a:effectLst/>
                <a:latin typeface="Arial" charset="0"/>
              </a:rPr>
              <a:t>Marginal</a:t>
            </a:r>
            <a:r>
              <a:rPr kumimoji="0" lang="en-US" sz="1600" b="1" i="0" u="none" strike="noStrike" cap="none" normalizeH="0" dirty="0" smtClean="0">
                <a:ln>
                  <a:noFill/>
                </a:ln>
                <a:solidFill>
                  <a:schemeClr val="tx2"/>
                </a:solidFill>
                <a:effectLst/>
                <a:latin typeface="Arial" charset="0"/>
              </a:rPr>
              <a:t> Effect of Gas Prices on Sales</a:t>
            </a:r>
            <a:endParaRPr kumimoji="0" lang="en-US" sz="1600" b="1" i="0" u="none" strike="noStrike" cap="none" normalizeH="0" baseline="0" dirty="0" smtClean="0">
              <a:ln>
                <a:noFill/>
              </a:ln>
              <a:solidFill>
                <a:schemeClr val="tx2"/>
              </a:solidFill>
              <a:effectLst/>
              <a:latin typeface="Arial" charset="0"/>
            </a:endParaRPr>
          </a:p>
        </p:txBody>
      </p:sp>
      <p:graphicFrame>
        <p:nvGraphicFramePr>
          <p:cNvPr id="3" name="Object 2"/>
          <p:cNvGraphicFramePr>
            <a:graphicFrameLocks noChangeAspect="1"/>
          </p:cNvGraphicFramePr>
          <p:nvPr>
            <p:extLst/>
          </p:nvPr>
        </p:nvGraphicFramePr>
        <p:xfrm>
          <a:off x="3110831" y="4131197"/>
          <a:ext cx="3140075" cy="809625"/>
        </p:xfrm>
        <a:graphic>
          <a:graphicData uri="http://schemas.openxmlformats.org/presentationml/2006/ole">
            <mc:AlternateContent xmlns:mc="http://schemas.openxmlformats.org/markup-compatibility/2006">
              <mc:Choice xmlns:v="urn:schemas-microsoft-com:vml" Requires="v">
                <p:oleObj spid="_x0000_s30811" name="Equation" r:id="rId6" imgW="1676160" imgH="431640" progId="Equation.DSMT4">
                  <p:embed/>
                </p:oleObj>
              </mc:Choice>
              <mc:Fallback>
                <p:oleObj name="Equation" r:id="rId6" imgW="1676160" imgH="431640" progId="Equation.DSMT4">
                  <p:embed/>
                  <p:pic>
                    <p:nvPicPr>
                      <p:cNvPr id="3" name="Object 2"/>
                      <p:cNvPicPr/>
                      <p:nvPr/>
                    </p:nvPicPr>
                    <p:blipFill>
                      <a:blip r:embed="rId7"/>
                      <a:stretch>
                        <a:fillRect/>
                      </a:stretch>
                    </p:blipFill>
                    <p:spPr>
                      <a:xfrm>
                        <a:off x="3110831" y="4131197"/>
                        <a:ext cx="3140075" cy="809625"/>
                      </a:xfrm>
                      <a:prstGeom prst="rect">
                        <a:avLst/>
                      </a:prstGeom>
                    </p:spPr>
                  </p:pic>
                </p:oleObj>
              </mc:Fallback>
            </mc:AlternateContent>
          </a:graphicData>
        </a:graphic>
      </p:graphicFrame>
      <p:sp>
        <p:nvSpPr>
          <p:cNvPr id="14" name="Rounded Rectangle 13"/>
          <p:cNvSpPr/>
          <p:nvPr/>
        </p:nvSpPr>
        <p:spPr bwMode="auto">
          <a:xfrm>
            <a:off x="553169" y="5841799"/>
            <a:ext cx="7210707" cy="921474"/>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285750" marR="0" indent="-285750" defTabSz="933450" rtl="0" eaLnBrk="1" fontAlgn="base" latinLnBrk="0" hangingPunct="1">
              <a:lnSpc>
                <a:spcPct val="100000"/>
              </a:lnSpc>
              <a:spcBef>
                <a:spcPct val="50000"/>
              </a:spcBef>
              <a:spcAft>
                <a:spcPct val="0"/>
              </a:spcAft>
              <a:buClrTx/>
              <a:buSzTx/>
              <a:buFont typeface="Wingdings" panose="05000000000000000000" pitchFamily="2" charset="2"/>
              <a:buChar char="Ø"/>
              <a:tabLst/>
            </a:pPr>
            <a:r>
              <a:rPr kumimoji="0" lang="en-US" sz="1600" b="1" i="0" u="none" strike="noStrike" cap="none" normalizeH="0" baseline="0" dirty="0" smtClean="0">
                <a:ln>
                  <a:noFill/>
                </a:ln>
                <a:solidFill>
                  <a:schemeClr val="tx2"/>
                </a:solidFill>
                <a:effectLst/>
                <a:latin typeface="Arial" charset="0"/>
              </a:rPr>
              <a:t>In the Log-Log </a:t>
            </a:r>
            <a:r>
              <a:rPr lang="en-US" dirty="0" smtClean="0">
                <a:solidFill>
                  <a:schemeClr val="tx2"/>
                </a:solidFill>
              </a:rPr>
              <a:t>model the m</a:t>
            </a:r>
            <a:r>
              <a:rPr kumimoji="0" lang="en-US" sz="1600" b="1" i="0" u="none" strike="noStrike" cap="none" normalizeH="0" baseline="0" dirty="0" smtClean="0">
                <a:ln>
                  <a:noFill/>
                </a:ln>
                <a:solidFill>
                  <a:schemeClr val="tx2"/>
                </a:solidFill>
                <a:effectLst/>
                <a:latin typeface="Arial" charset="0"/>
              </a:rPr>
              <a:t>arginal</a:t>
            </a:r>
            <a:r>
              <a:rPr kumimoji="0" lang="en-US" sz="1600" b="1" i="0" u="none" strike="noStrike" cap="none" normalizeH="0" dirty="0" smtClean="0">
                <a:ln>
                  <a:noFill/>
                </a:ln>
                <a:solidFill>
                  <a:schemeClr val="tx2"/>
                </a:solidFill>
                <a:effectLst/>
                <a:latin typeface="Arial" charset="0"/>
              </a:rPr>
              <a:t> </a:t>
            </a:r>
            <a:r>
              <a:rPr lang="en-US" dirty="0" smtClean="0">
                <a:solidFill>
                  <a:schemeClr val="tx2"/>
                </a:solidFill>
              </a:rPr>
              <a:t>e</a:t>
            </a:r>
            <a:r>
              <a:rPr kumimoji="0" lang="en-US" sz="1600" b="1" i="0" u="none" strike="noStrike" cap="none" normalizeH="0" dirty="0" smtClean="0">
                <a:ln>
                  <a:noFill/>
                </a:ln>
                <a:solidFill>
                  <a:schemeClr val="tx2"/>
                </a:solidFill>
                <a:effectLst/>
                <a:latin typeface="Arial" charset="0"/>
              </a:rPr>
              <a:t>ffect of gas </a:t>
            </a:r>
            <a:r>
              <a:rPr lang="en-US" dirty="0">
                <a:solidFill>
                  <a:schemeClr val="tx2"/>
                </a:solidFill>
              </a:rPr>
              <a:t>p</a:t>
            </a:r>
            <a:r>
              <a:rPr kumimoji="0" lang="en-US" sz="1600" b="1" i="0" u="none" strike="noStrike" cap="none" normalizeH="0" dirty="0" smtClean="0">
                <a:ln>
                  <a:noFill/>
                </a:ln>
                <a:solidFill>
                  <a:schemeClr val="tx2"/>
                </a:solidFill>
                <a:effectLst/>
                <a:latin typeface="Arial" charset="0"/>
              </a:rPr>
              <a:t>rices on sales depends on which sales-pric</a:t>
            </a:r>
            <a:r>
              <a:rPr lang="en-US" dirty="0" smtClean="0">
                <a:solidFill>
                  <a:schemeClr val="tx2"/>
                </a:solidFill>
              </a:rPr>
              <a:t>e pair you choose (i.e., the marginal effect depends on where you are located on the curve)</a:t>
            </a:r>
            <a:endParaRPr kumimoji="0" lang="en-US" sz="1600" b="1" i="0" u="none" strike="noStrike" cap="none" normalizeH="0" baseline="0" dirty="0" smtClean="0">
              <a:ln>
                <a:noFill/>
              </a:ln>
              <a:solidFill>
                <a:schemeClr val="tx2"/>
              </a:solidFill>
              <a:effectLst/>
              <a:latin typeface="Arial" charset="0"/>
            </a:endParaRPr>
          </a:p>
        </p:txBody>
      </p:sp>
    </p:spTree>
    <p:extLst>
      <p:ext uri="{BB962C8B-B14F-4D97-AF65-F5344CB8AC3E}">
        <p14:creationId xmlns:p14="http://schemas.microsoft.com/office/powerpoint/2010/main" val="3915655884"/>
      </p:ext>
    </p:extLst>
  </p:cSld>
  <p:clrMapOvr>
    <a:masterClrMapping/>
  </p:clrMapOvr>
  <p:transition>
    <p:zoom/>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C0BF712-6E9A-4379-8A53-CC0095B80EC5}" type="slidenum">
              <a:rPr lang="en-US" smtClean="0"/>
              <a:pPr>
                <a:defRPr/>
              </a:pPr>
              <a:t>32</a:t>
            </a:fld>
            <a:endParaRPr lang="en-US"/>
          </a:p>
        </p:txBody>
      </p:sp>
      <p:sp>
        <p:nvSpPr>
          <p:cNvPr id="6" name="Rectangle 3"/>
          <p:cNvSpPr txBox="1">
            <a:spLocks noChangeArrowheads="1"/>
          </p:cNvSpPr>
          <p:nvPr/>
        </p:nvSpPr>
        <p:spPr bwMode="auto">
          <a:xfrm>
            <a:off x="284288" y="152400"/>
            <a:ext cx="8793162"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pPr eaLnBrk="1" hangingPunct="1"/>
            <a:r>
              <a:rPr lang="en-US" kern="0" dirty="0" smtClean="0"/>
              <a:t>MARKETING ANALYTICS</a:t>
            </a:r>
          </a:p>
        </p:txBody>
      </p:sp>
      <p:sp>
        <p:nvSpPr>
          <p:cNvPr id="7" name="Rectangle 36"/>
          <p:cNvSpPr>
            <a:spLocks noChangeArrowheads="1"/>
          </p:cNvSpPr>
          <p:nvPr/>
        </p:nvSpPr>
        <p:spPr bwMode="auto">
          <a:xfrm>
            <a:off x="553170" y="573134"/>
            <a:ext cx="7571779" cy="401637"/>
          </a:xfrm>
          <a:prstGeom prst="rect">
            <a:avLst/>
          </a:prstGeom>
          <a:solidFill>
            <a:schemeClr val="accent2"/>
          </a:solidFill>
          <a:ln w="9525" algn="ctr">
            <a:noFill/>
            <a:round/>
            <a:headEnd/>
            <a:tailEnd/>
          </a:ln>
        </p:spPr>
        <p:txBody>
          <a:bodyPr lIns="93296" tIns="46648" rIns="93296" bIns="46648"/>
          <a:lstStyle/>
          <a:p>
            <a:pPr defTabSz="933450"/>
            <a:r>
              <a:rPr lang="en-US" i="1" dirty="0" smtClean="0">
                <a:solidFill>
                  <a:schemeClr val="tx2"/>
                </a:solidFill>
              </a:rPr>
              <a:t>Value in Use</a:t>
            </a:r>
            <a:endParaRPr lang="en-US" i="1" dirty="0">
              <a:solidFill>
                <a:schemeClr val="tx2"/>
              </a:solidFill>
            </a:endParaRPr>
          </a:p>
        </p:txBody>
      </p:sp>
      <p:sp>
        <p:nvSpPr>
          <p:cNvPr id="14" name="Rounded Rectangle 13"/>
          <p:cNvSpPr/>
          <p:nvPr/>
        </p:nvSpPr>
        <p:spPr bwMode="auto">
          <a:xfrm>
            <a:off x="553169" y="5841799"/>
            <a:ext cx="7210707" cy="921474"/>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285750" marR="0" indent="-285750" defTabSz="933450" rtl="0" eaLnBrk="1" fontAlgn="base" latinLnBrk="0" hangingPunct="1">
              <a:lnSpc>
                <a:spcPct val="100000"/>
              </a:lnSpc>
              <a:spcBef>
                <a:spcPct val="50000"/>
              </a:spcBef>
              <a:spcAft>
                <a:spcPct val="0"/>
              </a:spcAft>
              <a:buClrTx/>
              <a:buSzTx/>
              <a:buFont typeface="Wingdings" panose="05000000000000000000" pitchFamily="2" charset="2"/>
              <a:buChar char="Ø"/>
              <a:tabLst/>
            </a:pPr>
            <a:r>
              <a:rPr kumimoji="0" lang="en-US" sz="1600" b="1" i="0" u="none" strike="noStrike" cap="none" normalizeH="0" baseline="0" dirty="0" smtClean="0">
                <a:ln>
                  <a:noFill/>
                </a:ln>
                <a:solidFill>
                  <a:schemeClr val="tx2"/>
                </a:solidFill>
                <a:effectLst/>
                <a:latin typeface="Arial" charset="0"/>
              </a:rPr>
              <a:t>In the Log-Log </a:t>
            </a:r>
            <a:r>
              <a:rPr lang="en-US" dirty="0" smtClean="0">
                <a:solidFill>
                  <a:schemeClr val="tx2"/>
                </a:solidFill>
              </a:rPr>
              <a:t>model the elasticity of sales with respect to gas prices is constant (i.e., it does not matter where you are along the curve).  It is given by the beta coefficient from the regression.</a:t>
            </a:r>
            <a:endParaRPr kumimoji="0" lang="en-US" sz="1600" b="1" i="0" u="none" strike="noStrike" cap="none" normalizeH="0" baseline="0" dirty="0" smtClean="0">
              <a:ln>
                <a:noFill/>
              </a:ln>
              <a:solidFill>
                <a:schemeClr val="tx2"/>
              </a:solidFill>
              <a:effectLst/>
              <a:latin typeface="Arial" charset="0"/>
            </a:endParaRPr>
          </a:p>
        </p:txBody>
      </p:sp>
      <p:sp>
        <p:nvSpPr>
          <p:cNvPr id="11" name="Rectangle 36"/>
          <p:cNvSpPr>
            <a:spLocks noChangeArrowheads="1"/>
          </p:cNvSpPr>
          <p:nvPr/>
        </p:nvSpPr>
        <p:spPr bwMode="auto">
          <a:xfrm>
            <a:off x="564869" y="1192736"/>
            <a:ext cx="7210706" cy="401637"/>
          </a:xfrm>
          <a:prstGeom prst="rect">
            <a:avLst/>
          </a:prstGeom>
          <a:solidFill>
            <a:schemeClr val="accent3">
              <a:lumMod val="85000"/>
            </a:schemeClr>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What is the Elasticity of Sales with respect to Gas Price?</a:t>
            </a:r>
            <a:endParaRPr lang="en-US" sz="1800" i="1" dirty="0">
              <a:solidFill>
                <a:schemeClr val="tx2"/>
              </a:solidFill>
            </a:endParaRPr>
          </a:p>
        </p:txBody>
      </p:sp>
      <p:graphicFrame>
        <p:nvGraphicFramePr>
          <p:cNvPr id="13" name="Object 12"/>
          <p:cNvGraphicFramePr>
            <a:graphicFrameLocks noChangeAspect="1"/>
          </p:cNvGraphicFramePr>
          <p:nvPr>
            <p:extLst/>
          </p:nvPr>
        </p:nvGraphicFramePr>
        <p:xfrm>
          <a:off x="801688" y="1657350"/>
          <a:ext cx="6973887" cy="1511300"/>
        </p:xfrm>
        <a:graphic>
          <a:graphicData uri="http://schemas.openxmlformats.org/presentationml/2006/ole">
            <mc:AlternateContent xmlns:mc="http://schemas.openxmlformats.org/markup-compatibility/2006">
              <mc:Choice xmlns:v="urn:schemas-microsoft-com:vml" Requires="v">
                <p:oleObj spid="_x0000_s31834" name="Equation" r:id="rId3" imgW="3682800" imgH="799920" progId="Equation.DSMT4">
                  <p:embed/>
                </p:oleObj>
              </mc:Choice>
              <mc:Fallback>
                <p:oleObj name="Equation" r:id="rId3" imgW="3682800" imgH="799920" progId="Equation.DSMT4">
                  <p:embed/>
                  <p:pic>
                    <p:nvPicPr>
                      <p:cNvPr id="13" name="Object 12"/>
                      <p:cNvPicPr/>
                      <p:nvPr/>
                    </p:nvPicPr>
                    <p:blipFill>
                      <a:blip r:embed="rId4"/>
                      <a:stretch>
                        <a:fillRect/>
                      </a:stretch>
                    </p:blipFill>
                    <p:spPr>
                      <a:xfrm>
                        <a:off x="801688" y="1657350"/>
                        <a:ext cx="6973887" cy="1511300"/>
                      </a:xfrm>
                      <a:prstGeom prst="rect">
                        <a:avLst/>
                      </a:prstGeom>
                    </p:spPr>
                  </p:pic>
                </p:oleObj>
              </mc:Fallback>
            </mc:AlternateContent>
          </a:graphicData>
        </a:graphic>
      </p:graphicFrame>
      <p:sp>
        <p:nvSpPr>
          <p:cNvPr id="15" name="Rectangle 36"/>
          <p:cNvSpPr>
            <a:spLocks noChangeArrowheads="1"/>
          </p:cNvSpPr>
          <p:nvPr/>
        </p:nvSpPr>
        <p:spPr bwMode="auto">
          <a:xfrm>
            <a:off x="553170" y="3246283"/>
            <a:ext cx="7210706" cy="401637"/>
          </a:xfrm>
          <a:prstGeom prst="rect">
            <a:avLst/>
          </a:prstGeom>
          <a:solidFill>
            <a:schemeClr val="accent3">
              <a:lumMod val="85000"/>
            </a:schemeClr>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For the Log-Log Model</a:t>
            </a:r>
            <a:endParaRPr lang="en-US" sz="1800" i="1" dirty="0">
              <a:solidFill>
                <a:schemeClr val="tx2"/>
              </a:solidFill>
            </a:endParaRPr>
          </a:p>
        </p:txBody>
      </p:sp>
      <p:sp>
        <p:nvSpPr>
          <p:cNvPr id="16" name="Rounded Rectangle 15"/>
          <p:cNvSpPr/>
          <p:nvPr/>
        </p:nvSpPr>
        <p:spPr bwMode="auto">
          <a:xfrm>
            <a:off x="723497" y="4278258"/>
            <a:ext cx="2252545" cy="921474"/>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r>
              <a:rPr kumimoji="0" lang="en-US" sz="1600" b="1" i="0" u="none" strike="noStrike" cap="none" normalizeH="0" baseline="0" dirty="0" smtClean="0">
                <a:ln>
                  <a:noFill/>
                </a:ln>
                <a:solidFill>
                  <a:schemeClr val="tx2"/>
                </a:solidFill>
                <a:effectLst/>
                <a:latin typeface="Arial" charset="0"/>
              </a:rPr>
              <a:t>Elasticity of Sales with respect to Gas Prices</a:t>
            </a:r>
          </a:p>
        </p:txBody>
      </p:sp>
      <p:graphicFrame>
        <p:nvGraphicFramePr>
          <p:cNvPr id="17" name="Object 16"/>
          <p:cNvGraphicFramePr>
            <a:graphicFrameLocks noChangeAspect="1"/>
          </p:cNvGraphicFramePr>
          <p:nvPr>
            <p:extLst/>
          </p:nvPr>
        </p:nvGraphicFramePr>
        <p:xfrm>
          <a:off x="3556000" y="4277936"/>
          <a:ext cx="3305175" cy="809625"/>
        </p:xfrm>
        <a:graphic>
          <a:graphicData uri="http://schemas.openxmlformats.org/presentationml/2006/ole">
            <mc:AlternateContent xmlns:mc="http://schemas.openxmlformats.org/markup-compatibility/2006">
              <mc:Choice xmlns:v="urn:schemas-microsoft-com:vml" Requires="v">
                <p:oleObj spid="_x0000_s31835" name="Equation" r:id="rId5" imgW="1765080" imgH="431640" progId="Equation.DSMT4">
                  <p:embed/>
                </p:oleObj>
              </mc:Choice>
              <mc:Fallback>
                <p:oleObj name="Equation" r:id="rId5" imgW="1765080" imgH="431640" progId="Equation.DSMT4">
                  <p:embed/>
                  <p:pic>
                    <p:nvPicPr>
                      <p:cNvPr id="17" name="Object 16"/>
                      <p:cNvPicPr/>
                      <p:nvPr/>
                    </p:nvPicPr>
                    <p:blipFill>
                      <a:blip r:embed="rId6"/>
                      <a:stretch>
                        <a:fillRect/>
                      </a:stretch>
                    </p:blipFill>
                    <p:spPr>
                      <a:xfrm>
                        <a:off x="3556000" y="4277936"/>
                        <a:ext cx="3305175" cy="809625"/>
                      </a:xfrm>
                      <a:prstGeom prst="rect">
                        <a:avLst/>
                      </a:prstGeom>
                    </p:spPr>
                  </p:pic>
                </p:oleObj>
              </mc:Fallback>
            </mc:AlternateContent>
          </a:graphicData>
        </a:graphic>
      </p:graphicFrame>
      <p:sp>
        <p:nvSpPr>
          <p:cNvPr id="2" name="Rectangle 1"/>
          <p:cNvSpPr/>
          <p:nvPr/>
        </p:nvSpPr>
        <p:spPr bwMode="auto">
          <a:xfrm>
            <a:off x="5065059" y="1869141"/>
            <a:ext cx="1416423" cy="1048871"/>
          </a:xfrm>
          <a:prstGeom prst="rect">
            <a:avLst/>
          </a:prstGeom>
          <a:no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5" name="Rectangle 4"/>
          <p:cNvSpPr/>
          <p:nvPr/>
        </p:nvSpPr>
        <p:spPr bwMode="auto">
          <a:xfrm>
            <a:off x="4966447" y="1761565"/>
            <a:ext cx="1228165" cy="1066800"/>
          </a:xfrm>
          <a:prstGeom prst="rect">
            <a:avLst/>
          </a:prstGeom>
          <a:no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4930588" y="1806388"/>
            <a:ext cx="1488141" cy="1066800"/>
          </a:xfrm>
          <a:prstGeom prst="rect">
            <a:avLst/>
          </a:prstGeom>
          <a:noFill/>
          <a:ln w="9525" cap="flat" cmpd="sng" algn="ctr">
            <a:solidFill>
              <a:srgbClr val="FF0000"/>
            </a:solid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cxnSp>
        <p:nvCxnSpPr>
          <p:cNvPr id="9" name="Straight Connector 8"/>
          <p:cNvCxnSpPr/>
          <p:nvPr/>
        </p:nvCxnSpPr>
        <p:spPr bwMode="auto">
          <a:xfrm flipV="1">
            <a:off x="4222376" y="4343400"/>
            <a:ext cx="744071" cy="663388"/>
          </a:xfrm>
          <a:prstGeom prst="line">
            <a:avLst/>
          </a:prstGeom>
          <a:noFill/>
          <a:ln w="9525" cap="flat" cmpd="sng" algn="ctr">
            <a:solidFill>
              <a:srgbClr val="FF0000"/>
            </a:solidFill>
            <a:prstDash val="solid"/>
            <a:round/>
            <a:headEnd type="none" w="med" len="med"/>
            <a:tailEnd type="none" w="med" len="med"/>
          </a:ln>
          <a:effectLst/>
        </p:spPr>
      </p:cxnSp>
      <p:cxnSp>
        <p:nvCxnSpPr>
          <p:cNvPr id="18" name="Straight Connector 17"/>
          <p:cNvCxnSpPr/>
          <p:nvPr/>
        </p:nvCxnSpPr>
        <p:spPr bwMode="auto">
          <a:xfrm flipV="1">
            <a:off x="5437087" y="4329952"/>
            <a:ext cx="744071" cy="663388"/>
          </a:xfrm>
          <a:prstGeom prst="line">
            <a:avLst/>
          </a:prstGeom>
          <a:no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710599291"/>
      </p:ext>
    </p:extLst>
  </p:cSld>
  <p:clrMapOvr>
    <a:masterClrMapping/>
  </p:clrMapOvr>
  <p:transition>
    <p:zoom/>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C0BF712-6E9A-4379-8A53-CC0095B80EC5}" type="slidenum">
              <a:rPr lang="en-US" smtClean="0"/>
              <a:pPr>
                <a:defRPr/>
              </a:pPr>
              <a:t>33</a:t>
            </a:fld>
            <a:endParaRPr lang="en-US"/>
          </a:p>
        </p:txBody>
      </p:sp>
      <p:sp>
        <p:nvSpPr>
          <p:cNvPr id="6" name="Rectangle 3"/>
          <p:cNvSpPr txBox="1">
            <a:spLocks noChangeArrowheads="1"/>
          </p:cNvSpPr>
          <p:nvPr/>
        </p:nvSpPr>
        <p:spPr bwMode="auto">
          <a:xfrm>
            <a:off x="284288" y="152400"/>
            <a:ext cx="8793162"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pPr eaLnBrk="1" hangingPunct="1"/>
            <a:r>
              <a:rPr lang="en-US" kern="0" dirty="0" smtClean="0"/>
              <a:t>MARKETING ANALYTICS</a:t>
            </a:r>
          </a:p>
        </p:txBody>
      </p:sp>
      <p:sp>
        <p:nvSpPr>
          <p:cNvPr id="7" name="Rectangle 36"/>
          <p:cNvSpPr>
            <a:spLocks noChangeArrowheads="1"/>
          </p:cNvSpPr>
          <p:nvPr/>
        </p:nvSpPr>
        <p:spPr bwMode="auto">
          <a:xfrm>
            <a:off x="553170" y="573134"/>
            <a:ext cx="7571779" cy="401637"/>
          </a:xfrm>
          <a:prstGeom prst="rect">
            <a:avLst/>
          </a:prstGeom>
          <a:solidFill>
            <a:schemeClr val="accent2"/>
          </a:solidFill>
          <a:ln w="9525" algn="ctr">
            <a:noFill/>
            <a:round/>
            <a:headEnd/>
            <a:tailEnd/>
          </a:ln>
        </p:spPr>
        <p:txBody>
          <a:bodyPr lIns="93296" tIns="46648" rIns="93296" bIns="46648"/>
          <a:lstStyle/>
          <a:p>
            <a:pPr defTabSz="933450"/>
            <a:r>
              <a:rPr lang="en-US" i="1" dirty="0" smtClean="0">
                <a:solidFill>
                  <a:schemeClr val="tx2"/>
                </a:solidFill>
              </a:rPr>
              <a:t>Value in Use</a:t>
            </a:r>
            <a:endParaRPr lang="en-US" i="1" dirty="0">
              <a:solidFill>
                <a:schemeClr val="tx2"/>
              </a:solidFill>
            </a:endParaRPr>
          </a:p>
        </p:txBody>
      </p:sp>
      <p:sp>
        <p:nvSpPr>
          <p:cNvPr id="12" name="Rounded Rectangle 11"/>
          <p:cNvSpPr/>
          <p:nvPr/>
        </p:nvSpPr>
        <p:spPr bwMode="auto">
          <a:xfrm>
            <a:off x="683799" y="2093895"/>
            <a:ext cx="2252545" cy="649059"/>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r>
              <a:rPr kumimoji="0" lang="en-US" sz="1600" b="1" i="0" u="none" strike="noStrike" cap="none" normalizeH="0" baseline="0" dirty="0" smtClean="0">
                <a:ln>
                  <a:noFill/>
                </a:ln>
                <a:solidFill>
                  <a:schemeClr val="tx2"/>
                </a:solidFill>
                <a:effectLst/>
                <a:latin typeface="Arial" charset="0"/>
              </a:rPr>
              <a:t>Marginal</a:t>
            </a:r>
            <a:r>
              <a:rPr kumimoji="0" lang="en-US" sz="1600" b="1" i="0" u="none" strike="noStrike" cap="none" normalizeH="0" dirty="0" smtClean="0">
                <a:ln>
                  <a:noFill/>
                </a:ln>
                <a:solidFill>
                  <a:schemeClr val="tx2"/>
                </a:solidFill>
                <a:effectLst/>
                <a:latin typeface="Arial" charset="0"/>
              </a:rPr>
              <a:t> Effect of Gas Prices on Sales</a:t>
            </a:r>
            <a:endParaRPr kumimoji="0" lang="en-US" sz="1600" b="1" i="0" u="none" strike="noStrike" cap="none" normalizeH="0" baseline="0" dirty="0" smtClean="0">
              <a:ln>
                <a:noFill/>
              </a:ln>
              <a:solidFill>
                <a:schemeClr val="tx2"/>
              </a:solidFill>
              <a:effectLst/>
              <a:latin typeface="Arial"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509920996"/>
              </p:ext>
            </p:extLst>
          </p:nvPr>
        </p:nvGraphicFramePr>
        <p:xfrm>
          <a:off x="4405313" y="2012950"/>
          <a:ext cx="1570037" cy="809625"/>
        </p:xfrm>
        <a:graphic>
          <a:graphicData uri="http://schemas.openxmlformats.org/presentationml/2006/ole">
            <mc:AlternateContent xmlns:mc="http://schemas.openxmlformats.org/markup-compatibility/2006">
              <mc:Choice xmlns:v="urn:schemas-microsoft-com:vml" Requires="v">
                <p:oleObj spid="_x0000_s29803" name="Equation" r:id="rId3" imgW="838080" imgH="431640" progId="Equation.DSMT4">
                  <p:embed/>
                </p:oleObj>
              </mc:Choice>
              <mc:Fallback>
                <p:oleObj name="Equation" r:id="rId3" imgW="838080" imgH="431640" progId="Equation.DSMT4">
                  <p:embed/>
                  <p:pic>
                    <p:nvPicPr>
                      <p:cNvPr id="3" name="Object 2"/>
                      <p:cNvPicPr/>
                      <p:nvPr/>
                    </p:nvPicPr>
                    <p:blipFill>
                      <a:blip r:embed="rId4"/>
                      <a:stretch>
                        <a:fillRect/>
                      </a:stretch>
                    </p:blipFill>
                    <p:spPr>
                      <a:xfrm>
                        <a:off x="4405313" y="2012950"/>
                        <a:ext cx="1570037" cy="809625"/>
                      </a:xfrm>
                      <a:prstGeom prst="rect">
                        <a:avLst/>
                      </a:prstGeom>
                    </p:spPr>
                  </p:pic>
                </p:oleObj>
              </mc:Fallback>
            </mc:AlternateContent>
          </a:graphicData>
        </a:graphic>
      </p:graphicFrame>
      <p:sp>
        <p:nvSpPr>
          <p:cNvPr id="14" name="Rounded Rectangle 13"/>
          <p:cNvSpPr/>
          <p:nvPr/>
        </p:nvSpPr>
        <p:spPr bwMode="auto">
          <a:xfrm>
            <a:off x="553170" y="4116267"/>
            <a:ext cx="7210707" cy="921474"/>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285750" marR="0" indent="-285750" defTabSz="933450" rtl="0" eaLnBrk="1" fontAlgn="base" latinLnBrk="0" hangingPunct="1">
              <a:lnSpc>
                <a:spcPct val="100000"/>
              </a:lnSpc>
              <a:spcBef>
                <a:spcPct val="50000"/>
              </a:spcBef>
              <a:spcAft>
                <a:spcPct val="0"/>
              </a:spcAft>
              <a:buClrTx/>
              <a:buSzTx/>
              <a:buFont typeface="Wingdings" panose="05000000000000000000" pitchFamily="2" charset="2"/>
              <a:buChar char="Ø"/>
              <a:tabLst/>
            </a:pPr>
            <a:r>
              <a:rPr kumimoji="0" lang="en-US" sz="1600" b="1" i="0" u="none" strike="noStrike" cap="none" normalizeH="0" baseline="0" dirty="0" smtClean="0">
                <a:ln>
                  <a:noFill/>
                </a:ln>
                <a:solidFill>
                  <a:schemeClr val="tx2"/>
                </a:solidFill>
                <a:effectLst/>
                <a:latin typeface="Arial" charset="0"/>
              </a:rPr>
              <a:t>In the Log-Log </a:t>
            </a:r>
            <a:r>
              <a:rPr lang="en-US" dirty="0" smtClean="0">
                <a:solidFill>
                  <a:schemeClr val="tx2"/>
                </a:solidFill>
              </a:rPr>
              <a:t>model the elasticity of sales with respect to gas prices is constant (i.e., it does not matter where you are along the curve).  It is given by the beta coefficient from the regression.</a:t>
            </a:r>
            <a:endParaRPr kumimoji="0" lang="en-US" sz="1600" b="1" i="0" u="none" strike="noStrike" cap="none" normalizeH="0" baseline="0" dirty="0" smtClean="0">
              <a:ln>
                <a:noFill/>
              </a:ln>
              <a:solidFill>
                <a:schemeClr val="tx2"/>
              </a:solidFill>
              <a:effectLst/>
              <a:latin typeface="Arial" charset="0"/>
            </a:endParaRPr>
          </a:p>
        </p:txBody>
      </p:sp>
      <p:sp>
        <p:nvSpPr>
          <p:cNvPr id="15" name="Rectangle 36"/>
          <p:cNvSpPr>
            <a:spLocks noChangeArrowheads="1"/>
          </p:cNvSpPr>
          <p:nvPr/>
        </p:nvSpPr>
        <p:spPr bwMode="auto">
          <a:xfrm>
            <a:off x="553171" y="1520751"/>
            <a:ext cx="7210706" cy="401637"/>
          </a:xfrm>
          <a:prstGeom prst="rect">
            <a:avLst/>
          </a:prstGeom>
          <a:solidFill>
            <a:schemeClr val="accent3">
              <a:lumMod val="85000"/>
            </a:schemeClr>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For the Log-Log Model</a:t>
            </a:r>
            <a:endParaRPr lang="en-US" sz="1800" i="1" dirty="0">
              <a:solidFill>
                <a:schemeClr val="tx2"/>
              </a:solidFill>
            </a:endParaRPr>
          </a:p>
        </p:txBody>
      </p:sp>
      <p:sp>
        <p:nvSpPr>
          <p:cNvPr id="16" name="Rounded Rectangle 15"/>
          <p:cNvSpPr/>
          <p:nvPr/>
        </p:nvSpPr>
        <p:spPr bwMode="auto">
          <a:xfrm>
            <a:off x="705569" y="3019180"/>
            <a:ext cx="2252545" cy="921474"/>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r>
              <a:rPr kumimoji="0" lang="en-US" sz="1600" b="1" i="0" u="none" strike="noStrike" cap="none" normalizeH="0" baseline="0" dirty="0" smtClean="0">
                <a:ln>
                  <a:noFill/>
                </a:ln>
                <a:solidFill>
                  <a:schemeClr val="tx2"/>
                </a:solidFill>
                <a:effectLst/>
                <a:latin typeface="Arial" charset="0"/>
              </a:rPr>
              <a:t>Elasticity of Sales with respect to Gas Prices</a:t>
            </a:r>
          </a:p>
        </p:txBody>
      </p:sp>
      <p:graphicFrame>
        <p:nvGraphicFramePr>
          <p:cNvPr id="17" name="Object 16"/>
          <p:cNvGraphicFramePr>
            <a:graphicFrameLocks noChangeAspect="1"/>
          </p:cNvGraphicFramePr>
          <p:nvPr>
            <p:extLst>
              <p:ext uri="{D42A27DB-BD31-4B8C-83A1-F6EECF244321}">
                <p14:modId xmlns:p14="http://schemas.microsoft.com/office/powerpoint/2010/main" val="117116958"/>
              </p:ext>
            </p:extLst>
          </p:nvPr>
        </p:nvGraphicFramePr>
        <p:xfrm>
          <a:off x="5072063" y="3257550"/>
          <a:ext cx="238125" cy="333375"/>
        </p:xfrm>
        <a:graphic>
          <a:graphicData uri="http://schemas.openxmlformats.org/presentationml/2006/ole">
            <mc:AlternateContent xmlns:mc="http://schemas.openxmlformats.org/markup-compatibility/2006">
              <mc:Choice xmlns:v="urn:schemas-microsoft-com:vml" Requires="v">
                <p:oleObj spid="_x0000_s29804" name="Equation" r:id="rId5" imgW="126720" imgH="177480" progId="Equation.DSMT4">
                  <p:embed/>
                </p:oleObj>
              </mc:Choice>
              <mc:Fallback>
                <p:oleObj name="Equation" r:id="rId5" imgW="126720" imgH="177480" progId="Equation.DSMT4">
                  <p:embed/>
                  <p:pic>
                    <p:nvPicPr>
                      <p:cNvPr id="17" name="Object 16"/>
                      <p:cNvPicPr/>
                      <p:nvPr/>
                    </p:nvPicPr>
                    <p:blipFill>
                      <a:blip r:embed="rId6"/>
                      <a:stretch>
                        <a:fillRect/>
                      </a:stretch>
                    </p:blipFill>
                    <p:spPr>
                      <a:xfrm>
                        <a:off x="5072063" y="3257550"/>
                        <a:ext cx="238125" cy="333375"/>
                      </a:xfrm>
                      <a:prstGeom prst="rect">
                        <a:avLst/>
                      </a:prstGeom>
                    </p:spPr>
                  </p:pic>
                </p:oleObj>
              </mc:Fallback>
            </mc:AlternateContent>
          </a:graphicData>
        </a:graphic>
      </p:graphicFrame>
    </p:spTree>
    <p:extLst>
      <p:ext uri="{BB962C8B-B14F-4D97-AF65-F5344CB8AC3E}">
        <p14:creationId xmlns:p14="http://schemas.microsoft.com/office/powerpoint/2010/main" val="1962448906"/>
      </p:ext>
    </p:extLst>
  </p:cSld>
  <p:clrMapOvr>
    <a:masterClrMapping/>
  </p:clrMapOvr>
  <p:transition>
    <p:zoom/>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C0BF712-6E9A-4379-8A53-CC0095B80EC5}" type="slidenum">
              <a:rPr lang="en-US" smtClean="0"/>
              <a:pPr>
                <a:defRPr/>
              </a:pPr>
              <a:t>34</a:t>
            </a:fld>
            <a:endParaRPr lang="en-US"/>
          </a:p>
        </p:txBody>
      </p:sp>
      <p:sp>
        <p:nvSpPr>
          <p:cNvPr id="6" name="Rectangle 3"/>
          <p:cNvSpPr txBox="1">
            <a:spLocks noChangeArrowheads="1"/>
          </p:cNvSpPr>
          <p:nvPr/>
        </p:nvSpPr>
        <p:spPr bwMode="auto">
          <a:xfrm>
            <a:off x="284288" y="152400"/>
            <a:ext cx="8793162"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pPr eaLnBrk="1" hangingPunct="1"/>
            <a:r>
              <a:rPr lang="en-US" kern="0" dirty="0" smtClean="0"/>
              <a:t>MARKETING ANALYTICS</a:t>
            </a:r>
          </a:p>
        </p:txBody>
      </p:sp>
      <p:sp>
        <p:nvSpPr>
          <p:cNvPr id="7" name="Rectangle 36"/>
          <p:cNvSpPr>
            <a:spLocks noChangeArrowheads="1"/>
          </p:cNvSpPr>
          <p:nvPr/>
        </p:nvSpPr>
        <p:spPr bwMode="auto">
          <a:xfrm>
            <a:off x="553170" y="573134"/>
            <a:ext cx="7571779" cy="401637"/>
          </a:xfrm>
          <a:prstGeom prst="rect">
            <a:avLst/>
          </a:prstGeom>
          <a:solidFill>
            <a:schemeClr val="accent2"/>
          </a:solidFill>
          <a:ln w="9525" algn="ctr">
            <a:noFill/>
            <a:round/>
            <a:headEnd/>
            <a:tailEnd/>
          </a:ln>
        </p:spPr>
        <p:txBody>
          <a:bodyPr lIns="93296" tIns="46648" rIns="93296" bIns="46648"/>
          <a:lstStyle/>
          <a:p>
            <a:pPr defTabSz="933450"/>
            <a:r>
              <a:rPr lang="en-US" i="1" dirty="0" smtClean="0">
                <a:solidFill>
                  <a:schemeClr val="tx2"/>
                </a:solidFill>
              </a:rPr>
              <a:t>Value in Use</a:t>
            </a:r>
            <a:endParaRPr lang="en-US" i="1" dirty="0">
              <a:solidFill>
                <a:schemeClr val="tx2"/>
              </a:solidFill>
            </a:endParaRPr>
          </a:p>
        </p:txBody>
      </p:sp>
      <p:sp>
        <p:nvSpPr>
          <p:cNvPr id="11" name="Rectangle 36"/>
          <p:cNvSpPr>
            <a:spLocks noChangeArrowheads="1"/>
          </p:cNvSpPr>
          <p:nvPr/>
        </p:nvSpPr>
        <p:spPr bwMode="auto">
          <a:xfrm>
            <a:off x="564869" y="1399564"/>
            <a:ext cx="7210706" cy="401637"/>
          </a:xfrm>
          <a:prstGeom prst="rect">
            <a:avLst/>
          </a:prstGeom>
          <a:solidFill>
            <a:schemeClr val="accent3">
              <a:lumMod val="85000"/>
            </a:schemeClr>
          </a:solidFill>
          <a:ln w="9525" algn="ctr">
            <a:noFill/>
            <a:round/>
            <a:headEnd/>
            <a:tailEnd/>
          </a:ln>
        </p:spPr>
        <p:txBody>
          <a:bodyPr lIns="93296" tIns="46648" rIns="93296" bIns="46648"/>
          <a:lstStyle/>
          <a:p>
            <a:pPr marL="285750" indent="-285750" defTabSz="933450">
              <a:spcBef>
                <a:spcPct val="50000"/>
              </a:spcBef>
              <a:buFont typeface="Wingdings" panose="05000000000000000000" pitchFamily="2" charset="2"/>
              <a:buChar char="Ø"/>
            </a:pPr>
            <a:r>
              <a:rPr lang="en-US" sz="1800" i="1" dirty="0" smtClean="0">
                <a:solidFill>
                  <a:schemeClr val="tx2"/>
                </a:solidFill>
              </a:rPr>
              <a:t>We have two models</a:t>
            </a:r>
            <a:endParaRPr lang="en-US" sz="1800" i="1" dirty="0">
              <a:solidFill>
                <a:schemeClr val="tx2"/>
              </a:solidFill>
            </a:endParaRPr>
          </a:p>
        </p:txBody>
      </p:sp>
      <p:sp>
        <p:nvSpPr>
          <p:cNvPr id="15" name="Rectangle 36"/>
          <p:cNvSpPr>
            <a:spLocks noChangeArrowheads="1"/>
          </p:cNvSpPr>
          <p:nvPr/>
        </p:nvSpPr>
        <p:spPr bwMode="auto">
          <a:xfrm>
            <a:off x="553170" y="3864794"/>
            <a:ext cx="7210706" cy="401637"/>
          </a:xfrm>
          <a:prstGeom prst="rect">
            <a:avLst/>
          </a:prstGeom>
          <a:solidFill>
            <a:schemeClr val="accent3">
              <a:lumMod val="85000"/>
            </a:schemeClr>
          </a:solidFill>
          <a:ln w="9525" algn="ctr">
            <a:noFill/>
            <a:round/>
            <a:headEnd/>
            <a:tailEnd/>
          </a:ln>
        </p:spPr>
        <p:txBody>
          <a:bodyPr lIns="93296" tIns="46648" rIns="93296" bIns="46648"/>
          <a:lstStyle/>
          <a:p>
            <a:pPr marL="285750" indent="-285750" defTabSz="933450">
              <a:spcBef>
                <a:spcPct val="50000"/>
              </a:spcBef>
              <a:buFont typeface="Wingdings" panose="05000000000000000000" pitchFamily="2" charset="2"/>
              <a:buChar char="Ø"/>
            </a:pPr>
            <a:r>
              <a:rPr lang="en-US" sz="1800" i="1" dirty="0" smtClean="0">
                <a:solidFill>
                  <a:schemeClr val="tx2"/>
                </a:solidFill>
              </a:rPr>
              <a:t>Which model do we prefer?</a:t>
            </a:r>
            <a:endParaRPr lang="en-US" sz="1800" i="1" dirty="0">
              <a:solidFill>
                <a:schemeClr val="tx2"/>
              </a:solidFill>
            </a:endParaRPr>
          </a:p>
        </p:txBody>
      </p:sp>
      <p:graphicFrame>
        <p:nvGraphicFramePr>
          <p:cNvPr id="18" name="Object 17"/>
          <p:cNvGraphicFramePr>
            <a:graphicFrameLocks noChangeAspect="1"/>
          </p:cNvGraphicFramePr>
          <p:nvPr>
            <p:extLst>
              <p:ext uri="{D42A27DB-BD31-4B8C-83A1-F6EECF244321}">
                <p14:modId xmlns:p14="http://schemas.microsoft.com/office/powerpoint/2010/main" val="4166085700"/>
              </p:ext>
            </p:extLst>
          </p:nvPr>
        </p:nvGraphicFramePr>
        <p:xfrm>
          <a:off x="3136106" y="1997471"/>
          <a:ext cx="4110037" cy="1277937"/>
        </p:xfrm>
        <a:graphic>
          <a:graphicData uri="http://schemas.openxmlformats.org/presentationml/2006/ole">
            <mc:AlternateContent xmlns:mc="http://schemas.openxmlformats.org/markup-compatibility/2006">
              <mc:Choice xmlns:v="urn:schemas-microsoft-com:vml" Requires="v">
                <p:oleObj spid="_x0000_s19591" name="Equation" r:id="rId3" imgW="2133360" imgH="660240" progId="Equation.DSMT4">
                  <p:embed/>
                </p:oleObj>
              </mc:Choice>
              <mc:Fallback>
                <p:oleObj name="Equation" r:id="rId3" imgW="2133360" imgH="660240" progId="Equation.DSMT4">
                  <p:embed/>
                  <p:pic>
                    <p:nvPicPr>
                      <p:cNvPr id="0" name=""/>
                      <p:cNvPicPr/>
                      <p:nvPr/>
                    </p:nvPicPr>
                    <p:blipFill>
                      <a:blip r:embed="rId4"/>
                      <a:stretch>
                        <a:fillRect/>
                      </a:stretch>
                    </p:blipFill>
                    <p:spPr>
                      <a:xfrm>
                        <a:off x="3136106" y="1997471"/>
                        <a:ext cx="4110037" cy="1277937"/>
                      </a:xfrm>
                      <a:prstGeom prst="rect">
                        <a:avLst/>
                      </a:prstGeom>
                    </p:spPr>
                  </p:pic>
                </p:oleObj>
              </mc:Fallback>
            </mc:AlternateContent>
          </a:graphicData>
        </a:graphic>
      </p:graphicFrame>
      <p:sp>
        <p:nvSpPr>
          <p:cNvPr id="19" name="Rounded Rectangle 18"/>
          <p:cNvSpPr/>
          <p:nvPr/>
        </p:nvSpPr>
        <p:spPr bwMode="auto">
          <a:xfrm>
            <a:off x="564869" y="2019166"/>
            <a:ext cx="2252545" cy="376644"/>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r>
              <a:rPr kumimoji="0" lang="en-US" sz="1600" b="1" i="0" u="none" strike="noStrike" cap="none" normalizeH="0" baseline="0" smtClean="0">
                <a:ln>
                  <a:noFill/>
                </a:ln>
                <a:solidFill>
                  <a:schemeClr val="tx2"/>
                </a:solidFill>
                <a:effectLst/>
                <a:latin typeface="Arial" charset="0"/>
              </a:rPr>
              <a:t>Log-Log Model</a:t>
            </a:r>
            <a:endParaRPr kumimoji="0" lang="en-US" sz="1600" b="1" i="0" u="none" strike="noStrike" cap="none" normalizeH="0" baseline="0" dirty="0" smtClean="0">
              <a:ln>
                <a:noFill/>
              </a:ln>
              <a:solidFill>
                <a:schemeClr val="tx2"/>
              </a:solidFill>
              <a:effectLst/>
              <a:latin typeface="Arial" charset="0"/>
            </a:endParaRPr>
          </a:p>
        </p:txBody>
      </p:sp>
      <p:sp>
        <p:nvSpPr>
          <p:cNvPr id="20" name="Rounded Rectangle 19"/>
          <p:cNvSpPr/>
          <p:nvPr/>
        </p:nvSpPr>
        <p:spPr bwMode="auto">
          <a:xfrm>
            <a:off x="608412" y="2846484"/>
            <a:ext cx="2252545" cy="376644"/>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r>
              <a:rPr kumimoji="0" lang="en-US" sz="1600" b="1" i="0" u="none" strike="noStrike" cap="none" normalizeH="0" baseline="0" dirty="0" smtClean="0">
                <a:ln>
                  <a:noFill/>
                </a:ln>
                <a:solidFill>
                  <a:schemeClr val="tx2"/>
                </a:solidFill>
                <a:effectLst/>
                <a:latin typeface="Arial" charset="0"/>
              </a:rPr>
              <a:t>Linear</a:t>
            </a:r>
            <a:r>
              <a:rPr kumimoji="0" lang="en-US" sz="1600" b="1" i="0" u="none" strike="noStrike" cap="none" normalizeH="0" dirty="0" smtClean="0">
                <a:ln>
                  <a:noFill/>
                </a:ln>
                <a:solidFill>
                  <a:schemeClr val="tx2"/>
                </a:solidFill>
                <a:effectLst/>
                <a:latin typeface="Arial" charset="0"/>
              </a:rPr>
              <a:t> Model</a:t>
            </a:r>
            <a:endParaRPr kumimoji="0" lang="en-US" sz="1600" b="1" i="0" u="none" strike="noStrike" cap="none" normalizeH="0" baseline="0" dirty="0" smtClean="0">
              <a:ln>
                <a:noFill/>
              </a:ln>
              <a:solidFill>
                <a:schemeClr val="tx2"/>
              </a:solidFill>
              <a:effectLst/>
              <a:latin typeface="Arial" charset="0"/>
            </a:endParaRPr>
          </a:p>
        </p:txBody>
      </p:sp>
      <p:pic>
        <p:nvPicPr>
          <p:cNvPr id="2" name="Picture 1"/>
          <p:cNvPicPr>
            <a:picLocks noChangeAspect="1"/>
          </p:cNvPicPr>
          <p:nvPr/>
        </p:nvPicPr>
        <p:blipFill>
          <a:blip r:embed="rId5"/>
          <a:stretch>
            <a:fillRect/>
          </a:stretch>
        </p:blipFill>
        <p:spPr>
          <a:xfrm>
            <a:off x="902326" y="4926606"/>
            <a:ext cx="3058291" cy="1068480"/>
          </a:xfrm>
          <a:prstGeom prst="rect">
            <a:avLst/>
          </a:prstGeom>
        </p:spPr>
      </p:pic>
      <p:sp>
        <p:nvSpPr>
          <p:cNvPr id="21" name="Rounded Rectangle 20"/>
          <p:cNvSpPr/>
          <p:nvPr/>
        </p:nvSpPr>
        <p:spPr bwMode="auto">
          <a:xfrm>
            <a:off x="1305198" y="4505324"/>
            <a:ext cx="2252545" cy="376644"/>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r>
              <a:rPr kumimoji="0" lang="en-US" sz="1600" b="1" i="0" u="none" strike="noStrike" cap="none" normalizeH="0" baseline="0" dirty="0" smtClean="0">
                <a:ln>
                  <a:noFill/>
                </a:ln>
                <a:solidFill>
                  <a:schemeClr val="tx2"/>
                </a:solidFill>
                <a:effectLst/>
                <a:latin typeface="Arial" charset="0"/>
              </a:rPr>
              <a:t>Log-Log Model</a:t>
            </a:r>
          </a:p>
        </p:txBody>
      </p:sp>
      <p:pic>
        <p:nvPicPr>
          <p:cNvPr id="5" name="Picture 4"/>
          <p:cNvPicPr>
            <a:picLocks noChangeAspect="1"/>
          </p:cNvPicPr>
          <p:nvPr/>
        </p:nvPicPr>
        <p:blipFill>
          <a:blip r:embed="rId6"/>
          <a:stretch>
            <a:fillRect/>
          </a:stretch>
        </p:blipFill>
        <p:spPr>
          <a:xfrm>
            <a:off x="4632973" y="4926606"/>
            <a:ext cx="3096361" cy="1068480"/>
          </a:xfrm>
          <a:prstGeom prst="rect">
            <a:avLst/>
          </a:prstGeom>
        </p:spPr>
      </p:pic>
      <p:sp>
        <p:nvSpPr>
          <p:cNvPr id="22" name="Rounded Rectangle 21"/>
          <p:cNvSpPr/>
          <p:nvPr/>
        </p:nvSpPr>
        <p:spPr bwMode="auto">
          <a:xfrm>
            <a:off x="4974783" y="4505324"/>
            <a:ext cx="2252545" cy="376644"/>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r>
              <a:rPr kumimoji="0" lang="en-US" sz="1600" b="1" i="0" u="none" strike="noStrike" cap="none" normalizeH="0" baseline="0" dirty="0" smtClean="0">
                <a:ln>
                  <a:noFill/>
                </a:ln>
                <a:solidFill>
                  <a:schemeClr val="tx2"/>
                </a:solidFill>
                <a:effectLst/>
                <a:latin typeface="Arial" charset="0"/>
              </a:rPr>
              <a:t>Linear</a:t>
            </a:r>
            <a:r>
              <a:rPr kumimoji="0" lang="en-US" sz="1600" b="1" i="0" u="none" strike="noStrike" cap="none" normalizeH="0" dirty="0" smtClean="0">
                <a:ln>
                  <a:noFill/>
                </a:ln>
                <a:solidFill>
                  <a:schemeClr val="tx2"/>
                </a:solidFill>
                <a:effectLst/>
                <a:latin typeface="Arial" charset="0"/>
              </a:rPr>
              <a:t> Model</a:t>
            </a:r>
            <a:endParaRPr kumimoji="0" lang="en-US" sz="1600" b="1" i="0" u="none" strike="noStrike" cap="none" normalizeH="0" baseline="0" dirty="0" smtClean="0">
              <a:ln>
                <a:noFill/>
              </a:ln>
              <a:solidFill>
                <a:schemeClr val="tx2"/>
              </a:solidFill>
              <a:effectLst/>
              <a:latin typeface="Arial" charset="0"/>
            </a:endParaRPr>
          </a:p>
        </p:txBody>
      </p:sp>
    </p:spTree>
    <p:extLst>
      <p:ext uri="{BB962C8B-B14F-4D97-AF65-F5344CB8AC3E}">
        <p14:creationId xmlns:p14="http://schemas.microsoft.com/office/powerpoint/2010/main" val="283925108"/>
      </p:ext>
    </p:extLst>
  </p:cSld>
  <p:clrMapOvr>
    <a:masterClrMapping/>
  </p:clrMapOvr>
  <p:transition>
    <p:zoom/>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C0BF712-6E9A-4379-8A53-CC0095B80EC5}" type="slidenum">
              <a:rPr lang="en-US" smtClean="0"/>
              <a:pPr>
                <a:defRPr/>
              </a:pPr>
              <a:t>35</a:t>
            </a:fld>
            <a:endParaRPr lang="en-US"/>
          </a:p>
        </p:txBody>
      </p:sp>
      <p:sp>
        <p:nvSpPr>
          <p:cNvPr id="9" name="Rectangle 3"/>
          <p:cNvSpPr txBox="1">
            <a:spLocks noChangeArrowheads="1"/>
          </p:cNvSpPr>
          <p:nvPr/>
        </p:nvSpPr>
        <p:spPr bwMode="auto">
          <a:xfrm>
            <a:off x="122238" y="261297"/>
            <a:ext cx="8793162"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pPr eaLnBrk="1" hangingPunct="1"/>
            <a:r>
              <a:rPr lang="en-US" kern="0" dirty="0" smtClean="0"/>
              <a:t>MARKETING ANALYTICS</a:t>
            </a:r>
          </a:p>
        </p:txBody>
      </p:sp>
      <p:sp>
        <p:nvSpPr>
          <p:cNvPr id="10" name="Rectangle 36"/>
          <p:cNvSpPr>
            <a:spLocks noChangeArrowheads="1"/>
          </p:cNvSpPr>
          <p:nvPr/>
        </p:nvSpPr>
        <p:spPr bwMode="auto">
          <a:xfrm>
            <a:off x="391121" y="712339"/>
            <a:ext cx="7210706" cy="401637"/>
          </a:xfrm>
          <a:prstGeom prst="rect">
            <a:avLst/>
          </a:prstGeom>
          <a:solidFill>
            <a:schemeClr val="accent2"/>
          </a:solidFill>
          <a:ln w="9525" algn="ctr">
            <a:noFill/>
            <a:round/>
            <a:headEnd/>
            <a:tailEnd/>
          </a:ln>
        </p:spPr>
        <p:txBody>
          <a:bodyPr lIns="93296" tIns="46648" rIns="93296" bIns="46648"/>
          <a:lstStyle/>
          <a:p>
            <a:pPr defTabSz="933450"/>
            <a:r>
              <a:rPr lang="en-US" i="1" dirty="0" smtClean="0">
                <a:solidFill>
                  <a:schemeClr val="tx2"/>
                </a:solidFill>
              </a:rPr>
              <a:t>Value in Use</a:t>
            </a:r>
            <a:endParaRPr lang="en-US" i="1" dirty="0">
              <a:solidFill>
                <a:schemeClr val="tx2"/>
              </a:solidFill>
            </a:endParaRPr>
          </a:p>
        </p:txBody>
      </p:sp>
      <p:sp>
        <p:nvSpPr>
          <p:cNvPr id="12" name="Rectangle 36"/>
          <p:cNvSpPr>
            <a:spLocks noChangeArrowheads="1"/>
          </p:cNvSpPr>
          <p:nvPr/>
        </p:nvSpPr>
        <p:spPr bwMode="auto">
          <a:xfrm>
            <a:off x="391121" y="1327971"/>
            <a:ext cx="7210706" cy="401637"/>
          </a:xfrm>
          <a:prstGeom prst="rect">
            <a:avLst/>
          </a:prstGeom>
          <a:solidFill>
            <a:schemeClr val="accent3">
              <a:lumMod val="85000"/>
            </a:schemeClr>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What Effect Do Gas Prices Have on Prius Sales?</a:t>
            </a:r>
            <a:endParaRPr lang="en-US" sz="1800" i="1" dirty="0">
              <a:solidFill>
                <a:schemeClr val="tx2"/>
              </a:solidFill>
            </a:endParaRPr>
          </a:p>
        </p:txBody>
      </p:sp>
      <p:graphicFrame>
        <p:nvGraphicFramePr>
          <p:cNvPr id="14" name="Object 13"/>
          <p:cNvGraphicFramePr>
            <a:graphicFrameLocks noChangeAspect="1"/>
          </p:cNvGraphicFramePr>
          <p:nvPr>
            <p:extLst/>
          </p:nvPr>
        </p:nvGraphicFramePr>
        <p:xfrm>
          <a:off x="3396574" y="5467765"/>
          <a:ext cx="5362575" cy="815975"/>
        </p:xfrm>
        <a:graphic>
          <a:graphicData uri="http://schemas.openxmlformats.org/presentationml/2006/ole">
            <mc:AlternateContent xmlns:mc="http://schemas.openxmlformats.org/markup-compatibility/2006">
              <mc:Choice xmlns:v="urn:schemas-microsoft-com:vml" Requires="v">
                <p:oleObj spid="_x0000_s20730" name="Equation" r:id="rId3" imgW="2831760" imgH="431640" progId="Equation.DSMT4">
                  <p:embed/>
                </p:oleObj>
              </mc:Choice>
              <mc:Fallback>
                <p:oleObj name="Equation" r:id="rId3" imgW="2831760" imgH="431640" progId="Equation.DSMT4">
                  <p:embed/>
                  <p:pic>
                    <p:nvPicPr>
                      <p:cNvPr id="0" name=""/>
                      <p:cNvPicPr/>
                      <p:nvPr/>
                    </p:nvPicPr>
                    <p:blipFill>
                      <a:blip r:embed="rId4"/>
                      <a:stretch>
                        <a:fillRect/>
                      </a:stretch>
                    </p:blipFill>
                    <p:spPr>
                      <a:xfrm>
                        <a:off x="3396574" y="5467765"/>
                        <a:ext cx="5362575" cy="815975"/>
                      </a:xfrm>
                      <a:prstGeom prst="rect">
                        <a:avLst/>
                      </a:prstGeom>
                    </p:spPr>
                  </p:pic>
                </p:oleObj>
              </mc:Fallback>
            </mc:AlternateContent>
          </a:graphicData>
        </a:graphic>
      </p:graphicFrame>
      <p:pic>
        <p:nvPicPr>
          <p:cNvPr id="16" name="Picture 15"/>
          <p:cNvPicPr>
            <a:picLocks noChangeAspect="1"/>
          </p:cNvPicPr>
          <p:nvPr/>
        </p:nvPicPr>
        <p:blipFill>
          <a:blip r:embed="rId5"/>
          <a:stretch>
            <a:fillRect/>
          </a:stretch>
        </p:blipFill>
        <p:spPr>
          <a:xfrm>
            <a:off x="436226" y="2169283"/>
            <a:ext cx="7169851" cy="1831680"/>
          </a:xfrm>
          <a:prstGeom prst="rect">
            <a:avLst/>
          </a:prstGeom>
        </p:spPr>
      </p:pic>
      <p:graphicFrame>
        <p:nvGraphicFramePr>
          <p:cNvPr id="18" name="Object 17"/>
          <p:cNvGraphicFramePr>
            <a:graphicFrameLocks noChangeAspect="1"/>
          </p:cNvGraphicFramePr>
          <p:nvPr>
            <p:extLst/>
          </p:nvPr>
        </p:nvGraphicFramePr>
        <p:xfrm>
          <a:off x="3410690" y="4440638"/>
          <a:ext cx="2668588" cy="815975"/>
        </p:xfrm>
        <a:graphic>
          <a:graphicData uri="http://schemas.openxmlformats.org/presentationml/2006/ole">
            <mc:AlternateContent xmlns:mc="http://schemas.openxmlformats.org/markup-compatibility/2006">
              <mc:Choice xmlns:v="urn:schemas-microsoft-com:vml" Requires="v">
                <p:oleObj spid="_x0000_s20731" name="Equation" r:id="rId6" imgW="1409400" imgH="431640" progId="Equation.DSMT4">
                  <p:embed/>
                </p:oleObj>
              </mc:Choice>
              <mc:Fallback>
                <p:oleObj name="Equation" r:id="rId6" imgW="1409400" imgH="431640" progId="Equation.DSMT4">
                  <p:embed/>
                  <p:pic>
                    <p:nvPicPr>
                      <p:cNvPr id="0" name=""/>
                      <p:cNvPicPr/>
                      <p:nvPr/>
                    </p:nvPicPr>
                    <p:blipFill>
                      <a:blip r:embed="rId7"/>
                      <a:stretch>
                        <a:fillRect/>
                      </a:stretch>
                    </p:blipFill>
                    <p:spPr>
                      <a:xfrm>
                        <a:off x="3410690" y="4440638"/>
                        <a:ext cx="2668588" cy="815975"/>
                      </a:xfrm>
                      <a:prstGeom prst="rect">
                        <a:avLst/>
                      </a:prstGeom>
                    </p:spPr>
                  </p:pic>
                </p:oleObj>
              </mc:Fallback>
            </mc:AlternateContent>
          </a:graphicData>
        </a:graphic>
      </p:graphicFrame>
      <p:sp>
        <p:nvSpPr>
          <p:cNvPr id="19" name="TextBox 18"/>
          <p:cNvSpPr txBox="1"/>
          <p:nvPr/>
        </p:nvSpPr>
        <p:spPr>
          <a:xfrm>
            <a:off x="359457" y="1863582"/>
            <a:ext cx="4159362" cy="338554"/>
          </a:xfrm>
          <a:prstGeom prst="rect">
            <a:avLst/>
          </a:prstGeom>
          <a:noFill/>
        </p:spPr>
        <p:txBody>
          <a:bodyPr wrap="square" rtlCol="0">
            <a:spAutoFit/>
          </a:bodyPr>
          <a:lstStyle/>
          <a:p>
            <a:r>
              <a:rPr lang="en-US" dirty="0" smtClean="0"/>
              <a:t>Linear Regression</a:t>
            </a:r>
            <a:endParaRPr lang="en-US" dirty="0"/>
          </a:p>
        </p:txBody>
      </p:sp>
      <p:sp>
        <p:nvSpPr>
          <p:cNvPr id="3" name="Rounded Rectangle 2"/>
          <p:cNvSpPr/>
          <p:nvPr/>
        </p:nvSpPr>
        <p:spPr bwMode="auto">
          <a:xfrm>
            <a:off x="610396" y="4524095"/>
            <a:ext cx="2252545" cy="649059"/>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r>
              <a:rPr kumimoji="0" lang="en-US" sz="1600" b="1" i="0" u="none" strike="noStrike" cap="none" normalizeH="0" baseline="0" dirty="0" smtClean="0">
                <a:ln>
                  <a:noFill/>
                </a:ln>
                <a:solidFill>
                  <a:schemeClr val="tx2"/>
                </a:solidFill>
                <a:effectLst/>
                <a:latin typeface="Arial" charset="0"/>
              </a:rPr>
              <a:t>Marginal</a:t>
            </a:r>
            <a:r>
              <a:rPr kumimoji="0" lang="en-US" sz="1600" b="1" i="0" u="none" strike="noStrike" cap="none" normalizeH="0" dirty="0" smtClean="0">
                <a:ln>
                  <a:noFill/>
                </a:ln>
                <a:solidFill>
                  <a:schemeClr val="tx2"/>
                </a:solidFill>
                <a:effectLst/>
                <a:latin typeface="Arial" charset="0"/>
              </a:rPr>
              <a:t> Effect of Gas Prices on Sales</a:t>
            </a:r>
            <a:endParaRPr kumimoji="0" lang="en-US" sz="1600" b="1" i="0" u="none" strike="noStrike" cap="none" normalizeH="0" baseline="0" dirty="0" smtClean="0">
              <a:ln>
                <a:noFill/>
              </a:ln>
              <a:solidFill>
                <a:schemeClr val="tx2"/>
              </a:solidFill>
              <a:effectLst/>
              <a:latin typeface="Arial" charset="0"/>
            </a:endParaRPr>
          </a:p>
        </p:txBody>
      </p:sp>
      <p:sp>
        <p:nvSpPr>
          <p:cNvPr id="20" name="Rounded Rectangle 19"/>
          <p:cNvSpPr/>
          <p:nvPr/>
        </p:nvSpPr>
        <p:spPr bwMode="auto">
          <a:xfrm>
            <a:off x="610396" y="5467765"/>
            <a:ext cx="2252545" cy="921474"/>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r>
              <a:rPr kumimoji="0" lang="en-US" sz="1600" b="1" i="0" u="none" strike="noStrike" cap="none" normalizeH="0" baseline="0" dirty="0" smtClean="0">
                <a:ln>
                  <a:noFill/>
                </a:ln>
                <a:solidFill>
                  <a:schemeClr val="tx2"/>
                </a:solidFill>
                <a:effectLst/>
                <a:latin typeface="Arial" charset="0"/>
              </a:rPr>
              <a:t>Elasticity of Sales with respect to Gas Prices</a:t>
            </a:r>
          </a:p>
        </p:txBody>
      </p:sp>
      <p:sp>
        <p:nvSpPr>
          <p:cNvPr id="2" name="Oval 1"/>
          <p:cNvSpPr/>
          <p:nvPr/>
        </p:nvSpPr>
        <p:spPr bwMode="auto">
          <a:xfrm>
            <a:off x="4891318" y="4552424"/>
            <a:ext cx="1264160" cy="520030"/>
          </a:xfrm>
          <a:prstGeom prst="ellipse">
            <a:avLst/>
          </a:prstGeom>
          <a:noFill/>
          <a:ln w="9525" cap="flat" cmpd="sng" algn="ctr">
            <a:solidFill>
              <a:srgbClr val="FF0000"/>
            </a:solid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3" name="Oval 12"/>
          <p:cNvSpPr/>
          <p:nvPr/>
        </p:nvSpPr>
        <p:spPr bwMode="auto">
          <a:xfrm>
            <a:off x="8033657" y="5562600"/>
            <a:ext cx="805543" cy="529624"/>
          </a:xfrm>
          <a:prstGeom prst="ellipse">
            <a:avLst/>
          </a:prstGeom>
          <a:noFill/>
          <a:ln w="9525" cap="flat" cmpd="sng" algn="ctr">
            <a:solidFill>
              <a:srgbClr val="FF0000"/>
            </a:solid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4095966318"/>
      </p:ext>
    </p:extLst>
  </p:cSld>
  <p:clrMapOvr>
    <a:masterClrMapping/>
  </p:clrMapOvr>
  <p:transition>
    <p:zoom/>
    <p:sndAc>
      <p:endSnd/>
    </p:sndAc>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C0BF712-6E9A-4379-8A53-CC0095B80EC5}" type="slidenum">
              <a:rPr lang="en-US" smtClean="0"/>
              <a:pPr>
                <a:defRPr/>
              </a:pPr>
              <a:t>36</a:t>
            </a:fld>
            <a:endParaRPr lang="en-US"/>
          </a:p>
        </p:txBody>
      </p:sp>
      <p:sp>
        <p:nvSpPr>
          <p:cNvPr id="9" name="Rectangle 3"/>
          <p:cNvSpPr txBox="1">
            <a:spLocks noChangeArrowheads="1"/>
          </p:cNvSpPr>
          <p:nvPr/>
        </p:nvSpPr>
        <p:spPr bwMode="auto">
          <a:xfrm>
            <a:off x="122238" y="261297"/>
            <a:ext cx="8793162"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pPr eaLnBrk="1" hangingPunct="1"/>
            <a:r>
              <a:rPr lang="en-US" kern="0" dirty="0" smtClean="0"/>
              <a:t>MARKETING ANALYTICS</a:t>
            </a:r>
          </a:p>
        </p:txBody>
      </p:sp>
      <p:sp>
        <p:nvSpPr>
          <p:cNvPr id="10" name="Rectangle 36"/>
          <p:cNvSpPr>
            <a:spLocks noChangeArrowheads="1"/>
          </p:cNvSpPr>
          <p:nvPr/>
        </p:nvSpPr>
        <p:spPr bwMode="auto">
          <a:xfrm>
            <a:off x="391121" y="712339"/>
            <a:ext cx="7210706" cy="401637"/>
          </a:xfrm>
          <a:prstGeom prst="rect">
            <a:avLst/>
          </a:prstGeom>
          <a:solidFill>
            <a:schemeClr val="accent2"/>
          </a:solidFill>
          <a:ln w="9525" algn="ctr">
            <a:noFill/>
            <a:round/>
            <a:headEnd/>
            <a:tailEnd/>
          </a:ln>
        </p:spPr>
        <p:txBody>
          <a:bodyPr lIns="93296" tIns="46648" rIns="93296" bIns="46648"/>
          <a:lstStyle/>
          <a:p>
            <a:pPr defTabSz="933450"/>
            <a:r>
              <a:rPr lang="en-US" i="1" dirty="0" smtClean="0">
                <a:solidFill>
                  <a:schemeClr val="tx2"/>
                </a:solidFill>
              </a:rPr>
              <a:t>Value in Use</a:t>
            </a:r>
            <a:endParaRPr lang="en-US" i="1" dirty="0">
              <a:solidFill>
                <a:schemeClr val="tx2"/>
              </a:solidFill>
            </a:endParaRPr>
          </a:p>
        </p:txBody>
      </p:sp>
      <p:sp>
        <p:nvSpPr>
          <p:cNvPr id="12" name="Rectangle 36"/>
          <p:cNvSpPr>
            <a:spLocks noChangeArrowheads="1"/>
          </p:cNvSpPr>
          <p:nvPr/>
        </p:nvSpPr>
        <p:spPr bwMode="auto">
          <a:xfrm>
            <a:off x="391121" y="1261658"/>
            <a:ext cx="7210706" cy="401637"/>
          </a:xfrm>
          <a:prstGeom prst="rect">
            <a:avLst/>
          </a:prstGeom>
          <a:solidFill>
            <a:schemeClr val="accent3">
              <a:lumMod val="85000"/>
            </a:schemeClr>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What Effect Do Gas Prices Have on Prius Sales?</a:t>
            </a:r>
            <a:endParaRPr lang="en-US" sz="1800" i="1" dirty="0">
              <a:solidFill>
                <a:schemeClr val="tx2"/>
              </a:solidFill>
            </a:endParaRPr>
          </a:p>
        </p:txBody>
      </p:sp>
      <p:pic>
        <p:nvPicPr>
          <p:cNvPr id="13" name="Picture 12"/>
          <p:cNvPicPr>
            <a:picLocks noChangeAspect="1"/>
          </p:cNvPicPr>
          <p:nvPr/>
        </p:nvPicPr>
        <p:blipFill>
          <a:blip r:embed="rId2"/>
          <a:stretch>
            <a:fillRect/>
          </a:stretch>
        </p:blipFill>
        <p:spPr>
          <a:xfrm>
            <a:off x="630607" y="1836172"/>
            <a:ext cx="2461860" cy="6131041"/>
          </a:xfrm>
          <a:prstGeom prst="rect">
            <a:avLst/>
          </a:prstGeom>
        </p:spPr>
      </p:pic>
      <p:sp>
        <p:nvSpPr>
          <p:cNvPr id="16" name="Rounded Rectangle 15"/>
          <p:cNvSpPr/>
          <p:nvPr/>
        </p:nvSpPr>
        <p:spPr bwMode="auto">
          <a:xfrm>
            <a:off x="3948679" y="3032449"/>
            <a:ext cx="3833052" cy="2011134"/>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285750" marR="0" indent="-285750" defTabSz="933450" rtl="0" eaLnBrk="1" fontAlgn="base" latinLnBrk="0" hangingPunct="1">
              <a:lnSpc>
                <a:spcPct val="100000"/>
              </a:lnSpc>
              <a:spcBef>
                <a:spcPct val="50000"/>
              </a:spcBef>
              <a:spcAft>
                <a:spcPct val="0"/>
              </a:spcAft>
              <a:buClrTx/>
              <a:buSzTx/>
              <a:buFont typeface="Wingdings" panose="05000000000000000000" pitchFamily="2" charset="2"/>
              <a:buChar char="Ø"/>
              <a:tabLst/>
            </a:pPr>
            <a:r>
              <a:rPr lang="en-US" dirty="0" smtClean="0">
                <a:solidFill>
                  <a:schemeClr val="tx2"/>
                </a:solidFill>
              </a:rPr>
              <a:t>What else to consider?</a:t>
            </a:r>
          </a:p>
          <a:p>
            <a:pPr marL="742950" lvl="1" indent="-285750" defTabSz="933450">
              <a:spcBef>
                <a:spcPct val="50000"/>
              </a:spcBef>
              <a:buFont typeface="Wingdings" panose="05000000000000000000" pitchFamily="2" charset="2"/>
              <a:buChar char="Ø"/>
            </a:pPr>
            <a:r>
              <a:rPr lang="en-US" dirty="0" smtClean="0">
                <a:solidFill>
                  <a:schemeClr val="tx2"/>
                </a:solidFill>
              </a:rPr>
              <a:t>Seasonality?</a:t>
            </a:r>
          </a:p>
          <a:p>
            <a:pPr marL="742950" lvl="1" indent="-285750" defTabSz="933450">
              <a:spcBef>
                <a:spcPct val="50000"/>
              </a:spcBef>
              <a:buFont typeface="Wingdings" panose="05000000000000000000" pitchFamily="2" charset="2"/>
              <a:buChar char="Ø"/>
            </a:pPr>
            <a:r>
              <a:rPr lang="en-US" dirty="0" smtClean="0">
                <a:solidFill>
                  <a:schemeClr val="tx2"/>
                </a:solidFill>
              </a:rPr>
              <a:t>Dynamic Effects?</a:t>
            </a:r>
          </a:p>
          <a:p>
            <a:pPr marL="742950" lvl="1" indent="-285750" defTabSz="933450">
              <a:spcBef>
                <a:spcPct val="50000"/>
              </a:spcBef>
              <a:buFont typeface="Wingdings" panose="05000000000000000000" pitchFamily="2" charset="2"/>
              <a:buChar char="Ø"/>
            </a:pPr>
            <a:r>
              <a:rPr kumimoji="0" lang="en-US" b="1" i="0" u="none" strike="noStrike" cap="none" normalizeH="0" baseline="0" dirty="0" smtClean="0">
                <a:ln>
                  <a:noFill/>
                </a:ln>
                <a:solidFill>
                  <a:schemeClr val="tx2"/>
                </a:solidFill>
                <a:effectLst/>
                <a:latin typeface="Arial" charset="0"/>
              </a:rPr>
              <a:t>Marketing</a:t>
            </a:r>
            <a:r>
              <a:rPr kumimoji="0" lang="en-US" b="1" i="0" u="none" strike="noStrike" cap="none" normalizeH="0" dirty="0" smtClean="0">
                <a:ln>
                  <a:noFill/>
                </a:ln>
                <a:solidFill>
                  <a:schemeClr val="tx2"/>
                </a:solidFill>
                <a:effectLst/>
                <a:latin typeface="Arial" charset="0"/>
              </a:rPr>
              <a:t> Mix Effects?</a:t>
            </a:r>
          </a:p>
          <a:p>
            <a:pPr marL="742950" lvl="1" indent="-285750" defTabSz="933450">
              <a:spcBef>
                <a:spcPct val="50000"/>
              </a:spcBef>
              <a:buFont typeface="Wingdings" panose="05000000000000000000" pitchFamily="2" charset="2"/>
              <a:buChar char="Ø"/>
            </a:pPr>
            <a:r>
              <a:rPr lang="en-US" baseline="0" dirty="0" smtClean="0">
                <a:solidFill>
                  <a:schemeClr val="tx2"/>
                </a:solidFill>
              </a:rPr>
              <a:t>Other Factors?</a:t>
            </a:r>
            <a:endParaRPr kumimoji="0" lang="en-US" b="1" i="0" u="none" strike="noStrike" cap="none" normalizeH="0" baseline="0" dirty="0" smtClean="0">
              <a:ln>
                <a:noFill/>
              </a:ln>
              <a:solidFill>
                <a:schemeClr val="tx2"/>
              </a:solidFill>
              <a:effectLst/>
              <a:latin typeface="Arial" charset="0"/>
            </a:endParaRPr>
          </a:p>
        </p:txBody>
      </p:sp>
    </p:spTree>
    <p:extLst>
      <p:ext uri="{BB962C8B-B14F-4D97-AF65-F5344CB8AC3E}">
        <p14:creationId xmlns:p14="http://schemas.microsoft.com/office/powerpoint/2010/main" val="358267411"/>
      </p:ext>
    </p:extLst>
  </p:cSld>
  <p:clrMapOvr>
    <a:masterClrMapping/>
  </p:clrMapOvr>
  <p:transition>
    <p:zoom/>
    <p:sndAc>
      <p:endSnd/>
    </p:sndAc>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C0BF712-6E9A-4379-8A53-CC0095B80EC5}" type="slidenum">
              <a:rPr lang="en-US" smtClean="0"/>
              <a:pPr>
                <a:defRPr/>
              </a:pPr>
              <a:t>37</a:t>
            </a:fld>
            <a:endParaRPr lang="en-US"/>
          </a:p>
        </p:txBody>
      </p:sp>
      <p:sp>
        <p:nvSpPr>
          <p:cNvPr id="5" name="Rectangle 36"/>
          <p:cNvSpPr>
            <a:spLocks noChangeArrowheads="1"/>
          </p:cNvSpPr>
          <p:nvPr/>
        </p:nvSpPr>
        <p:spPr bwMode="auto">
          <a:xfrm>
            <a:off x="391121" y="712339"/>
            <a:ext cx="6950625" cy="401637"/>
          </a:xfrm>
          <a:prstGeom prst="rect">
            <a:avLst/>
          </a:prstGeom>
          <a:solidFill>
            <a:schemeClr val="accent2"/>
          </a:solidFill>
          <a:ln w="9525" algn="ctr">
            <a:noFill/>
            <a:round/>
            <a:headEnd/>
            <a:tailEnd/>
          </a:ln>
        </p:spPr>
        <p:txBody>
          <a:bodyPr lIns="93296" tIns="46648" rIns="93296" bIns="46648"/>
          <a:lstStyle/>
          <a:p>
            <a:pPr defTabSz="933450"/>
            <a:r>
              <a:rPr lang="en-US" i="1" dirty="0" smtClean="0">
                <a:solidFill>
                  <a:schemeClr val="tx2"/>
                </a:solidFill>
              </a:rPr>
              <a:t>Prius Value</a:t>
            </a:r>
            <a:endParaRPr lang="en-US" i="1" dirty="0">
              <a:solidFill>
                <a:schemeClr val="tx2"/>
              </a:solidFill>
            </a:endParaRPr>
          </a:p>
        </p:txBody>
      </p:sp>
      <p:sp>
        <p:nvSpPr>
          <p:cNvPr id="6" name="Rectangle 3"/>
          <p:cNvSpPr txBox="1">
            <a:spLocks noChangeArrowheads="1"/>
          </p:cNvSpPr>
          <p:nvPr/>
        </p:nvSpPr>
        <p:spPr bwMode="auto">
          <a:xfrm>
            <a:off x="122238" y="261297"/>
            <a:ext cx="8793162"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pPr eaLnBrk="1" hangingPunct="1"/>
            <a:r>
              <a:rPr lang="en-US" kern="0" dirty="0" smtClean="0"/>
              <a:t>MARKETING ANALYTICS</a:t>
            </a:r>
          </a:p>
        </p:txBody>
      </p:sp>
      <p:sp>
        <p:nvSpPr>
          <p:cNvPr id="7" name="Rounded Rectangle 6"/>
          <p:cNvSpPr/>
          <p:nvPr/>
        </p:nvSpPr>
        <p:spPr bwMode="auto">
          <a:xfrm>
            <a:off x="391120" y="1365274"/>
            <a:ext cx="6950625" cy="376644"/>
          </a:xfrm>
          <a:prstGeom prst="roundRect">
            <a:avLst/>
          </a:prstGeom>
          <a:solidFill>
            <a:schemeClr val="accent3">
              <a:lumMod val="85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285750" marR="0" indent="-285750" defTabSz="933450" rtl="0" eaLnBrk="1" fontAlgn="base" latinLnBrk="0" hangingPunct="1">
              <a:lnSpc>
                <a:spcPct val="100000"/>
              </a:lnSpc>
              <a:spcBef>
                <a:spcPct val="50000"/>
              </a:spcBef>
              <a:spcAft>
                <a:spcPct val="0"/>
              </a:spcAft>
              <a:buClrTx/>
              <a:buSzTx/>
              <a:buFont typeface="Wingdings" panose="05000000000000000000" pitchFamily="2" charset="2"/>
              <a:buChar char="Ø"/>
              <a:tabLst/>
            </a:pPr>
            <a:r>
              <a:rPr lang="en-US" dirty="0" smtClean="0">
                <a:solidFill>
                  <a:schemeClr val="tx2"/>
                </a:solidFill>
              </a:rPr>
              <a:t>How Does Prius fare in the ACCORD framework?</a:t>
            </a:r>
            <a:endParaRPr kumimoji="0" lang="en-US" sz="1600" b="1" i="0" u="none" strike="noStrike" cap="none" normalizeH="0" baseline="0" dirty="0" smtClean="0">
              <a:ln>
                <a:noFill/>
              </a:ln>
              <a:solidFill>
                <a:schemeClr val="tx2"/>
              </a:solidFill>
              <a:effectLst/>
            </a:endParaRPr>
          </a:p>
        </p:txBody>
      </p:sp>
      <p:sp>
        <p:nvSpPr>
          <p:cNvPr id="9" name="Content Placeholder 2"/>
          <p:cNvSpPr>
            <a:spLocks noGrp="1"/>
          </p:cNvSpPr>
          <p:nvPr/>
        </p:nvSpPr>
        <p:spPr>
          <a:xfrm>
            <a:off x="903515" y="2374248"/>
            <a:ext cx="6291942" cy="2742037"/>
          </a:xfrm>
          <a:prstGeom prst="rect">
            <a:avLst/>
          </a:prstGeom>
          <a:solidFill>
            <a:schemeClr val="bg1">
              <a:lumMod val="95000"/>
            </a:schemeClr>
          </a:solidFill>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lvl="1">
              <a:buClr>
                <a:schemeClr val="tx2"/>
              </a:buClr>
              <a:buFont typeface="Wingdings" panose="05000000000000000000" pitchFamily="2" charset="2"/>
              <a:buChar char="Ø"/>
            </a:pPr>
            <a:r>
              <a:rPr lang="en-US" sz="2400" b="1" dirty="0" smtClean="0">
                <a:solidFill>
                  <a:schemeClr val="tx2"/>
                </a:solidFill>
              </a:rPr>
              <a:t>A</a:t>
            </a:r>
            <a:r>
              <a:rPr lang="en-US" sz="2400" dirty="0" smtClean="0">
                <a:solidFill>
                  <a:schemeClr val="tx2"/>
                </a:solidFill>
              </a:rPr>
              <a:t>dvantage (relative to status quo)</a:t>
            </a:r>
          </a:p>
          <a:p>
            <a:pPr lvl="1">
              <a:buClr>
                <a:schemeClr val="tx2"/>
              </a:buClr>
              <a:buFont typeface="Wingdings" panose="05000000000000000000" pitchFamily="2" charset="2"/>
              <a:buChar char="Ø"/>
            </a:pPr>
            <a:r>
              <a:rPr lang="en-US" sz="2400" b="1" dirty="0" smtClean="0">
                <a:solidFill>
                  <a:schemeClr val="tx2"/>
                </a:solidFill>
              </a:rPr>
              <a:t>C</a:t>
            </a:r>
            <a:r>
              <a:rPr lang="en-US" sz="2400" dirty="0" smtClean="0">
                <a:solidFill>
                  <a:schemeClr val="tx2"/>
                </a:solidFill>
              </a:rPr>
              <a:t>ompatibility (with existing systems)</a:t>
            </a:r>
          </a:p>
          <a:p>
            <a:pPr lvl="1">
              <a:buClr>
                <a:schemeClr val="tx2"/>
              </a:buClr>
              <a:buFont typeface="Wingdings" panose="05000000000000000000" pitchFamily="2" charset="2"/>
              <a:buChar char="Ø"/>
            </a:pPr>
            <a:r>
              <a:rPr lang="en-US" sz="2400" b="1" dirty="0" smtClean="0">
                <a:solidFill>
                  <a:schemeClr val="tx2"/>
                </a:solidFill>
              </a:rPr>
              <a:t>C</a:t>
            </a:r>
            <a:r>
              <a:rPr lang="en-US" sz="2400" dirty="0" smtClean="0">
                <a:solidFill>
                  <a:schemeClr val="tx2"/>
                </a:solidFill>
              </a:rPr>
              <a:t>omplexity (easy to understand)</a:t>
            </a:r>
          </a:p>
          <a:p>
            <a:pPr lvl="1">
              <a:buClr>
                <a:schemeClr val="tx2"/>
              </a:buClr>
              <a:buFont typeface="Wingdings" panose="05000000000000000000" pitchFamily="2" charset="2"/>
              <a:buChar char="Ø"/>
            </a:pPr>
            <a:r>
              <a:rPr lang="en-US" sz="2400" b="1" dirty="0" smtClean="0">
                <a:solidFill>
                  <a:schemeClr val="tx2"/>
                </a:solidFill>
              </a:rPr>
              <a:t>O</a:t>
            </a:r>
            <a:r>
              <a:rPr lang="en-US" sz="2400" dirty="0" smtClean="0">
                <a:solidFill>
                  <a:schemeClr val="tx2"/>
                </a:solidFill>
              </a:rPr>
              <a:t>bservable (benefits)</a:t>
            </a:r>
          </a:p>
          <a:p>
            <a:pPr lvl="1">
              <a:buClr>
                <a:schemeClr val="tx2"/>
              </a:buClr>
              <a:buFont typeface="Wingdings" panose="05000000000000000000" pitchFamily="2" charset="2"/>
              <a:buChar char="Ø"/>
            </a:pPr>
            <a:r>
              <a:rPr lang="en-US" sz="2400" b="1" dirty="0" smtClean="0">
                <a:solidFill>
                  <a:schemeClr val="tx2"/>
                </a:solidFill>
              </a:rPr>
              <a:t>R</a:t>
            </a:r>
            <a:r>
              <a:rPr lang="en-US" sz="2400" dirty="0" smtClean="0">
                <a:solidFill>
                  <a:schemeClr val="tx2"/>
                </a:solidFill>
              </a:rPr>
              <a:t>isk (of failure)</a:t>
            </a:r>
          </a:p>
          <a:p>
            <a:pPr lvl="1">
              <a:buClr>
                <a:schemeClr val="tx2"/>
              </a:buClr>
              <a:buFont typeface="Wingdings" panose="05000000000000000000" pitchFamily="2" charset="2"/>
              <a:buChar char="Ø"/>
            </a:pPr>
            <a:r>
              <a:rPr lang="en-US" sz="2400" b="1" dirty="0" smtClean="0">
                <a:solidFill>
                  <a:schemeClr val="tx2"/>
                </a:solidFill>
              </a:rPr>
              <a:t>D</a:t>
            </a:r>
            <a:r>
              <a:rPr lang="en-US" sz="2400" dirty="0" smtClean="0">
                <a:solidFill>
                  <a:schemeClr val="tx2"/>
                </a:solidFill>
              </a:rPr>
              <a:t>ivisibility (Easy to try?)</a:t>
            </a:r>
            <a:endParaRPr lang="en-US" sz="2400" dirty="0">
              <a:solidFill>
                <a:schemeClr val="tx2"/>
              </a:solidFill>
            </a:endParaRPr>
          </a:p>
        </p:txBody>
      </p:sp>
    </p:spTree>
    <p:extLst>
      <p:ext uri="{BB962C8B-B14F-4D97-AF65-F5344CB8AC3E}">
        <p14:creationId xmlns:p14="http://schemas.microsoft.com/office/powerpoint/2010/main" val="317095666"/>
      </p:ext>
    </p:extLst>
  </p:cSld>
  <p:clrMapOvr>
    <a:masterClrMapping/>
  </p:clrMapOvr>
  <p:transition>
    <p:zoom/>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03E32A1-09B7-4C1C-B0A0-08163D90A171}" type="slidenum">
              <a:rPr lang="en-US" smtClean="0"/>
              <a:pPr/>
              <a:t>38</a:t>
            </a:fld>
            <a:endParaRPr lang="en-US"/>
          </a:p>
        </p:txBody>
      </p:sp>
      <p:sp>
        <p:nvSpPr>
          <p:cNvPr id="5" name="Rectangle 4"/>
          <p:cNvSpPr>
            <a:spLocks noGrp="1" noChangeArrowheads="1"/>
          </p:cNvSpPr>
          <p:nvPr>
            <p:ph type="title"/>
          </p:nvPr>
        </p:nvSpPr>
        <p:spPr bwMode="gray">
          <a:xfrm>
            <a:off x="122238" y="34204"/>
            <a:ext cx="8793162" cy="292388"/>
          </a:xfrm>
        </p:spPr>
        <p:txBody>
          <a:bodyPr/>
          <a:lstStyle/>
          <a:p>
            <a:pPr eaLnBrk="1" hangingPunct="1"/>
            <a:r>
              <a:rPr lang="en-US" dirty="0" smtClean="0"/>
              <a:t>MARKETING ANALYTICS</a:t>
            </a:r>
          </a:p>
        </p:txBody>
      </p:sp>
      <p:sp>
        <p:nvSpPr>
          <p:cNvPr id="6" name="Rectangle 36"/>
          <p:cNvSpPr>
            <a:spLocks noChangeArrowheads="1"/>
          </p:cNvSpPr>
          <p:nvPr/>
        </p:nvSpPr>
        <p:spPr bwMode="auto">
          <a:xfrm>
            <a:off x="836176" y="528326"/>
            <a:ext cx="7299971"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i="1" dirty="0" smtClean="0">
                <a:solidFill>
                  <a:schemeClr val="tx2"/>
                </a:solidFill>
              </a:rPr>
              <a:t>Key Concepts from Today</a:t>
            </a:r>
            <a:endParaRPr lang="en-US" i="1" dirty="0">
              <a:solidFill>
                <a:schemeClr val="tx2"/>
              </a:solidFill>
            </a:endParaRPr>
          </a:p>
        </p:txBody>
      </p:sp>
      <p:sp>
        <p:nvSpPr>
          <p:cNvPr id="7" name="TextBox 6"/>
          <p:cNvSpPr txBox="1"/>
          <p:nvPr/>
        </p:nvSpPr>
        <p:spPr>
          <a:xfrm>
            <a:off x="836176" y="1296649"/>
            <a:ext cx="5999339" cy="4524315"/>
          </a:xfrm>
          <a:prstGeom prst="rect">
            <a:avLst/>
          </a:prstGeom>
          <a:solidFill>
            <a:schemeClr val="bg1">
              <a:lumMod val="85000"/>
            </a:schemeClr>
          </a:solidFill>
        </p:spPr>
        <p:txBody>
          <a:bodyPr wrap="square" rtlCol="0">
            <a:spAutoFit/>
          </a:bodyPr>
          <a:lstStyle/>
          <a:p>
            <a:pPr marL="342900" indent="-342900" algn="l">
              <a:buFont typeface="Wingdings" panose="05000000000000000000" pitchFamily="2" charset="2"/>
              <a:buChar char="Ø"/>
            </a:pPr>
            <a:r>
              <a:rPr lang="en-US" dirty="0" smtClean="0">
                <a:solidFill>
                  <a:schemeClr val="tx2"/>
                </a:solidFill>
              </a:rPr>
              <a:t>Consumers derive value from goods and services in different ways</a:t>
            </a:r>
          </a:p>
          <a:p>
            <a:pPr marL="800100" lvl="1" indent="-342900">
              <a:buFont typeface="Wingdings" panose="05000000000000000000" pitchFamily="2" charset="2"/>
              <a:buChar char="Ø"/>
            </a:pPr>
            <a:r>
              <a:rPr lang="en-US" dirty="0" smtClean="0">
                <a:solidFill>
                  <a:schemeClr val="tx2"/>
                </a:solidFill>
              </a:rPr>
              <a:t>Value in Use</a:t>
            </a:r>
          </a:p>
          <a:p>
            <a:pPr marL="800100" lvl="1" indent="-342900">
              <a:buFont typeface="Wingdings" panose="05000000000000000000" pitchFamily="2" charset="2"/>
              <a:buChar char="Ø"/>
            </a:pPr>
            <a:r>
              <a:rPr lang="en-US" dirty="0" smtClean="0">
                <a:solidFill>
                  <a:schemeClr val="tx2"/>
                </a:solidFill>
              </a:rPr>
              <a:t>Functional Value</a:t>
            </a:r>
          </a:p>
          <a:p>
            <a:pPr marL="800100" lvl="1" indent="-342900">
              <a:buFont typeface="Wingdings" panose="05000000000000000000" pitchFamily="2" charset="2"/>
              <a:buChar char="Ø"/>
            </a:pPr>
            <a:r>
              <a:rPr lang="en-US" dirty="0" smtClean="0">
                <a:solidFill>
                  <a:schemeClr val="tx2"/>
                </a:solidFill>
              </a:rPr>
              <a:t>Experiential Value</a:t>
            </a:r>
          </a:p>
          <a:p>
            <a:pPr marL="342900" indent="-342900" algn="l">
              <a:buFont typeface="Wingdings" panose="05000000000000000000" pitchFamily="2" charset="2"/>
              <a:buChar char="Ø"/>
            </a:pPr>
            <a:endParaRPr lang="en-US" dirty="0">
              <a:solidFill>
                <a:schemeClr val="tx2"/>
              </a:solidFill>
            </a:endParaRPr>
          </a:p>
          <a:p>
            <a:pPr marL="342900" indent="-342900" algn="l">
              <a:buFont typeface="Wingdings" panose="05000000000000000000" pitchFamily="2" charset="2"/>
              <a:buChar char="Ø"/>
            </a:pPr>
            <a:r>
              <a:rPr lang="en-US" dirty="0" smtClean="0">
                <a:solidFill>
                  <a:schemeClr val="tx2"/>
                </a:solidFill>
              </a:rPr>
              <a:t>Value is Use is the value consumers derive from using a good or service relative to the status quo</a:t>
            </a:r>
          </a:p>
          <a:p>
            <a:pPr marL="342900" indent="-342900" algn="l">
              <a:buFont typeface="Wingdings" panose="05000000000000000000" pitchFamily="2" charset="2"/>
              <a:buChar char="Ø"/>
            </a:pPr>
            <a:endParaRPr lang="en-US" dirty="0" smtClean="0">
              <a:solidFill>
                <a:schemeClr val="tx2"/>
              </a:solidFill>
            </a:endParaRPr>
          </a:p>
          <a:p>
            <a:pPr marL="342900" indent="-342900" algn="l">
              <a:buFont typeface="Wingdings" panose="05000000000000000000" pitchFamily="2" charset="2"/>
              <a:buChar char="Ø"/>
            </a:pPr>
            <a:r>
              <a:rPr lang="en-US" dirty="0" smtClean="0">
                <a:solidFill>
                  <a:schemeClr val="tx2"/>
                </a:solidFill>
              </a:rPr>
              <a:t>Value is Use is not generally equal to the price a firm may charge</a:t>
            </a:r>
          </a:p>
          <a:p>
            <a:pPr marL="800100" lvl="1" indent="-342900" algn="l">
              <a:buFont typeface="Wingdings" panose="05000000000000000000" pitchFamily="2" charset="2"/>
              <a:buChar char="Ø"/>
            </a:pPr>
            <a:r>
              <a:rPr lang="en-US" i="1" dirty="0" smtClean="0">
                <a:solidFill>
                  <a:schemeClr val="tx2"/>
                </a:solidFill>
              </a:rPr>
              <a:t>Competition</a:t>
            </a:r>
          </a:p>
          <a:p>
            <a:pPr marL="800100" lvl="1" indent="-342900" algn="l">
              <a:buFont typeface="Wingdings" panose="05000000000000000000" pitchFamily="2" charset="2"/>
              <a:buChar char="Ø"/>
            </a:pPr>
            <a:r>
              <a:rPr lang="en-US" i="1" dirty="0" smtClean="0">
                <a:solidFill>
                  <a:schemeClr val="tx2"/>
                </a:solidFill>
              </a:rPr>
              <a:t>Other dimensions of value</a:t>
            </a:r>
          </a:p>
          <a:p>
            <a:pPr marL="800100" lvl="1" indent="-342900" algn="l">
              <a:buFont typeface="Wingdings" panose="05000000000000000000" pitchFamily="2" charset="2"/>
              <a:buChar char="Ø"/>
            </a:pPr>
            <a:r>
              <a:rPr lang="en-US" i="1" dirty="0" smtClean="0">
                <a:solidFill>
                  <a:schemeClr val="tx2"/>
                </a:solidFill>
              </a:rPr>
              <a:t>Other dimensions of consumer behavior</a:t>
            </a:r>
          </a:p>
          <a:p>
            <a:pPr marL="800100" lvl="1" indent="-342900" algn="l">
              <a:buFont typeface="Wingdings" panose="05000000000000000000" pitchFamily="2" charset="2"/>
              <a:buChar char="Ø"/>
            </a:pPr>
            <a:endParaRPr lang="en-US" i="1" dirty="0" smtClean="0">
              <a:solidFill>
                <a:schemeClr val="tx2"/>
              </a:solidFill>
            </a:endParaRPr>
          </a:p>
          <a:p>
            <a:pPr marL="342900" indent="-342900" algn="l">
              <a:buFont typeface="Wingdings" panose="05000000000000000000" pitchFamily="2" charset="2"/>
              <a:buChar char="Ø"/>
            </a:pPr>
            <a:r>
              <a:rPr lang="en-US" dirty="0" smtClean="0">
                <a:solidFill>
                  <a:schemeClr val="tx2"/>
                </a:solidFill>
              </a:rPr>
              <a:t>Creating value in use is not the only determinant of new product adoption</a:t>
            </a:r>
          </a:p>
          <a:p>
            <a:pPr marL="800100" lvl="1" indent="-342900">
              <a:buFont typeface="Wingdings" panose="05000000000000000000" pitchFamily="2" charset="2"/>
              <a:buChar char="Ø"/>
            </a:pPr>
            <a:r>
              <a:rPr lang="en-US" dirty="0" smtClean="0">
                <a:solidFill>
                  <a:schemeClr val="tx2"/>
                </a:solidFill>
              </a:rPr>
              <a:t>ACCORD</a:t>
            </a:r>
            <a:endParaRPr lang="en-US" dirty="0">
              <a:solidFill>
                <a:schemeClr val="tx2"/>
              </a:solidFill>
            </a:endParaRPr>
          </a:p>
        </p:txBody>
      </p:sp>
    </p:spTree>
    <p:extLst>
      <p:ext uri="{BB962C8B-B14F-4D97-AF65-F5344CB8AC3E}">
        <p14:creationId xmlns:p14="http://schemas.microsoft.com/office/powerpoint/2010/main" val="654294969"/>
      </p:ext>
    </p:extLst>
  </p:cSld>
  <p:clrMapOvr>
    <a:masterClrMapping/>
  </p:clrMapOvr>
  <p:transition>
    <p:zoom/>
    <p:sndAc>
      <p:end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7151918" y="6600144"/>
            <a:ext cx="1905000" cy="182562"/>
          </a:xfrm>
        </p:spPr>
        <p:txBody>
          <a:bodyPr/>
          <a:lstStyle/>
          <a:p>
            <a:fld id="{F03E32A1-09B7-4C1C-B0A0-08163D90A171}" type="slidenum">
              <a:rPr lang="en-US" smtClean="0"/>
              <a:pPr/>
              <a:t>3</a:t>
            </a:fld>
            <a:endParaRPr lang="en-US"/>
          </a:p>
        </p:txBody>
      </p:sp>
      <p:sp>
        <p:nvSpPr>
          <p:cNvPr id="5" name="Rectangle 4"/>
          <p:cNvSpPr txBox="1">
            <a:spLocks noGrp="1" noChangeArrowheads="1"/>
          </p:cNvSpPr>
          <p:nvPr>
            <p:ph type="title"/>
          </p:nvPr>
        </p:nvSpPr>
        <p:spPr bwMode="gray">
          <a:xfrm>
            <a:off x="122238" y="158748"/>
            <a:ext cx="8793162" cy="29238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dirty="0" smtClean="0"/>
              <a:t>MARKETING ANALYTICS</a:t>
            </a:r>
            <a:endParaRPr lang="en-US" kern="0" dirty="0" smtClean="0"/>
          </a:p>
        </p:txBody>
      </p:sp>
      <p:sp>
        <p:nvSpPr>
          <p:cNvPr id="6" name="Rectangle 36"/>
          <p:cNvSpPr>
            <a:spLocks noChangeArrowheads="1"/>
          </p:cNvSpPr>
          <p:nvPr/>
        </p:nvSpPr>
        <p:spPr bwMode="auto">
          <a:xfrm>
            <a:off x="476250" y="588959"/>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Types of Customer Value</a:t>
            </a:r>
            <a:endParaRPr lang="en-US" sz="1800" i="1" dirty="0">
              <a:solidFill>
                <a:schemeClr val="tx2"/>
              </a:solidFill>
            </a:endParaRPr>
          </a:p>
        </p:txBody>
      </p:sp>
      <p:sp>
        <p:nvSpPr>
          <p:cNvPr id="2" name="Oval 1"/>
          <p:cNvSpPr/>
          <p:nvPr/>
        </p:nvSpPr>
        <p:spPr bwMode="auto">
          <a:xfrm>
            <a:off x="1262741" y="2035633"/>
            <a:ext cx="2209800" cy="1208314"/>
          </a:xfrm>
          <a:prstGeom prst="ellipse">
            <a:avLst/>
          </a:prstGeom>
          <a:no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7" name="Oval 6"/>
          <p:cNvSpPr/>
          <p:nvPr/>
        </p:nvSpPr>
        <p:spPr bwMode="auto">
          <a:xfrm>
            <a:off x="4508493" y="1256211"/>
            <a:ext cx="2471057" cy="1621971"/>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4601021" y="1909351"/>
            <a:ext cx="2286000" cy="338554"/>
          </a:xfrm>
          <a:prstGeom prst="rect">
            <a:avLst/>
          </a:prstGeom>
          <a:noFill/>
        </p:spPr>
        <p:txBody>
          <a:bodyPr wrap="square" rtlCol="0">
            <a:spAutoFit/>
          </a:bodyPr>
          <a:lstStyle/>
          <a:p>
            <a:pPr algn="ctr"/>
            <a:r>
              <a:rPr lang="en-US" dirty="0" smtClean="0">
                <a:solidFill>
                  <a:schemeClr val="tx2"/>
                </a:solidFill>
              </a:rPr>
              <a:t>Value in Use</a:t>
            </a:r>
            <a:endParaRPr lang="en-US" dirty="0">
              <a:solidFill>
                <a:schemeClr val="tx2"/>
              </a:solidFill>
            </a:endParaRPr>
          </a:p>
        </p:txBody>
      </p:sp>
      <p:sp>
        <p:nvSpPr>
          <p:cNvPr id="11" name="Rectangle 10"/>
          <p:cNvSpPr/>
          <p:nvPr/>
        </p:nvSpPr>
        <p:spPr bwMode="auto">
          <a:xfrm>
            <a:off x="1153879" y="3103504"/>
            <a:ext cx="2427523" cy="1404257"/>
          </a:xfrm>
          <a:prstGeom prst="rect">
            <a:avLst/>
          </a:prstGeom>
          <a:solidFill>
            <a:schemeClr val="bg2"/>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7" name="TextBox 16"/>
          <p:cNvSpPr txBox="1"/>
          <p:nvPr/>
        </p:nvSpPr>
        <p:spPr>
          <a:xfrm>
            <a:off x="1224640" y="3636355"/>
            <a:ext cx="2286000" cy="338554"/>
          </a:xfrm>
          <a:prstGeom prst="rect">
            <a:avLst/>
          </a:prstGeom>
          <a:noFill/>
        </p:spPr>
        <p:txBody>
          <a:bodyPr wrap="square" rtlCol="0">
            <a:spAutoFit/>
          </a:bodyPr>
          <a:lstStyle/>
          <a:p>
            <a:pPr algn="ctr"/>
            <a:r>
              <a:rPr lang="en-US" dirty="0" smtClean="0">
                <a:solidFill>
                  <a:schemeClr val="bg1"/>
                </a:solidFill>
              </a:rPr>
              <a:t>Customer Value</a:t>
            </a:r>
            <a:endParaRPr lang="en-US" dirty="0">
              <a:solidFill>
                <a:schemeClr val="bg1"/>
              </a:solidFill>
            </a:endParaRPr>
          </a:p>
        </p:txBody>
      </p:sp>
      <p:sp>
        <p:nvSpPr>
          <p:cNvPr id="18" name="Oval 17"/>
          <p:cNvSpPr/>
          <p:nvPr/>
        </p:nvSpPr>
        <p:spPr bwMode="auto">
          <a:xfrm>
            <a:off x="4544812" y="5010690"/>
            <a:ext cx="2498271" cy="1621971"/>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charset="0"/>
            </a:endParaRPr>
          </a:p>
        </p:txBody>
      </p:sp>
      <p:sp>
        <p:nvSpPr>
          <p:cNvPr id="19" name="TextBox 18"/>
          <p:cNvSpPr txBox="1"/>
          <p:nvPr/>
        </p:nvSpPr>
        <p:spPr>
          <a:xfrm>
            <a:off x="4650947" y="5668184"/>
            <a:ext cx="2286000" cy="338554"/>
          </a:xfrm>
          <a:prstGeom prst="rect">
            <a:avLst/>
          </a:prstGeom>
          <a:noFill/>
        </p:spPr>
        <p:txBody>
          <a:bodyPr wrap="square" rtlCol="0">
            <a:spAutoFit/>
          </a:bodyPr>
          <a:lstStyle/>
          <a:p>
            <a:pPr algn="ctr"/>
            <a:r>
              <a:rPr lang="en-US" dirty="0" smtClean="0">
                <a:solidFill>
                  <a:schemeClr val="tx2"/>
                </a:solidFill>
              </a:rPr>
              <a:t>Functional</a:t>
            </a:r>
            <a:endParaRPr lang="en-US" dirty="0">
              <a:solidFill>
                <a:schemeClr val="tx2"/>
              </a:solidFill>
            </a:endParaRPr>
          </a:p>
        </p:txBody>
      </p:sp>
      <p:sp>
        <p:nvSpPr>
          <p:cNvPr id="20" name="Oval 19"/>
          <p:cNvSpPr/>
          <p:nvPr/>
        </p:nvSpPr>
        <p:spPr bwMode="auto">
          <a:xfrm>
            <a:off x="4501270" y="3138341"/>
            <a:ext cx="2503716" cy="1621971"/>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charset="0"/>
            </a:endParaRPr>
          </a:p>
        </p:txBody>
      </p:sp>
      <p:sp>
        <p:nvSpPr>
          <p:cNvPr id="21" name="TextBox 20"/>
          <p:cNvSpPr txBox="1"/>
          <p:nvPr/>
        </p:nvSpPr>
        <p:spPr>
          <a:xfrm>
            <a:off x="4610128" y="3768073"/>
            <a:ext cx="2286000" cy="338554"/>
          </a:xfrm>
          <a:prstGeom prst="rect">
            <a:avLst/>
          </a:prstGeom>
          <a:noFill/>
        </p:spPr>
        <p:txBody>
          <a:bodyPr wrap="square" rtlCol="0">
            <a:spAutoFit/>
          </a:bodyPr>
          <a:lstStyle/>
          <a:p>
            <a:pPr algn="ctr"/>
            <a:r>
              <a:rPr lang="en-US" dirty="0" smtClean="0">
                <a:solidFill>
                  <a:schemeClr val="tx2"/>
                </a:solidFill>
              </a:rPr>
              <a:t>Experiential</a:t>
            </a:r>
            <a:endParaRPr lang="en-US" dirty="0">
              <a:solidFill>
                <a:schemeClr val="tx2"/>
              </a:solidFill>
            </a:endParaRPr>
          </a:p>
        </p:txBody>
      </p:sp>
      <p:sp>
        <p:nvSpPr>
          <p:cNvPr id="3" name="Rectangle 2"/>
          <p:cNvSpPr/>
          <p:nvPr/>
        </p:nvSpPr>
        <p:spPr bwMode="auto">
          <a:xfrm>
            <a:off x="4106661" y="2902290"/>
            <a:ext cx="3374572" cy="3789135"/>
          </a:xfrm>
          <a:prstGeom prst="rect">
            <a:avLst/>
          </a:prstGeom>
          <a:solidFill>
            <a:schemeClr val="accent3">
              <a:lumMod val="95000"/>
              <a:alpha val="50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049677829"/>
      </p:ext>
    </p:extLst>
  </p:cSld>
  <p:clrMapOvr>
    <a:masterClrMapping/>
  </p:clrMapOvr>
  <p:transition>
    <p:zoom/>
    <p:sndAc>
      <p:endSnd/>
    </p:sndAc>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03E32A1-09B7-4C1C-B0A0-08163D90A171}" type="slidenum">
              <a:rPr lang="en-US" smtClean="0"/>
              <a:pPr/>
              <a:t>39</a:t>
            </a:fld>
            <a:endParaRPr lang="en-US"/>
          </a:p>
        </p:txBody>
      </p:sp>
      <p:sp>
        <p:nvSpPr>
          <p:cNvPr id="5" name="Rectangle 4"/>
          <p:cNvSpPr>
            <a:spLocks noGrp="1" noChangeArrowheads="1"/>
          </p:cNvSpPr>
          <p:nvPr>
            <p:ph type="title"/>
          </p:nvPr>
        </p:nvSpPr>
        <p:spPr bwMode="gray">
          <a:xfrm>
            <a:off x="122238" y="234950"/>
            <a:ext cx="8793162" cy="292388"/>
          </a:xfrm>
        </p:spPr>
        <p:txBody>
          <a:bodyPr/>
          <a:lstStyle/>
          <a:p>
            <a:pPr eaLnBrk="1" hangingPunct="1"/>
            <a:r>
              <a:rPr lang="en-US" dirty="0" smtClean="0"/>
              <a:t>MARKETING ANALYTICS I</a:t>
            </a:r>
          </a:p>
        </p:txBody>
      </p:sp>
      <p:sp>
        <p:nvSpPr>
          <p:cNvPr id="6" name="Rectangle 36"/>
          <p:cNvSpPr>
            <a:spLocks noChangeArrowheads="1"/>
          </p:cNvSpPr>
          <p:nvPr/>
        </p:nvSpPr>
        <p:spPr bwMode="auto">
          <a:xfrm>
            <a:off x="476250" y="741363"/>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Next Week in Marketing Analytics</a:t>
            </a:r>
            <a:endParaRPr lang="en-US" sz="1800" i="1" dirty="0">
              <a:solidFill>
                <a:schemeClr val="tx2"/>
              </a:solidFill>
            </a:endParaRPr>
          </a:p>
        </p:txBody>
      </p:sp>
      <p:pic>
        <p:nvPicPr>
          <p:cNvPr id="2" name="Picture 1"/>
          <p:cNvPicPr>
            <a:picLocks noChangeAspect="1"/>
          </p:cNvPicPr>
          <p:nvPr/>
        </p:nvPicPr>
        <p:blipFill>
          <a:blip r:embed="rId2"/>
          <a:stretch>
            <a:fillRect/>
          </a:stretch>
        </p:blipFill>
        <p:spPr>
          <a:xfrm>
            <a:off x="1415863" y="2278436"/>
            <a:ext cx="5505450" cy="1476375"/>
          </a:xfrm>
          <a:prstGeom prst="rect">
            <a:avLst/>
          </a:prstGeom>
        </p:spPr>
      </p:pic>
    </p:spTree>
    <p:extLst>
      <p:ext uri="{BB962C8B-B14F-4D97-AF65-F5344CB8AC3E}">
        <p14:creationId xmlns:p14="http://schemas.microsoft.com/office/powerpoint/2010/main" val="2124793520"/>
      </p:ext>
    </p:extLst>
  </p:cSld>
  <p:clrMapOvr>
    <a:masterClrMapping/>
  </p:clrMapOvr>
  <p:transition>
    <p:zoom/>
    <p:sndAc>
      <p:end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7151918" y="6600144"/>
            <a:ext cx="1905000" cy="182562"/>
          </a:xfrm>
        </p:spPr>
        <p:txBody>
          <a:bodyPr/>
          <a:lstStyle/>
          <a:p>
            <a:fld id="{F03E32A1-09B7-4C1C-B0A0-08163D90A171}" type="slidenum">
              <a:rPr lang="en-US" smtClean="0"/>
              <a:pPr/>
              <a:t>4</a:t>
            </a:fld>
            <a:endParaRPr lang="en-US"/>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523" t="8791" r="17224" b="75971"/>
          <a:stretch/>
        </p:blipFill>
        <p:spPr bwMode="auto">
          <a:xfrm>
            <a:off x="1209558" y="1863155"/>
            <a:ext cx="6662058" cy="849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523" t="37314" r="17224" b="8767"/>
          <a:stretch/>
        </p:blipFill>
        <p:spPr bwMode="auto">
          <a:xfrm>
            <a:off x="1187790" y="2723126"/>
            <a:ext cx="6662058" cy="3004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6"/>
          <p:cNvSpPr>
            <a:spLocks noChangeArrowheads="1"/>
          </p:cNvSpPr>
          <p:nvPr/>
        </p:nvSpPr>
        <p:spPr bwMode="auto">
          <a:xfrm>
            <a:off x="476250" y="588958"/>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Value in Use</a:t>
            </a:r>
            <a:endParaRPr lang="en-US" sz="1800" i="1" dirty="0">
              <a:solidFill>
                <a:schemeClr val="tx2"/>
              </a:solidFill>
            </a:endParaRPr>
          </a:p>
        </p:txBody>
      </p:sp>
      <p:sp>
        <p:nvSpPr>
          <p:cNvPr id="10" name="Rectangle 4"/>
          <p:cNvSpPr txBox="1">
            <a:spLocks noGrp="1" noChangeArrowheads="1"/>
          </p:cNvSpPr>
          <p:nvPr>
            <p:ph type="title"/>
          </p:nvPr>
        </p:nvSpPr>
        <p:spPr bwMode="gray">
          <a:xfrm>
            <a:off x="122238" y="158748"/>
            <a:ext cx="8793162" cy="29238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dirty="0" smtClean="0"/>
              <a:t>MARKETING ANALYTICS</a:t>
            </a:r>
            <a:endParaRPr lang="en-US" kern="0" dirty="0" smtClean="0"/>
          </a:p>
        </p:txBody>
      </p:sp>
    </p:spTree>
    <p:extLst>
      <p:ext uri="{BB962C8B-B14F-4D97-AF65-F5344CB8AC3E}">
        <p14:creationId xmlns:p14="http://schemas.microsoft.com/office/powerpoint/2010/main" val="3544100222"/>
      </p:ext>
    </p:extLst>
  </p:cSld>
  <p:clrMapOvr>
    <a:masterClrMapping/>
  </p:clrMapOvr>
  <p:transition>
    <p:zoom/>
    <p:sndAc>
      <p:end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F03E32A1-09B7-4C1C-B0A0-08163D90A171}" type="slidenum">
              <a:rPr lang="en-US" smtClean="0"/>
              <a:pPr/>
              <a:t>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002780053"/>
              </p:ext>
            </p:extLst>
          </p:nvPr>
        </p:nvGraphicFramePr>
        <p:xfrm>
          <a:off x="476250" y="1774368"/>
          <a:ext cx="8327571" cy="3358606"/>
        </p:xfrm>
        <a:graphic>
          <a:graphicData uri="http://schemas.openxmlformats.org/drawingml/2006/table">
            <a:tbl>
              <a:tblPr firstRow="1" bandRow="1">
                <a:tableStyleId>{5C22544A-7EE6-4342-B048-85BDC9FD1C3A}</a:tableStyleId>
              </a:tblPr>
              <a:tblGrid>
                <a:gridCol w="3973284">
                  <a:extLst>
                    <a:ext uri="{9D8B030D-6E8A-4147-A177-3AD203B41FA5}">
                      <a16:colId xmlns:a16="http://schemas.microsoft.com/office/drawing/2014/main" val="20000"/>
                    </a:ext>
                  </a:extLst>
                </a:gridCol>
                <a:gridCol w="2373086">
                  <a:extLst>
                    <a:ext uri="{9D8B030D-6E8A-4147-A177-3AD203B41FA5}">
                      <a16:colId xmlns:a16="http://schemas.microsoft.com/office/drawing/2014/main" val="20001"/>
                    </a:ext>
                  </a:extLst>
                </a:gridCol>
                <a:gridCol w="1981201">
                  <a:extLst>
                    <a:ext uri="{9D8B030D-6E8A-4147-A177-3AD203B41FA5}">
                      <a16:colId xmlns:a16="http://schemas.microsoft.com/office/drawing/2014/main" val="20002"/>
                    </a:ext>
                  </a:extLst>
                </a:gridCol>
              </a:tblGrid>
              <a:tr h="391886">
                <a:tc>
                  <a:txBody>
                    <a:bodyPr/>
                    <a:lstStyle/>
                    <a:p>
                      <a:endParaRPr lang="en-US" dirty="0"/>
                    </a:p>
                  </a:txBody>
                  <a:tcPr/>
                </a:tc>
                <a:tc>
                  <a:txBody>
                    <a:bodyPr/>
                    <a:lstStyle/>
                    <a:p>
                      <a:pPr algn="r"/>
                      <a:r>
                        <a:rPr lang="en-US" dirty="0" smtClean="0">
                          <a:solidFill>
                            <a:schemeClr val="tx2"/>
                          </a:solidFill>
                        </a:rPr>
                        <a:t>Incandescent </a:t>
                      </a:r>
                      <a:endParaRPr lang="en-US" dirty="0">
                        <a:solidFill>
                          <a:schemeClr val="tx2"/>
                        </a:solidFill>
                      </a:endParaRPr>
                    </a:p>
                  </a:txBody>
                  <a:tcPr/>
                </a:tc>
                <a:tc>
                  <a:txBody>
                    <a:bodyPr/>
                    <a:lstStyle/>
                    <a:p>
                      <a:pPr algn="r"/>
                      <a:r>
                        <a:rPr lang="en-US" dirty="0" smtClean="0">
                          <a:solidFill>
                            <a:schemeClr val="tx2"/>
                          </a:solidFill>
                        </a:rPr>
                        <a:t>LED</a:t>
                      </a:r>
                      <a:endParaRPr lang="en-US" dirty="0">
                        <a:solidFill>
                          <a:schemeClr val="tx2"/>
                        </a:solidFill>
                      </a:endParaRPr>
                    </a:p>
                  </a:txBody>
                  <a:tcPr/>
                </a:tc>
                <a:extLst>
                  <a:ext uri="{0D108BD9-81ED-4DB2-BD59-A6C34878D82A}">
                    <a16:rowId xmlns:a16="http://schemas.microsoft.com/office/drawing/2014/main" val="10000"/>
                  </a:ext>
                </a:extLst>
              </a:tr>
              <a:tr h="370840">
                <a:tc>
                  <a:txBody>
                    <a:bodyPr/>
                    <a:lstStyle/>
                    <a:p>
                      <a:pPr algn="r"/>
                      <a:r>
                        <a:rPr lang="en-US" i="1" dirty="0" smtClean="0">
                          <a:solidFill>
                            <a:schemeClr val="tx2"/>
                          </a:solidFill>
                        </a:rPr>
                        <a:t>Watts</a:t>
                      </a:r>
                      <a:r>
                        <a:rPr lang="en-US" i="1" baseline="0" dirty="0" smtClean="0">
                          <a:solidFill>
                            <a:schemeClr val="tx2"/>
                          </a:solidFill>
                        </a:rPr>
                        <a:t> per Bulb</a:t>
                      </a:r>
                      <a:endParaRPr lang="en-US" i="1" dirty="0">
                        <a:solidFill>
                          <a:schemeClr val="tx2"/>
                        </a:solidFill>
                      </a:endParaRPr>
                    </a:p>
                  </a:txBody>
                  <a:tcPr/>
                </a:tc>
                <a:tc>
                  <a:txBody>
                    <a:bodyPr/>
                    <a:lstStyle/>
                    <a:p>
                      <a:pPr algn="r"/>
                      <a:r>
                        <a:rPr lang="en-US" dirty="0" smtClean="0"/>
                        <a:t>60</a:t>
                      </a:r>
                      <a:endParaRPr lang="en-US" dirty="0"/>
                    </a:p>
                  </a:txBody>
                  <a:tcPr/>
                </a:tc>
                <a:tc>
                  <a:txBody>
                    <a:bodyPr/>
                    <a:lstStyle/>
                    <a:p>
                      <a:pPr algn="r"/>
                      <a:r>
                        <a:rPr lang="en-US" dirty="0" smtClean="0"/>
                        <a:t>10</a:t>
                      </a:r>
                      <a:endParaRPr lang="en-US" dirty="0"/>
                    </a:p>
                  </a:txBody>
                  <a:tcPr/>
                </a:tc>
                <a:extLst>
                  <a:ext uri="{0D108BD9-81ED-4DB2-BD59-A6C34878D82A}">
                    <a16:rowId xmlns:a16="http://schemas.microsoft.com/office/drawing/2014/main" val="10001"/>
                  </a:ext>
                </a:extLst>
              </a:tr>
              <a:tr h="370840">
                <a:tc>
                  <a:txBody>
                    <a:bodyPr/>
                    <a:lstStyle/>
                    <a:p>
                      <a:pPr algn="r"/>
                      <a:r>
                        <a:rPr lang="en-US" i="1" dirty="0" smtClean="0">
                          <a:solidFill>
                            <a:schemeClr val="tx2"/>
                          </a:solidFill>
                        </a:rPr>
                        <a:t>kWh</a:t>
                      </a:r>
                      <a:r>
                        <a:rPr lang="en-US" i="1" baseline="0" dirty="0" smtClean="0">
                          <a:solidFill>
                            <a:schemeClr val="tx2"/>
                          </a:solidFill>
                        </a:rPr>
                        <a:t> electricity (50K hrs.)</a:t>
                      </a:r>
                      <a:endParaRPr lang="en-US" i="1" dirty="0">
                        <a:solidFill>
                          <a:schemeClr val="tx2"/>
                        </a:solidFill>
                      </a:endParaRPr>
                    </a:p>
                  </a:txBody>
                  <a:tcPr/>
                </a:tc>
                <a:tc>
                  <a:txBody>
                    <a:bodyPr/>
                    <a:lstStyle/>
                    <a:p>
                      <a:pPr algn="r"/>
                      <a:r>
                        <a:rPr lang="en-US" dirty="0" smtClean="0"/>
                        <a:t>3,000</a:t>
                      </a:r>
                      <a:endParaRPr lang="en-US" dirty="0"/>
                    </a:p>
                  </a:txBody>
                  <a:tcPr/>
                </a:tc>
                <a:tc>
                  <a:txBody>
                    <a:bodyPr/>
                    <a:lstStyle/>
                    <a:p>
                      <a:pPr algn="r"/>
                      <a:r>
                        <a:rPr lang="en-US" dirty="0" smtClean="0"/>
                        <a:t>500</a:t>
                      </a:r>
                      <a:endParaRPr lang="en-US" dirty="0"/>
                    </a:p>
                  </a:txBody>
                  <a:tcPr/>
                </a:tc>
                <a:extLst>
                  <a:ext uri="{0D108BD9-81ED-4DB2-BD59-A6C34878D82A}">
                    <a16:rowId xmlns:a16="http://schemas.microsoft.com/office/drawing/2014/main" val="10002"/>
                  </a:ext>
                </a:extLst>
              </a:tr>
              <a:tr h="370840">
                <a:tc>
                  <a:txBody>
                    <a:bodyPr/>
                    <a:lstStyle/>
                    <a:p>
                      <a:pPr algn="r"/>
                      <a:r>
                        <a:rPr lang="en-US" i="1" dirty="0" smtClean="0">
                          <a:solidFill>
                            <a:schemeClr val="tx2"/>
                          </a:solidFill>
                        </a:rPr>
                        <a:t>Cost of electricity ($0.10/kWh)</a:t>
                      </a:r>
                    </a:p>
                  </a:txBody>
                  <a:tcPr/>
                </a:tc>
                <a:tc>
                  <a:txBody>
                    <a:bodyPr/>
                    <a:lstStyle/>
                    <a:p>
                      <a:pPr algn="r"/>
                      <a:r>
                        <a:rPr lang="en-US" dirty="0" smtClean="0"/>
                        <a:t>$300</a:t>
                      </a:r>
                      <a:endParaRPr lang="en-US" dirty="0"/>
                    </a:p>
                  </a:txBody>
                  <a:tcPr/>
                </a:tc>
                <a:tc>
                  <a:txBody>
                    <a:bodyPr/>
                    <a:lstStyle/>
                    <a:p>
                      <a:pPr algn="r"/>
                      <a:r>
                        <a:rPr lang="en-US" dirty="0" smtClean="0"/>
                        <a:t>$50</a:t>
                      </a:r>
                      <a:endParaRPr lang="en-US" dirty="0"/>
                    </a:p>
                  </a:txBody>
                  <a:tcPr/>
                </a:tc>
                <a:extLst>
                  <a:ext uri="{0D108BD9-81ED-4DB2-BD59-A6C34878D82A}">
                    <a16:rowId xmlns:a16="http://schemas.microsoft.com/office/drawing/2014/main" val="10003"/>
                  </a:ext>
                </a:extLst>
              </a:tr>
              <a:tr h="370840">
                <a:tc>
                  <a:txBody>
                    <a:bodyPr/>
                    <a:lstStyle/>
                    <a:p>
                      <a:pPr algn="r"/>
                      <a:r>
                        <a:rPr lang="en-US" i="1" dirty="0" smtClean="0">
                          <a:solidFill>
                            <a:schemeClr val="tx2"/>
                          </a:solidFill>
                        </a:rPr>
                        <a:t>Bulb lifespan (hrs.)</a:t>
                      </a:r>
                      <a:endParaRPr lang="en-US" i="1" dirty="0">
                        <a:solidFill>
                          <a:schemeClr val="tx2"/>
                        </a:solidFill>
                      </a:endParaRPr>
                    </a:p>
                  </a:txBody>
                  <a:tcPr/>
                </a:tc>
                <a:tc>
                  <a:txBody>
                    <a:bodyPr/>
                    <a:lstStyle/>
                    <a:p>
                      <a:pPr algn="r"/>
                      <a:r>
                        <a:rPr lang="en-US" dirty="0" smtClean="0"/>
                        <a:t>1,200</a:t>
                      </a:r>
                      <a:endParaRPr lang="en-US" dirty="0"/>
                    </a:p>
                  </a:txBody>
                  <a:tcPr/>
                </a:tc>
                <a:tc>
                  <a:txBody>
                    <a:bodyPr/>
                    <a:lstStyle/>
                    <a:p>
                      <a:pPr algn="r"/>
                      <a:r>
                        <a:rPr lang="en-US" dirty="0" smtClean="0"/>
                        <a:t>50,000</a:t>
                      </a:r>
                      <a:endParaRPr lang="en-US" dirty="0"/>
                    </a:p>
                  </a:txBody>
                  <a:tcPr/>
                </a:tc>
                <a:extLst>
                  <a:ext uri="{0D108BD9-81ED-4DB2-BD59-A6C34878D82A}">
                    <a16:rowId xmlns:a16="http://schemas.microsoft.com/office/drawing/2014/main" val="10004"/>
                  </a:ext>
                </a:extLst>
              </a:tr>
              <a:tr h="370840">
                <a:tc>
                  <a:txBody>
                    <a:bodyPr/>
                    <a:lstStyle/>
                    <a:p>
                      <a:pPr algn="r"/>
                      <a:r>
                        <a:rPr lang="en-US" i="1" dirty="0" smtClean="0">
                          <a:solidFill>
                            <a:schemeClr val="tx2"/>
                          </a:solidFill>
                        </a:rPr>
                        <a:t>Bulbs needed (50K hrs.)</a:t>
                      </a:r>
                      <a:endParaRPr lang="en-US" i="1" dirty="0">
                        <a:solidFill>
                          <a:schemeClr val="tx2"/>
                        </a:solidFill>
                      </a:endParaRPr>
                    </a:p>
                  </a:txBody>
                  <a:tcPr/>
                </a:tc>
                <a:tc>
                  <a:txBody>
                    <a:bodyPr/>
                    <a:lstStyle/>
                    <a:p>
                      <a:pPr algn="r"/>
                      <a:r>
                        <a:rPr lang="en-US" dirty="0" smtClean="0"/>
                        <a:t>42</a:t>
                      </a:r>
                      <a:endParaRPr lang="en-US" dirty="0"/>
                    </a:p>
                  </a:txBody>
                  <a:tcPr/>
                </a:tc>
                <a:tc>
                  <a:txBody>
                    <a:bodyPr/>
                    <a:lstStyle/>
                    <a:p>
                      <a:pPr algn="r"/>
                      <a:r>
                        <a:rPr lang="en-US" dirty="0" smtClean="0"/>
                        <a:t>1</a:t>
                      </a:r>
                      <a:endParaRPr lang="en-US" dirty="0"/>
                    </a:p>
                  </a:txBody>
                  <a:tcPr/>
                </a:tc>
                <a:extLst>
                  <a:ext uri="{0D108BD9-81ED-4DB2-BD59-A6C34878D82A}">
                    <a16:rowId xmlns:a16="http://schemas.microsoft.com/office/drawing/2014/main" val="10005"/>
                  </a:ext>
                </a:extLst>
              </a:tr>
              <a:tr h="370840">
                <a:tc>
                  <a:txBody>
                    <a:bodyPr/>
                    <a:lstStyle/>
                    <a:p>
                      <a:pPr algn="r"/>
                      <a:r>
                        <a:rPr lang="en-US" i="1" dirty="0" smtClean="0">
                          <a:solidFill>
                            <a:schemeClr val="tx2"/>
                          </a:solidFill>
                        </a:rPr>
                        <a:t>Price per</a:t>
                      </a:r>
                      <a:r>
                        <a:rPr lang="en-US" i="1" baseline="0" dirty="0" smtClean="0">
                          <a:solidFill>
                            <a:schemeClr val="tx2"/>
                          </a:solidFill>
                        </a:rPr>
                        <a:t> Bulb</a:t>
                      </a:r>
                      <a:endParaRPr lang="en-US" i="1" dirty="0">
                        <a:solidFill>
                          <a:schemeClr val="tx2"/>
                        </a:solidFill>
                      </a:endParaRPr>
                    </a:p>
                  </a:txBody>
                  <a:tcPr/>
                </a:tc>
                <a:tc>
                  <a:txBody>
                    <a:bodyPr/>
                    <a:lstStyle/>
                    <a:p>
                      <a:pPr algn="r"/>
                      <a:r>
                        <a:rPr lang="en-US" dirty="0" smtClean="0"/>
                        <a:t>$1.25</a:t>
                      </a:r>
                      <a:endParaRPr lang="en-US" dirty="0"/>
                    </a:p>
                  </a:txBody>
                  <a:tcPr/>
                </a:tc>
                <a:tc>
                  <a:txBody>
                    <a:bodyPr/>
                    <a:lstStyle/>
                    <a:p>
                      <a:pPr algn="r"/>
                      <a:r>
                        <a:rPr lang="en-US" dirty="0" smtClean="0"/>
                        <a:t>???</a:t>
                      </a:r>
                      <a:endParaRPr lang="en-US" dirty="0"/>
                    </a:p>
                  </a:txBody>
                  <a:tcPr/>
                </a:tc>
                <a:extLst>
                  <a:ext uri="{0D108BD9-81ED-4DB2-BD59-A6C34878D82A}">
                    <a16:rowId xmlns:a16="http://schemas.microsoft.com/office/drawing/2014/main" val="10006"/>
                  </a:ext>
                </a:extLst>
              </a:tr>
              <a:tr h="370840">
                <a:tc>
                  <a:txBody>
                    <a:bodyPr/>
                    <a:lstStyle/>
                    <a:p>
                      <a:pPr algn="r"/>
                      <a:r>
                        <a:rPr lang="en-US" i="1" dirty="0" smtClean="0">
                          <a:solidFill>
                            <a:schemeClr val="tx2"/>
                          </a:solidFill>
                        </a:rPr>
                        <a:t>Total Costs for Bulbs</a:t>
                      </a:r>
                      <a:endParaRPr lang="en-US" i="1" dirty="0">
                        <a:solidFill>
                          <a:schemeClr val="tx2"/>
                        </a:solidFill>
                      </a:endParaRPr>
                    </a:p>
                  </a:txBody>
                  <a:tcPr/>
                </a:tc>
                <a:tc>
                  <a:txBody>
                    <a:bodyPr/>
                    <a:lstStyle/>
                    <a:p>
                      <a:pPr algn="r"/>
                      <a:r>
                        <a:rPr lang="en-US" dirty="0" smtClean="0"/>
                        <a:t>$52.50</a:t>
                      </a:r>
                      <a:endParaRPr lang="en-US" dirty="0"/>
                    </a:p>
                  </a:txBody>
                  <a:tcPr/>
                </a:tc>
                <a:tc>
                  <a:txBody>
                    <a:bodyPr/>
                    <a:lstStyle/>
                    <a:p>
                      <a:pPr algn="r"/>
                      <a:r>
                        <a:rPr lang="en-US" dirty="0" smtClean="0"/>
                        <a:t>???</a:t>
                      </a:r>
                      <a:endParaRPr lang="en-US" dirty="0"/>
                    </a:p>
                  </a:txBody>
                  <a:tcPr/>
                </a:tc>
                <a:extLst>
                  <a:ext uri="{0D108BD9-81ED-4DB2-BD59-A6C34878D82A}">
                    <a16:rowId xmlns:a16="http://schemas.microsoft.com/office/drawing/2014/main" val="10007"/>
                  </a:ext>
                </a:extLst>
              </a:tr>
              <a:tr h="370840">
                <a:tc>
                  <a:txBody>
                    <a:bodyPr/>
                    <a:lstStyle/>
                    <a:p>
                      <a:pPr algn="r"/>
                      <a:r>
                        <a:rPr lang="en-US" i="1" dirty="0" smtClean="0">
                          <a:solidFill>
                            <a:schemeClr val="tx2"/>
                          </a:solidFill>
                        </a:rPr>
                        <a:t>Total Costs</a:t>
                      </a:r>
                      <a:endParaRPr lang="en-US" i="1" dirty="0">
                        <a:solidFill>
                          <a:schemeClr val="tx2"/>
                        </a:solidFill>
                      </a:endParaRPr>
                    </a:p>
                  </a:txBody>
                  <a:tcPr/>
                </a:tc>
                <a:tc>
                  <a:txBody>
                    <a:bodyPr/>
                    <a:lstStyle/>
                    <a:p>
                      <a:pPr algn="r"/>
                      <a:r>
                        <a:rPr lang="en-US" dirty="0" smtClean="0"/>
                        <a:t>$352.50</a:t>
                      </a:r>
                      <a:endParaRPr lang="en-US" dirty="0"/>
                    </a:p>
                  </a:txBody>
                  <a:tcPr/>
                </a:tc>
                <a:tc>
                  <a:txBody>
                    <a:bodyPr/>
                    <a:lstStyle/>
                    <a:p>
                      <a:pPr algn="r"/>
                      <a:r>
                        <a:rPr lang="en-US" dirty="0" smtClean="0"/>
                        <a:t>???</a:t>
                      </a:r>
                      <a:endParaRPr lang="en-US" dirty="0"/>
                    </a:p>
                  </a:txBody>
                  <a:tcPr/>
                </a:tc>
                <a:extLst>
                  <a:ext uri="{0D108BD9-81ED-4DB2-BD59-A6C34878D82A}">
                    <a16:rowId xmlns:a16="http://schemas.microsoft.com/office/drawing/2014/main" val="10008"/>
                  </a:ext>
                </a:extLst>
              </a:tr>
            </a:tbl>
          </a:graphicData>
        </a:graphic>
      </p:graphicFrame>
      <p:sp>
        <p:nvSpPr>
          <p:cNvPr id="8" name="TextBox 7"/>
          <p:cNvSpPr txBox="1"/>
          <p:nvPr/>
        </p:nvSpPr>
        <p:spPr>
          <a:xfrm>
            <a:off x="476250" y="5301343"/>
            <a:ext cx="8458200" cy="1200329"/>
          </a:xfrm>
          <a:prstGeom prst="rect">
            <a:avLst/>
          </a:prstGeom>
          <a:solidFill>
            <a:schemeClr val="bg1">
              <a:lumMod val="85000"/>
            </a:schemeClr>
          </a:solidFill>
        </p:spPr>
        <p:txBody>
          <a:bodyPr wrap="square" rtlCol="0">
            <a:spAutoFit/>
          </a:bodyPr>
          <a:lstStyle/>
          <a:p>
            <a:pPr marL="285750" indent="-285750" algn="l">
              <a:buFont typeface="Wingdings" panose="05000000000000000000" pitchFamily="2" charset="2"/>
              <a:buChar char="Ø"/>
            </a:pPr>
            <a:r>
              <a:rPr lang="en-US" sz="1800" dirty="0" smtClean="0">
                <a:solidFill>
                  <a:schemeClr val="tx2">
                    <a:lumMod val="75000"/>
                  </a:schemeClr>
                </a:solidFill>
              </a:rPr>
              <a:t>Value of New Tech + Cost to Operate New Tech = Cost to Own and Operate Existing Tech</a:t>
            </a:r>
          </a:p>
          <a:p>
            <a:pPr marL="285750" indent="-285750" algn="l">
              <a:buFont typeface="Wingdings" panose="05000000000000000000" pitchFamily="2" charset="2"/>
              <a:buChar char="Ø"/>
            </a:pPr>
            <a:r>
              <a:rPr lang="en-US" sz="1800" dirty="0" smtClean="0">
                <a:solidFill>
                  <a:schemeClr val="tx2">
                    <a:lumMod val="75000"/>
                  </a:schemeClr>
                </a:solidFill>
              </a:rPr>
              <a:t>Value of New Tech + $50= $352.50 so Value of New Tech = $302.50 </a:t>
            </a:r>
          </a:p>
          <a:p>
            <a:pPr marL="285750" indent="-285750" algn="l">
              <a:buFont typeface="Wingdings" panose="05000000000000000000" pitchFamily="2" charset="2"/>
              <a:buChar char="Ø"/>
            </a:pPr>
            <a:r>
              <a:rPr lang="en-US" sz="1800" dirty="0" smtClean="0">
                <a:solidFill>
                  <a:schemeClr val="tx2">
                    <a:lumMod val="75000"/>
                  </a:schemeClr>
                </a:solidFill>
              </a:rPr>
              <a:t>Will the customer be willing to pay this? </a:t>
            </a:r>
            <a:endParaRPr lang="en-US" sz="1800" dirty="0">
              <a:solidFill>
                <a:schemeClr val="tx2">
                  <a:lumMod val="75000"/>
                </a:schemeClr>
              </a:solidFill>
            </a:endParaRPr>
          </a:p>
        </p:txBody>
      </p:sp>
      <p:sp>
        <p:nvSpPr>
          <p:cNvPr id="13" name="Rectangle 36"/>
          <p:cNvSpPr>
            <a:spLocks noChangeArrowheads="1"/>
          </p:cNvSpPr>
          <p:nvPr/>
        </p:nvSpPr>
        <p:spPr bwMode="auto">
          <a:xfrm>
            <a:off x="476250" y="1324543"/>
            <a:ext cx="8308521" cy="401637"/>
          </a:xfrm>
          <a:prstGeom prst="rect">
            <a:avLst/>
          </a:prstGeom>
          <a:solidFill>
            <a:schemeClr val="accent3">
              <a:lumMod val="75000"/>
            </a:schemeClr>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Value in Use for 50,000 hours of light</a:t>
            </a:r>
            <a:endParaRPr lang="en-US" sz="1800" i="1" dirty="0">
              <a:solidFill>
                <a:schemeClr val="tx2"/>
              </a:solidFill>
            </a:endParaRPr>
          </a:p>
        </p:txBody>
      </p:sp>
      <p:sp>
        <p:nvSpPr>
          <p:cNvPr id="2" name="Rectangle 1"/>
          <p:cNvSpPr/>
          <p:nvPr/>
        </p:nvSpPr>
        <p:spPr bwMode="auto">
          <a:xfrm>
            <a:off x="476250" y="3276601"/>
            <a:ext cx="8667750" cy="1940558"/>
          </a:xfrm>
          <a:prstGeom prst="rect">
            <a:avLst/>
          </a:prstGeom>
          <a:solidFill>
            <a:schemeClr val="bg1"/>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2" name="Rectangle 36"/>
          <p:cNvSpPr>
            <a:spLocks noChangeArrowheads="1"/>
          </p:cNvSpPr>
          <p:nvPr/>
        </p:nvSpPr>
        <p:spPr bwMode="auto">
          <a:xfrm>
            <a:off x="476249" y="588958"/>
            <a:ext cx="8308521"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r>
              <a:rPr lang="en-US" sz="1800" i="1" dirty="0" smtClean="0">
                <a:solidFill>
                  <a:schemeClr val="tx2"/>
                </a:solidFill>
              </a:rPr>
              <a:t>Value in Use</a:t>
            </a:r>
            <a:endParaRPr lang="en-US" sz="1800" i="1" dirty="0">
              <a:solidFill>
                <a:schemeClr val="tx2"/>
              </a:solidFill>
            </a:endParaRPr>
          </a:p>
        </p:txBody>
      </p:sp>
      <p:sp>
        <p:nvSpPr>
          <p:cNvPr id="14" name="Rectangle 4"/>
          <p:cNvSpPr txBox="1">
            <a:spLocks noGrp="1" noChangeArrowheads="1"/>
          </p:cNvSpPr>
          <p:nvPr>
            <p:ph type="title"/>
          </p:nvPr>
        </p:nvSpPr>
        <p:spPr bwMode="gray">
          <a:xfrm>
            <a:off x="122238" y="158748"/>
            <a:ext cx="8793162" cy="29238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defTabSz="912813" rtl="0" fontAlgn="base">
              <a:spcBef>
                <a:spcPct val="0"/>
              </a:spcBef>
              <a:spcAft>
                <a:spcPct val="0"/>
              </a:spcAft>
              <a:defRPr sz="1900" b="1">
                <a:solidFill>
                  <a:schemeClr val="tx2"/>
                </a:solidFill>
                <a:latin typeface="+mj-lt"/>
                <a:ea typeface="+mj-ea"/>
                <a:cs typeface="+mj-cs"/>
              </a:defRPr>
            </a:lvl1pPr>
            <a:lvl2pPr algn="l" defTabSz="912813" rtl="0" fontAlgn="base">
              <a:spcBef>
                <a:spcPct val="0"/>
              </a:spcBef>
              <a:spcAft>
                <a:spcPct val="0"/>
              </a:spcAft>
              <a:defRPr sz="1900" b="1">
                <a:solidFill>
                  <a:schemeClr val="tx2"/>
                </a:solidFill>
                <a:latin typeface="Arial" charset="0"/>
              </a:defRPr>
            </a:lvl2pPr>
            <a:lvl3pPr algn="l" defTabSz="912813" rtl="0" fontAlgn="base">
              <a:spcBef>
                <a:spcPct val="0"/>
              </a:spcBef>
              <a:spcAft>
                <a:spcPct val="0"/>
              </a:spcAft>
              <a:defRPr sz="1900" b="1">
                <a:solidFill>
                  <a:schemeClr val="tx2"/>
                </a:solidFill>
                <a:latin typeface="Arial" charset="0"/>
              </a:defRPr>
            </a:lvl3pPr>
            <a:lvl4pPr algn="l" defTabSz="912813" rtl="0" fontAlgn="base">
              <a:spcBef>
                <a:spcPct val="0"/>
              </a:spcBef>
              <a:spcAft>
                <a:spcPct val="0"/>
              </a:spcAft>
              <a:defRPr sz="1900" b="1">
                <a:solidFill>
                  <a:schemeClr val="tx2"/>
                </a:solidFill>
                <a:latin typeface="Arial" charset="0"/>
              </a:defRPr>
            </a:lvl4pPr>
            <a:lvl5pPr algn="l" defTabSz="912813" rtl="0" fontAlgn="base">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r>
              <a:rPr lang="en-US" dirty="0" smtClean="0"/>
              <a:t>MARKETING ANALYTICS</a:t>
            </a:r>
            <a:endParaRPr lang="en-US" kern="0" dirty="0" smtClean="0"/>
          </a:p>
        </p:txBody>
      </p:sp>
    </p:spTree>
    <p:extLst>
      <p:ext uri="{BB962C8B-B14F-4D97-AF65-F5344CB8AC3E}">
        <p14:creationId xmlns:p14="http://schemas.microsoft.com/office/powerpoint/2010/main" val="3449888189"/>
      </p:ext>
    </p:extLst>
  </p:cSld>
  <p:clrMapOvr>
    <a:masterClrMapping/>
  </p:clrMapOvr>
  <p:transition>
    <p:zoom/>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bg/>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C6B71568-0528-41AA-B241-E195FE1320B9}" type="slidenum">
              <a:rPr lang="en-US" smtClean="0"/>
              <a:pPr>
                <a:defRPr/>
              </a:pPr>
              <a:t>6</a:t>
            </a:fld>
            <a:endParaRPr lang="en-US"/>
          </a:p>
        </p:txBody>
      </p:sp>
      <p:pic>
        <p:nvPicPr>
          <p:cNvPr id="6" name="Picture 5"/>
          <p:cNvPicPr>
            <a:picLocks noChangeAspect="1"/>
          </p:cNvPicPr>
          <p:nvPr/>
        </p:nvPicPr>
        <p:blipFill>
          <a:blip r:embed="rId2"/>
          <a:stretch>
            <a:fillRect/>
          </a:stretch>
        </p:blipFill>
        <p:spPr>
          <a:xfrm>
            <a:off x="407335" y="1106227"/>
            <a:ext cx="7248530" cy="4385857"/>
          </a:xfrm>
          <a:prstGeom prst="rect">
            <a:avLst/>
          </a:prstGeom>
        </p:spPr>
      </p:pic>
      <p:sp>
        <p:nvSpPr>
          <p:cNvPr id="7" name="Oval 6"/>
          <p:cNvSpPr/>
          <p:nvPr/>
        </p:nvSpPr>
        <p:spPr bwMode="auto">
          <a:xfrm>
            <a:off x="3887788" y="4005944"/>
            <a:ext cx="620486" cy="304800"/>
          </a:xfrm>
          <a:prstGeom prst="ellipse">
            <a:avLst/>
          </a:prstGeom>
          <a:noFill/>
          <a:ln w="9525" cap="flat" cmpd="sng" algn="ctr">
            <a:solidFill>
              <a:srgbClr val="FF0000"/>
            </a:solid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8" name="TextBox 7"/>
          <p:cNvSpPr txBox="1"/>
          <p:nvPr/>
        </p:nvSpPr>
        <p:spPr>
          <a:xfrm>
            <a:off x="1911690" y="5808018"/>
            <a:ext cx="5555910" cy="830997"/>
          </a:xfrm>
          <a:prstGeom prst="rect">
            <a:avLst/>
          </a:prstGeom>
          <a:solidFill>
            <a:schemeClr val="bg1">
              <a:lumMod val="95000"/>
            </a:schemeClr>
          </a:solidFill>
        </p:spPr>
        <p:txBody>
          <a:bodyPr wrap="square" rtlCol="0">
            <a:spAutoFit/>
          </a:bodyPr>
          <a:lstStyle/>
          <a:p>
            <a:pPr marL="285750" indent="-285750">
              <a:buFont typeface="Wingdings" panose="05000000000000000000" pitchFamily="2" charset="2"/>
              <a:buChar char="Ø"/>
            </a:pPr>
            <a:r>
              <a:rPr lang="en-US" dirty="0" smtClean="0">
                <a:solidFill>
                  <a:schemeClr val="tx2"/>
                </a:solidFill>
              </a:rPr>
              <a:t>2.2 billion CD units sold over 30,000 releases implies average sales of ~75,000 units per release</a:t>
            </a:r>
          </a:p>
          <a:p>
            <a:pPr marL="285750" indent="-285750">
              <a:buFont typeface="Wingdings" panose="05000000000000000000" pitchFamily="2" charset="2"/>
              <a:buChar char="Ø"/>
            </a:pPr>
            <a:r>
              <a:rPr lang="en-US" dirty="0" smtClean="0">
                <a:solidFill>
                  <a:schemeClr val="tx2"/>
                </a:solidFill>
              </a:rPr>
              <a:t>2,500 albums released with a single</a:t>
            </a:r>
            <a:endParaRPr lang="en-US" dirty="0">
              <a:solidFill>
                <a:schemeClr val="tx2"/>
              </a:solidFill>
            </a:endParaRPr>
          </a:p>
        </p:txBody>
      </p:sp>
      <p:sp>
        <p:nvSpPr>
          <p:cNvPr id="9" name="Rectangle 36"/>
          <p:cNvSpPr>
            <a:spLocks noChangeArrowheads="1"/>
          </p:cNvSpPr>
          <p:nvPr/>
        </p:nvSpPr>
        <p:spPr bwMode="auto">
          <a:xfrm>
            <a:off x="861056" y="483200"/>
            <a:ext cx="6950625" cy="401637"/>
          </a:xfrm>
          <a:prstGeom prst="rect">
            <a:avLst/>
          </a:prstGeom>
          <a:solidFill>
            <a:schemeClr val="accent2"/>
          </a:solidFill>
          <a:ln w="9525" algn="ctr">
            <a:noFill/>
            <a:round/>
            <a:headEnd/>
            <a:tailEnd/>
          </a:ln>
        </p:spPr>
        <p:txBody>
          <a:bodyPr lIns="93296" tIns="46648" rIns="93296" bIns="46648"/>
          <a:lstStyle/>
          <a:p>
            <a:pPr defTabSz="933450"/>
            <a:r>
              <a:rPr lang="en-US" i="1" dirty="0" smtClean="0">
                <a:solidFill>
                  <a:schemeClr val="tx2"/>
                </a:solidFill>
              </a:rPr>
              <a:t>PPHMI:  Record Label Economics</a:t>
            </a:r>
            <a:endParaRPr lang="en-US" i="1" dirty="0">
              <a:solidFill>
                <a:schemeClr val="tx2"/>
              </a:solidFill>
            </a:endParaRPr>
          </a:p>
        </p:txBody>
      </p:sp>
      <p:sp>
        <p:nvSpPr>
          <p:cNvPr id="10" name="Rectangle 3"/>
          <p:cNvSpPr txBox="1">
            <a:spLocks noChangeArrowheads="1"/>
          </p:cNvSpPr>
          <p:nvPr/>
        </p:nvSpPr>
        <p:spPr bwMode="auto">
          <a:xfrm>
            <a:off x="256674" y="120268"/>
            <a:ext cx="8793162"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pPr eaLnBrk="1" hangingPunct="1"/>
            <a:r>
              <a:rPr lang="en-US" kern="0" dirty="0" smtClean="0"/>
              <a:t>MARKETING ANALYTICS</a:t>
            </a:r>
          </a:p>
        </p:txBody>
      </p:sp>
    </p:spTree>
    <p:extLst>
      <p:ext uri="{BB962C8B-B14F-4D97-AF65-F5344CB8AC3E}">
        <p14:creationId xmlns:p14="http://schemas.microsoft.com/office/powerpoint/2010/main" val="1650845782"/>
      </p:ext>
    </p:extLst>
  </p:cSld>
  <p:clrMapOvr>
    <a:masterClrMapping/>
  </p:clrMapOvr>
  <p:transition>
    <p:zoom/>
    <p:sndAc>
      <p:end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C6B71568-0528-41AA-B241-E195FE1320B9}" type="slidenum">
              <a:rPr lang="en-US" smtClean="0"/>
              <a:pPr>
                <a:defRPr/>
              </a:pPr>
              <a:t>7</a:t>
            </a:fld>
            <a:endParaRPr lang="en-US"/>
          </a:p>
        </p:txBody>
      </p:sp>
      <p:pic>
        <p:nvPicPr>
          <p:cNvPr id="4" name="Picture 3"/>
          <p:cNvPicPr>
            <a:picLocks noChangeAspect="1"/>
          </p:cNvPicPr>
          <p:nvPr/>
        </p:nvPicPr>
        <p:blipFill rotWithShape="1">
          <a:blip r:embed="rId2"/>
          <a:srcRect l="1139" t="2243" r="973" b="1344"/>
          <a:stretch/>
        </p:blipFill>
        <p:spPr>
          <a:xfrm>
            <a:off x="1870755" y="1881278"/>
            <a:ext cx="4931229" cy="2917372"/>
          </a:xfrm>
          <a:prstGeom prst="rect">
            <a:avLst/>
          </a:prstGeom>
        </p:spPr>
      </p:pic>
      <p:sp>
        <p:nvSpPr>
          <p:cNvPr id="7" name="Rounded Rectangle 6"/>
          <p:cNvSpPr/>
          <p:nvPr/>
        </p:nvSpPr>
        <p:spPr bwMode="auto">
          <a:xfrm>
            <a:off x="1439868" y="1018043"/>
            <a:ext cx="5878286" cy="785267"/>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285750" marR="0" indent="-285750" algn="ctr" defTabSz="933450" rtl="0" eaLnBrk="1" fontAlgn="base" latinLnBrk="0" hangingPunct="1">
              <a:lnSpc>
                <a:spcPct val="100000"/>
              </a:lnSpc>
              <a:spcBef>
                <a:spcPct val="50000"/>
              </a:spcBef>
              <a:spcAft>
                <a:spcPct val="0"/>
              </a:spcAft>
              <a:buClrTx/>
              <a:buSzTx/>
              <a:buFont typeface="Wingdings" panose="05000000000000000000" pitchFamily="2" charset="2"/>
              <a:buChar char="Ø"/>
              <a:tabLst/>
            </a:pPr>
            <a:r>
              <a:rPr kumimoji="0" lang="en-US" sz="1600" b="1" i="0" u="none" strike="noStrike" cap="none" normalizeH="0" baseline="0" dirty="0" smtClean="0">
                <a:ln>
                  <a:noFill/>
                </a:ln>
                <a:solidFill>
                  <a:schemeClr val="tx2"/>
                </a:solidFill>
                <a:effectLst/>
                <a:latin typeface="Arial" charset="0"/>
              </a:rPr>
              <a:t>Fewer</a:t>
            </a:r>
            <a:r>
              <a:rPr kumimoji="0" lang="en-US" sz="1600" b="1" i="0" u="none" strike="noStrike" cap="none" normalizeH="0" dirty="0" smtClean="0">
                <a:ln>
                  <a:noFill/>
                </a:ln>
                <a:solidFill>
                  <a:schemeClr val="tx2"/>
                </a:solidFill>
                <a:effectLst/>
                <a:latin typeface="Arial" charset="0"/>
              </a:rPr>
              <a:t> than 15% of Released Titles are Profitable!</a:t>
            </a:r>
          </a:p>
          <a:p>
            <a:pPr marL="576263" indent="-293688" defTabSz="933450">
              <a:spcBef>
                <a:spcPct val="50000"/>
              </a:spcBef>
              <a:buFont typeface="Wingdings" panose="05000000000000000000" pitchFamily="2" charset="2"/>
              <a:buChar char="Ø"/>
            </a:pPr>
            <a:r>
              <a:rPr lang="en-US" baseline="0" dirty="0" smtClean="0">
                <a:solidFill>
                  <a:schemeClr val="tx2"/>
                </a:solidFill>
              </a:rPr>
              <a:t>Only 10% of singles chart</a:t>
            </a:r>
            <a:endParaRPr kumimoji="0" lang="en-US" b="1" i="0" u="none" strike="noStrike" cap="none" normalizeH="0" baseline="0" dirty="0" smtClean="0">
              <a:ln>
                <a:noFill/>
              </a:ln>
              <a:solidFill>
                <a:schemeClr val="tx2"/>
              </a:solidFill>
              <a:effectLst/>
              <a:latin typeface="Arial" charset="0"/>
            </a:endParaRPr>
          </a:p>
        </p:txBody>
      </p:sp>
      <p:sp>
        <p:nvSpPr>
          <p:cNvPr id="8" name="TextBox 7"/>
          <p:cNvSpPr txBox="1"/>
          <p:nvPr/>
        </p:nvSpPr>
        <p:spPr>
          <a:xfrm>
            <a:off x="1439868" y="1542724"/>
            <a:ext cx="430887" cy="2236409"/>
          </a:xfrm>
          <a:prstGeom prst="rect">
            <a:avLst/>
          </a:prstGeom>
          <a:noFill/>
        </p:spPr>
        <p:txBody>
          <a:bodyPr vert="vert270" wrap="square" rtlCol="0">
            <a:spAutoFit/>
          </a:bodyPr>
          <a:lstStyle/>
          <a:p>
            <a:r>
              <a:rPr lang="en-US" dirty="0" smtClean="0">
                <a:solidFill>
                  <a:schemeClr val="tx2"/>
                </a:solidFill>
              </a:rPr>
              <a:t>Unit Sales</a:t>
            </a:r>
            <a:endParaRPr lang="en-US" dirty="0">
              <a:solidFill>
                <a:schemeClr val="tx2"/>
              </a:solidFill>
            </a:endParaRPr>
          </a:p>
        </p:txBody>
      </p:sp>
      <p:sp>
        <p:nvSpPr>
          <p:cNvPr id="9" name="TextBox 8"/>
          <p:cNvSpPr txBox="1"/>
          <p:nvPr/>
        </p:nvSpPr>
        <p:spPr>
          <a:xfrm>
            <a:off x="4117892" y="4798650"/>
            <a:ext cx="2003735" cy="338554"/>
          </a:xfrm>
          <a:prstGeom prst="rect">
            <a:avLst/>
          </a:prstGeom>
          <a:noFill/>
        </p:spPr>
        <p:txBody>
          <a:bodyPr wrap="square" rtlCol="0">
            <a:spAutoFit/>
          </a:bodyPr>
          <a:lstStyle/>
          <a:p>
            <a:r>
              <a:rPr lang="en-US" dirty="0" smtClean="0">
                <a:solidFill>
                  <a:schemeClr val="tx2"/>
                </a:solidFill>
              </a:rPr>
              <a:t>Rank</a:t>
            </a:r>
            <a:endParaRPr lang="en-US" dirty="0">
              <a:solidFill>
                <a:schemeClr val="tx2"/>
              </a:solidFill>
            </a:endParaRPr>
          </a:p>
        </p:txBody>
      </p:sp>
      <p:sp>
        <p:nvSpPr>
          <p:cNvPr id="10" name="Rounded Rectangle 9"/>
          <p:cNvSpPr/>
          <p:nvPr/>
        </p:nvSpPr>
        <p:spPr bwMode="auto">
          <a:xfrm>
            <a:off x="1714112" y="5401300"/>
            <a:ext cx="5878286" cy="1193889"/>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285750" marR="0" indent="-285750" defTabSz="933450" rtl="0" eaLnBrk="1" fontAlgn="base" latinLnBrk="0" hangingPunct="1">
              <a:lnSpc>
                <a:spcPct val="100000"/>
              </a:lnSpc>
              <a:spcBef>
                <a:spcPct val="50000"/>
              </a:spcBef>
              <a:spcAft>
                <a:spcPct val="0"/>
              </a:spcAft>
              <a:buClrTx/>
              <a:buSzTx/>
              <a:buFont typeface="Wingdings" panose="05000000000000000000" pitchFamily="2" charset="2"/>
              <a:buChar char="Ø"/>
              <a:tabLst/>
            </a:pPr>
            <a:r>
              <a:rPr kumimoji="0" lang="en-US" sz="1600" b="1" i="0" u="none" strike="noStrike" cap="none" normalizeH="0" baseline="0" dirty="0" smtClean="0">
                <a:ln>
                  <a:noFill/>
                </a:ln>
                <a:solidFill>
                  <a:schemeClr val="tx2"/>
                </a:solidFill>
                <a:effectLst/>
                <a:latin typeface="Arial" charset="0"/>
              </a:rPr>
              <a:t>Average sales of 2002 Top 25 albums</a:t>
            </a:r>
            <a:r>
              <a:rPr kumimoji="0" lang="en-US" sz="1600" b="1" i="0" u="none" strike="noStrike" cap="none" normalizeH="0" dirty="0" smtClean="0">
                <a:ln>
                  <a:noFill/>
                </a:ln>
                <a:solidFill>
                  <a:schemeClr val="tx2"/>
                </a:solidFill>
                <a:effectLst/>
                <a:latin typeface="Arial" charset="0"/>
              </a:rPr>
              <a:t> is 3MM units</a:t>
            </a:r>
          </a:p>
          <a:p>
            <a:pPr marL="285750" marR="0" indent="-285750" defTabSz="933450" rtl="0" eaLnBrk="1" fontAlgn="base" latinLnBrk="0" hangingPunct="1">
              <a:lnSpc>
                <a:spcPct val="100000"/>
              </a:lnSpc>
              <a:spcBef>
                <a:spcPct val="50000"/>
              </a:spcBef>
              <a:spcAft>
                <a:spcPct val="0"/>
              </a:spcAft>
              <a:buClrTx/>
              <a:buSzTx/>
              <a:buFont typeface="Wingdings" panose="05000000000000000000" pitchFamily="2" charset="2"/>
              <a:buChar char="Ø"/>
              <a:tabLst/>
            </a:pPr>
            <a:r>
              <a:rPr lang="en-US" dirty="0" smtClean="0">
                <a:solidFill>
                  <a:schemeClr val="tx2"/>
                </a:solidFill>
              </a:rPr>
              <a:t>65 albums sold over 1MM units</a:t>
            </a:r>
          </a:p>
          <a:p>
            <a:pPr marL="285750" marR="0" indent="-285750" defTabSz="933450" rtl="0" eaLnBrk="1" fontAlgn="base" latinLnBrk="0" hangingPunct="1">
              <a:lnSpc>
                <a:spcPct val="100000"/>
              </a:lnSpc>
              <a:spcBef>
                <a:spcPct val="50000"/>
              </a:spcBef>
              <a:spcAft>
                <a:spcPct val="0"/>
              </a:spcAft>
              <a:buClrTx/>
              <a:buSzTx/>
              <a:buFont typeface="Wingdings" panose="05000000000000000000" pitchFamily="2" charset="2"/>
              <a:buChar char="Ø"/>
              <a:tabLst/>
            </a:pPr>
            <a:r>
              <a:rPr kumimoji="0" lang="en-US" sz="1600" b="1" i="0" u="none" strike="noStrike" cap="none" normalizeH="0" baseline="0" dirty="0" smtClean="0">
                <a:ln>
                  <a:noFill/>
                </a:ln>
                <a:solidFill>
                  <a:schemeClr val="tx2"/>
                </a:solidFill>
                <a:effectLst/>
                <a:latin typeface="Arial" charset="0"/>
              </a:rPr>
              <a:t>Having a Top 40 single is best indicator of profitability</a:t>
            </a:r>
          </a:p>
        </p:txBody>
      </p:sp>
      <p:sp>
        <p:nvSpPr>
          <p:cNvPr id="11" name="Rectangle 36"/>
          <p:cNvSpPr>
            <a:spLocks noChangeArrowheads="1"/>
          </p:cNvSpPr>
          <p:nvPr/>
        </p:nvSpPr>
        <p:spPr bwMode="auto">
          <a:xfrm>
            <a:off x="861056" y="472314"/>
            <a:ext cx="6950625" cy="401637"/>
          </a:xfrm>
          <a:prstGeom prst="rect">
            <a:avLst/>
          </a:prstGeom>
          <a:solidFill>
            <a:schemeClr val="accent2"/>
          </a:solidFill>
          <a:ln w="9525" algn="ctr">
            <a:noFill/>
            <a:round/>
            <a:headEnd/>
            <a:tailEnd/>
          </a:ln>
        </p:spPr>
        <p:txBody>
          <a:bodyPr lIns="93296" tIns="46648" rIns="93296" bIns="46648"/>
          <a:lstStyle/>
          <a:p>
            <a:pPr defTabSz="933450"/>
            <a:r>
              <a:rPr lang="en-US" i="1" dirty="0" smtClean="0">
                <a:solidFill>
                  <a:schemeClr val="tx2"/>
                </a:solidFill>
              </a:rPr>
              <a:t>PPHMI:  Record Label Economics</a:t>
            </a:r>
            <a:endParaRPr lang="en-US" i="1" dirty="0">
              <a:solidFill>
                <a:schemeClr val="tx2"/>
              </a:solidFill>
            </a:endParaRPr>
          </a:p>
        </p:txBody>
      </p:sp>
      <p:sp>
        <p:nvSpPr>
          <p:cNvPr id="12" name="Rectangle 3"/>
          <p:cNvSpPr txBox="1">
            <a:spLocks noChangeArrowheads="1"/>
          </p:cNvSpPr>
          <p:nvPr/>
        </p:nvSpPr>
        <p:spPr bwMode="auto">
          <a:xfrm>
            <a:off x="256674" y="109382"/>
            <a:ext cx="8793162"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pPr eaLnBrk="1" hangingPunct="1"/>
            <a:r>
              <a:rPr lang="en-US" kern="0" dirty="0" smtClean="0"/>
              <a:t>MARKETING ANALYTICS</a:t>
            </a:r>
          </a:p>
        </p:txBody>
      </p:sp>
    </p:spTree>
    <p:extLst>
      <p:ext uri="{BB962C8B-B14F-4D97-AF65-F5344CB8AC3E}">
        <p14:creationId xmlns:p14="http://schemas.microsoft.com/office/powerpoint/2010/main" val="3101179632"/>
      </p:ext>
    </p:extLst>
  </p:cSld>
  <p:clrMapOvr>
    <a:masterClrMapping/>
  </p:clrMapOvr>
  <p:transition>
    <p:zoom/>
    <p:sndAc>
      <p:end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C6B71568-0528-41AA-B241-E195FE1320B9}" type="slidenum">
              <a:rPr lang="en-US" smtClean="0"/>
              <a:pPr>
                <a:defRPr/>
              </a:pPr>
              <a:t>8</a:t>
            </a:fld>
            <a:endParaRPr lang="en-US"/>
          </a:p>
        </p:txBody>
      </p:sp>
      <p:pic>
        <p:nvPicPr>
          <p:cNvPr id="2" name="Picture 1"/>
          <p:cNvPicPr>
            <a:picLocks noChangeAspect="1"/>
          </p:cNvPicPr>
          <p:nvPr/>
        </p:nvPicPr>
        <p:blipFill>
          <a:blip r:embed="rId2"/>
          <a:stretch>
            <a:fillRect/>
          </a:stretch>
        </p:blipFill>
        <p:spPr>
          <a:xfrm>
            <a:off x="500063" y="1444770"/>
            <a:ext cx="8306385" cy="3452691"/>
          </a:xfrm>
          <a:prstGeom prst="rect">
            <a:avLst/>
          </a:prstGeom>
        </p:spPr>
      </p:pic>
      <p:sp>
        <p:nvSpPr>
          <p:cNvPr id="9" name="Rounded Rectangle 8"/>
          <p:cNvSpPr/>
          <p:nvPr/>
        </p:nvSpPr>
        <p:spPr bwMode="auto">
          <a:xfrm>
            <a:off x="1579676" y="5177384"/>
            <a:ext cx="5878286" cy="1057682"/>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285750" marR="0" indent="-285750" defTabSz="933450" rtl="0" eaLnBrk="1" fontAlgn="base" latinLnBrk="0" hangingPunct="1">
              <a:lnSpc>
                <a:spcPct val="100000"/>
              </a:lnSpc>
              <a:spcBef>
                <a:spcPct val="50000"/>
              </a:spcBef>
              <a:spcAft>
                <a:spcPct val="0"/>
              </a:spcAft>
              <a:buClrTx/>
              <a:buSzTx/>
              <a:buFont typeface="Wingdings" panose="05000000000000000000" pitchFamily="2" charset="2"/>
              <a:buChar char="Ø"/>
              <a:tabLst/>
            </a:pPr>
            <a:r>
              <a:rPr lang="en-US" baseline="0" dirty="0" smtClean="0">
                <a:solidFill>
                  <a:schemeClr val="tx2"/>
                </a:solidFill>
              </a:rPr>
              <a:t>What are</a:t>
            </a:r>
            <a:r>
              <a:rPr lang="en-US" dirty="0" smtClean="0">
                <a:solidFill>
                  <a:schemeClr val="tx2"/>
                </a:solidFill>
              </a:rPr>
              <a:t> total production and marketing costs?</a:t>
            </a:r>
          </a:p>
          <a:p>
            <a:pPr marL="285750" marR="0" indent="-285750" defTabSz="933450" rtl="0" eaLnBrk="1" fontAlgn="base" latinLnBrk="0" hangingPunct="1">
              <a:lnSpc>
                <a:spcPct val="100000"/>
              </a:lnSpc>
              <a:spcBef>
                <a:spcPct val="50000"/>
              </a:spcBef>
              <a:spcAft>
                <a:spcPct val="0"/>
              </a:spcAft>
              <a:buClrTx/>
              <a:buSzTx/>
              <a:buFont typeface="Wingdings" panose="05000000000000000000" pitchFamily="2" charset="2"/>
              <a:buChar char="Ø"/>
              <a:tabLst/>
            </a:pPr>
            <a:r>
              <a:rPr kumimoji="0" lang="en-US" sz="1600" b="1" i="0" u="none" strike="noStrike" cap="none" normalizeH="0" baseline="0" dirty="0" smtClean="0">
                <a:ln>
                  <a:noFill/>
                </a:ln>
                <a:solidFill>
                  <a:schemeClr val="tx2"/>
                </a:solidFill>
                <a:effectLst/>
                <a:latin typeface="Arial" charset="0"/>
              </a:rPr>
              <a:t>What are the breakeven quantities</a:t>
            </a:r>
            <a:r>
              <a:rPr kumimoji="0" lang="en-US" sz="1600" b="1" i="0" u="none" strike="noStrike" cap="none" normalizeH="0" dirty="0" smtClean="0">
                <a:ln>
                  <a:noFill/>
                </a:ln>
                <a:solidFill>
                  <a:schemeClr val="tx2"/>
                </a:solidFill>
                <a:effectLst/>
                <a:latin typeface="Arial" charset="0"/>
              </a:rPr>
              <a:t> on total production and marketing costs?</a:t>
            </a:r>
            <a:endParaRPr kumimoji="0" lang="en-US" sz="1600" b="1" i="0" u="none" strike="noStrike" cap="none" normalizeH="0" baseline="0" dirty="0" smtClean="0">
              <a:ln>
                <a:noFill/>
              </a:ln>
              <a:solidFill>
                <a:schemeClr val="tx2"/>
              </a:solidFill>
              <a:effectLst/>
              <a:latin typeface="Arial" charset="0"/>
            </a:endParaRPr>
          </a:p>
        </p:txBody>
      </p:sp>
      <p:sp>
        <p:nvSpPr>
          <p:cNvPr id="4" name="Rectangle 3"/>
          <p:cNvSpPr/>
          <p:nvPr/>
        </p:nvSpPr>
        <p:spPr bwMode="auto">
          <a:xfrm>
            <a:off x="8196943" y="2717887"/>
            <a:ext cx="566057" cy="2180684"/>
          </a:xfrm>
          <a:prstGeom prst="rect">
            <a:avLst/>
          </a:prstGeom>
          <a:no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p:txBody>
      </p:sp>
      <p:sp>
        <p:nvSpPr>
          <p:cNvPr id="11" name="Rectangle 36"/>
          <p:cNvSpPr>
            <a:spLocks noChangeArrowheads="1"/>
          </p:cNvSpPr>
          <p:nvPr/>
        </p:nvSpPr>
        <p:spPr bwMode="auto">
          <a:xfrm>
            <a:off x="500063" y="539692"/>
            <a:ext cx="6775450" cy="401637"/>
          </a:xfrm>
          <a:prstGeom prst="rect">
            <a:avLst/>
          </a:prstGeom>
          <a:solidFill>
            <a:schemeClr val="accent2"/>
          </a:solidFill>
          <a:ln w="9525" algn="ctr">
            <a:noFill/>
            <a:round/>
            <a:headEnd/>
            <a:tailEnd/>
          </a:ln>
        </p:spPr>
        <p:txBody>
          <a:bodyPr lIns="93296" tIns="46648" rIns="93296" bIns="46648"/>
          <a:lstStyle/>
          <a:p>
            <a:pPr defTabSz="933450"/>
            <a:r>
              <a:rPr lang="en-US" i="1" dirty="0" smtClean="0">
                <a:solidFill>
                  <a:schemeClr val="tx2"/>
                </a:solidFill>
              </a:rPr>
              <a:t>Record Company Economics</a:t>
            </a:r>
            <a:endParaRPr lang="en-US" i="1" dirty="0">
              <a:solidFill>
                <a:schemeClr val="tx2"/>
              </a:solidFill>
            </a:endParaRPr>
          </a:p>
        </p:txBody>
      </p:sp>
      <p:sp>
        <p:nvSpPr>
          <p:cNvPr id="12" name="Rectangle 3"/>
          <p:cNvSpPr txBox="1">
            <a:spLocks noChangeArrowheads="1"/>
          </p:cNvSpPr>
          <p:nvPr/>
        </p:nvSpPr>
        <p:spPr bwMode="auto">
          <a:xfrm>
            <a:off x="122238" y="82406"/>
            <a:ext cx="8793162" cy="2923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a:lstStyle>
          <a:p>
            <a:pPr eaLnBrk="1" hangingPunct="1"/>
            <a:r>
              <a:rPr lang="en-US" kern="0" dirty="0" smtClean="0"/>
              <a:t>POLYPHONIC HMI</a:t>
            </a:r>
          </a:p>
        </p:txBody>
      </p:sp>
    </p:spTree>
    <p:extLst>
      <p:ext uri="{BB962C8B-B14F-4D97-AF65-F5344CB8AC3E}">
        <p14:creationId xmlns:p14="http://schemas.microsoft.com/office/powerpoint/2010/main" val="1681797790"/>
      </p:ext>
    </p:extLst>
  </p:cSld>
  <p:clrMapOvr>
    <a:masterClrMapping/>
  </p:clrMapOvr>
  <p:transition>
    <p:zoom/>
    <p:sndAc>
      <p:endSnd/>
    </p:sndAc>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2.xml><?xml version="1.0" encoding="utf-8"?>
<p:tagLst xmlns:a="http://schemas.openxmlformats.org/drawingml/2006/main" xmlns:r="http://schemas.openxmlformats.org/officeDocument/2006/relationships" xmlns:p="http://schemas.openxmlformats.org/presentationml/2006/main">
  <p:tag name="RESIZE" val="Yes"/>
</p:tagLst>
</file>

<file path=ppt/theme/theme1.xml><?xml version="1.0" encoding="utf-8"?>
<a:theme xmlns:a="http://schemas.openxmlformats.org/drawingml/2006/main" name="Blank Presentation">
  <a:themeElements>
    <a:clrScheme name="Blank Presentation 2">
      <a:dk1>
        <a:srgbClr val="000000"/>
      </a:dk1>
      <a:lt1>
        <a:srgbClr val="FFFFFF"/>
      </a:lt1>
      <a:dk2>
        <a:srgbClr val="0344B9"/>
      </a:dk2>
      <a:lt2>
        <a:srgbClr val="676767"/>
      </a:lt2>
      <a:accent1>
        <a:srgbClr val="C7E0FB"/>
      </a:accent1>
      <a:accent2>
        <a:srgbClr val="91B0FF"/>
      </a:accent2>
      <a:accent3>
        <a:srgbClr val="FFFFFF"/>
      </a:accent3>
      <a:accent4>
        <a:srgbClr val="000000"/>
      </a:accent4>
      <a:accent5>
        <a:srgbClr val="E0EDFD"/>
      </a:accent5>
      <a:accent6>
        <a:srgbClr val="839FE7"/>
      </a:accent6>
      <a:hlink>
        <a:srgbClr val="2D7DFF"/>
      </a:hlink>
      <a:folHlink>
        <a:srgbClr val="000078"/>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3296" tIns="46648" rIns="93296" bIns="46648" numCol="1" anchor="t" anchorCtr="0" compatLnSpc="1">
        <a:prstTxWarp prst="textNoShape">
          <a:avLst/>
        </a:prstTxWarp>
        <a:spAutoFit/>
      </a:bodyPr>
      <a:lstStyle>
        <a:defPPr marL="0" marR="0" indent="0" algn="ctr" defTabSz="933450" rtl="0" eaLnBrk="1" fontAlgn="base" latinLnBrk="0" hangingPunct="1">
          <a:lnSpc>
            <a:spcPct val="100000"/>
          </a:lnSpc>
          <a:spcBef>
            <a:spcPct val="5000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3296" tIns="46648" rIns="93296" bIns="46648" numCol="1" anchor="t" anchorCtr="0" compatLnSpc="1">
        <a:prstTxWarp prst="textNoShape">
          <a:avLst/>
        </a:prstTxWarp>
        <a:spAutoFit/>
      </a:bodyPr>
      <a:lstStyle>
        <a:defPPr marL="0" marR="0" indent="0" algn="ctr" defTabSz="933450" rtl="0" eaLnBrk="1" fontAlgn="base" latinLnBrk="0" hangingPunct="1">
          <a:lnSpc>
            <a:spcPct val="100000"/>
          </a:lnSpc>
          <a:spcBef>
            <a:spcPct val="5000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676767"/>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344B9"/>
        </a:dk2>
        <a:lt2>
          <a:srgbClr val="676767"/>
        </a:lt2>
        <a:accent1>
          <a:srgbClr val="C7E0FB"/>
        </a:accent1>
        <a:accent2>
          <a:srgbClr val="91B0FF"/>
        </a:accent2>
        <a:accent3>
          <a:srgbClr val="FFFFFF"/>
        </a:accent3>
        <a:accent4>
          <a:srgbClr val="000000"/>
        </a:accent4>
        <a:accent5>
          <a:srgbClr val="E0EDFD"/>
        </a:accent5>
        <a:accent6>
          <a:srgbClr val="839FE7"/>
        </a:accent6>
        <a:hlink>
          <a:srgbClr val="2D7DFF"/>
        </a:hlink>
        <a:folHlink>
          <a:srgbClr val="000078"/>
        </a:folHlink>
      </a:clrScheme>
      <a:clrMap bg1="lt1" tx1="dk1" bg2="lt2" tx2="dk2" accent1="accent1" accent2="accent2" accent3="accent3" accent4="accent4" accent5="accent5" accent6="accent6" hlink="hlink" folHlink="folHlink"/>
    </a:extraClrScheme>
    <a:extraClrScheme>
      <a:clrScheme name="Blank Presentation 3">
        <a:dk1>
          <a:srgbClr val="676767"/>
        </a:dk1>
        <a:lt1>
          <a:srgbClr val="FFFFFF"/>
        </a:lt1>
        <a:dk2>
          <a:srgbClr val="000000"/>
        </a:dk2>
        <a:lt2>
          <a:srgbClr val="FFFF7F"/>
        </a:lt2>
        <a:accent1>
          <a:srgbClr val="00005A"/>
        </a:accent1>
        <a:accent2>
          <a:srgbClr val="0052D8"/>
        </a:accent2>
        <a:accent3>
          <a:srgbClr val="AAAAAA"/>
        </a:accent3>
        <a:accent4>
          <a:srgbClr val="DADADA"/>
        </a:accent4>
        <a:accent5>
          <a:srgbClr val="AAAAB5"/>
        </a:accent5>
        <a:accent6>
          <a:srgbClr val="0049C4"/>
        </a:accent6>
        <a:hlink>
          <a:srgbClr val="5F8DFF"/>
        </a:hlink>
        <a:folHlink>
          <a:srgbClr val="96C5F8"/>
        </a:folHlink>
      </a:clrScheme>
      <a:clrMap bg1="dk2" tx1="lt1" bg2="dk1" tx2="lt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FE"/>
        </a:dk2>
        <a:lt2>
          <a:srgbClr val="000000"/>
        </a:lt2>
        <a:accent1>
          <a:srgbClr val="6598FF"/>
        </a:accent1>
        <a:accent2>
          <a:srgbClr val="FF8601"/>
        </a:accent2>
        <a:accent3>
          <a:srgbClr val="FFFFFF"/>
        </a:accent3>
        <a:accent4>
          <a:srgbClr val="000000"/>
        </a:accent4>
        <a:accent5>
          <a:srgbClr val="B8CAFF"/>
        </a:accent5>
        <a:accent6>
          <a:srgbClr val="E77901"/>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0000FE"/>
        </a:dk2>
        <a:lt2>
          <a:srgbClr val="000000"/>
        </a:lt2>
        <a:accent1>
          <a:srgbClr val="6598FF"/>
        </a:accent1>
        <a:accent2>
          <a:srgbClr val="FFFE00"/>
        </a:accent2>
        <a:accent3>
          <a:srgbClr val="FFFFFF"/>
        </a:accent3>
        <a:accent4>
          <a:srgbClr val="000000"/>
        </a:accent4>
        <a:accent5>
          <a:srgbClr val="B8CAFF"/>
        </a:accent5>
        <a:accent6>
          <a:srgbClr val="E7E6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Blank Presentation 9">
        <a:dk1>
          <a:srgbClr val="6598FF"/>
        </a:dk1>
        <a:lt1>
          <a:srgbClr val="FFFFFF"/>
        </a:lt1>
        <a:dk2>
          <a:srgbClr val="000000"/>
        </a:dk2>
        <a:lt2>
          <a:srgbClr val="FFFE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601"/>
        </a:folHlink>
      </a:clrScheme>
      <a:clrMap bg1="dk2" tx1="lt1" bg2="dk1" tx2="lt2" accent1="accent1" accent2="accent2" accent3="accent3" accent4="accent4" accent5="accent5" accent6="accent6" hlink="hlink" folHlink="folHlink"/>
    </a:extraClrScheme>
    <a:extraClrScheme>
      <a:clrScheme name="Blank Presentation 10">
        <a:dk1>
          <a:srgbClr val="6598FF"/>
        </a:dk1>
        <a:lt1>
          <a:srgbClr val="FFFFFF"/>
        </a:lt1>
        <a:dk2>
          <a:srgbClr val="000000"/>
        </a:dk2>
        <a:lt2>
          <a:srgbClr val="FFFE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FE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51459</TotalTime>
  <Words>1469</Words>
  <Application>Microsoft Office PowerPoint</Application>
  <PresentationFormat>Letter Paper (8.5x11 in)</PresentationFormat>
  <Paragraphs>307</Paragraphs>
  <Slides>40</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5" baseType="lpstr">
      <vt:lpstr>Arial</vt:lpstr>
      <vt:lpstr>Times New Roman</vt:lpstr>
      <vt:lpstr>Wingdings</vt:lpstr>
      <vt:lpstr>Blank Presentation</vt:lpstr>
      <vt:lpstr>Equation</vt:lpstr>
      <vt:lpstr>PowerPoint Presentation</vt:lpstr>
      <vt:lpstr>CONSUMER BEHAVIOR</vt:lpstr>
      <vt:lpstr>MARKETING ANALYTICS</vt:lpstr>
      <vt:lpstr>MARKETING ANALYTICS</vt:lpstr>
      <vt:lpstr>MARKETING ANALYTICS</vt:lpstr>
      <vt:lpstr>MARKETING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MARKETING ANALYTICS</vt:lpstr>
      <vt:lpstr>MARKETING ANALYTICS I</vt:lpstr>
    </vt:vector>
  </TitlesOfParts>
  <Company>Anderson Fieldstudy Team BioMed Park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Rutz</dc:creator>
  <cp:lastModifiedBy>Sonnier, Garrett P</cp:lastModifiedBy>
  <cp:revision>2520</cp:revision>
  <cp:lastPrinted>2003-03-12T22:20:00Z</cp:lastPrinted>
  <dcterms:created xsi:type="dcterms:W3CDTF">2001-05-16T12:53:39Z</dcterms:created>
  <dcterms:modified xsi:type="dcterms:W3CDTF">2022-08-25T14:43:34Z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niversal Objects">
    <vt:bool>true</vt:bool>
  </property>
  <property fmtid="{D5CDD505-2E9C-101B-9397-08002B2CF9AE}" pid="3" name="McKPaperSize">
    <vt:lpwstr>A4</vt:lpwstr>
  </property>
  <property fmtid="{D5CDD505-2E9C-101B-9397-08002B2CF9AE}" pid="4" name="NotesPageLayout">
    <vt:lpwstr>Message</vt:lpwstr>
  </property>
  <property fmtid="{D5CDD505-2E9C-101B-9397-08002B2CF9AE}" pid="5" name="DocID">
    <vt:lpwstr>010516BE_AOX_011v5</vt:lpwstr>
  </property>
  <property fmtid="{D5CDD505-2E9C-101B-9397-08002B2CF9AE}" pid="6" name="DocIDinTitle">
    <vt:bool>false</vt:bool>
  </property>
  <property fmtid="{D5CDD505-2E9C-101B-9397-08002B2CF9AE}" pid="7" name="DocIDinSlide">
    <vt:bool>false</vt:bool>
  </property>
  <property fmtid="{D5CDD505-2E9C-101B-9397-08002B2CF9AE}" pid="8" name="DocIDPosition">
    <vt:i4>0</vt:i4>
  </property>
</Properties>
</file>