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14" r:id="rId2"/>
    <p:sldId id="1158" r:id="rId3"/>
    <p:sldId id="1185" r:id="rId4"/>
    <p:sldId id="1160" r:id="rId5"/>
    <p:sldId id="1170" r:id="rId6"/>
    <p:sldId id="1186" r:id="rId7"/>
    <p:sldId id="1187" r:id="rId8"/>
    <p:sldId id="1188" r:id="rId9"/>
    <p:sldId id="1189" r:id="rId10"/>
    <p:sldId id="1190" r:id="rId11"/>
    <p:sldId id="1191" r:id="rId12"/>
    <p:sldId id="1193" r:id="rId13"/>
    <p:sldId id="1192" r:id="rId14"/>
    <p:sldId id="1230" r:id="rId15"/>
    <p:sldId id="1165" r:id="rId16"/>
    <p:sldId id="1166" r:id="rId17"/>
    <p:sldId id="1194" r:id="rId18"/>
    <p:sldId id="1172" r:id="rId19"/>
    <p:sldId id="1212" r:id="rId20"/>
    <p:sldId id="1199" r:id="rId21"/>
    <p:sldId id="1224" r:id="rId22"/>
    <p:sldId id="1225" r:id="rId23"/>
    <p:sldId id="1223" r:id="rId24"/>
    <p:sldId id="1228" r:id="rId25"/>
    <p:sldId id="1227" r:id="rId26"/>
    <p:sldId id="1229" r:id="rId27"/>
    <p:sldId id="1174" r:id="rId28"/>
    <p:sldId id="1213" r:id="rId29"/>
    <p:sldId id="1214" r:id="rId30"/>
    <p:sldId id="1200" r:id="rId31"/>
    <p:sldId id="1234" r:id="rId32"/>
    <p:sldId id="1215" r:id="rId33"/>
    <p:sldId id="1216" r:id="rId34"/>
    <p:sldId id="1235" r:id="rId35"/>
    <p:sldId id="1202" r:id="rId36"/>
    <p:sldId id="1218" r:id="rId37"/>
    <p:sldId id="1217" r:id="rId38"/>
    <p:sldId id="1175" r:id="rId39"/>
    <p:sldId id="1201" r:id="rId40"/>
    <p:sldId id="1176" r:id="rId41"/>
    <p:sldId id="1239" r:id="rId42"/>
    <p:sldId id="1238" r:id="rId43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>
          <p15:clr>
            <a:srgbClr val="A4A3A4"/>
          </p15:clr>
        </p15:guide>
        <p15:guide id="2" pos="3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2B"/>
    <a:srgbClr val="000078"/>
    <a:srgbClr val="00DEC9"/>
    <a:srgbClr val="003366"/>
    <a:srgbClr val="C0C0C0"/>
    <a:srgbClr val="DDDDDD"/>
    <a:srgbClr val="DAE3F6"/>
    <a:srgbClr val="2D69B5"/>
    <a:srgbClr val="2D7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1383" autoAdjust="0"/>
  </p:normalViewPr>
  <p:slideViewPr>
    <p:cSldViewPr snapToGrid="0">
      <p:cViewPr varScale="1">
        <p:scale>
          <a:sx n="91" d="100"/>
          <a:sy n="91" d="100"/>
        </p:scale>
        <p:origin x="374" y="53"/>
      </p:cViewPr>
      <p:guideLst>
        <p:guide orient="horz" pos="260"/>
        <p:guide pos="3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410"/>
    </p:cViewPr>
  </p:sorterViewPr>
  <p:notesViewPr>
    <p:cSldViewPr snapToGrid="0">
      <p:cViewPr>
        <p:scale>
          <a:sx n="66" d="100"/>
          <a:sy n="66" d="100"/>
        </p:scale>
        <p:origin x="-3336" y="-210"/>
      </p:cViewPr>
      <p:guideLst>
        <p:guide orient="horz" pos="2882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7DAC715B-6E1C-4765-B744-169DA56FED1F}" type="datetime1">
              <a:rPr lang="en-US"/>
              <a:pPr/>
              <a:t>9/6/2022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91563"/>
            <a:ext cx="29733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0789A310-CE5C-438D-A5BD-CFDAA13B9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501188" y="28575"/>
            <a:ext cx="29527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800" b="0"/>
            </a:lvl1pPr>
          </a:lstStyle>
          <a:p>
            <a:endParaRPr lang="de-DE"/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250363" y="8780463"/>
            <a:ext cx="546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1200" b="0"/>
            </a:lvl1pPr>
          </a:lstStyle>
          <a:p>
            <a:fld id="{A632184F-773D-4000-A826-9242D715C5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22325" y="1387475"/>
            <a:ext cx="524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0" y="131763"/>
            <a:ext cx="5764213" cy="4322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40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4863" y="4767263"/>
            <a:ext cx="7696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1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249E9-A03B-4A00-9BC5-24FA5C40D576}" type="slidenum">
              <a:rPr lang="en-US"/>
              <a:pPr/>
              <a:t>0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131763"/>
            <a:ext cx="5764212" cy="4322762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1068" descr="McK_logotype_pos_black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76263"/>
            <a:ext cx="2054225" cy="225425"/>
          </a:xfrm>
          <a:prstGeom prst="rect">
            <a:avLst/>
          </a:prstGeom>
          <a:noFill/>
        </p:spPr>
      </p:pic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988" y="2757488"/>
            <a:ext cx="5129212" cy="36512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988" y="3962400"/>
            <a:ext cx="5129212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54" name="McK Title Elements"/>
          <p:cNvGrpSpPr>
            <a:grpSpLocks/>
          </p:cNvGrpSpPr>
          <p:nvPr/>
        </p:nvGrpSpPr>
        <p:grpSpPr bwMode="auto">
          <a:xfrm>
            <a:off x="2693988" y="2182813"/>
            <a:ext cx="5129212" cy="4602162"/>
            <a:chOff x="1663" y="1348"/>
            <a:chExt cx="3167" cy="2841"/>
          </a:xfrm>
        </p:grpSpPr>
        <p:sp>
          <p:nvSpPr>
            <p:cNvPr id="13331" name="McK Confidential" hidden="1"/>
            <p:cNvSpPr txBox="1">
              <a:spLocks noChangeArrowheads="1"/>
            </p:cNvSpPr>
            <p:nvPr userDrawn="1"/>
          </p:nvSpPr>
          <p:spPr bwMode="auto">
            <a:xfrm>
              <a:off x="1663" y="1348"/>
              <a:ext cx="9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VERTRAULICH</a:t>
              </a:r>
            </a:p>
          </p:txBody>
        </p:sp>
        <p:sp>
          <p:nvSpPr>
            <p:cNvPr id="13332" name="McK Document" hidden="1"/>
            <p:cNvSpPr txBox="1">
              <a:spLocks noChangeArrowheads="1"/>
            </p:cNvSpPr>
            <p:nvPr userDrawn="1"/>
          </p:nvSpPr>
          <p:spPr bwMode="auto">
            <a:xfrm>
              <a:off x="1663" y="3049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Dokument</a:t>
              </a:r>
            </a:p>
          </p:txBody>
        </p:sp>
        <p:sp>
          <p:nvSpPr>
            <p:cNvPr id="1333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16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Date</a:t>
              </a:r>
            </a:p>
          </p:txBody>
        </p:sp>
        <p:sp>
          <p:nvSpPr>
            <p:cNvPr id="13334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673"/>
              <a:ext cx="297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Bef>
                  <a:spcPct val="0"/>
                </a:spcBef>
              </a:pPr>
              <a:r>
                <a:rPr lang="en-US" sz="900" b="0"/>
                <a:t>Dieser Bericht ist ausschließlich für Mitarbeiter des Klienten bestimmt. Die Verteilung, Zitierung und Vervielfältigung – auch auszugsweise – zum Zwecke der Weitergabe an </a:t>
              </a:r>
              <a:br>
                <a:rPr lang="en-US" sz="900" b="0"/>
              </a:br>
              <a:r>
                <a:rPr lang="en-US" sz="900" b="0"/>
                <a:t>Dritte ist nur mit vorheriger schriftlicher Zustimmung von McKinsey &amp; Company gestattet.</a:t>
              </a:r>
              <a:br>
                <a:rPr lang="en-US" sz="900" b="0"/>
              </a:br>
              <a:r>
                <a:rPr lang="en-US" sz="900" b="0"/>
                <a:t>Die hier zusammengefassten Texte und Grafiken wurden von McKinsey &amp; Company im Rahmen einer Präsentation eingesetzt; sie stellen keine vollständige Dokumentation der Veranstaltung dar.</a:t>
              </a:r>
            </a:p>
          </p:txBody>
        </p:sp>
      </p:grpSp>
      <p:sp>
        <p:nvSpPr>
          <p:cNvPr id="13348" name="Rectangle 1060"/>
          <p:cNvSpPr>
            <a:spLocks noChangeArrowheads="1"/>
          </p:cNvSpPr>
          <p:nvPr userDrawn="1"/>
        </p:nvSpPr>
        <p:spPr bwMode="auto">
          <a:xfrm>
            <a:off x="6388100" y="933450"/>
            <a:ext cx="14192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3450" eaLnBrk="0" hangingPunct="0">
              <a:spcBef>
                <a:spcPct val="0"/>
              </a:spcBef>
            </a:pPr>
            <a:r>
              <a:rPr lang="en-US" sz="900" dirty="0" smtClean="0"/>
              <a:t>Copyright </a:t>
            </a:r>
            <a:r>
              <a:rPr lang="en-US" sz="900" dirty="0"/>
              <a:t>2001</a:t>
            </a:r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83814-E2BB-4C8E-909A-7E1DD120F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34950"/>
            <a:ext cx="2197100" cy="228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234950"/>
            <a:ext cx="6443662" cy="228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89B0-8D61-4C00-B7AC-CF8C22530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238" y="1298575"/>
            <a:ext cx="8793162" cy="1222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0125" y="36513"/>
            <a:ext cx="295275" cy="1222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43688"/>
            <a:ext cx="1905000" cy="182562"/>
          </a:xfrm>
        </p:spPr>
        <p:txBody>
          <a:bodyPr/>
          <a:lstStyle>
            <a:lvl1pPr>
              <a:defRPr/>
            </a:lvl1pPr>
          </a:lstStyle>
          <a:p>
            <a:fld id="{668D8EAB-A523-4BEE-BF0C-2861E70A5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E32A1-09B7-4C1C-B0A0-08163D90A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C0EFA-C03E-4277-874F-29949C03C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1298575"/>
            <a:ext cx="4319587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298575"/>
            <a:ext cx="4321175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3DFF9-4B26-4D27-939B-7CB3FE961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F87C05-814A-4A76-8BCF-90A1C3499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9A6F1-46A1-49F9-A22A-C5D2EC32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AEEB-3857-405E-A1A7-BCE9084F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35052-BAF0-44EF-919D-CC86BAD7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1E792-D8C7-4C32-B22F-51D2B1A07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20125" y="36513"/>
            <a:ext cx="2952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800" b="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43688"/>
            <a:ext cx="1905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1CDDB7EC-155D-49CB-98A3-52828F3846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234950"/>
            <a:ext cx="8793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1298575"/>
            <a:ext cx="87931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6" name="McK Slide Elements"/>
          <p:cNvGrpSpPr>
            <a:grpSpLocks/>
          </p:cNvGrpSpPr>
          <p:nvPr/>
        </p:nvGrpSpPr>
        <p:grpSpPr bwMode="auto">
          <a:xfrm>
            <a:off x="122238" y="542925"/>
            <a:ext cx="8793162" cy="6288088"/>
            <a:chOff x="77" y="342"/>
            <a:chExt cx="5539" cy="3961"/>
          </a:xfrm>
        </p:grpSpPr>
        <p:sp>
          <p:nvSpPr>
            <p:cNvPr id="1032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42"/>
              <a:ext cx="553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12813">
                <a:spcBef>
                  <a:spcPct val="0"/>
                </a:spcBef>
              </a:pPr>
              <a:r>
                <a:rPr lang="en-US" b="0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81" y="4045"/>
              <a:ext cx="524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585788" indent="-585788" algn="l" defTabSz="912813">
                <a:spcBef>
                  <a:spcPct val="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*	Footnote</a:t>
              </a:r>
            </a:p>
            <a:p>
              <a:pPr marL="585788" indent="-585788" algn="l" defTabSz="912813">
                <a:spcBef>
                  <a:spcPct val="2000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Quelle:	Source</a:t>
              </a:r>
            </a:p>
          </p:txBody>
        </p:sp>
      </p:grpSp>
      <p:grpSp>
        <p:nvGrpSpPr>
          <p:cNvPr id="1082" name="McK Legende" hidden="1"/>
          <p:cNvGrpSpPr>
            <a:grpSpLocks/>
          </p:cNvGrpSpPr>
          <p:nvPr/>
        </p:nvGrpSpPr>
        <p:grpSpPr bwMode="auto">
          <a:xfrm>
            <a:off x="7839075" y="700088"/>
            <a:ext cx="1081088" cy="696912"/>
            <a:chOff x="4839" y="432"/>
            <a:chExt cx="668" cy="430"/>
          </a:xfrm>
        </p:grpSpPr>
        <p:sp>
          <p:nvSpPr>
            <p:cNvPr id="1067" name="Rectangle 43" hidden="1"/>
            <p:cNvSpPr>
              <a:spLocks noChangeArrowheads="1"/>
            </p:cNvSpPr>
            <p:nvPr/>
          </p:nvSpPr>
          <p:spPr bwMode="auto">
            <a:xfrm>
              <a:off x="4839" y="445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68" name="Rectangle 44" hidden="1"/>
            <p:cNvSpPr>
              <a:spLocks noChangeArrowheads="1"/>
            </p:cNvSpPr>
            <p:nvPr/>
          </p:nvSpPr>
          <p:spPr bwMode="auto">
            <a:xfrm>
              <a:off x="5135" y="432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69" name="Rectangle 45" hidden="1"/>
            <p:cNvSpPr>
              <a:spLocks noChangeArrowheads="1"/>
            </p:cNvSpPr>
            <p:nvPr/>
          </p:nvSpPr>
          <p:spPr bwMode="auto">
            <a:xfrm>
              <a:off x="5135" y="580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0" name="Rectangle 46" hidden="1"/>
            <p:cNvSpPr>
              <a:spLocks noChangeArrowheads="1"/>
            </p:cNvSpPr>
            <p:nvPr/>
          </p:nvSpPr>
          <p:spPr bwMode="auto">
            <a:xfrm>
              <a:off x="5135" y="728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1" name="Rectangle 47" hidden="1"/>
            <p:cNvSpPr>
              <a:spLocks noChangeArrowheads="1"/>
            </p:cNvSpPr>
            <p:nvPr/>
          </p:nvSpPr>
          <p:spPr bwMode="auto">
            <a:xfrm>
              <a:off x="4839" y="595"/>
              <a:ext cx="227" cy="1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72" name="Rectangle 48" hidden="1"/>
            <p:cNvSpPr>
              <a:spLocks noChangeArrowheads="1"/>
            </p:cNvSpPr>
            <p:nvPr/>
          </p:nvSpPr>
          <p:spPr bwMode="auto">
            <a:xfrm>
              <a:off x="4839" y="738"/>
              <a:ext cx="227" cy="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  <p:sndAc>
      <p:endSnd/>
    </p:sndAc>
  </p:transition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2813" rtl="0" fontAlgn="base"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7638" indent="-146050" algn="l" defTabSz="912813" rtl="0" fontAlgn="base"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301625" indent="-152400" algn="l" defTabSz="912813" rtl="0" fontAlgn="base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441325" indent="-138113" algn="l" defTabSz="912813" rtl="0" fontAlgn="base"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</a:defRPr>
      </a:lvl4pPr>
      <a:lvl5pPr marL="5937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5pPr>
      <a:lvl6pPr marL="10509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6pPr>
      <a:lvl7pPr marL="15081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7pPr>
      <a:lvl8pPr marL="19653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8pPr>
      <a:lvl9pPr marL="24225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hyperlink" Target="http://www.google.com/url?sa=i&amp;rct=j&amp;q=&amp;esrc=s&amp;frm=1&amp;source=images&amp;cd=&amp;cad=rja&amp;docid=uDG3aidwBWwsRM&amp;tbnid=E7KBYoeoYwB3eM:&amp;ved=0CAUQjRw&amp;url=http://www.berkeley.edu/news/berkeleyan/2000/10/18/&amp;ei=NKrgUsG5OIS-rQHChYHQCg&amp;bvm=bv.59568121,d.aWM&amp;psig=AFQjCNFKjeOKy4fSvIziVMbCATGiFQTcuA&amp;ust=1390541707064386" TargetMode="Externa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9.bin"/><Relationship Id="rId7" Type="http://schemas.openxmlformats.org/officeDocument/2006/relationships/hyperlink" Target="http://www.google.com/url?sa=i&amp;rct=j&amp;q=&amp;esrc=s&amp;frm=1&amp;source=images&amp;cd=&amp;cad=rja&amp;docid=uDG3aidwBWwsRM&amp;tbnid=E7KBYoeoYwB3eM:&amp;ved=0CAUQjRw&amp;url=http://www.berkeley.edu/news/berkeleyan/2000/10/18/&amp;ei=NKrgUsG5OIS-rQHChYHQCg&amp;bvm=bv.59568121,d.aWM&amp;psig=AFQjCNFKjeOKy4fSvIziVMbCATGiFQTcuA&amp;ust=1390541707064386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docid=WZvpbpe4eTFffM&amp;tbnid=LjClVJaq1GPIrM:&amp;ved=0CAUQjRw&amp;url=http://new.vdbestates.com/residential_blog/tag/new-construction-homes/&amp;ei=MArnUuObCMLr2QWV2IGoDg&amp;bvm=bv.59930103,d.b2I&amp;psig=AFQjCNGFqoKwLZnrvjjg1PdGoMHXUipUiA&amp;ust=139095951922920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FBA6B-8A48-446C-8018-7426BB72D1CE}" type="slidenum">
              <a:rPr lang="en-US"/>
              <a:pPr/>
              <a:t>0</a:t>
            </a:fld>
            <a:endParaRPr lang="en-US"/>
          </a:p>
        </p:txBody>
      </p:sp>
      <p:sp>
        <p:nvSpPr>
          <p:cNvPr id="1074178" name="Rectangle 2"/>
          <p:cNvSpPr>
            <a:spLocks noChangeArrowheads="1"/>
          </p:cNvSpPr>
          <p:nvPr/>
        </p:nvSpPr>
        <p:spPr bwMode="invGray">
          <a:xfrm>
            <a:off x="1131888" y="1339283"/>
            <a:ext cx="6889750" cy="3997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8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79" name="Rectangle 3"/>
          <p:cNvSpPr>
            <a:spLocks noChangeArrowheads="1"/>
          </p:cNvSpPr>
          <p:nvPr/>
        </p:nvSpPr>
        <p:spPr bwMode="auto">
          <a:xfrm>
            <a:off x="1350819" y="1353697"/>
            <a:ext cx="6535882" cy="24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1022" rIns="82045" bIns="41022">
            <a:spAutoFit/>
          </a:bodyPr>
          <a:lstStyle/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MARKETING ANALYTICS I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1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smtClean="0">
                <a:solidFill>
                  <a:schemeClr val="tx2"/>
                </a:solidFill>
              </a:rPr>
              <a:t>SESSION 5:</a:t>
            </a:r>
            <a:endParaRPr lang="en-US" sz="3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Discrete Choice Models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7331075" y="0"/>
            <a:ext cx="1611313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8348663" y="6567488"/>
            <a:ext cx="795337" cy="290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2507" y="3612715"/>
            <a:ext cx="610076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spcBef>
                <a:spcPct val="0"/>
              </a:spcBef>
              <a:buSzPct val="120000"/>
            </a:pPr>
            <a:endParaRPr lang="en-US" sz="2000" b="0" dirty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UT Austin MSBA Program</a:t>
            </a:r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Professor </a:t>
            </a:r>
            <a:r>
              <a:rPr lang="en-US" sz="2000" b="0" i="1" dirty="0" err="1" smtClean="0"/>
              <a:t>Sonnier</a:t>
            </a:r>
            <a:endParaRPr lang="en-US" sz="2000" b="0" i="1" dirty="0" smtClean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Fall </a:t>
            </a:r>
            <a:r>
              <a:rPr lang="en-US" sz="2000" b="0" i="1" dirty="0" smtClean="0"/>
              <a:t>2022</a:t>
            </a:r>
            <a:endParaRPr lang="en-US" sz="2000" b="0" i="1" dirty="0" smtClean="0"/>
          </a:p>
        </p:txBody>
      </p:sp>
    </p:spTree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45" y="1837083"/>
            <a:ext cx="6370740" cy="382028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OLS Regression:  All Respondents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8928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74222" y="741363"/>
            <a:ext cx="6936922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Three Problems with OLS on Binary Outcomes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8456" y="1850571"/>
            <a:ext cx="6792688" cy="4245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971" y="1894113"/>
            <a:ext cx="513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Predicted values are not probabilities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8456" y="2640579"/>
            <a:ext cx="6792688" cy="4245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971" y="2684121"/>
            <a:ext cx="513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residuals are not normally distributed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8455" y="3478781"/>
            <a:ext cx="6718043" cy="447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198" y="3522322"/>
            <a:ext cx="66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residuals do not have constant variance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820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23" y="1505545"/>
            <a:ext cx="1702491" cy="477559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School Choice Data from Reading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661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3" y="1858964"/>
            <a:ext cx="517366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OLS on School Choice Data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3413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14" y="1197570"/>
            <a:ext cx="1702491" cy="477559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School Choice Example (from reading)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40425" y="1605584"/>
            <a:ext cx="2262607" cy="85198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Event of Interest:  Did person choose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H?  (Yes or No)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25" y="2923649"/>
            <a:ext cx="2255520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want to make statements about the probability that a person chose 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need a model that describes behavior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need to turn behavioral model into a statistical model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8201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76250" y="74136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36588" y="793750"/>
            <a:ext cx="6502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i="1" dirty="0" smtClean="0">
                <a:solidFill>
                  <a:schemeClr val="tx2"/>
                </a:solidFill>
              </a:rPr>
              <a:t>The Consumer and the Marketing Analyst</a:t>
            </a:r>
            <a:endParaRPr lang="en-US" sz="1900" i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39534" y="1630915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4113" y="1746911"/>
            <a:ext cx="360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Behavioral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 THEORY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939534" y="3220229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4113" y="3336225"/>
            <a:ext cx="360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Statistical Model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89163"/>
              </p:ext>
            </p:extLst>
          </p:nvPr>
        </p:nvGraphicFramePr>
        <p:xfrm>
          <a:off x="3001169" y="3992563"/>
          <a:ext cx="1773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8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69" y="3992563"/>
                        <a:ext cx="17732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3167743" y="4985657"/>
            <a:ext cx="1208314" cy="58782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46074"/>
              </p:ext>
            </p:extLst>
          </p:nvPr>
        </p:nvGraphicFramePr>
        <p:xfrm>
          <a:off x="982663" y="2395538"/>
          <a:ext cx="62277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9" name="Equation" r:id="rId5" imgW="2857320" imgH="241200" progId="Equation.DSMT4">
                  <p:embed/>
                </p:oleObj>
              </mc:Choice>
              <mc:Fallback>
                <p:oleObj name="Equation" r:id="rId5" imgW="285732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395538"/>
                        <a:ext cx="62277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3430586" y="4405085"/>
            <a:ext cx="424543" cy="12300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537742" y="5232287"/>
            <a:ext cx="65541" cy="38202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60373" y="5685716"/>
            <a:ext cx="1627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of utility we can model or explain (i.e. deterministic)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82206" y="4470625"/>
            <a:ext cx="506978" cy="11445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18819" y="5677776"/>
            <a:ext cx="162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distributed error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3750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76250" y="74136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36588" y="793750"/>
            <a:ext cx="6502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i="1" dirty="0" smtClean="0">
                <a:solidFill>
                  <a:schemeClr val="tx2"/>
                </a:solidFill>
              </a:rPr>
              <a:t>Two Important Properties of Discrete Choice Models</a:t>
            </a:r>
            <a:endParaRPr lang="en-US" sz="1900" i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66455" y="2407517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745" y="2547883"/>
            <a:ext cx="360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Only differences in utility matter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5507"/>
              </p:ext>
            </p:extLst>
          </p:nvPr>
        </p:nvGraphicFramePr>
        <p:xfrm>
          <a:off x="1095375" y="1438275"/>
          <a:ext cx="6035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9" name="Equation" r:id="rId3" imgW="2768400" imgH="241200" progId="Equation.DSMT4">
                  <p:embed/>
                </p:oleObj>
              </mc:Choice>
              <mc:Fallback>
                <p:oleObj name="Equation" r:id="rId3" imgW="276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5375" y="1438275"/>
                        <a:ext cx="60356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 THEORY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66455" y="3924233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745" y="4064320"/>
            <a:ext cx="360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scale of utility is irrelevant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75676"/>
              </p:ext>
            </p:extLst>
          </p:nvPr>
        </p:nvGraphicFramePr>
        <p:xfrm>
          <a:off x="824400" y="3195675"/>
          <a:ext cx="37385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0" name="Equation" r:id="rId5" imgW="1955520" imgH="241200" progId="Equation.DSMT4">
                  <p:embed/>
                </p:oleObj>
              </mc:Choice>
              <mc:Fallback>
                <p:oleObj name="Equation" r:id="rId5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400" y="3195675"/>
                        <a:ext cx="3738563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16800"/>
              </p:ext>
            </p:extLst>
          </p:nvPr>
        </p:nvGraphicFramePr>
        <p:xfrm>
          <a:off x="998982" y="4762310"/>
          <a:ext cx="3228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1" name="Equation" r:id="rId7" imgW="1688760" imgH="241200" progId="Equation.DSMT4">
                  <p:embed/>
                </p:oleObj>
              </mc:Choice>
              <mc:Fallback>
                <p:oleObj name="Equation" r:id="rId7" imgW="1688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982" y="4762310"/>
                        <a:ext cx="32289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13376" y="301036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Adding a constant amount of utility to each alternative does not change utility maximizing choice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40224" y="4522171"/>
            <a:ext cx="377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Multiplying each alternative by a constant amount of utility does not change utility maximizing choice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708367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14" y="1197570"/>
            <a:ext cx="1702491" cy="477559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School Choice Example (from reading)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56892" y="2850554"/>
            <a:ext cx="2359658" cy="208837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3944" y="2959631"/>
            <a:ext cx="2173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Absent any information on GMAT, what is your best guess for the probability that H is chosen by a given respondent?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453943" y="1752306"/>
            <a:ext cx="2262607" cy="85198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Event of Interest:  Did person choose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H?  (Yes or No)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387" y="6085930"/>
            <a:ext cx="443232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 do we bring in the GMAT information?  Let’s ask Prof. McFadden!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6441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49098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The Logit Model, or How to Win a Nobel Prize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115204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9" name="Picture 12" descr="http://www.berkeley.edu/news/berkeleyan/2000/10/18/images/mcfop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25409"/>
            <a:ext cx="1571625" cy="23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46922"/>
              </p:ext>
            </p:extLst>
          </p:nvPr>
        </p:nvGraphicFramePr>
        <p:xfrm>
          <a:off x="328613" y="4548188"/>
          <a:ext cx="3335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91" name="Equation" r:id="rId5" imgW="1396800" imgH="253800" progId="Equation.DSMT4">
                  <p:embed/>
                </p:oleObj>
              </mc:Choice>
              <mc:Fallback>
                <p:oleObj name="Equation" r:id="rId5" imgW="1396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3" y="4548188"/>
                        <a:ext cx="3335337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974" y="3956775"/>
            <a:ext cx="383016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Utility from Choosing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974" y="5353140"/>
            <a:ext cx="383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Utility from Choosing Not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03947"/>
              </p:ext>
            </p:extLst>
          </p:nvPr>
        </p:nvGraphicFramePr>
        <p:xfrm>
          <a:off x="344488" y="6080125"/>
          <a:ext cx="1060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92" name="Equation" r:id="rId7" imgW="444240" imgH="241200" progId="Equation.DSMT4">
                  <p:embed/>
                </p:oleObj>
              </mc:Choice>
              <mc:Fallback>
                <p:oleObj name="Equation" r:id="rId7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488" y="6080125"/>
                        <a:ext cx="106045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30674" y="1444343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0674" y="2025571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Not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1075" y="3723452"/>
            <a:ext cx="385354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I want to know the probability that a person chooses H given the GMAT scores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Given the data I can form the utility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I need to go from the utilities to the probabilities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291618"/>
              </p:ext>
            </p:extLst>
          </p:nvPr>
        </p:nvGraphicFramePr>
        <p:xfrm>
          <a:off x="4865685" y="1374614"/>
          <a:ext cx="27892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93" name="Equation" r:id="rId9" imgW="1168200" imgH="749160" progId="Equation.DSMT4">
                  <p:embed/>
                </p:oleObj>
              </mc:Choice>
              <mc:Fallback>
                <p:oleObj name="Equation" r:id="rId9" imgW="11682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5685" y="1374614"/>
                        <a:ext cx="2789237" cy="178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89842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115204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9817"/>
              </p:ext>
            </p:extLst>
          </p:nvPr>
        </p:nvGraphicFramePr>
        <p:xfrm>
          <a:off x="2967038" y="908050"/>
          <a:ext cx="2576512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4" name="Equation" r:id="rId3" imgW="1396800" imgH="1257120" progId="Equation.DSMT4">
                  <p:embed/>
                </p:oleObj>
              </mc:Choice>
              <mc:Fallback>
                <p:oleObj name="Equation" r:id="rId3" imgW="139680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7038" y="908050"/>
                        <a:ext cx="2576512" cy="231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24010"/>
              </p:ext>
            </p:extLst>
          </p:nvPr>
        </p:nvGraphicFramePr>
        <p:xfrm>
          <a:off x="3731985" y="3354087"/>
          <a:ext cx="3623129" cy="350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5" name="Equation" r:id="rId5" imgW="2438280" imgH="2361960" progId="Equation.DSMT4">
                  <p:embed/>
                </p:oleObj>
              </mc:Choice>
              <mc:Fallback>
                <p:oleObj name="Equation" r:id="rId5" imgW="24382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985" y="3354087"/>
                        <a:ext cx="3623129" cy="3503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2" descr="http://www.berkeley.edu/news/berkeleyan/2000/10/18/images/mcfop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12365"/>
            <a:ext cx="1571625" cy="23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23301" y="3991371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3301" y="5971673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Not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74320" y="3227388"/>
            <a:ext cx="7339584" cy="3481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2393" y="3354087"/>
            <a:ext cx="7569943" cy="3409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76250" y="47008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The Logit Model, or How to Win a Nobel Prize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3196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From Shades of Grey to Black and White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77142" y="1657893"/>
            <a:ext cx="3755571" cy="37664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Did Yo</a:t>
            </a:r>
            <a:r>
              <a:rPr lang="en-US" i="1" dirty="0" smtClean="0">
                <a:solidFill>
                  <a:schemeClr val="tx2"/>
                </a:solidFill>
              </a:rPr>
              <a:t>u…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0754" y="2456471"/>
            <a:ext cx="5236129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Purchase in the cereal category?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Enroll in college?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Stay with your bank?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Respond to a marketing email?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Click on a display ad?</a:t>
            </a:r>
          </a:p>
        </p:txBody>
      </p:sp>
      <p:sp>
        <p:nvSpPr>
          <p:cNvPr id="8" name="AutoShape 4" descr="data:image/jpeg;base64,/9j/4AAQSkZJRgABAQAAAQABAAD/2wCEAAkGBxQPDw0ODw4VDxAUDxAWERgQFhUUDxAQFhEXFhQXGRQYHCggGBwlGxUUITEiJSkrLi4uGCAzODMsNygtLisBCgoKDg0OGhAQGy4kHyQtLDQsLCwsLCwsLCwsLiwsLCwsLCwsLCwsLCwsLCwsLCwsLCwsLCwsLCwsLCwsLCwsLP/AABEIAJAA8AMBEQACEQEDEQH/xAAcAAEAAgMBAQEAAAAAAAAAAAAAAQYDBAUHAgj/xAA/EAABAwICBwQGCAQHAAAAAAACAAEDBBEFEgYTFCExktEWQVNUByIyUWGBFSMzNUJxc5FEobHwJDRicoKzwf/EABoBAQADAQEBAAAAAAAAAAAAAAABAwQCBQb/xAAxEQEAAgECBQIEBQQDAQAAAAAAAQIDBBEFEhMhUTFBFSJSYRQyQnHBM2KBoSMkNAb/2gAMAwEAAhEDEQA/APcUBAQEBAQEBAQEBAQEBAQEBAQEBAQEBAQEBAQEBAQEBAQEBAQEBAQEBAQEBAQEBAQEBAQEBAQEBAQEEIJQEBAQEBAQEBAQEBAQEBAQEBAQEBAQEBAQEBAQEBAQEBAQEBAQEBAQEBAQEBAQEBAQEBAQEBAQEBAQEBAQEBAQEBAQEBAQEBAQEBAQEBAQEBAQEBAQEBAQEBAQEBAQEBAQEBAQEBAQEBAQEBAQEBAQEBAQEBAQEBAQfN0E3QLoCBdAugXQLoF0C6BdAugXQLoF0C6BdAugXQLoF0C6BdAugIF0C6BdAugXQfnDTWoNsRr2aU2ZpztYiZm+V15mW0xeYfc8Pw0nTVmY9nqmF4DSPTUpHBcyghcnczu5EDPf2vf/AFW6KxtD5bJmyc89/djxfDKOnhlmekzZITktnNnIBcG45t3tqJisOsV8uS0V39ZZqDB6KaKKdqWwSCJDcjvZ2d9/rbna380iKzG6Mt8tLzXf0Vf0n4bDTU1LJTA8JFO4k4me9tWT24+9mVOoiKxGz0+D2nJlmL9+zzd6s/GPnLqsfNZ9FOHFHtBtZ+MfOXVOayeji8QPVH4p85dU5rInDij2gaqPxT5y6pzWTGDHPtA9Wfinzl1TmsicOKPaDaz8Y+cuqc1jpYvEG2H4x85dVO9kRiw+INrPxj5y6qOayeli39IHrD8Y+cuqb2ROLDHtBth+MfOXVN7J6eHxA1WfjHzl1TmsRiwz7QnapPFPnLqnNZPQxeIRtUninzl1TmsdDFHtBtZ+KfOXVOaxGHF4hO1SeKfOXVOax0cXiEbUfinzl1Tmsjo4vEG1SeKfOXVOayZwYo9oNsPxj5y6pzWc9PD4gerPxj5y6pvZM4sMe0DVR+KfOXVOayYw4p9oNrPxT5y6pzWR0sXptBtR+KfOXVOaxOHFHtCNtPxj5y6qd7I6eHxCWqz8U+cuqjms6jDin0iFi9HlQZYrQM8hO2tK7OROz/Vl3XV2GZ54iXm8VxY40tpiO7T02+8cQ/XNV5vzy18Nj/qV/Z6VTzkdPFFGerPVUjCbes8blqxd2Z+PHh3WFb47w+UmvLfeXKkwwYKTETEjM5aCQpCkJyI3Yonbe/8AvJccu0S0VzdTJjj2iXLpaF6agKrpZzhN6diNme4SOwCXsvuZ7vxXFY2pu1ZMsZM/TvG/dsekCq1tDSv3tUtwe7b4T/v+2UZ53rCzhWPl1Fo+zH6H8rVFcZgxsFI5Wdmfgd911GljvLr/AOgmYrTbytGF4OEeNTTAIlBU0JTR7my3dxzWbu7n+auim15l5d9Va2mrSZ7xKt6MTbBgEuIQCO0yTMDGQsTiLFkZmv3cX+arr8mPmbc1Z1Orrhme0Q4GmmOxV8lPNFC8UjRZah3YWaSTdZ2yu/8Aq4/BUZslb7bPW4dpMunia3tvHstegAE+F1b4fq/pFpfWzszlkvuZr92Xh3XWjB+Xt6vJ4rvGqjq78jkY9pgYVUM40Q09XHCUdQ0ws7SE+V2LL8i/dcXyzFt5juv03D4yYpjn3r7bLB6QNIzp6egaOKH/ABVLI8twa7PlD2X7vbdWZrzWIYuG6SM2S3Nafll0tFqGKOjosNkjbWVVHUSO7s2Zr5f/AA/5LulY5YqzarNe2e2WJ7RLj+i3FpDn+jZooskMUjew2fOB2e5Px33XGC878rXxTTxWkZ62n5nzoRjZ4hiw6+KJmjgqGFgBhZ2ch4t3+yyYr815Ndpfw+lia2nvLkab1NfqjCspQhgeawEIALu7O7jvZ78GVWa1ttpjs3cMx6bm3peZts5WiQs8OMXZnth5O1+59YK4xfls0cRmYy4f3NGwZ6HG3dmd2gprfD6w+CY4+SydbM/icX7rBJThU4ZRUTALT7DtEDs3rGYSG0gfG42/ZXcvNSK/Z5lMt8Ortk9ubaVdnFthwR2Zt9TWX+La6JV7RyVbqzM5837QsU0QyYpjtFlb6+ItXubdJGDENv3Jd9pvaGSLWrpsOXxPdXcHtDhuI1Ls2aUoaaK/G73OR2/45f2VVPlpMt2ptOXU46R6R3lZsXqa6KOgGihJ4nooHdwhY2z5d/rW48Fdbnjblh52mjTWtbrT337d2jo3NUNhtfLSxudS9eGbLGxkzOFz9W27eox83JMx67rtZGL8RWLztXZr6TSCT4QVbGIVF32xhFhLUa0MrmI8Ccc6i89439Xej5o6sYZ3r7fu6ekeLVFMdSNRG1Rhs0ZDTathaABdvq3Embc7Kb2tX17wo0mDFliOWdskT3V8CyYPDKNmMcW3PZnfdTu7fK6rjtj3+7dMc+tmk+nL/LshpPUvhR1Ocda2INGxasPs9QxWtb3rvqzybs06HH+NjF32239fu0qOA8WoyiFmesgqGJnZmbPBUFY727hLf+TMoj/krs7zT+Azbx+WY/3DdwqqA8foIobamA3hjdvxMEZsRfG73XVZ/wCaFefHaugte3rPf/at6bfeOIfrmqM355epw3/yU/Zc9GawJKsoZJhhEKelLNI7MNxaIsrXf81qpPzbPA1eOaYYvt6zLs6RxwBQ1jhU602pDjsAPk9bV73dr2+z7371Zk25ZY9JzWzUiY93nzaTvsZ0ZU9rwZRJi7srCzuLtw3e9ZIy/Ls+inh0daMkT7mLV7TUA7/Zqwb8vqTUWtvR1hxdLUz+zpejCqCKTEdZIMeaiNhzkw3LNwa/eutNO27Pxyk2nHtHutnozx6E6GMaiUI5qYTiDWEIu8RMzta77+DN8lpw3ia7S8fiOltTPvWO0q3oww1uBy4aEoR1ITMYDKTCxs5Z2s7/ADb5Kqvz45q26iLafVVzTE7THs5Gm+GU1IVJDTGxytE71TibmOs9WzNv3cD3fFU561rts9LhmfPlm1snp7N/RXBhmo9ooqvU4nHJaxSMAvHm9z8Wcfza6sxVjl3ie7LxDUWrl5Mtd6SzelmtCUqAc4SVIQG1SUT3HM+SzbvixpqJ3mPJwXHesXnbavtuy6cvHVdn4RmB2eHJK7ENo2fUsWZ77tzPx9y6yd+WFOg5sUZrbO3ium1NFikADSBK0eriGoaW2rA/asLC7OzX96snLWL7MePh2bJgm+/32Y8FOCn0hrJGnjaGSFzEs45MxZbte9r3Z3UU2jLMu805MmgpEx3iVc9FtUEWJmckgxjq5t5kwjdya291Tg7Xl6HF62tpaRENXSnBZYwlnkxGKpDW3EAneQvWPdYXe266jNS228ys4dqsc2ilccxPlr6GSC5VtMRjG9RSHHGRvYNZmYmZ3fhey5w+kx5XcUrb5MkR+WW0NCWH0GIDUuAy1OoCKMSEjdhIiIns+5t7Lrl5KTupnL+K1FJpE7V9WHEcTeAcCnhNnkhpbuzPwLWlcStwu39UtfaKzBg005Jz1tHaZdDTLUMGE7LIJRlPUy5WdrwtLJCeUmbhZ837KzLt22ZdBXLzZeaO+2zSxzFWhxyWrjJjAaoCuLs4kGUWKztx3O6qtbbLu2afDOTQRjnwnTvVwtT0VPKMkYlUTO4OzjmlkuLbu9hZm+anPtEREOOFxe3NkvHf0dTGaSeoChOlrYwAaKASHamidjYd9wYuKsvW0xExLJp82LDa8ZKTM7+HJpKp4MKroxnyTNiEf2cljJmCxOzs93a/eqo3rSW21K5dVW23blZcTqI6mHAjqZs320VSTFeYQzjlcnffwvvf4qbbWrEy4wxkw5M0Y4+8eHUwnDDoHrRnnjLDSimytrBNprs+qcA7j4XsrIrNN4mezNmzV1HJNKzF9+6uFKP0NHHmbWfSbk43bNl2d2vl42vuVUzvj2+70a1t+N3/ALf5AmH6GkjzNn+k2LLds2XZ2a9uNr96iP6X+UzWfx3N/b/LNoFV6qrkJ5GjZ6Spa7vlZyyeq1/feyaedplzxenPjrtG/eHx6OfvXDv1H/6iTB/Uh1xaNtHb/H8NvS3Rurkr62SOjlMCnNxcRdxJvey6y47c07KNBrsGPT1ra0b7LDo5hp089VPJDPaWjGJhaCVyA9WAvd7W/C/BX0pMTu8nVaiuTHGOJ9JWbSCu2mnroQgqRKeIRF3p5bC7M/Hd8VbfvGzDgjp5K2mY7SoXZaWztkl30oxf5eb2mfj7PBZujOz2/iVPX77+rSqNFqkKV4gglmIqgD9WGQWERjMfxN7yZc2w2iuy/HxHFbNzWmI7OY+ilb5CbkdVRhyR7N1uJaWfW8D6J1vkJuR06OTwTxHS/XA+ila/8BNyOnSv4RPEdL9cHZSt8hNyOnSv4PiOl+uB9FK1+NBN8wdOjfwTxDS29bwdlK3yE3I6dG/g+IaWP1wdlK3yE3I6dK/g+I6Wf1wnspW+Rm5HTo38JjiWm+uEdk63yE3I6dK/rsiOIaX64Oylb5CbkdOjfwn4lpvrg7J1rfwE3I6dHJ4R8Q0vteE9lK3yM3I6dG/gniOln1vCG0TrfITcjp0r+COIaWPS8J7KVvkZuR06V/CfiOlj9cI7KVvkJuR06N/B8R0vteE9lK3yM3I6dK/g+I6b64Q2ilb5CbkdOlfwRxLTe14Oydb5CbkdOlfwj4jpZ/XCeylb5GbkdOjf02PiOl+uEdlK3yM3I6dG/g+I6X64G0SrfITcjp0sng+IaSO8WhPZSt8hNyOnRv4T8R0v1wjspW+Qm5HTo38HxLTfXB2UrfIzcjp0rx7E8R0v1w72gujtXFidDLLSSxgMhORELsItqybe/wCbq3DjtF4mYYOKa3Bk09q0tEy93svQfHlkE2QEBAQEBAQEBAQEBAQEBAQEBAQEBAQEBAQEBBCCUBAQEBAQEBAQEBAQEBAQEBAQEBAQEBAQEBAQEBAQEBAQEBAQEBAQEBAQEBAQEBAQEBAQEBAQEBAQEBAQEBAQEBAQEBAQEBAQEBAQEBAQEBAQEBAQEBAQEBAQEBAQEBAQEEIJQQglAQQglAQEBAQEBAQEBAQEBAQEBAQEBAQEBAQEBAQEBAQEBAQEBAQEBAQEBAQEBAQEBAQEBAQEBAQEBAQEBAQEBAQEBAQEBAQEBAQEBAQEBAQf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775851" y="5041176"/>
            <a:ext cx="4558151" cy="160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These examples</a:t>
            </a:r>
            <a:r>
              <a:rPr kumimoji="0" lang="en-US" sz="1600" b="1" i="1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are all…</a:t>
            </a:r>
          </a:p>
          <a:p>
            <a:pPr marL="742950" lvl="1" indent="-285750" algn="l" defTabSz="933450">
              <a:buFont typeface="Wingdings" panose="05000000000000000000" pitchFamily="2" charset="2"/>
              <a:buChar char="Ø"/>
            </a:pPr>
            <a:r>
              <a:rPr kumimoji="0" lang="en-US" b="1" i="1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revealed preference data</a:t>
            </a:r>
          </a:p>
          <a:p>
            <a:pPr marL="742950" lvl="1" indent="-285750" algn="l" defTabSz="9334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Binary outcomes (1/0)</a:t>
            </a:r>
            <a:endParaRPr kumimoji="0" lang="en-US" b="1" i="1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i="1" baseline="0" dirty="0" smtClean="0">
                <a:solidFill>
                  <a:schemeClr val="tx2"/>
                </a:solidFill>
              </a:rPr>
              <a:t>What</a:t>
            </a:r>
            <a:r>
              <a:rPr lang="en-US" i="1" dirty="0" smtClean="0">
                <a:solidFill>
                  <a:schemeClr val="tx2"/>
                </a:solidFill>
              </a:rPr>
              <a:t> about stated preference data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0996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65720" b="56932"/>
          <a:stretch/>
        </p:blipFill>
        <p:spPr>
          <a:xfrm>
            <a:off x="476250" y="2811334"/>
            <a:ext cx="5224346" cy="3692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50" y="1376053"/>
            <a:ext cx="653415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don’t know alpha and beta yet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Let me take an initial guess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initial guess to compute utilities</a:t>
            </a:r>
          </a:p>
        </p:txBody>
      </p:sp>
    </p:spTree>
    <p:extLst>
      <p:ext uri="{BB962C8B-B14F-4D97-AF65-F5344CB8AC3E}">
        <p14:creationId xmlns:p14="http://schemas.microsoft.com/office/powerpoint/2010/main" val="418045063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1447563"/>
            <a:ext cx="653415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Take the exponential of the utilities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5643" b="53909"/>
          <a:stretch/>
        </p:blipFill>
        <p:spPr>
          <a:xfrm>
            <a:off x="741024" y="2239345"/>
            <a:ext cx="5236029" cy="39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53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1376053"/>
            <a:ext cx="65341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the </a:t>
            </a:r>
            <a:r>
              <a:rPr lang="en-US" dirty="0" err="1" smtClean="0">
                <a:solidFill>
                  <a:schemeClr val="tx2"/>
                </a:solidFill>
              </a:rPr>
              <a:t>exponentiated</a:t>
            </a:r>
            <a:r>
              <a:rPr lang="en-US" dirty="0" smtClean="0">
                <a:solidFill>
                  <a:schemeClr val="tx2"/>
                </a:solidFill>
              </a:rPr>
              <a:t> utilities and the formulas for the probabilities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52256"/>
              </p:ext>
            </p:extLst>
          </p:nvPr>
        </p:nvGraphicFramePr>
        <p:xfrm>
          <a:off x="3274785" y="2550301"/>
          <a:ext cx="3623129" cy="350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5" name="Equation" r:id="rId3" imgW="2438280" imgH="2361960" progId="Equation.DSMT4">
                  <p:embed/>
                </p:oleObj>
              </mc:Choice>
              <mc:Fallback>
                <p:oleObj name="Equation" r:id="rId3" imgW="24382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785" y="2550301"/>
                        <a:ext cx="3623129" cy="350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6101" y="3187585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6101" y="5167887"/>
            <a:ext cx="22522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Not H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0329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5686" b="57220"/>
          <a:stretch/>
        </p:blipFill>
        <p:spPr>
          <a:xfrm>
            <a:off x="881397" y="2653245"/>
            <a:ext cx="5229471" cy="366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250" y="1376053"/>
            <a:ext cx="653415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the </a:t>
            </a:r>
            <a:r>
              <a:rPr lang="en-US" dirty="0" err="1" smtClean="0">
                <a:solidFill>
                  <a:schemeClr val="tx2"/>
                </a:solidFill>
              </a:rPr>
              <a:t>exponentiated</a:t>
            </a:r>
            <a:r>
              <a:rPr lang="en-US" dirty="0" smtClean="0">
                <a:solidFill>
                  <a:schemeClr val="tx2"/>
                </a:solidFill>
              </a:rPr>
              <a:t> utilities and the formulas for the probabilities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First for the probability of choosing H</a:t>
            </a:r>
          </a:p>
        </p:txBody>
      </p:sp>
    </p:spTree>
    <p:extLst>
      <p:ext uri="{BB962C8B-B14F-4D97-AF65-F5344CB8AC3E}">
        <p14:creationId xmlns:p14="http://schemas.microsoft.com/office/powerpoint/2010/main" val="341186188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1376053"/>
            <a:ext cx="653415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the </a:t>
            </a:r>
            <a:r>
              <a:rPr lang="en-US" dirty="0" err="1" smtClean="0">
                <a:solidFill>
                  <a:schemeClr val="tx2"/>
                </a:solidFill>
              </a:rPr>
              <a:t>exponentiated</a:t>
            </a:r>
            <a:r>
              <a:rPr lang="en-US" dirty="0" smtClean="0">
                <a:solidFill>
                  <a:schemeClr val="tx2"/>
                </a:solidFill>
              </a:rPr>
              <a:t> utilities and the formulas for the probabilities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Then for the probability of not choosing 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5707" b="43030"/>
          <a:stretch/>
        </p:blipFill>
        <p:spPr>
          <a:xfrm>
            <a:off x="918119" y="2610405"/>
            <a:ext cx="5226204" cy="48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009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08473"/>
              </p:ext>
            </p:extLst>
          </p:nvPr>
        </p:nvGraphicFramePr>
        <p:xfrm>
          <a:off x="351745" y="2630661"/>
          <a:ext cx="857408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3" name="Equation" r:id="rId3" imgW="3924000" imgH="533160" progId="Equation.DSMT4">
                  <p:embed/>
                </p:oleObj>
              </mc:Choice>
              <mc:Fallback>
                <p:oleObj name="Equation" r:id="rId3" imgW="3924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45" y="2630661"/>
                        <a:ext cx="8574087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250" y="1458686"/>
            <a:ext cx="737235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see whether you enrolled in H or not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Your likelihood is the probability of whichever event I observe for you 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213902"/>
              </p:ext>
            </p:extLst>
          </p:nvPr>
        </p:nvGraphicFramePr>
        <p:xfrm>
          <a:off x="206148" y="4859110"/>
          <a:ext cx="89614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4" name="Equation" r:id="rId5" imgW="4101840" imgH="533160" progId="Equation.DSMT4">
                  <p:embed/>
                </p:oleObj>
              </mc:Choice>
              <mc:Fallback>
                <p:oleObj name="Equation" r:id="rId5" imgW="4101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148" y="4859110"/>
                        <a:ext cx="8961438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550" y="4101079"/>
            <a:ext cx="73723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total likelihood of the data is the product of all the individual likelihoods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24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280"/>
          <a:stretch/>
        </p:blipFill>
        <p:spPr>
          <a:xfrm>
            <a:off x="1340005" y="1305467"/>
            <a:ext cx="6967654" cy="8572500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741361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is the Likelihood of the Observed Data?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894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Steps to Perform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250" y="1129009"/>
            <a:ext cx="3095789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Take initial guess at a and b (zero works!)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Compute utilities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Exponentiate</a:t>
            </a:r>
            <a:r>
              <a:rPr lang="en-US" sz="2000" dirty="0" smtClean="0">
                <a:solidFill>
                  <a:schemeClr val="tx2"/>
                </a:solidFill>
              </a:rPr>
              <a:t> utilities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Compute choice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Compute likelihood of each observation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Take logs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Sum log likelihood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Let computer search to find a and b to maximize log-likelihood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27"/>
          <a:stretch/>
        </p:blipFill>
        <p:spPr>
          <a:xfrm>
            <a:off x="3572039" y="1439346"/>
            <a:ext cx="5527892" cy="27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712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Steps to Perform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76250" y="1206180"/>
            <a:ext cx="8296331" cy="5785820"/>
            <a:chOff x="122238" y="1404262"/>
            <a:chExt cx="7129462" cy="4972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37959"/>
            <a:stretch/>
          </p:blipFill>
          <p:spPr>
            <a:xfrm>
              <a:off x="122238" y="1404262"/>
              <a:ext cx="5483905" cy="49720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0760"/>
            <a:stretch/>
          </p:blipFill>
          <p:spPr>
            <a:xfrm>
              <a:off x="5551033" y="1404262"/>
              <a:ext cx="1700667" cy="497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02995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88521" y="527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Sweet Results!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6076"/>
          <a:stretch/>
        </p:blipFill>
        <p:spPr>
          <a:xfrm>
            <a:off x="964099" y="1168861"/>
            <a:ext cx="6694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675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57" y="1852351"/>
            <a:ext cx="3352800" cy="251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5" name="AutoShape 5" descr="data:image/jpeg;base64,/9j/4AAQSkZJRgABAQAAAQABAAD/2wCEAAkGBxQSEhUUEhQWFRQWGBYZFxYXFxQYGBcXFRcaHBkXGRUYHCggGholHBoZIzEhJSsrLi4uGB8zODMsNygtLisBCgoKDg0OGxAQGywkHyQsLCwvLCwsLCwsLCwsNCwsLCwsLCwsLCwsLCwsLCwsLCwsLCwsLCwsLCwsLCwsLCwsLP/AABEIALcBFAMBIgACEQEDEQH/xAAbAAABBQEBAAAAAAAAAAAAAAAAAQIEBQYDB//EAEgQAAIBAgQDAwkFBQYEBgMAAAECEQADBBIhMQVBURMiYQYyQnGBkaGx8CNSYsHRFBUz4fFDU3KCkrIHJDRzJWOTwsPiNVR0/8QAGQEAAwEBAQAAAAAAAAAAAAAAAAECAwQF/8QAKxEAAgICAgIBAwMEAwAAAAAAAAECEQMhEjETQVEiMmEUcfBSgbHRBCMz/9oADAMBAAIRAxEAPwCVFEUsUsV6xwDaIp8URQA2KIp1LFADYoinRRFADYoinRRFACRRFOiiKAGxRFPiiKAGxRFOiiKAGxRFOiligBsUU6KIoAbFEU6KIoASKIp0URQA2KIp0URQA2KIp0URQA2KIp0URQA2KIp0UUANiiKdFEUAMiinxRQBziiKWKWKQxtLFLFLFADYpYpYoigBIoinRRFADaWKWKWKAGxRFOiiKAGxSgagAEkzoAToBJOnIDnTgpJAAljoAOZ33OgAEkk6AAk1UcU8o0wzqttzMgtcX0sp2UH+xB5HVzqRsBllyqC/JcIORaxRFW2P4fNtbyQQyhmC+bqAcy/hgzHKQdqq6qGRTVomUXF0xsUsUsUsVZI2KIp0URTAbFEU6KIoAbFLFOiiKAGxRFOiiKQDYoinRRFADYoinRRFAxtFLFEUAJFEUsURQA2KWliigDnFEU6KIpAJFEU6KIoASKKdFEUAJFEVX4riwUwozDmZgezTWov74udE9zfrWLz406s0WKTLqKWKpRxl/up7zS/vl/uL7z+lL9Rj+Q8Mi5igKSQACzMYVRuT0H1AAJMAVUWeLXGZVFsFmIAUEliTsAOtM8o+Orh0KKQ1xgVcqZB62rZ/u5jM/pkADuxKl/yI19I1id7G+UvHlsIbdshncQ7g6Pr5iHcWQdzu5HQADKYOykm5iSxzKWAHQRDv0QaadI2G/ThXDmvN2t6SpOgjzvV0UVoDbJvs62i8pbIVABlyMAdCYWJBBkAQZIFcTnylTZ1qDjG0ajyc40cO3Y3/AOHManW20/BZ6TuSJ1m041wrJ9pb1Q6kDYeI/D8vVtjcVcHdUZTkVLeYBjmNtFUtLEmCVMeB8TV15OeVK2Sti7Lq/wDDCKSymNgvNTsPEjlMZ4crhLRWXGpRsIoim4t2Nt7tnI2Rj2lsT9mvIqfTUayRpMxprVQONP8AcX3mvS/UY/bOLxSLqKIql/fT/wB2vvP6Uo40/wBxf9R/Sn+ox/IvFL4LmKWKpv3y/wBxfeaP30/3F95/Sj9Rj+f8h4pFzFEVVLxoxrbHsbT5VKwfElfQ90+J0PtprPjbpMHjkvRLiiKeVpIrUzGxRFKGEkSJG4nUesUsUANiiKdFEUANikinRRFADYoinRRFADaKdFFAHOKWKWipsYkUsUoqPjMYtsd7fko3NJySVsaTfR1uuFEsYAqix/Ei8hZC/E+voPCo+LxbXDLbDYch/PxqOorhy53LS6OmGJLbFA+vlSgeug0h+t/rxrmNRSaVUkgASTAAAkkkwIA1JJMUhP1v4VLxOJXBIWP8ciIG9oEeav8A5pG59AabzDSsG6DiGMXBWyJBvsCrFT5o52kI5/fcf4RznN8O4cb7dteIy8l1EgbAdFHx+NP4dgWxD9rdBybKo0Bj0R+HqefvrSKvgfVI5baUTnWkaQh7ZwVfVHt+vr1UokHQjUQYJ2PI11ynoT7R+X1tXDFX+zEtMnQAFZY9AI/pHhWNWatnPE4nIABLMdFUEyT7tv5e1MViBg0JYh8TcBDH7g521PL8Tf5Rzlt7EfswN27riG0UD+zB9Feja7+jP3iIqcBg2ui5iLneVBIXkTsAB90a6c4jrXRGKitmEpOT/Br/APhxxRrTO2Ijs7nmsdCuu+uyHT3TtNWPlf5OdjN+0Psjq6j0PxD8Hh6Pq2peFWrrqe0Mnsw6QqhQqsqkE8h9ohG2geQNK0/kxx0KBZvkG2dEYjzZ9Ez6Guk9Y2PdmTadMEk1cTEx1p8Hwrr5feTV7hzG/he9hSe9bMsLJOnd5i0Tt906HlVLwnjaXjljK/Q6gwNYIquLqyLLWlI+tqAKSPrWoGLQRSDx+vGnC2TsPyA9ZoAlYXibW9DqNNDPwPKrF8a1w5U+zESzt6C82MbDkAO8SQBBquwuF10gtBJZtFRRux+6o9pOg1qm8ouOBR2NkmJlmOhZojO3Qxoq+iD1JNbwyTqr0ZyhFs2nkvird5nw9tBkXUNobisBq9wzrm0kDaABtNTL9goxVhr8COo8KxHkbbfCv2/pxAU7ZTqc3OT7xvvpXqatbxloOmhG/VW5yOnUbQQR4PFn4yr0GTC6sz8UV0u2ipKsII+p9VNivQTTOQbFEU6KIosQ2KIpYoigBsUtLRSsDlQBSxS5AdDIB3jeOdS2UVnEOKBJVILc+i+vqfCqG45YkkyTuetdeJO9kjR3DCQbaWmET0MHryqD+9D/AHeI/wDSt1588jybbOuMOPSJM+v4/Ol+udRjxQgElL4A1J7JNPbUy6bww5xIV+zXLmUC2biKw0uPb5IY3k9dpiOJVnMHxpTUdeMv93Ef+ktd7fGm5C+PHshp+lDQ9/B0PELeG7zMDeABVN2tyJDZd85GqjkCGPKqPC4dsW/aORkBgCeuuUHrzJ/lWmvcaYN/0yPMmf2bCzO5zEjzqqOCC8krcXLbEkHu92T5sA6+HSN4FDlrRUY72WyBQIGWBoADpHIe763oEfh+NNs8WVbgkSve0hSToYOvKegHOu+HcuoeIB2YQVJ+6SJCt4GD7qycXV0apq6I+KxS21k5Z5Abk9B9flVddxq2WL3e9fgFbaiezDCRpyYiDr1BPKboOQfHWCVRoJ0kKwInWn47yhxSOwHeUFu9NgQB96bY1qsckuyckW+ujIYGw2JY3bkhJ9/PKJ5dT4+7R3ACpQzlIIjKIA+gPdVTwcubrZ2Btu7MxV1fKzsSSMhjmSRt0q0xV1LZPfMAkBiYXTY5iY10+HtU27HHjVEi2FRIDM7MqhmKrKiczIBlHnMqEkkzkXaNVLE829w+j9dahLiU0OdYPPOIMaHWdfZUpDbKM2ZswIhY86TuNdfrrUtt7ZSUYqjUcC8pLYX9nxbDKwIVnAIyxBRxzEaSdwI5CvPPLDyZXB3Bi8Ey3cKHEhWzdixMZCRPcaYB5SAeROiwfGxZRktsBcYrqXUNADCMpBJGvwqu415X4hALdx7ihxqENs5lnmYUgeHjrWuOVGOSO7RwwmIzorjTMoMbxPjUiaq8P5TqqhR2gA2GSzoPfU+xxsuyqtu4S2om3Zyx94mfNptEne1bkxNTlU6KoBJmBsABqWJ5KNyTT4JaFUFm5CANBqeiqIknYamqPyh42tpTatHMzRnf70bacrY9FeZ7x5AKMbBv4OflBxsW1NmyZJgu5GrEbMQdlHopynMdTFVfAHsiXfvODIBBhejEtAJnxNduCcME9rdksdVB3/xGefMe+qjgC5swJRZy6uTl9uXWtFU9A04Kzd3OJo5tpatjOe6VlSTcJAKrLSTMe/rTuA+VS270WiM4nOkOoIB1Ekbg7ETG/WWcBwi/tlg58Of+YYwpvZplYABWM0xIrIcGb/nbkj0rm2vM1M8UY9DhkctM91It4u0LlvQx7VPMEDlqNpiQRoapHtlSQRBG4rO8G4s2GuZ0zZTGdTsw/IjcHl6pB3lxLeKtrdtHWPVB5qw5anbWJB2Ot4M9aZnmw+0UkURTmUgkEQRuKSK77OOhIpIp1FMBsUU6ikByilFMmnLSGVHG7MFI5hjt1cn51VkaTMQNyOQmauPKLTszJAyNJGg89tSeVUiEFe2vfwRJt22J+1K+m/MWgR7SIHMjzJwubSPRhKoJsGyhRdvQEGttCIzx/auN8k7D0j7Y6eRfHy2Mm4p7JgwZtNAQQM42IJjTlpyBrNYzE3MbdgTEzJHszEcugXltWgwmEW0oVfHWNzpJ+VEpKKpBGLltln5W8EPDz2toFsG3QZjh8x6c7JnTmsxtFV+Guq65lYFTsQPqPrpWr8m+OhR2GI1stKgsuig6ZSD6G/q1G2q43y28mrvCnOIwsthHOqyT2TEwFP4CfNbcHunlM0p9dlcnB0yZeJLN6zzjnXHHtFsR0JOsydR7oHxNJbuq4DiIfvDnvB39tO4nYItqxGjK0SCAdzueWoqIL6kXJ/SQ7AgaEg6EwyZszoSYadFgDSPRXfUidwdvtlXQrdNuy3eQArd1tsVDa3FaGnqWgGZMOzZMghLZ0t+nOvZbfxPED2134Ov/ADGH7trS/g9nE+cNf4mp6dfGu57VHCtbJTMDDHcgTM7jT8vjXDio7l/X0bmkeDVK/ZXK5gGKgamNu8f5VG4v5l/Q+bc/2nl9fCuBdnoPoy3A1DW9ie9d238weFX2Lw4XhuLeCJOFXveBtnp41R+T2IK2yQ7J3rmqkgx2Y8RWl4jiS3CsUTddxnww78kglbZ0JY7yD6zXe+jgXZjLxHY4b1t/uE1fW8MCYyuZa8JA01UDpVBfP2OG9b/7lrV8OxrC8qi9dA7W4AgZsvIx54gSelKHQ5kfy2shOJWbY9FcKo0Ho5BMeyq7yvH2lvn3Dy8aufL7/wDLICZMYeTtJhdY5Sao/LS0737KWwWdlYAAyTr9H31i/uRtF1FlbaVmYJbEu2w/M9AOtbngnC+wQIJuXWOvVm+6vRR+prl5PcFGHQeneeAzAElidkXnHz39TuP8XGHUopDXWBDEGQBztqfufeb0joO6NT7uuiWxnlBxlbKm3bIa4w77jY/hU/3QP+sidgKqOC8KZvtromdQDuT94zy6f0o4Jwo3WF29JB1APpHkT+Hw9XqOiCkjfn18fD6+NRkn6Rpjh7YsGefiI1/Xf6mshwrg1y2G7U27QOQZnYFR6woYkadK2BB68uv19eFNyn6I/M/WlRCbj0XOCl2O4U9i1ibd18bhciXrlxgFfMQwGUD7EayNdfbWZ4Hw+4uIa6VBtvmIYEGQTI08R1rTGfcPz+v61yJP1pVSytkxxKJ0LEa6+7x+v61P4Hxd8M8gEqdHQDQjqOWYcuR9U1XuD1+IpskTr8azNGekYmwl+2LtogyJH5qemumuo571TERodCOVUnAOOPhm+9bPnp4Hms6ZvDYxB6jZ4zDLeRbtkgggHTYjpPWZEnpBrswZ60zizYfaKaKKWKSu2zloKKKKAo4ClopLgkf1/Ig/GgCk8o7qFkN0xatqQVJy9q5ObKDPmAFSx5TG5FYviPELmMuhU1XSI0EDYx6KKNhy9dajiuLS26/tGDsvcygK47e5mUExBDAjXMYIBnMddzQYa+RiLhWxkt3GEQjqE0G2blMnU864JS7aO2Eeky2wGCFpconxOmpqTG2p58xSACJ009fs9vh/OurImVCD3mzaED0SOhPUe+uV7Ovo5+/31qPJ3jalThsVDWnGQF4YQdMjToVI018JMRGUxFzJ5xG8bHf1xp9c6XDcTtWizXUDqV7gKyA/4lLLGmYb7+FEexSja6HcW4R+7b+S3cD4S53kE5ntFj5niOkmSPEEnb27Qv8A7FCZ1OHJMjotsEmfGvL/AN6w9x2W0wZCAGGi94TlSYJjug6xygmat8Pihes2Ev2cMVtqeyVwrwrBSxGukmJHhWsXuzHIqVHpv7mX/wDXt+Hd9ns0pycJUGRYQEQQQIIK7EEcxyivL1v4ZTomCU84S3y9tdrWLskwBhJ/w2vzNVsz0bvyuQ2OHXSqgHNbMEkA/a2wdRtpXnVrGLeLaAEkyrRJHvII/WrPH8XNrC3QBYayBna0FtFXYREjrKr7hWDXihuEsy5cxBi2cgX/AAxt9damUbNYSo0Xam03/LkIwmTbgAE9Tl3pMXxe/dXJduM6EiUcypI1Ej1itZ5BeT2HxGHDLYu3CJkvfyjUmIAGmgG351J455O2LJhsGRJ0K4m4wJmcsZfy60+NCczAMQRHZWoWSBkBidTHSa7px6/ZAVblwLqYQgRtJiNeZ9lXeCsWcjZsE7MDMm+6jIWAEwvLUZojSaMVgsO4WLDWu9mXNfZmUDMpBWPvGJ/DS0HKypxOJW59tdIvXDEMYa4SNFAOWR6vXVrw3gxSb18rbZhu24X7qAd5uUkaGPCs9fupYvr2IIKsGZiQQMuuhA21IiOda7h9xbt26CudkIBZs28tByk81ynWdm8KjSLab6Ev2rQFxDfu27uZkLraUwo0ZUl9JMgtqSBplk1lOO8HwllO1F29dfMgysmUMOYzZzECTtyjSa1nlVhEu2rYcZpa6CefdCRqNfSPvrG42xhbGXtLbGZiC5GkdGHX51cZ3ojxtbLfC3VcBkMg+G0ciOR+vGngae2o3DMfYskhbSjNlABzsc9yez1aRrlO21JiOJqlpbzr9kxKqyySWAVtQxBAgj3+GkOEvg0WRExvb8fr69lMMAEUyxiBcRXWYYcxr9TUC35RWSG0MLBJYEAA6eiZnbl1pKLY3JIsWjSTSadf60795Jda3btoueShEEZn0ETHq1POotvito3jZgi4pZSI0lJkA+w6/wBaHCS9ApxZIaIjehVGmv176443iNuyAXBgmJAn4UYTyhsKxJUFAMzAhiwVoynYg6svvoUZPpA5RRItoNdfqPr630NtRgma2uKvrJJMWVKmY7wm4RrA26eFZbE48JbN24ncD9nKySHylohiOSsZGnqrktyzfTOFkGTqACCOcjX69lUlx2yZfXpM9EbFJcA8/tAqkkoqhw0gMQHMHun+Vc5pq2gsxz3OpJPiTqTS16MfpVHnvbCaWoA4vY1+1QEEggsAZBg6GijmvkOL+DuBSikApDWpmU/lAxFxN/4Y5f8AmXKrbl4qJgnf0fVVpx0faJv/AAxt/wBy5VVi17ms789txvXl5F/2P9z04f8Amv2H2Ee+r5AAtpe0utJ7qRJaNzoDoJPtqywHDMOjqP2qy/fCsGt3CrZlzELpAkL3XB0JMakCunktZPY44TZJOEI7ty0wnsmEsVMBfE6b1SYSye0XvYfz8Ptdsk6JroDv0rRRS6MXJvs48dsNh7zWWWSIJOrZ1MMhECZIIEHYqfA1T37jTlcsTqGKCJIVu7KmDpGvgfAVuPKrh+fHkA2u/wBhozJm8wT3TJ5CNPhWCxyOxJyxrABjuqCSAWB1hSYkaxWTjR0wm2iDmzC6Q2Y6zqdBoeRgmekwelaLi2CC4bh5EEjC3GKljJL3nHdmYHwrL2MQRIBO2nqOp3A5STI6eBq6t4lntWAxkWbWQEhp+0dnAk7CHA000HhVJGbdkd7gWfszoFJ740zAaeZXS0skDszOYAjMpgaa+brvUvDW1fMjD7h9Ui2BB9hrrbwbAq5gh3XbrCTI9tVe6/nslx1dfzX+zngLCjhOOMD/AKjCiY5DtCB7yffWetCBzrV4NZ4Rjf8A+jDfJqrcHwFmRWzecqtGU6ZlBjepbS7KimzT8D8ocRhMLbFi52YcEscqtGsA6qeoraf8WMW1q3bKwua6ql4UtGVjlUspyawcwYHunxrJ4PCqmEtA9vmDXFzWeltrZ16ak+ya0X/FhlItxbYnt0GdUIbMEuEd5hGSJ11E9Iq5PRlWzyx+LXGjvQ6hg2ghlYsSQgGWCDrA3WTrt17a4i/xD2gUaNqSO6ANZnn4aewNfA6I4JJObTKAygMynNl2zSNY61N4vhDbVHVVFvIQV0Y5ystIAA0LHvb67DQVgrNopWQb6KzkBicwmZ3YrqAVXTWInTQSdyLLye404vopLMLhymcskudGJ8JHsqjd1VmZdI0IkGZUzMHnA1keG5m0s37aXLdxbYKI0kA6mNcxU6ghVnXqTVJqqaNJcvTNdxTE57VogEHtL4IOkELZkePr5z0rD+WZMWZ6v1/BVvjccRdgx2ZuErACEl4DEjfN3RqeSiqXywQDson09/8AJ1pY/uROT7Wdu279sZlH2mE0NpWMHtfSKmJ68o8asvLO0q8KwWXZiGJgLJaxbJOUAADppsKr14vctMiLedFL4YQttGnP2k6sQROUa8o03q18vL5ucLwLsSScpkhQT9gneygkCZmOU1v7RzIZwSewt7bDp1+t/wBKxuHbu39VHdXVhmUd5d1gyPCDWt4PHY29xpyHQmspgb5tds6HKUVSDlUwQw9FtD7ajH2zXJ0jbeQarcxbyyNka6wC21WGlAJOQbFgZrOIf/FLsf32I/8AkrZeQvFLlzF3FNx7gD3UINu0gULds65gZMAkdTm8Kxtof+J3v+9iPiblNvsmPaJHlgCLImPP/LaqjtYF3v21+ws+daDkd61qTkMjlHq6VbeWA+zX/F+X9asOBvcWw5tuFy27bmVQwABJ1UkiF2pQdQHk+4s/LewqcNUr6d9WOgGptXegFUnk3Jwqx+L5mr7y9xBucLssZ/jLqQBmizdIIA9fwrPeT3/TLqROb/camX2f3Hj+49JxWJS2ud2VU07zEAamBqdNSRVJi+Lrdw7gQlxrZYIzCckwSD5pI5gEwYk6isb5QYpbzDvv6PaAKjJPeMcriqTrBkDMdDBFUmIHfDIRcC6sDkMjNPnRvIEkICfiep5E1o51AnPrRUH9vu8kOmhgHcb6EyPjRXJxOmz2WaRdRI1FUHljjilrIpgvvy7vTprtWAXHtYlkuEQVaM5A92YgyeWnPeu6eZRlxOGOO1Z6Rx6O0T/tjnH9pcqoxJ7o6z1npU3j+ME2mgHNZDcjvcfSdZ3qpu31IhgOe8Hl4iuHI6yN/k9DFG8aX4NR5KYDs0xQuqtsXMPkBDoWb7MggDOYbXQaVU4Thl4OhNm2AHsEntregRe8f4vL8+dUxNr+7TbovT/DQxsjVraL6o+UUeUXhXtmn8sbFxsRcu2grKq2iGFxZJW1BAAaT6wCZ67VhMfiJdmYhpLzIgFvVOwMaT4VOxDIJKqDI0OVDvGs5fr5QbVgXbbKwhgSuvdkbydOsCfDfWKTlbLjHiqKbGL9oWjMpOkzrMkCVifV7KtLKq2HnUsEImV2BJGmjDz456DQwTUriPBmUsiHMc6nNBjKLQ0GUHUExv6NWlxrV3DWLKuS9qx2bKobKpN13JnL3j3gJPMeJmuRCi7InB1GWY5W9f8AJb/U1oeFGf2adYvf+22fnVHg3VO4skiNJ17qhdsnh8al2uMkFFtqC6OWhiwnzeifhHxrBpuVnSpLhRO4Bh0PCrwYCGv2s2p1jtYn3Codq+hZlEDLplMggDQacttqkcMxXY4BrPe7RrqsQEJGVc2zaQTm6HaoD5EILhkzN3SYGpkidI+vVVz2zKGls02D4NdxOFU2rauqPiMxZwoWSh+8v3T7uVa//iBwt8StpbSBymJt3NTACqrS0yOu3jWTscWFrgmJAMPcvNZEb98y3q+zDa1pPJDia38Hh7jkStvI5YjR7ZCEknmchNbX6OV9mY4jwW8Vt2exg27bZ2JEAXLpK6loeYPXVY00ms8qMGyYe0rgnTNmBB/iBDIB5CfYI1Fep4jBJdWGRGWDocpUyCDI2YeBmvLfKh2skI4L20Ny2O8HZsiIvaZZ7q5QNBBnNA2mJGuPbMReR1c5nnLEGAJMQFPPl5v4ecU7D4ts0l2Ck6ABWBuZcveY6a6qTyGsGpGOjtmKd7UdIHcBMs2i7k0xcMO9KSFtlhIOXPbExJGqsfDnPKaEat0idab7NWkqqtcIJEhI7NlA19HUDTdjyiGcW4bcxCWimUFc+bNIksVjkfu1yTEZoQgZWLkMO6R3UOi95YDK+kyA/IEGp3CMYCCmhKwOUnQdfnS2toTqWjph8LbmXxGItlWtd21YdlIs5pGbOshs3TkKk+Vt5cThcLhrBuM1kd+5ettbzRbVZmWgkiYPU00YuCFMTMk5Rt4GKTE4kwYHMbKv6UvI+yfHEMBb7O2isASoAMEkczuaoMPwVl7QO4VXyrmQM7ATM5RHIdeYq8fGMFJIj/KswY8NKbZx2fQR/pX5R9R4UlNraG4xejQeT/EsLhrzXTfxFwMX7jWGABcoRBNw7ZOnpe/H2ME37Y+I7vZvcuuB3gwDl8sqQIOvX1VY4nF5TERtGichrTlvETtGnJfbyp82JQjZF8oMC19AtvKCGk5iYiPAHWm4KwLX8S+6FhaQqlp7gUIpJKtmWSTppyJqVZ4hnzAMNDzA2931pTMdiCWQEjV/DQZW6URm0qCUVLZZ+V2Ps4nB2sLh2dri3Q2a5bdVIFu4p170Hvc+lZ8ZsNYRDlzgtJBaCCSQOXh8asLF06jSBETGmny0qi43fNxyZAI0GnjvEax6x+jTb0Ka4lViO84bKA/nGCQCDGhMyTt41oMLYCKGyCWGpUxspI21Mxy51TYPDqzlSZ7pzTHqGk6DYRVzevIqwX7wUARqZBAMDWBVt+jCytSxl83ZiWhmeRPqPt9tJRiLbMZW2GA0zOyyY56UUNIfJl15SYrPeeHgT53LKI038D8azwuydApAmWJ725JJA0MzpHWa0q8P1JY5gREMojx5jXl4V17G2Pu6wIkSQNhAExv8ax8qtsdRRR8GuXsjLlIUD7NSGhBLFonxJ9oNWWFsXOzzO6sWkqMsQADuefu5ip6uI0B58tO9rzJFNyxBCgcum520j6NRLJfRSyUUr4LEOWMZYHdAMgnQjY6DXU+Bq3t4EBFDgsxXKTAgaDURt4HXblNPJPUe6g2zzJPwqJTsFkr0chgO7k80CI2k6Db4008PVhEFJO+Ze6DuI2jl8fA9MnSkYHbejkx+Z/BMfBpCEqHKplBk66wTlzQdtdOQqLg+GZXLlQS0yCCyjaNPX8/CnXkgJrPc1ABMd9z7P5VwM8tvZTbYlm/BIThqi41zL3oOkSup3Hh4eqotvBOGLEDqAZGpkwREQJ2mNPcB293j+ldgz8yR7fymnHI0NZ6I9rC3u0ViqZRqVzaMII2ynwO+/vqVjcMtwKHRdTIUSAYOmo1P9aZ2uplp9s/Gk7YTux9VEsjbsHmsjYPhpSS6gjQEKxmR7x+nym2MGAH9Wg3iNdNYJJ1OlM7UTz+P6043DGin1zpUyly7J8g5cGxktcbzdlJURPTkZ5a6H3c8Vhsw1aFAgCASCPVrO+3Wgo58KTsdPO91HIazEC/hyHkaLljXqoIDHedvXqOtJicQTKxmAEAASoYyJUTv3j+mhFTzbtjvZpYbAkgncAQd+VcLeEkM1szCsWWTyaN9xrrtzWtYyNOehuFtFQA2U5fYQToWzbsdtemXQ6V2wXClVy+aTAjoBzjQa6nlSqrDZDB6xCxO3hEfzrojXDAIEgb1MpGbyL0SL+HD6QuXkCxkQekGOukU+zb382dNT7eXuqMwIHeI93xrn3PvE+qfymsq1QvKztiMMWESuZpk65f9u8+qn28ORAREURBGsx1BGh9vtjlFzpyzH69lKtwck+vcafqg8v4O1zAhyCwzDpMdNzv7q73bRYEQAMuhE6GNR6vXUZSx2T307s38BQ9ux+X8EC/w5ranIc5OsEqDAHU6TM++ulrA9o0ujIwgkyhU9NjPPmKl5CN2NJnHNz8/hFX5HVA8tqjjxJSASgJM8gSY30AGu3Kqe3ba4D3HVubXFge8iRoAPZWgNxfxGOv84pP2kcgff/I045aVDeWytsYbKMxAHILA1A8SBzqPcds5Itmds0pMGJOY79YGkeJqzv4xiYGvXc8+Q0+hVHfxCkg53+9DJGnNRmjSRyPWtoX7Mm7ZEv4sg99ryt4QAfEAKRHKZO1Fd7mIug923mB1lnAInWID/kKK1EXlzEJoVttlJaHuyDl1ChVJ2kdBtyE0va21yqhUNvCxOhkkELt3hqPyrndsMY2/0zOkaya6LZIAggR0QDSNBNcXFGnFjlghfPlcpjVSczBpJEaydCOXjRdVLYYkIBBIzNm5nXmARI0I+QrkbRky7HrqBvtynQfKmJw1J83N/iJbbwOnwopfIV+xJVi2UqUgDkqgHQyZ5789qDZ6uSNB0AiNh8PHal7NuQ+dHZHmY+dH0ou4DrVtUEDWfX8J2obEax6tp/KkKL1n2k/EU+wBqBEAHl0BO/qB91HJA8i9D7xJCEaAoRJ0Ih3gxuaVtP6TPxptxu4kA+kOmgj9TTAGOoA/pUydmUpWOymedBsdW+Z+dORTG4Hv/IVya0NyR8AfeakkRlQbEewH8hTe0XkJ9cU0OkmZHrkg9NRvXLEcRCDRCx5BY3+fwp0xEo3WJ7qe7UflTgr+r3f1qmPFr5nLZPhox/Sadnxz7IEEfhH5zV+N/gLLgYU7k8un6039lTn8/wAhVI3BcS5790DxLv8AKK6DgrRDX58BmPyINHBf1AWri2Nl5EbfrT7VzRgFJlQDrPpKZI9g+pqqtcJVdmJHTKQPi1WmCAClYGisRPURGkevnzoVLpjTfQ3ver3D5mnC0zbn4n5CjM7DRfh+tM/Z3PnGPCf00qBHTsFUd4nx2Hxpma36/wDUflT7eCjcx6tKGFseJ9p98UAJ26jZPl+tKcUTsp+J+ApjXlWNFHryj4zXG7j1GkqP80/AUJWBIXtDyj3D50HDsdz8T8qh/vJfvjwEa/HWlOMSO9cA8J19wp8X8ASv2UDziPgPiaaETrPtJ+VR0xdk8z/oOvtNdsPdttuH9v8A9dvbQ0wOgZfu/L86abn3YHt/IV2Dp0+H6mut1wFB6g7CNiRA9kGkrsZRcTuGcrGOkOFO2kazqZGx05HlW4p7bjRFu6Anv5QojzZX3aRynxs8RirbblSMw1IMSJWJmTXG4yKM2mUMVlQCe01Mc9dJ9ldkWxlFi+xBGa2QYGnaLy05L4UVY3uJODIZFVoZZts5ggDUgeB91FaWFGl7VY82faaUMfuD16frRRXnCHKW5QPfQUI3Pw/Q0tFAHNmHOT6yaSV5A/CiigZ1sMh3U+/lXa6fNCiACSZA1GkDQ685JoooUqGpUJcZzoGHPqI9wpLCsCSWkGdI9YkHTr8KSinzY+TY+6F01Mb7muCuk7T7J+dFFIka95eg+vYaVMQeQHsBoooYh9wv1j3fzrmLROuY/H5UUUAC2EnQk68hGvtpbiqN5PhJ/ICiigRLt4cEAgCPHX1x7I+NdLV0LI5ZWEeIB9kTRRVxR0KCoi3sRG5AHqprGQCST4aClopuKRE4pdEZ7VzdYAHJlXn4hiahNhrp/tvYJA+VJRS5UZEd8AWPeYk9Qzb+0RXL92D0idfEn8hRRVeSQqJdrgagaz8D7p1FdsPwsLtm9uX9DRRUPJL5GSv3d4L9evSnmwVPT1afKkoqbsBBp7OtS0vjYj5H4GiigpOtik2yZIBPioNJkXLCQsmfNHSBHj66SinyaL8jBbIG3+1dfGiiijkxeWR/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8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476250" y="741362"/>
            <a:ext cx="6775450" cy="584775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 bwMode="auto">
          <a:xfrm>
            <a:off x="1142365" y="865392"/>
            <a:ext cx="557915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i="1" dirty="0" smtClean="0">
                <a:solidFill>
                  <a:schemeClr val="tx2"/>
                </a:solidFill>
              </a:rPr>
              <a:t>Choice in a Conjoint Task</a:t>
            </a:r>
            <a:endParaRPr lang="en-US" sz="1900" i="1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70901" y="4204083"/>
            <a:ext cx="2122715" cy="12311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Honda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200HP V6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$25,000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786" y="1513797"/>
            <a:ext cx="362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purchase this vehicle?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99115" y="5674687"/>
            <a:ext cx="195942" cy="163285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0485" y="5674687"/>
            <a:ext cx="195942" cy="163285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746" y="5891963"/>
            <a:ext cx="537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3401" y="590292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5138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1" y="2413523"/>
            <a:ext cx="2081892" cy="21544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a:  -48.471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b:     0.07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Note the probabilities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39543" y="1251857"/>
            <a:ext cx="794657" cy="52531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67" y="925029"/>
            <a:ext cx="6656033" cy="57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927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The Role of the Intercept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101" y="1436914"/>
            <a:ext cx="778173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Does it matter where the intercept is placed in the model?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09272"/>
              </p:ext>
            </p:extLst>
          </p:nvPr>
        </p:nvGraphicFramePr>
        <p:xfrm>
          <a:off x="4293183" y="2386659"/>
          <a:ext cx="2759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3183" y="2386659"/>
                        <a:ext cx="27590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39769"/>
              </p:ext>
            </p:extLst>
          </p:nvPr>
        </p:nvGraphicFramePr>
        <p:xfrm>
          <a:off x="4277308" y="3210408"/>
          <a:ext cx="13954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9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308" y="3210408"/>
                        <a:ext cx="1395412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1640" y="2489816"/>
            <a:ext cx="22522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640" y="3272686"/>
            <a:ext cx="22522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Not H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3450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5" y="2269685"/>
            <a:ext cx="7896988" cy="3223249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" y="1368337"/>
            <a:ext cx="596537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happens if I put the intercept on “Choose Not H”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6571" y="2269685"/>
            <a:ext cx="1338943" cy="39731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2788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938"/>
          <a:stretch/>
        </p:blipFill>
        <p:spPr>
          <a:xfrm>
            <a:off x="2823438" y="1107602"/>
            <a:ext cx="6091962" cy="3562369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1" y="2413523"/>
            <a:ext cx="2081892" cy="21544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a:  48.44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b:     0.07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Note the probabilities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851" y="5104805"/>
            <a:ext cx="8127546" cy="15388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Where you put the intercept does not matter (up to a rounding error)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Put it where it is most convenient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Some software won’t even give you a choice</a:t>
            </a:r>
          </a:p>
        </p:txBody>
      </p:sp>
    </p:spTree>
    <p:extLst>
      <p:ext uri="{BB962C8B-B14F-4D97-AF65-F5344CB8AC3E}">
        <p14:creationId xmlns:p14="http://schemas.microsoft.com/office/powerpoint/2010/main" val="103479263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The Role of the Intercept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101" y="1436914"/>
            <a:ext cx="778173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What happens if I run a model with only an intercept?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26730"/>
              </p:ext>
            </p:extLst>
          </p:nvPr>
        </p:nvGraphicFramePr>
        <p:xfrm>
          <a:off x="4647099" y="2282659"/>
          <a:ext cx="13954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4" name="Equation" r:id="rId3" imgW="583920" imgH="253800" progId="Equation.DSMT4">
                  <p:embed/>
                </p:oleObj>
              </mc:Choice>
              <mc:Fallback>
                <p:oleObj name="Equation" r:id="rId3" imgW="583920" imgH="2538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7099" y="2282659"/>
                        <a:ext cx="1395413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91129"/>
              </p:ext>
            </p:extLst>
          </p:nvPr>
        </p:nvGraphicFramePr>
        <p:xfrm>
          <a:off x="4676970" y="3124883"/>
          <a:ext cx="13350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5" name="Equation" r:id="rId5" imgW="558720" imgH="253800" progId="Equation.DSMT4">
                  <p:embed/>
                </p:oleObj>
              </mc:Choice>
              <mc:Fallback>
                <p:oleObj name="Equation" r:id="rId5" imgW="558720" imgH="253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6970" y="3124883"/>
                        <a:ext cx="1335088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01431" y="2403762"/>
            <a:ext cx="22522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1431" y="3186632"/>
            <a:ext cx="22522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Choose Not H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8526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8"/>
            <a:ext cx="7535636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30" y="1778311"/>
            <a:ext cx="6204777" cy="3372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0" y="1037878"/>
            <a:ext cx="753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happens if I have only an intercept in the model (i.e., no GMAT)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4111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1425899" y="967985"/>
            <a:ext cx="5704553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924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8"/>
            <a:ext cx="7535636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1139" y="2296668"/>
            <a:ext cx="216625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a:  -0.2877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Note the probabilities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39" y="1037221"/>
            <a:ext cx="753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happens if I have only an intercept in the model (i.e., no GMAT)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23" y="1780210"/>
            <a:ext cx="6204777" cy="29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8978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76250" y="64338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Binary Logit in XL Stat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5724" b="21031"/>
          <a:stretch/>
        </p:blipFill>
        <p:spPr>
          <a:xfrm>
            <a:off x="2784087" y="1338419"/>
            <a:ext cx="3917795" cy="50771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092498" y="3412273"/>
            <a:ext cx="2062976" cy="234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590489" flipH="1">
            <a:off x="4820008" y="1214576"/>
            <a:ext cx="318556" cy="68047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4325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9773" b="12086"/>
          <a:stretch/>
        </p:blipFill>
        <p:spPr>
          <a:xfrm>
            <a:off x="4459080" y="1107464"/>
            <a:ext cx="1169019" cy="5652273"/>
          </a:xfrm>
          <a:prstGeom prst="rect">
            <a:avLst/>
          </a:prstGeom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76250" y="524464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Binary Logit in XL Stat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2238" y="116027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0058" t="30958" r="50894" b="26393"/>
          <a:stretch/>
        </p:blipFill>
        <p:spPr>
          <a:xfrm>
            <a:off x="5823856" y="2650920"/>
            <a:ext cx="3320144" cy="274204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5628099" y="3120961"/>
            <a:ext cx="2062976" cy="234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28099" y="3787767"/>
            <a:ext cx="2062976" cy="234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9486" y="2960914"/>
            <a:ext cx="2917371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Select “Choose H” as response variable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Select “binary” as response type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Select “GMAT” as 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Select “Logit” as Model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No need to compute utilities or probabilities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0033" t="30851" r="50309" b="26136"/>
          <a:stretch/>
        </p:blipFill>
        <p:spPr>
          <a:xfrm>
            <a:off x="5754029" y="3606092"/>
            <a:ext cx="3389971" cy="27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042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Data for Respondent 1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2" y="1468765"/>
            <a:ext cx="7334821" cy="3332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222" y="5271796"/>
            <a:ext cx="733482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would like to say something about the probability of the respondent buying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also would like to know how does the probability change when an attribute level changes (i.e., Toyota vs. Honda or $27K vs. $25K)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7782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64338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In XLSTAT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0" y="1358457"/>
            <a:ext cx="6517585" cy="1343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0" y="3099777"/>
            <a:ext cx="7167314" cy="32868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099458" y="2205518"/>
            <a:ext cx="838200" cy="49617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18315" y="2449286"/>
            <a:ext cx="783771" cy="25240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46213" y="2205518"/>
            <a:ext cx="1088569" cy="6225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3373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447448"/>
            <a:ext cx="6775450" cy="358096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Results of ML Estimation of Logit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60780"/>
            <a:ext cx="8793162" cy="224227"/>
          </a:xfrm>
        </p:spPr>
        <p:txBody>
          <a:bodyPr/>
          <a:lstStyle/>
          <a:p>
            <a:r>
              <a:rPr lang="en-US" dirty="0" smtClean="0"/>
              <a:t>DISCRETE CHOICE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1" y="2413523"/>
            <a:ext cx="2081892" cy="21544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a:  -48.471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Estimate of b:     0.07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Note the probabilities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39543" y="1251857"/>
            <a:ext cx="794657" cy="52531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67" y="925029"/>
            <a:ext cx="6656033" cy="57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1740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for Discrete Choice Models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7299971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OLS is not well suited to the analysis of discrete choice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By combining behavioral and statistical models we can compute the probability of observing discrete outcomes (i.e., probability of enrollment) conditional on relevant covariates (i.e., GMAT score)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parameters are estimated via Maximum Likelihood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likelihood and choice probabilities are invariant to where the intercept </a:t>
            </a:r>
            <a:r>
              <a:rPr lang="en-US" smtClean="0">
                <a:solidFill>
                  <a:schemeClr val="tx2"/>
                </a:solidFill>
              </a:rPr>
              <a:t>is specified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with only an intercept returns probabilities corresponding to the observed frequency of choice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775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Just Do OLS for Respondent 1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2" y="1478357"/>
            <a:ext cx="5710501" cy="31036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2255783" y="5042315"/>
            <a:ext cx="4634875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229" y="5158311"/>
            <a:ext cx="48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Are beta coefficients marginal probabilities?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461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61" y="1887444"/>
            <a:ext cx="3274021" cy="386688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Just Do OLS for Respondent 1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88264" y="1887444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3524" y="2008159"/>
            <a:ext cx="409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Are the predicted values probabilities?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88264" y="2950575"/>
            <a:ext cx="3896508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5287" y="3066571"/>
            <a:ext cx="374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Does more data solve the problem?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1271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OLS Regression:  All Respondents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9" y="1920702"/>
            <a:ext cx="5710501" cy="310368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255783" y="5263488"/>
            <a:ext cx="4634875" cy="57054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3229" y="5379484"/>
            <a:ext cx="48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More signal in full sample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915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50" y="1797467"/>
            <a:ext cx="2324555" cy="4542694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OLS Regression:  All Respondents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87405" y="3314945"/>
            <a:ext cx="2895600" cy="99579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2005" y="3430941"/>
            <a:ext cx="482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Max predicted y:  0.88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Min predicted y:  0.14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87405" y="4776504"/>
            <a:ext cx="2895600" cy="99579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1619" y="5072855"/>
            <a:ext cx="48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Am I lucky or am I good?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5481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2238" y="234950"/>
            <a:ext cx="8793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BINARY OUTCOMES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74222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OLS Regression:  All Respondents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10" y="1580424"/>
            <a:ext cx="5498090" cy="48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6889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344B9"/>
      </a:dk2>
      <a:lt2>
        <a:srgbClr val="676767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2D7DFF"/>
      </a:hlink>
      <a:folHlink>
        <a:srgbClr val="00007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8601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7901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FE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600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86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F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41178</TotalTime>
  <Words>1217</Words>
  <Application>Microsoft Office PowerPoint</Application>
  <PresentationFormat>Letter Paper (8.5x11 in)</PresentationFormat>
  <Paragraphs>250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Times New Roman</vt:lpstr>
      <vt:lpstr>Wingdings</vt:lpstr>
      <vt:lpstr>Blank Presentation</vt:lpstr>
      <vt:lpstr>Equation</vt:lpstr>
      <vt:lpstr>PowerPoint Presentation</vt:lpstr>
      <vt:lpstr>PowerPoint Presentation</vt:lpstr>
      <vt:lpstr>DISCRETE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CHOICE THEORY</vt:lpstr>
      <vt:lpstr>DISCRETE CHOICE THEORY</vt:lpstr>
      <vt:lpstr>PowerPoint Presentation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DISCRETE CHOICE</vt:lpstr>
      <vt:lpstr>MARKETING ANALYTICS</vt:lpstr>
    </vt:vector>
  </TitlesOfParts>
  <Company>Anderson Fieldstudy Team BioMed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Sonnier, Garrett P</cp:lastModifiedBy>
  <cp:revision>2379</cp:revision>
  <cp:lastPrinted>2003-03-12T22:20:00Z</cp:lastPrinted>
  <dcterms:created xsi:type="dcterms:W3CDTF">2001-05-16T12:53:39Z</dcterms:created>
  <dcterms:modified xsi:type="dcterms:W3CDTF">2022-09-06T14:42:17Z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>010516BE_AOX_011v5</vt:lpwstr>
  </property>
  <property fmtid="{D5CDD505-2E9C-101B-9397-08002B2CF9AE}" pid="6" name="DocIDinTitle">
    <vt:bool>false</vt:bool>
  </property>
  <property fmtid="{D5CDD505-2E9C-101B-9397-08002B2CF9AE}" pid="7" name="DocIDinSlide">
    <vt:bool>false</vt:bool>
  </property>
  <property fmtid="{D5CDD505-2E9C-101B-9397-08002B2CF9AE}" pid="8" name="DocIDPosition">
    <vt:i4>0</vt:i4>
  </property>
</Properties>
</file>