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7589525" cx="10698475"/>
  <p:notesSz cx="6858000" cy="9144000"/>
  <p:embeddedFontLst>
    <p:embeddedFont>
      <p:font typeface="Roboto Mono Medium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90" orient="horz"/>
        <p:guide pos="33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MonoMedium-regular.fntdata"/><Relationship Id="rId11" Type="http://schemas.openxmlformats.org/officeDocument/2006/relationships/font" Target="fonts/RobotoMonoMedium-boldItalic.fntdata"/><Relationship Id="rId10" Type="http://schemas.openxmlformats.org/officeDocument/2006/relationships/font" Target="fonts/RobotoMonoMedium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250" lIns="116250" spcFirstLastPara="1" rIns="116250" wrap="square" tIns="116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pharmaverse.github.io/admiral/reference/convert_dtc_to_dt.html" TargetMode="External"/><Relationship Id="rId20" Type="http://schemas.openxmlformats.org/officeDocument/2006/relationships/hyperlink" Target="https://pharmaverse.github.io/admiral/reference/derive_var_merged_summary.html" TargetMode="External"/><Relationship Id="rId42" Type="http://schemas.openxmlformats.org/officeDocument/2006/relationships/hyperlink" Target="https://pharmaverse.github.io/admiral/reference/impute_dtc_dt.html" TargetMode="External"/><Relationship Id="rId41" Type="http://schemas.openxmlformats.org/officeDocument/2006/relationships/hyperlink" Target="https://pharmaverse.github.io/admiral/reference/convert_dtc_to_dtm.html" TargetMode="External"/><Relationship Id="rId22" Type="http://schemas.openxmlformats.org/officeDocument/2006/relationships/hyperlink" Target="https://pharmaverse.github.io/admiral/reference/derive_vars_extreme_event.html" TargetMode="External"/><Relationship Id="rId44" Type="http://schemas.openxmlformats.org/officeDocument/2006/relationships/hyperlink" Target="https://pharmaverse.github.io/admiral/reference/impute_dtc_dt.html" TargetMode="External"/><Relationship Id="rId21" Type="http://schemas.openxmlformats.org/officeDocument/2006/relationships/hyperlink" Target="https://pharmaverse.github.io/admiral/reference/derive_var_merged_summary.html" TargetMode="External"/><Relationship Id="rId43" Type="http://schemas.openxmlformats.org/officeDocument/2006/relationships/hyperlink" Target="https://pharmaverse.github.io/admiral/reference/impute_dtc_dt.html" TargetMode="External"/><Relationship Id="rId24" Type="http://schemas.openxmlformats.org/officeDocument/2006/relationships/image" Target="../media/image9.png"/><Relationship Id="rId46" Type="http://schemas.openxmlformats.org/officeDocument/2006/relationships/hyperlink" Target="https://pharmaverse.github.io/admiral/reference/" TargetMode="External"/><Relationship Id="rId23" Type="http://schemas.openxmlformats.org/officeDocument/2006/relationships/image" Target="../media/image1.png"/><Relationship Id="rId45" Type="http://schemas.openxmlformats.org/officeDocument/2006/relationships/hyperlink" Target="https://pharmaverse.github.io/admiral/reference/impute_dtc_dtm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harmaverse.github.io/admiral/reference/derive_vars_merged.html" TargetMode="External"/><Relationship Id="rId4" Type="http://schemas.openxmlformats.org/officeDocument/2006/relationships/hyperlink" Target="https://pharmaverse.github.io/admiral/reference/derive_vars_joined.html" TargetMode="External"/><Relationship Id="rId9" Type="http://schemas.openxmlformats.org/officeDocument/2006/relationships/hyperlink" Target="https://pharmaverse.github.io/admiral/reference/derive_expected_records.html" TargetMode="External"/><Relationship Id="rId26" Type="http://schemas.openxmlformats.org/officeDocument/2006/relationships/hyperlink" Target="https://github.com/pharmaverse/admiral/" TargetMode="External"/><Relationship Id="rId25" Type="http://schemas.openxmlformats.org/officeDocument/2006/relationships/image" Target="../media/image3.png"/><Relationship Id="rId28" Type="http://schemas.openxmlformats.org/officeDocument/2006/relationships/hyperlink" Target="https://join.slack.com/t/pharmaverse/shared_invite/zt-yv5atkr4-Np2ytJ6W_QKz_4Olo7Jo9A" TargetMode="External"/><Relationship Id="rId27" Type="http://schemas.openxmlformats.org/officeDocument/2006/relationships/hyperlink" Target="https://pharmaverse.github.io/admiral/" TargetMode="External"/><Relationship Id="rId5" Type="http://schemas.openxmlformats.org/officeDocument/2006/relationships/hyperlink" Target="https://pharmaverse.github.io/admiral/reference/derive_param_computed.html" TargetMode="External"/><Relationship Id="rId6" Type="http://schemas.openxmlformats.org/officeDocument/2006/relationships/hyperlink" Target="https://pharmaverse.github.io/admiral/reference/derive_extreme_records.html.html" TargetMode="External"/><Relationship Id="rId29" Type="http://schemas.openxmlformats.org/officeDocument/2006/relationships/image" Target="../media/image2.png"/><Relationship Id="rId7" Type="http://schemas.openxmlformats.org/officeDocument/2006/relationships/hyperlink" Target="https://pharmaverse.github.io/admiral/reference/derive_extreme_records.html.html" TargetMode="External"/><Relationship Id="rId8" Type="http://schemas.openxmlformats.org/officeDocument/2006/relationships/hyperlink" Target="https://pharmaverse.github.io/admiral/reference/derive_extreme_records.html.html" TargetMode="External"/><Relationship Id="rId31" Type="http://schemas.openxmlformats.org/officeDocument/2006/relationships/hyperlink" Target="https://pharmaverse.github.io/admiral/reference/derive_vars_dy.html" TargetMode="External"/><Relationship Id="rId30" Type="http://schemas.openxmlformats.org/officeDocument/2006/relationships/hyperlink" Target="https://pharmaverse.github.io/admiral/reference/derive_vars_dt.html" TargetMode="External"/><Relationship Id="rId11" Type="http://schemas.openxmlformats.org/officeDocument/2006/relationships/hyperlink" Target="https://pharmaverse.github.io/admiral/reference/derive_extreme_event.html" TargetMode="External"/><Relationship Id="rId33" Type="http://schemas.openxmlformats.org/officeDocument/2006/relationships/hyperlink" Target="https://pharmaverse.github.io/admiral/reference/derive_vars_dtm_to_dt.html" TargetMode="External"/><Relationship Id="rId10" Type="http://schemas.openxmlformats.org/officeDocument/2006/relationships/hyperlink" Target="https://pharmaverse.github.io/admiral/reference/derive_locf_records.html" TargetMode="External"/><Relationship Id="rId32" Type="http://schemas.openxmlformats.org/officeDocument/2006/relationships/hyperlink" Target="https://pharmaverse.github.io/admiral/reference/derive_vars_duration.html" TargetMode="External"/><Relationship Id="rId13" Type="http://schemas.openxmlformats.org/officeDocument/2006/relationships/hyperlink" Target="https://pharmaverse.github.io/admiral/reference/derive_param_exposure.html" TargetMode="External"/><Relationship Id="rId35" Type="http://schemas.openxmlformats.org/officeDocument/2006/relationships/hyperlink" Target="https://pharmaverse.github.io/admiral/reference/compute_age_years.html" TargetMode="External"/><Relationship Id="rId12" Type="http://schemas.openxmlformats.org/officeDocument/2006/relationships/hyperlink" Target="https://pharmaverse.github.io/admiral/reference/derive_extreme_event.html" TargetMode="External"/><Relationship Id="rId34" Type="http://schemas.openxmlformats.org/officeDocument/2006/relationships/image" Target="../media/image4.png"/><Relationship Id="rId15" Type="http://schemas.openxmlformats.org/officeDocument/2006/relationships/hyperlink" Target="https://pharmaverse.github.io/admiral/reference/derive_vars_transposed.html" TargetMode="External"/><Relationship Id="rId37" Type="http://schemas.openxmlformats.org/officeDocument/2006/relationships/hyperlink" Target="https://pharmaverse.github.io/admiral/reference/compute_duration.html" TargetMode="External"/><Relationship Id="rId14" Type="http://schemas.openxmlformats.org/officeDocument/2006/relationships/hyperlink" Target="https://pharmaverse.github.io/admiral/reference/derive_summary_records.html" TargetMode="External"/><Relationship Id="rId36" Type="http://schemas.openxmlformats.org/officeDocument/2006/relationships/hyperlink" Target="https://pharmaverse.github.io/admiral/reference/compute_dtf.html" TargetMode="External"/><Relationship Id="rId17" Type="http://schemas.openxmlformats.org/officeDocument/2006/relationships/hyperlink" Target="https://pharmaverse.github.io/admiral/reference/derive_var_merged_ef_msrc.html" TargetMode="External"/><Relationship Id="rId39" Type="http://schemas.openxmlformats.org/officeDocument/2006/relationships/hyperlink" Target="https://pharmaverse.github.io/admiral/reference/convert_date_to_dtm.html" TargetMode="External"/><Relationship Id="rId16" Type="http://schemas.openxmlformats.org/officeDocument/2006/relationships/hyperlink" Target="https://pharmaverse.github.io/admiral/reference/derive_vars_transposed.html" TargetMode="External"/><Relationship Id="rId38" Type="http://schemas.openxmlformats.org/officeDocument/2006/relationships/hyperlink" Target="https://pharmaverse.github.io/admiral/reference/compute_tmf.html" TargetMode="External"/><Relationship Id="rId19" Type="http://schemas.openxmlformats.org/officeDocument/2006/relationships/hyperlink" Target="https://pharmaverse.github.io/admiral/reference/derive_vars_computed.html" TargetMode="External"/><Relationship Id="rId18" Type="http://schemas.openxmlformats.org/officeDocument/2006/relationships/hyperlink" Target="https://pharmaverse.github.io/admiral/reference/derive_vars_computed.html" TargetMode="Externa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s://pharmaverse.github.io/admiral/reference/derive_var_age_years.html" TargetMode="External"/><Relationship Id="rId22" Type="http://schemas.openxmlformats.org/officeDocument/2006/relationships/hyperlink" Target="https://pharmaverse.github.io/admiral/reference/derive_var_atoxgr.html" TargetMode="External"/><Relationship Id="rId21" Type="http://schemas.openxmlformats.org/officeDocument/2006/relationships/hyperlink" Target="https://pharmaverse.github.io/admiral/reference/derive_vars_period.html" TargetMode="External"/><Relationship Id="rId24" Type="http://schemas.openxmlformats.org/officeDocument/2006/relationships/hyperlink" Target="https://pharmaverse.github.io/admiral/reference/derive_var_ontrtfl.html" TargetMode="External"/><Relationship Id="rId23" Type="http://schemas.openxmlformats.org/officeDocument/2006/relationships/hyperlink" Target="https://pharmaverse.github.io/admiral/reference/derive_var_base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pharmaverse.github.io/admiral/reference/restrict_derivation.html" TargetMode="External"/><Relationship Id="rId9" Type="http://schemas.openxmlformats.org/officeDocument/2006/relationships/hyperlink" Target="https://pharmaverse.github.io/admiral/reference/list_all_templates.html" TargetMode="External"/><Relationship Id="rId26" Type="http://schemas.openxmlformats.org/officeDocument/2006/relationships/hyperlink" Target="https://pharmaverse.github.io/admiral/reference/derive_param_bmi.html" TargetMode="External"/><Relationship Id="rId25" Type="http://schemas.openxmlformats.org/officeDocument/2006/relationships/hyperlink" Target="https://pharmaverse.github.io/admiral/reference/derive_var_trtemfl.html" TargetMode="External"/><Relationship Id="rId28" Type="http://schemas.openxmlformats.org/officeDocument/2006/relationships/hyperlink" Target="https://pharmaverse.github.io/admiral/reference/derive_param_map.html" TargetMode="External"/><Relationship Id="rId27" Type="http://schemas.openxmlformats.org/officeDocument/2006/relationships/hyperlink" Target="https://pharmaverse.github.io/admiral/reference/derive_param_bsa.html" TargetMode="External"/><Relationship Id="rId5" Type="http://schemas.openxmlformats.org/officeDocument/2006/relationships/hyperlink" Target="https://pharmaverse.github.io/admiral/reference/call_derivation.html" TargetMode="External"/><Relationship Id="rId6" Type="http://schemas.openxmlformats.org/officeDocument/2006/relationships/image" Target="../media/image8.png"/><Relationship Id="rId29" Type="http://schemas.openxmlformats.org/officeDocument/2006/relationships/hyperlink" Target="https://pharmaverse.github.io/admiral/reference/derive_param_doseint.html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pharmaverse.github.io/admiral/reference/slice_derivation.html" TargetMode="External"/><Relationship Id="rId31" Type="http://schemas.openxmlformats.org/officeDocument/2006/relationships/hyperlink" Target="https://pharmaverse.github.io/admiral/reference/" TargetMode="External"/><Relationship Id="rId30" Type="http://schemas.openxmlformats.org/officeDocument/2006/relationships/hyperlink" Target="https://pharmaverse.github.io/admiral/reference/derive_param_tte.html" TargetMode="External"/><Relationship Id="rId11" Type="http://schemas.openxmlformats.org/officeDocument/2006/relationships/hyperlink" Target="https://pharmaverse.github.io/admiral/reference/convert_blanks_to_na.html" TargetMode="External"/><Relationship Id="rId33" Type="http://schemas.openxmlformats.org/officeDocument/2006/relationships/hyperlink" Target="https://pharmaverse.github.io/admiral/" TargetMode="External"/><Relationship Id="rId10" Type="http://schemas.openxmlformats.org/officeDocument/2006/relationships/hyperlink" Target="https://pharmaverse.github.io/admiral/reference/use_ad_template.html" TargetMode="External"/><Relationship Id="rId32" Type="http://schemas.openxmlformats.org/officeDocument/2006/relationships/hyperlink" Target="https://github.com/pharmaverse/admiral/" TargetMode="External"/><Relationship Id="rId13" Type="http://schemas.openxmlformats.org/officeDocument/2006/relationships/hyperlink" Target="https://pharmaverse.github.io/admiral/reference/filter_exist.html" TargetMode="External"/><Relationship Id="rId35" Type="http://schemas.openxmlformats.org/officeDocument/2006/relationships/hyperlink" Target="https://pharmaverse.github.io/admiral/reference/derive_var_anrind.html" TargetMode="External"/><Relationship Id="rId12" Type="http://schemas.openxmlformats.org/officeDocument/2006/relationships/image" Target="../media/image12.png"/><Relationship Id="rId34" Type="http://schemas.openxmlformats.org/officeDocument/2006/relationships/hyperlink" Target="https://join.slack.com/t/pharmaverse/shared_invite/zt-yv5atkr4-Np2ytJ6W_QKz_4Olo7Jo9A" TargetMode="External"/><Relationship Id="rId15" Type="http://schemas.openxmlformats.org/officeDocument/2006/relationships/hyperlink" Target="https://pharmaverse.github.io/admiral/reference/filter_extreme.html" TargetMode="External"/><Relationship Id="rId37" Type="http://schemas.openxmlformats.org/officeDocument/2006/relationships/hyperlink" Target="https://pharmaverse.github.io/admiral/reference/derive_vars_query.html" TargetMode="External"/><Relationship Id="rId14" Type="http://schemas.openxmlformats.org/officeDocument/2006/relationships/hyperlink" Target="https://pharmaverse.github.io/admiral/reference/extract_duplicate_records.html" TargetMode="External"/><Relationship Id="rId36" Type="http://schemas.openxmlformats.org/officeDocument/2006/relationships/hyperlink" Target="https://pharmaverse.github.io/admiral/reference/derive_var_anrind.html" TargetMode="External"/><Relationship Id="rId17" Type="http://schemas.openxmlformats.org/officeDocument/2006/relationships/image" Target="../media/image10.png"/><Relationship Id="rId16" Type="http://schemas.openxmlformats.org/officeDocument/2006/relationships/image" Target="../media/image11.png"/><Relationship Id="rId38" Type="http://schemas.openxmlformats.org/officeDocument/2006/relationships/hyperlink" Target="https://pharmaverse.github.io/admiral/reference/derive_vars_atc.html" TargetMode="External"/><Relationship Id="rId19" Type="http://schemas.openxmlformats.org/officeDocument/2006/relationships/image" Target="../media/image5.png"/><Relationship Id="rId1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27700" cy="63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fmla="val 3785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r>
              <a:rPr lang="en" sz="37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dmiral</a:t>
            </a:r>
            <a:r>
              <a:rPr lang="en" sz="370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748125" y="1029925"/>
            <a:ext cx="3227700" cy="628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derive_vars_merged</a:t>
            </a:r>
            <a:r>
              <a:rPr lang="en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851123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derive_vars_joined</a:t>
            </a:r>
            <a:r>
              <a:rPr lang="en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join_type, filter_add, order, mode…)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dd variables from an additional dataset to the input dataset. The selection of the observations from the additional dataset can depend on variables from both datasets.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join_type = “all”,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824476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77351" y="143705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derive_param_computed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Pressure”,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77351" y="3831947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erive_extreme_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records</a:t>
            </a:r>
            <a:r>
              <a:rPr b="1"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 dataset_add = adlb,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MIN"))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71051" y="6170350"/>
            <a:ext cx="31869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derive_expected_records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derive_locf_records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erive_extreme_event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derive_param_exposure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derive_summary_records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54550" y="6785250"/>
            <a:ext cx="31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</a:t>
            </a:r>
            <a:endParaRPr sz="9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erive_vars_transposed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derive_var_merged_ef_msrc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erive_vars_computed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erive_var_merged_summary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derive_vars_extreme_event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871426" y="155855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785526" y="3903588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6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7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8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354550" y="4944100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962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derive_vars_(dt/dtm)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5173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derive_vars_dy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450" y="4454297"/>
            <a:ext cx="32097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derive_vars_duration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b="1"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years”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70422"/>
            <a:ext cx="3209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derive_vars_dtm_to_(dt/tm)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source_vars,…)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</a:t>
            </a: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compute_age_years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compute_dtf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compute_duration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compute_tmf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convert_date_to_dtm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convert_dtc_to_dt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convert_dtc_to_dtm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mpute_dtc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_dt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impute_dtc_dtm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949288" y="6807905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6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222450" y="434875"/>
            <a:ext cx="3209700" cy="703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748125" y="434775"/>
            <a:ext cx="3227700" cy="6881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8250" y="434775"/>
            <a:ext cx="3209700" cy="703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826386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00550" y="2110750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35861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restrict_derivation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35761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call_derivation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661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3061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735861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slice_derivation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list_all_templates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use_ad_template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109750" y="2389900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convert_blanks_to_na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convert_blanks_to_na(c(“a”, “”, “b”))</a:t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46386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8087650" y="4370875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filter_exist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109825" y="3151900"/>
            <a:ext cx="23004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extract_duplicate_records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 duplicate records from a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extract_duplicate_records(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8087650" y="5974092"/>
            <a:ext cx="23004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filter_extreme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 or last observation for each by group.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mode = "first"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315950" y="3245875"/>
            <a:ext cx="799900" cy="61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2476925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273150" y="6094467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826386" y="738792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b="1"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315950" y="4463825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72966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derive_var_age_years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9900" y="1083535"/>
            <a:ext cx="3209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derive_vars_period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subperiod, period, or phase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9900" y="17856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derive_var_atoxgr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lotox_description_var,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hitox_description_var)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high and low severity/toxicity grade(s).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5400" y="24250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derive_var_base/chg/pchg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315400" y="2749075"/>
            <a:ext cx="32097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derive_var_ontrtfl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15400" y="3517475"/>
            <a:ext cx="32097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derive_var_trtemfl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288250" y="4681543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322022" y="495418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derive_param_bmi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321872" y="529953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derive_param_bsa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99897" y="563153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derive_param_map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290372" y="5990395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derive_param_doseint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ntensity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310861" y="6309892"/>
            <a:ext cx="3241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derive_param_tte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7273372" y="738975"/>
            <a:ext cx="20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</a:t>
            </a: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scripts</a:t>
            </a: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to be used as a starting point for ADaM creation.</a:t>
            </a:r>
            <a:endParaRPr b="1"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503200" y="6972950"/>
            <a:ext cx="3017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functions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are just some examples of the many special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1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695350" y="7232044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2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3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4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19900" y="1422908"/>
            <a:ext cx="3209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_anrind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use_a1h1lo)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analysis reference range indicator (ANRIND)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310800" y="3993198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derive_vars_query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dataset_queries)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query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310800" y="434498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derive_vars_atc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dataset_facm, by_vars, value_var)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ATC class variables from FACM to ADCM..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