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589525" cx="10698475"/>
  <p:notesSz cx="6858000" cy="9144000"/>
  <p:embeddedFontLst>
    <p:embeddedFont>
      <p:font typeface="Roboto Mon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0" orient="horz"/>
        <p:guide pos="33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MonoMedium-regular.fntdata"/><Relationship Id="rId11" Type="http://schemas.openxmlformats.org/officeDocument/2006/relationships/font" Target="fonts/RobotoMonoMedium-boldItalic.fntdata"/><Relationship Id="rId10" Type="http://schemas.openxmlformats.org/officeDocument/2006/relationships/font" Target="fonts/RobotoMon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250" lIns="116250" spcFirstLastPara="1" rIns="116250" wrap="square" tIns="116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anchorCtr="0" anchor="b" bIns="116250" lIns="116250" spcFirstLastPara="1" rIns="116250" wrap="square" tIns="116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0" lIns="116250" spcFirstLastPara="1" rIns="116250" wrap="square" tIns="1162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0" lIns="116250" spcFirstLastPara="1" rIns="116250" wrap="square" tIns="1162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pharmaverse.github.io/admiral/reference/compute_tmf.html" TargetMode="External"/><Relationship Id="rId20" Type="http://schemas.openxmlformats.org/officeDocument/2006/relationships/hyperlink" Target="https://pharmaverse.github.io/admiral/reference/derive_var_merged_ef_msrc.html" TargetMode="External"/><Relationship Id="rId42" Type="http://schemas.openxmlformats.org/officeDocument/2006/relationships/hyperlink" Target="https://pharmaverse.github.io/admiral/reference/convert_dtc_to_dt.html" TargetMode="External"/><Relationship Id="rId41" Type="http://schemas.openxmlformats.org/officeDocument/2006/relationships/hyperlink" Target="https://pharmaverse.github.io/admiral/reference/convert_date_to_dtm.html" TargetMode="External"/><Relationship Id="rId22" Type="http://schemas.openxmlformats.org/officeDocument/2006/relationships/hyperlink" Target="https://pharmaverse.github.io/admiral/reference/derive_vars_computed.html" TargetMode="External"/><Relationship Id="rId44" Type="http://schemas.openxmlformats.org/officeDocument/2006/relationships/hyperlink" Target="https://pharmaverse.github.io/admiral/reference/impute_dtc_dt.html" TargetMode="External"/><Relationship Id="rId21" Type="http://schemas.openxmlformats.org/officeDocument/2006/relationships/hyperlink" Target="https://pharmaverse.github.io/admiral/reference/derive_vars_computed.html" TargetMode="External"/><Relationship Id="rId43" Type="http://schemas.openxmlformats.org/officeDocument/2006/relationships/hyperlink" Target="https://pharmaverse.github.io/admiral/reference/convert_dtc_to_dtm.html" TargetMode="External"/><Relationship Id="rId24" Type="http://schemas.openxmlformats.org/officeDocument/2006/relationships/hyperlink" Target="https://pharmaverse.github.io/admiral/reference/derive_var_merged_summary.html" TargetMode="External"/><Relationship Id="rId46" Type="http://schemas.openxmlformats.org/officeDocument/2006/relationships/hyperlink" Target="https://pharmaverse.github.io/admiral/reference/impute_dtc_dt.html" TargetMode="External"/><Relationship Id="rId23" Type="http://schemas.openxmlformats.org/officeDocument/2006/relationships/hyperlink" Target="https://pharmaverse.github.io/admiral/reference/derive_var_merged_summary.html" TargetMode="External"/><Relationship Id="rId45" Type="http://schemas.openxmlformats.org/officeDocument/2006/relationships/hyperlink" Target="https://pharmaverse.github.io/admiral/reference/impute_dtc_dt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rmaverse.github.io/admiral/reference/derive_vars_merged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pected_records.html" TargetMode="External"/><Relationship Id="rId26" Type="http://schemas.openxmlformats.org/officeDocument/2006/relationships/image" Target="../media/image5.png"/><Relationship Id="rId48" Type="http://schemas.openxmlformats.org/officeDocument/2006/relationships/hyperlink" Target="https://pharmaverse.github.io/admiral/reference/" TargetMode="External"/><Relationship Id="rId25" Type="http://schemas.openxmlformats.org/officeDocument/2006/relationships/image" Target="../media/image9.png"/><Relationship Id="rId47" Type="http://schemas.openxmlformats.org/officeDocument/2006/relationships/hyperlink" Target="https://pharmaverse.github.io/admiral/reference/impute_dtc_dtm.html" TargetMode="External"/><Relationship Id="rId28" Type="http://schemas.openxmlformats.org/officeDocument/2006/relationships/hyperlink" Target="https://github.com/pharmaverse/admiral/" TargetMode="External"/><Relationship Id="rId27" Type="http://schemas.openxmlformats.org/officeDocument/2006/relationships/image" Target="../media/image3.png"/><Relationship Id="rId5" Type="http://schemas.openxmlformats.org/officeDocument/2006/relationships/hyperlink" Target="https://pharmaverse.github.io/admiral/reference/derive_param_computed.html" TargetMode="External"/><Relationship Id="rId6" Type="http://schemas.openxmlformats.org/officeDocument/2006/relationships/hyperlink" Target="https://pharmaverse.github.io/admiral/reference/derive_extreme_records.html.html" TargetMode="External"/><Relationship Id="rId29" Type="http://schemas.openxmlformats.org/officeDocument/2006/relationships/hyperlink" Target="https://pharmaverse.github.io/admiral/" TargetMode="External"/><Relationship Id="rId7" Type="http://schemas.openxmlformats.org/officeDocument/2006/relationships/hyperlink" Target="https://pharmaverse.github.io/admiral/reference/derive_extreme_records.html.html" TargetMode="External"/><Relationship Id="rId8" Type="http://schemas.openxmlformats.org/officeDocument/2006/relationships/hyperlink" Target="https://pharmaverse.github.io/admiral/reference/derive_extreme_records.html.html" TargetMode="External"/><Relationship Id="rId31" Type="http://schemas.openxmlformats.org/officeDocument/2006/relationships/image" Target="../media/image7.png"/><Relationship Id="rId30" Type="http://schemas.openxmlformats.org/officeDocument/2006/relationships/hyperlink" Target="https://join.slack.com/t/pharmaverse/shared_invite/zt-yv5atkr4-Np2ytJ6W_QKz_4Olo7Jo9A" TargetMode="External"/><Relationship Id="rId11" Type="http://schemas.openxmlformats.org/officeDocument/2006/relationships/hyperlink" Target="https://pharmaverse.github.io/admiral/reference/derive_locf_records.html" TargetMode="External"/><Relationship Id="rId33" Type="http://schemas.openxmlformats.org/officeDocument/2006/relationships/hyperlink" Target="https://pharmaverse.github.io/admiral/reference/derive_vars_dy.html" TargetMode="External"/><Relationship Id="rId10" Type="http://schemas.openxmlformats.org/officeDocument/2006/relationships/hyperlink" Target="https://pharmaverse.github.io/admiral/reference/derive_expected_records.html" TargetMode="External"/><Relationship Id="rId32" Type="http://schemas.openxmlformats.org/officeDocument/2006/relationships/hyperlink" Target="https://pharmaverse.github.io/admiral/reference/derive_vars_dt.html" TargetMode="External"/><Relationship Id="rId13" Type="http://schemas.openxmlformats.org/officeDocument/2006/relationships/hyperlink" Target="https://pharmaverse.github.io/admiral/reference/derive_extreme_event.html" TargetMode="External"/><Relationship Id="rId35" Type="http://schemas.openxmlformats.org/officeDocument/2006/relationships/hyperlink" Target="https://pharmaverse.github.io/admiral/reference/derive_vars_dtm_to_dt.html" TargetMode="External"/><Relationship Id="rId12" Type="http://schemas.openxmlformats.org/officeDocument/2006/relationships/hyperlink" Target="https://pharmaverse.github.io/admiral/reference/derive_extreme_event.html" TargetMode="External"/><Relationship Id="rId34" Type="http://schemas.openxmlformats.org/officeDocument/2006/relationships/hyperlink" Target="https://pharmaverse.github.io/admiral/reference/derive_vars_duration.html" TargetMode="External"/><Relationship Id="rId15" Type="http://schemas.openxmlformats.org/officeDocument/2006/relationships/hyperlink" Target="https://pharmaverse.github.io/admiral/reference/derive_summary_records.html" TargetMode="External"/><Relationship Id="rId37" Type="http://schemas.openxmlformats.org/officeDocument/2006/relationships/hyperlink" Target="https://pharmaverse.github.io/admiral/reference/compute_age_years.html" TargetMode="External"/><Relationship Id="rId14" Type="http://schemas.openxmlformats.org/officeDocument/2006/relationships/hyperlink" Target="https://pharmaverse.github.io/admiral/reference/derive_param_exposure.html" TargetMode="External"/><Relationship Id="rId36" Type="http://schemas.openxmlformats.org/officeDocument/2006/relationships/image" Target="../media/image6.png"/><Relationship Id="rId17" Type="http://schemas.openxmlformats.org/officeDocument/2006/relationships/hyperlink" Target="https://pharmaverse.github.io/admiral/reference/derive_vars_merged_lookup.html" TargetMode="External"/><Relationship Id="rId39" Type="http://schemas.openxmlformats.org/officeDocument/2006/relationships/hyperlink" Target="https://pharmaverse.github.io/admiral/reference/compute_duration.html" TargetMode="External"/><Relationship Id="rId16" Type="http://schemas.openxmlformats.org/officeDocument/2006/relationships/hyperlink" Target="https://pharmaverse.github.io/admiral/reference/derive_vars_extreme_event.html" TargetMode="External"/><Relationship Id="rId38" Type="http://schemas.openxmlformats.org/officeDocument/2006/relationships/hyperlink" Target="https://pharmaverse.github.io/admiral/reference/compute_dtf.html" TargetMode="External"/><Relationship Id="rId19" Type="http://schemas.openxmlformats.org/officeDocument/2006/relationships/hyperlink" Target="https://pharmaverse.github.io/admiral/reference/derive_vars_transposed.html" TargetMode="External"/><Relationship Id="rId18" Type="http://schemas.openxmlformats.org/officeDocument/2006/relationships/hyperlink" Target="https://pharmaverse.github.io/admiral/reference/derive_vars_transposed.html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pharmaverse.github.io/admiral/reference/derive_var_atoxgr.html" TargetMode="External"/><Relationship Id="rId22" Type="http://schemas.openxmlformats.org/officeDocument/2006/relationships/hyperlink" Target="https://pharmaverse.github.io/admiral/reference/derive_var_ontrtfl.html" TargetMode="External"/><Relationship Id="rId21" Type="http://schemas.openxmlformats.org/officeDocument/2006/relationships/hyperlink" Target="https://pharmaverse.github.io/admiral/reference/derive_var_base.html" TargetMode="External"/><Relationship Id="rId24" Type="http://schemas.openxmlformats.org/officeDocument/2006/relationships/hyperlink" Target="https://pharmaverse.github.io/admiral/reference/derive_param_bmi.html" TargetMode="External"/><Relationship Id="rId23" Type="http://schemas.openxmlformats.org/officeDocument/2006/relationships/hyperlink" Target="https://pharmaverse.github.io/admiral/reference/derive_var_trtemfl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26" Type="http://schemas.openxmlformats.org/officeDocument/2006/relationships/hyperlink" Target="https://pharmaverse.github.io/admiral/reference/derive_param_map.html" TargetMode="External"/><Relationship Id="rId25" Type="http://schemas.openxmlformats.org/officeDocument/2006/relationships/hyperlink" Target="https://pharmaverse.github.io/admiral/reference/derive_param_bsa.html" TargetMode="External"/><Relationship Id="rId28" Type="http://schemas.openxmlformats.org/officeDocument/2006/relationships/hyperlink" Target="https://pharmaverse.github.io/admiral/reference/derive_param_tte.html" TargetMode="External"/><Relationship Id="rId27" Type="http://schemas.openxmlformats.org/officeDocument/2006/relationships/hyperlink" Target="https://pharmaverse.github.io/admiral/reference/derive_param_doseint.html" TargetMode="External"/><Relationship Id="rId5" Type="http://schemas.openxmlformats.org/officeDocument/2006/relationships/hyperlink" Target="https://pharmaverse.github.io/admiral/reference/call_derivation.html" TargetMode="External"/><Relationship Id="rId6" Type="http://schemas.openxmlformats.org/officeDocument/2006/relationships/image" Target="../media/image12.png"/><Relationship Id="rId29" Type="http://schemas.openxmlformats.org/officeDocument/2006/relationships/hyperlink" Target="https://pharmaverse.github.io/admiral/reference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pharmaverse.github.io/admiral/reference/slice_derivation.html" TargetMode="External"/><Relationship Id="rId31" Type="http://schemas.openxmlformats.org/officeDocument/2006/relationships/hyperlink" Target="https://pharmaverse.github.io/admiral/" TargetMode="External"/><Relationship Id="rId30" Type="http://schemas.openxmlformats.org/officeDocument/2006/relationships/hyperlink" Target="https://github.com/pharmaverse/admiral/" TargetMode="External"/><Relationship Id="rId11" Type="http://schemas.openxmlformats.org/officeDocument/2006/relationships/hyperlink" Target="https://pharmaverse.github.io/admiral/reference/convert_blanks_to_na.html" TargetMode="External"/><Relationship Id="rId33" Type="http://schemas.openxmlformats.org/officeDocument/2006/relationships/hyperlink" Target="https://pharmaverse.github.io/admiral/reference/derive_var_anrind.html" TargetMode="External"/><Relationship Id="rId10" Type="http://schemas.openxmlformats.org/officeDocument/2006/relationships/hyperlink" Target="https://pharmaverse.github.io/admiral/reference/use_ad_template.html" TargetMode="External"/><Relationship Id="rId32" Type="http://schemas.openxmlformats.org/officeDocument/2006/relationships/hyperlink" Target="https://join.slack.com/t/pharmaverse/shared_invite/zt-yv5atkr4-Np2ytJ6W_QKz_4Olo7Jo9A" TargetMode="External"/><Relationship Id="rId13" Type="http://schemas.openxmlformats.org/officeDocument/2006/relationships/hyperlink" Target="https://pharmaverse.github.io/admiral/reference/filter_exist.html" TargetMode="External"/><Relationship Id="rId35" Type="http://schemas.openxmlformats.org/officeDocument/2006/relationships/hyperlink" Target="https://pharmaverse.github.io/admiral/reference/derive_vars_query.html" TargetMode="External"/><Relationship Id="rId12" Type="http://schemas.openxmlformats.org/officeDocument/2006/relationships/image" Target="../media/image10.png"/><Relationship Id="rId34" Type="http://schemas.openxmlformats.org/officeDocument/2006/relationships/hyperlink" Target="https://pharmaverse.github.io/admiral/reference/derive_var_anrind.html" TargetMode="External"/><Relationship Id="rId15" Type="http://schemas.openxmlformats.org/officeDocument/2006/relationships/image" Target="../media/image8.png"/><Relationship Id="rId37" Type="http://schemas.openxmlformats.org/officeDocument/2006/relationships/image" Target="../media/image4.png"/><Relationship Id="rId14" Type="http://schemas.openxmlformats.org/officeDocument/2006/relationships/hyperlink" Target="https://pharmaverse.github.io/admiral/reference/filter_extreme.html" TargetMode="External"/><Relationship Id="rId36" Type="http://schemas.openxmlformats.org/officeDocument/2006/relationships/hyperlink" Target="https://pharmaverse.github.io/admiral/reference/derive_vars_atc.html" TargetMode="External"/><Relationship Id="rId17" Type="http://schemas.openxmlformats.org/officeDocument/2006/relationships/image" Target="../media/image1.png"/><Relationship Id="rId16" Type="http://schemas.openxmlformats.org/officeDocument/2006/relationships/image" Target="../media/image2.png"/><Relationship Id="rId38" Type="http://schemas.openxmlformats.org/officeDocument/2006/relationships/hyperlink" Target="https://pharmaverse.github.io/admiral/reference/filter_relative.html" TargetMode="External"/><Relationship Id="rId19" Type="http://schemas.openxmlformats.org/officeDocument/2006/relationships/hyperlink" Target="https://pharmaverse.github.io/admiral/reference/derive_vars_period.html" TargetMode="External"/><Relationship Id="rId18" Type="http://schemas.openxmlformats.org/officeDocument/2006/relationships/hyperlink" Target="https://pharmaverse.github.io/admiral/reference/derive_var_age_yea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fmla="val 378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derive_vars_joined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 variables from an additional dataset to the input dataset. The selection of the observations from the additional dataset can depend on variables from both datasets.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“all”,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derive_param_computed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Pressure”,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records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MIN"))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erive_expected_records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derive_locf_records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erive_extreme_event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derive_param_exposure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derive_summary_records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751628"/>
            <a:ext cx="324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derive_vars_extreme_event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derive_vars_merged_lookup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erive_vars_transposed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derive_var_merged_ef_msrc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erive_vars_computed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b="1" lang="en" sz="8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erive_var_merged_summary</a:t>
            </a:r>
            <a:r>
              <a:rPr b="1" lang="en" sz="8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871426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785526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8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derive_vars_duration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b="1"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years”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compute_age_years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compute_dtf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compute_duration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compute_tmf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convert_date_to_dtm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convert_dtc_to_dtm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mpute_dtc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_dt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impute_dtc_dtm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8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slice_derivation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convert_blanks_to_na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convert_blanks_to_na(c(“a”, “”, “b”))</a:t>
            </a:r>
            <a:endParaRPr b="1"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filter_extreme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1083535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derive_vars_period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7856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derive_var_atoxgr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4250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derive_var_base/chg/pchg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749075"/>
            <a:ext cx="320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derive_var_ontrtfl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17475"/>
            <a:ext cx="3209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derive_var_trtemfl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6815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541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299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31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b="1" lang="en" sz="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to be used as a starting point for ADaM creation.</a:t>
            </a:r>
            <a:endParaRPr b="1" i="1" sz="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422908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_anrind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93198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derive_vars_query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800" y="434498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derive_vars_atc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value_var)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filter_relative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