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216360" y="812520"/>
            <a:ext cx="7126920" cy="4008960"/>
          </a:xfrm>
          <a:prstGeom prst="rect">
            <a:avLst/>
          </a:prstGeom>
        </p:spPr>
        <p:txBody>
          <a:bodyPr lIns="0" rIns="0" tIns="0" bIns="0" anchor="ctr">
            <a:noAutofit/>
          </a:bodyPr>
          <a:p>
            <a:r>
              <a:rPr b="0" lang="en-US" sz="1800" spc="-1" strike="noStrike">
                <a:solidFill>
                  <a:srgbClr val="000000"/>
                </a:solidFill>
                <a:latin typeface="맑은 고딕"/>
              </a:rPr>
              <a:t>Click to move the slide</a:t>
            </a:r>
            <a:endParaRPr b="0" lang="en-US" sz="1800" spc="-1" strike="noStrike">
              <a:solidFill>
                <a:srgbClr val="000000"/>
              </a:solidFill>
              <a:latin typeface="맑은 고딕"/>
            </a:endParaRPr>
          </a:p>
        </p:txBody>
      </p:sp>
      <p:sp>
        <p:nvSpPr>
          <p:cNvPr id="7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F035950-D4B3-49BB-B8DC-39D037246B0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360" y="812520"/>
            <a:ext cx="7126920" cy="4008960"/>
          </a:xfrm>
          <a:prstGeom prst="rect">
            <a:avLst/>
          </a:prstGeom>
        </p:spPr>
      </p:sp>
      <p:sp>
        <p:nvSpPr>
          <p:cNvPr id="123"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rPr>
              <a:t>Organizational learning can help to improve quality and safety in the healthcare industry. Innovation and creativity are also concerned with developing strategies for delivering quality and safety improvements through the use of technology. When knowledge is properly documented and practitioners are aware of standard procedures, medical malpractice is reduced. Employees can assist in the process of brainstorming ideas that are relevant to the goals of the organization's innovation program. </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216360" y="812520"/>
            <a:ext cx="7126920" cy="4008960"/>
          </a:xfrm>
          <a:prstGeom prst="rect">
            <a:avLst/>
          </a:prstGeom>
        </p:spPr>
      </p:sp>
      <p:sp>
        <p:nvSpPr>
          <p:cNvPr id="10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Healthcare organizations can enhance quality and safety by strengthening their organizational learning capabilities. Organizational learning is a more extensive process of increasing knowledge and innovating work routines through the interaction of action and reflection than individual focused training and repetition. Effective organizational learning is bolstered by openness and competence as cultural values; learning mechanisms that encourage information flow, challenge assumptions, and aid systems thinking; and resource commitment. </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216360" y="812520"/>
            <a:ext cx="7126920" cy="4008960"/>
          </a:xfrm>
          <a:prstGeom prst="rect">
            <a:avLst/>
          </a:prstGeom>
        </p:spPr>
      </p:sp>
      <p:sp>
        <p:nvSpPr>
          <p:cNvPr id="109"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ea typeface="Noto Sans CJK SC"/>
              </a:rPr>
              <a:t>Some of the major concepts of organizational learning include innovation and creativity. Innovation and creativity  in healthcare setting focuses on improving quality of care and patient outcomes. Innovation and creativity  also focuses on creating strategies for delivering improvements in quality and safety through the utilization of technology (</a:t>
            </a:r>
            <a:r>
              <a:rPr b="0" lang="en-US" sz="2000" spc="-1" strike="noStrike">
                <a:latin typeface="Arial"/>
              </a:rPr>
              <a:t>Lyman et al., 2019). Implementation of technical advancements such as electronic health records, 3D printing, telehealth and wearable technology in healthcare settings. </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216360" y="812520"/>
            <a:ext cx="7126920" cy="4008960"/>
          </a:xfrm>
          <a:prstGeom prst="rect">
            <a:avLst/>
          </a:prstGeom>
        </p:spPr>
      </p:sp>
      <p:sp>
        <p:nvSpPr>
          <p:cNvPr id="111"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rPr>
              <a:t>Continuous improvement is a structured, long-term approach to improving patient care and outcomes. Continuous improvement aims for operational excellence. Continuous improvement can be achieved though ongoing training and financed by the management. Continuous improvement is supported and owned by front line staff  such as nurses and physicians.  </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360" y="812520"/>
            <a:ext cx="7126920" cy="4008960"/>
          </a:xfrm>
          <a:prstGeom prst="rect">
            <a:avLst/>
          </a:prstGeom>
        </p:spPr>
      </p:sp>
      <p:sp>
        <p:nvSpPr>
          <p:cNvPr id="113"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ea typeface="Noto Sans CJK SC"/>
              </a:rPr>
              <a:t>Many healthcare organizations already use knowledge management to organize, store and share knowledge. Medical malpractice is reduced when knowledge is appropriately  documented and practitioners are aware of standard procedures (</a:t>
            </a:r>
            <a:r>
              <a:rPr b="0" lang="en-US" sz="2000" spc="-1" strike="noStrike">
                <a:latin typeface="Arial"/>
              </a:rPr>
              <a:t>Falkenström &amp; Höglund, 2019). Knowledge management helps in empowering employees by enabling them to learn from latest available information.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360" y="812520"/>
            <a:ext cx="7126920" cy="4008960"/>
          </a:xfrm>
          <a:prstGeom prst="rect">
            <a:avLst/>
          </a:prstGeom>
        </p:spPr>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ea typeface="Noto Sans CJK SC"/>
              </a:rPr>
              <a:t>Innovation in healthcare requires innovation strategies and goals that  help in the effective implementation of innovation within an organization. Workers are drivers of innovation and they need to be involved in the process of creating strategies and goals for the innovation program (</a:t>
            </a:r>
            <a:r>
              <a:rPr b="0" lang="en-US" sz="2000" spc="-1" strike="noStrike">
                <a:latin typeface="Arial"/>
              </a:rPr>
              <a:t>Babaeinesami &amp; Ghasemi, 2021). Employees can help in the process of thinking about relevant ideas that are specific to the goals of the organization’s innovation program. </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360" y="812520"/>
            <a:ext cx="7126920" cy="4008960"/>
          </a:xfrm>
          <a:prstGeom prst="rect">
            <a:avLst/>
          </a:prstGeom>
        </p:spPr>
      </p:sp>
      <p:sp>
        <p:nvSpPr>
          <p:cNvPr id="11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A simple plan of reminders before and during the program will keep the program in the minds of participants when needed. It is also critical to have digital communication for the organization's leaders and decision makers who will be reviewing ideas and deciding which ones to act on. While it may seem counter intuitive for a modern innovation program, offline promotion should also take place, whether it is through including the program in meetings or putting up physical promotional materials around the workspace. </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360" y="812520"/>
            <a:ext cx="7126920" cy="4008960"/>
          </a:xfrm>
          <a:prstGeom prst="rect">
            <a:avLst/>
          </a:prstGeom>
        </p:spPr>
      </p:sp>
      <p:sp>
        <p:nvSpPr>
          <p:cNvPr id="119"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rPr>
              <a:t>Leaders should also pay attention to decision makers to keep the innovation pipeline intact. Feedback from workers also helps in improving the innovation process. Giving feedback is the key goal of an effective innovation program. Feedback from employees and decision makers can be used in improving the organization’s innovation program. </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360" y="812520"/>
            <a:ext cx="7126920" cy="4008960"/>
          </a:xfrm>
          <a:prstGeom prst="rect">
            <a:avLst/>
          </a:prstGeom>
        </p:spPr>
      </p:sp>
      <p:sp>
        <p:nvSpPr>
          <p:cNvPr id="121" name="PlaceHolder 2"/>
          <p:cNvSpPr>
            <a:spLocks noGrp="1"/>
          </p:cNvSpPr>
          <p:nvPr>
            <p:ph type="body"/>
          </p:nvPr>
        </p:nvSpPr>
        <p:spPr>
          <a:xfrm>
            <a:off x="756000" y="5078520"/>
            <a:ext cx="6047640" cy="4811040"/>
          </a:xfrm>
          <a:prstGeom prst="rect">
            <a:avLst/>
          </a:prstGeom>
        </p:spPr>
        <p:txBody>
          <a:bodyPr lIns="0" rIns="0" tIns="0" bIns="0">
            <a:noAutofit/>
          </a:bodyPr>
          <a:p>
            <a:pPr marL="216000" indent="-216000">
              <a:lnSpc>
                <a:spcPct val="100000"/>
              </a:lnSpc>
              <a:spcBef>
                <a:spcPts val="1417"/>
              </a:spcBef>
              <a:buClr>
                <a:srgbClr val="000000"/>
              </a:buClr>
              <a:buSzPct val="45000"/>
              <a:buFont typeface="Wingdings" charset="2"/>
              <a:buChar char=""/>
            </a:pPr>
            <a:r>
              <a:rPr b="0" lang="en-US" sz="2000" spc="-1" strike="noStrike">
                <a:latin typeface="Arial"/>
              </a:rPr>
              <a:t>Continuous improvement is designed to increase productivity and efficiency, reduce waste and enhance employee satisfaction. Healthcare organizations use continuous improvement to achieve quality improvement. Examples of continuous improvement activities within healthcare industry include; identifying changes needed by the organization, alignment of organizational goals and creating a clear vision and working towards achieving it.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24" name="PlaceHolder 2"/>
          <p:cNvSpPr>
            <a:spLocks noGrp="1"/>
          </p:cNvSpPr>
          <p:nvPr>
            <p:ph type="body"/>
          </p:nvPr>
        </p:nvSpPr>
        <p:spPr>
          <a:xfrm>
            <a:off x="1979640" y="98748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
        <p:nvSpPr>
          <p:cNvPr id="25" name="PlaceHolder 3"/>
          <p:cNvSpPr>
            <a:spLocks noGrp="1"/>
          </p:cNvSpPr>
          <p:nvPr>
            <p:ph type="body"/>
          </p:nvPr>
        </p:nvSpPr>
        <p:spPr>
          <a:xfrm>
            <a:off x="1979640" y="122832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27"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28"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29" name="PlaceHolder 4"/>
          <p:cNvSpPr>
            <a:spLocks noGrp="1"/>
          </p:cNvSpPr>
          <p:nvPr>
            <p:ph type="body"/>
          </p:nvPr>
        </p:nvSpPr>
        <p:spPr>
          <a:xfrm>
            <a:off x="19796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0" name="PlaceHolder 5"/>
          <p:cNvSpPr>
            <a:spLocks noGrp="1"/>
          </p:cNvSpPr>
          <p:nvPr>
            <p:ph type="body"/>
          </p:nvPr>
        </p:nvSpPr>
        <p:spPr>
          <a:xfrm>
            <a:off x="55220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32" name="PlaceHolder 2"/>
          <p:cNvSpPr>
            <a:spLocks noGrp="1"/>
          </p:cNvSpPr>
          <p:nvPr>
            <p:ph type="body"/>
          </p:nvPr>
        </p:nvSpPr>
        <p:spPr>
          <a:xfrm>
            <a:off x="197964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3" name="PlaceHolder 3"/>
          <p:cNvSpPr>
            <a:spLocks noGrp="1"/>
          </p:cNvSpPr>
          <p:nvPr>
            <p:ph type="body"/>
          </p:nvPr>
        </p:nvSpPr>
        <p:spPr>
          <a:xfrm>
            <a:off x="431676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4" name="PlaceHolder 4"/>
          <p:cNvSpPr>
            <a:spLocks noGrp="1"/>
          </p:cNvSpPr>
          <p:nvPr>
            <p:ph type="body"/>
          </p:nvPr>
        </p:nvSpPr>
        <p:spPr>
          <a:xfrm>
            <a:off x="665388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5" name="PlaceHolder 5"/>
          <p:cNvSpPr>
            <a:spLocks noGrp="1"/>
          </p:cNvSpPr>
          <p:nvPr>
            <p:ph type="body"/>
          </p:nvPr>
        </p:nvSpPr>
        <p:spPr>
          <a:xfrm>
            <a:off x="197964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6" name="PlaceHolder 6"/>
          <p:cNvSpPr>
            <a:spLocks noGrp="1"/>
          </p:cNvSpPr>
          <p:nvPr>
            <p:ph type="body"/>
          </p:nvPr>
        </p:nvSpPr>
        <p:spPr>
          <a:xfrm>
            <a:off x="431676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37" name="PlaceHolder 7"/>
          <p:cNvSpPr>
            <a:spLocks noGrp="1"/>
          </p:cNvSpPr>
          <p:nvPr>
            <p:ph type="body"/>
          </p:nvPr>
        </p:nvSpPr>
        <p:spPr>
          <a:xfrm>
            <a:off x="665388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42" name="PlaceHolder 2"/>
          <p:cNvSpPr>
            <a:spLocks noGrp="1"/>
          </p:cNvSpPr>
          <p:nvPr>
            <p:ph type="subTitle"/>
          </p:nvPr>
        </p:nvSpPr>
        <p:spPr>
          <a:xfrm>
            <a:off x="1979640" y="987480"/>
            <a:ext cx="6912360" cy="4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44" name="PlaceHolder 2"/>
          <p:cNvSpPr>
            <a:spLocks noGrp="1"/>
          </p:cNvSpPr>
          <p:nvPr>
            <p:ph type="body"/>
          </p:nvPr>
        </p:nvSpPr>
        <p:spPr>
          <a:xfrm>
            <a:off x="1979640" y="987480"/>
            <a:ext cx="6912360" cy="460440"/>
          </a:xfrm>
          <a:prstGeom prst="rect">
            <a:avLst/>
          </a:prstGeom>
        </p:spPr>
        <p:txBody>
          <a:bodyPr lIns="0" rIns="0" tIns="0" bIns="0">
            <a:normAutofit fontScale="68000"/>
          </a:bodyPr>
          <a:p>
            <a:endParaRPr b="0" lang="en-US" sz="3200" spc="-1" strike="noStrike">
              <a:solidFill>
                <a:srgbClr val="000000"/>
              </a:solidFill>
              <a:latin typeface="맑은 고딕"/>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46" name="PlaceHolder 2"/>
          <p:cNvSpPr>
            <a:spLocks noGrp="1"/>
          </p:cNvSpPr>
          <p:nvPr>
            <p:ph type="body"/>
          </p:nvPr>
        </p:nvSpPr>
        <p:spPr>
          <a:xfrm>
            <a:off x="19796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47" name="PlaceHolder 3"/>
          <p:cNvSpPr>
            <a:spLocks noGrp="1"/>
          </p:cNvSpPr>
          <p:nvPr>
            <p:ph type="body"/>
          </p:nvPr>
        </p:nvSpPr>
        <p:spPr>
          <a:xfrm>
            <a:off x="55220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1619640" y="0"/>
            <a:ext cx="7524000" cy="4099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51"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52" name="PlaceHolder 3"/>
          <p:cNvSpPr>
            <a:spLocks noGrp="1"/>
          </p:cNvSpPr>
          <p:nvPr>
            <p:ph type="body"/>
          </p:nvPr>
        </p:nvSpPr>
        <p:spPr>
          <a:xfrm>
            <a:off x="55220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53" name="PlaceHolder 4"/>
          <p:cNvSpPr>
            <a:spLocks noGrp="1"/>
          </p:cNvSpPr>
          <p:nvPr>
            <p:ph type="body"/>
          </p:nvPr>
        </p:nvSpPr>
        <p:spPr>
          <a:xfrm>
            <a:off x="19796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3" name="PlaceHolder 2"/>
          <p:cNvSpPr>
            <a:spLocks noGrp="1"/>
          </p:cNvSpPr>
          <p:nvPr>
            <p:ph type="subTitle"/>
          </p:nvPr>
        </p:nvSpPr>
        <p:spPr>
          <a:xfrm>
            <a:off x="1979640" y="987480"/>
            <a:ext cx="6912360" cy="46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55" name="PlaceHolder 2"/>
          <p:cNvSpPr>
            <a:spLocks noGrp="1"/>
          </p:cNvSpPr>
          <p:nvPr>
            <p:ph type="body"/>
          </p:nvPr>
        </p:nvSpPr>
        <p:spPr>
          <a:xfrm>
            <a:off x="19796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56"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57" name="PlaceHolder 4"/>
          <p:cNvSpPr>
            <a:spLocks noGrp="1"/>
          </p:cNvSpPr>
          <p:nvPr>
            <p:ph type="body"/>
          </p:nvPr>
        </p:nvSpPr>
        <p:spPr>
          <a:xfrm>
            <a:off x="55220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59"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60"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61" name="PlaceHolder 4"/>
          <p:cNvSpPr>
            <a:spLocks noGrp="1"/>
          </p:cNvSpPr>
          <p:nvPr>
            <p:ph type="body"/>
          </p:nvPr>
        </p:nvSpPr>
        <p:spPr>
          <a:xfrm>
            <a:off x="1979640" y="122832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63" name="PlaceHolder 2"/>
          <p:cNvSpPr>
            <a:spLocks noGrp="1"/>
          </p:cNvSpPr>
          <p:nvPr>
            <p:ph type="body"/>
          </p:nvPr>
        </p:nvSpPr>
        <p:spPr>
          <a:xfrm>
            <a:off x="1979640" y="98748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
        <p:nvSpPr>
          <p:cNvPr id="64" name="PlaceHolder 3"/>
          <p:cNvSpPr>
            <a:spLocks noGrp="1"/>
          </p:cNvSpPr>
          <p:nvPr>
            <p:ph type="body"/>
          </p:nvPr>
        </p:nvSpPr>
        <p:spPr>
          <a:xfrm>
            <a:off x="1979640" y="122832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66"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67"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68" name="PlaceHolder 4"/>
          <p:cNvSpPr>
            <a:spLocks noGrp="1"/>
          </p:cNvSpPr>
          <p:nvPr>
            <p:ph type="body"/>
          </p:nvPr>
        </p:nvSpPr>
        <p:spPr>
          <a:xfrm>
            <a:off x="19796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69" name="PlaceHolder 5"/>
          <p:cNvSpPr>
            <a:spLocks noGrp="1"/>
          </p:cNvSpPr>
          <p:nvPr>
            <p:ph type="body"/>
          </p:nvPr>
        </p:nvSpPr>
        <p:spPr>
          <a:xfrm>
            <a:off x="55220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71" name="PlaceHolder 2"/>
          <p:cNvSpPr>
            <a:spLocks noGrp="1"/>
          </p:cNvSpPr>
          <p:nvPr>
            <p:ph type="body"/>
          </p:nvPr>
        </p:nvSpPr>
        <p:spPr>
          <a:xfrm>
            <a:off x="197964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72" name="PlaceHolder 3"/>
          <p:cNvSpPr>
            <a:spLocks noGrp="1"/>
          </p:cNvSpPr>
          <p:nvPr>
            <p:ph type="body"/>
          </p:nvPr>
        </p:nvSpPr>
        <p:spPr>
          <a:xfrm>
            <a:off x="431676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73" name="PlaceHolder 4"/>
          <p:cNvSpPr>
            <a:spLocks noGrp="1"/>
          </p:cNvSpPr>
          <p:nvPr>
            <p:ph type="body"/>
          </p:nvPr>
        </p:nvSpPr>
        <p:spPr>
          <a:xfrm>
            <a:off x="6653880" y="98748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74" name="PlaceHolder 5"/>
          <p:cNvSpPr>
            <a:spLocks noGrp="1"/>
          </p:cNvSpPr>
          <p:nvPr>
            <p:ph type="body"/>
          </p:nvPr>
        </p:nvSpPr>
        <p:spPr>
          <a:xfrm>
            <a:off x="197964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75" name="PlaceHolder 6"/>
          <p:cNvSpPr>
            <a:spLocks noGrp="1"/>
          </p:cNvSpPr>
          <p:nvPr>
            <p:ph type="body"/>
          </p:nvPr>
        </p:nvSpPr>
        <p:spPr>
          <a:xfrm>
            <a:off x="431676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76" name="PlaceHolder 7"/>
          <p:cNvSpPr>
            <a:spLocks noGrp="1"/>
          </p:cNvSpPr>
          <p:nvPr>
            <p:ph type="body"/>
          </p:nvPr>
        </p:nvSpPr>
        <p:spPr>
          <a:xfrm>
            <a:off x="6653880" y="1228320"/>
            <a:ext cx="222552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5" name="PlaceHolder 2"/>
          <p:cNvSpPr>
            <a:spLocks noGrp="1"/>
          </p:cNvSpPr>
          <p:nvPr>
            <p:ph type="body"/>
          </p:nvPr>
        </p:nvSpPr>
        <p:spPr>
          <a:xfrm>
            <a:off x="1979640" y="987480"/>
            <a:ext cx="6912360" cy="460440"/>
          </a:xfrm>
          <a:prstGeom prst="rect">
            <a:avLst/>
          </a:prstGeom>
        </p:spPr>
        <p:txBody>
          <a:bodyPr lIns="0" rIns="0" tIns="0" bIns="0">
            <a:normAutofit fontScale="68000"/>
          </a:bodyPr>
          <a:p>
            <a:endParaRPr b="0" lang="en-US" sz="3200" spc="-1" strike="noStrike">
              <a:solidFill>
                <a:srgbClr val="000000"/>
              </a:solidFill>
              <a:latin typeface="맑은 고딕"/>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7" name="PlaceHolder 2"/>
          <p:cNvSpPr>
            <a:spLocks noGrp="1"/>
          </p:cNvSpPr>
          <p:nvPr>
            <p:ph type="body"/>
          </p:nvPr>
        </p:nvSpPr>
        <p:spPr>
          <a:xfrm>
            <a:off x="19796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8" name="PlaceHolder 3"/>
          <p:cNvSpPr>
            <a:spLocks noGrp="1"/>
          </p:cNvSpPr>
          <p:nvPr>
            <p:ph type="body"/>
          </p:nvPr>
        </p:nvSpPr>
        <p:spPr>
          <a:xfrm>
            <a:off x="55220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19640" y="0"/>
            <a:ext cx="7524000" cy="4099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12"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13" name="PlaceHolder 3"/>
          <p:cNvSpPr>
            <a:spLocks noGrp="1"/>
          </p:cNvSpPr>
          <p:nvPr>
            <p:ph type="body"/>
          </p:nvPr>
        </p:nvSpPr>
        <p:spPr>
          <a:xfrm>
            <a:off x="55220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14" name="PlaceHolder 4"/>
          <p:cNvSpPr>
            <a:spLocks noGrp="1"/>
          </p:cNvSpPr>
          <p:nvPr>
            <p:ph type="body"/>
          </p:nvPr>
        </p:nvSpPr>
        <p:spPr>
          <a:xfrm>
            <a:off x="19796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16" name="PlaceHolder 2"/>
          <p:cNvSpPr>
            <a:spLocks noGrp="1"/>
          </p:cNvSpPr>
          <p:nvPr>
            <p:ph type="body"/>
          </p:nvPr>
        </p:nvSpPr>
        <p:spPr>
          <a:xfrm>
            <a:off x="1979640" y="987480"/>
            <a:ext cx="3373200" cy="460440"/>
          </a:xfrm>
          <a:prstGeom prst="rect">
            <a:avLst/>
          </a:prstGeom>
        </p:spPr>
        <p:txBody>
          <a:bodyPr lIns="0" rIns="0" tIns="0" bIns="0">
            <a:normAutofit fontScale="23000"/>
          </a:bodyPr>
          <a:p>
            <a:endParaRPr b="0" lang="en-US" sz="3200" spc="-1" strike="noStrike">
              <a:solidFill>
                <a:srgbClr val="000000"/>
              </a:solidFill>
              <a:latin typeface="맑은 고딕"/>
            </a:endParaRPr>
          </a:p>
        </p:txBody>
      </p:sp>
      <p:sp>
        <p:nvSpPr>
          <p:cNvPr id="17"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18" name="PlaceHolder 4"/>
          <p:cNvSpPr>
            <a:spLocks noGrp="1"/>
          </p:cNvSpPr>
          <p:nvPr>
            <p:ph type="body"/>
          </p:nvPr>
        </p:nvSpPr>
        <p:spPr>
          <a:xfrm>
            <a:off x="5522040" y="122832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19640" y="0"/>
            <a:ext cx="7524000" cy="884160"/>
          </a:xfrm>
          <a:prstGeom prst="rect">
            <a:avLst/>
          </a:prstGeom>
        </p:spPr>
        <p:txBody>
          <a:bodyPr lIns="0" rIns="0" tIns="0" bIns="0" anchor="ctr">
            <a:noAutofit/>
          </a:bodyPr>
          <a:p>
            <a:endParaRPr b="0" lang="en-US" sz="1800" spc="-1" strike="noStrike">
              <a:solidFill>
                <a:srgbClr val="000000"/>
              </a:solidFill>
              <a:latin typeface="맑은 고딕"/>
            </a:endParaRPr>
          </a:p>
        </p:txBody>
      </p:sp>
      <p:sp>
        <p:nvSpPr>
          <p:cNvPr id="20" name="PlaceHolder 2"/>
          <p:cNvSpPr>
            <a:spLocks noGrp="1"/>
          </p:cNvSpPr>
          <p:nvPr>
            <p:ph type="body"/>
          </p:nvPr>
        </p:nvSpPr>
        <p:spPr>
          <a:xfrm>
            <a:off x="19796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21" name="PlaceHolder 3"/>
          <p:cNvSpPr>
            <a:spLocks noGrp="1"/>
          </p:cNvSpPr>
          <p:nvPr>
            <p:ph type="body"/>
          </p:nvPr>
        </p:nvSpPr>
        <p:spPr>
          <a:xfrm>
            <a:off x="5522040" y="987480"/>
            <a:ext cx="3373200" cy="219600"/>
          </a:xfrm>
          <a:prstGeom prst="rect">
            <a:avLst/>
          </a:prstGeom>
        </p:spPr>
        <p:txBody>
          <a:bodyPr lIns="0" rIns="0" tIns="0" bIns="0">
            <a:normAutofit fontScale="7000"/>
          </a:bodyPr>
          <a:p>
            <a:endParaRPr b="0" lang="en-US" sz="3200" spc="-1" strike="noStrike">
              <a:solidFill>
                <a:srgbClr val="000000"/>
              </a:solidFill>
              <a:latin typeface="맑은 고딕"/>
            </a:endParaRPr>
          </a:p>
        </p:txBody>
      </p:sp>
      <p:sp>
        <p:nvSpPr>
          <p:cNvPr id="22" name="PlaceHolder 4"/>
          <p:cNvSpPr>
            <a:spLocks noGrp="1"/>
          </p:cNvSpPr>
          <p:nvPr>
            <p:ph type="body"/>
          </p:nvPr>
        </p:nvSpPr>
        <p:spPr>
          <a:xfrm>
            <a:off x="1979640" y="1228320"/>
            <a:ext cx="6912360" cy="219600"/>
          </a:xfrm>
          <a:prstGeom prst="rect">
            <a:avLst/>
          </a:prstGeom>
        </p:spPr>
        <p:txBody>
          <a:bodyPr lIns="0" rIns="0" tIns="0" bIns="0">
            <a:normAutofit fontScale="22000"/>
          </a:bodyPr>
          <a:p>
            <a:endParaRPr b="0" lang="en-US" sz="3200" spc="-1" strike="noStrike">
              <a:solidFill>
                <a:srgbClr val="000000"/>
              </a:solidFill>
              <a:latin typeface="맑은 고딕"/>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맑은 고딕"/>
              </a:rPr>
              <a:t>Click to edit the title text format</a:t>
            </a:r>
            <a:endParaRPr b="0" lang="en-US" sz="1800" spc="-1" strike="noStrike">
              <a:solidFill>
                <a:srgbClr val="000000"/>
              </a:solidFill>
              <a:latin typeface="맑은 고딕"/>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fontScale="84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Click to edit the outline text format</a:t>
            </a:r>
            <a:endParaRPr b="0" lang="en-US" sz="3200" spc="-1" strike="noStrike">
              <a:solidFill>
                <a:srgbClr val="000000"/>
              </a:solidFill>
              <a:latin typeface="맑은 고딕"/>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맑은 고딕"/>
              </a:rPr>
              <a:t>Second Outline Level</a:t>
            </a:r>
            <a:endParaRPr b="0" lang="en-US" sz="2400" spc="-1" strike="noStrike">
              <a:solidFill>
                <a:srgbClr val="000000"/>
              </a:solidFill>
              <a:latin typeface="맑은 고딕"/>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맑은 고딕"/>
              </a:rPr>
              <a:t>Third Outline Level</a:t>
            </a:r>
            <a:endParaRPr b="0" lang="en-US" sz="2000" spc="-1" strike="noStrike">
              <a:solidFill>
                <a:srgbClr val="000000"/>
              </a:solidFill>
              <a:latin typeface="맑은 고딕"/>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맑은 고딕"/>
              </a:rPr>
              <a:t>Fourth Outline Level</a:t>
            </a:r>
            <a:endParaRPr b="0" lang="en-US" sz="2000" spc="-1" strike="noStrike">
              <a:solidFill>
                <a:srgbClr val="000000"/>
              </a:solidFill>
              <a:latin typeface="맑은 고딕"/>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맑은 고딕"/>
              </a:rPr>
              <a:t>Fifth Outline Level</a:t>
            </a:r>
            <a:endParaRPr b="0" lang="en-US" sz="2000" spc="-1" strike="noStrike">
              <a:solidFill>
                <a:srgbClr val="000000"/>
              </a:solidFill>
              <a:latin typeface="맑은 고딕"/>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맑은 고딕"/>
              </a:rPr>
              <a:t>Sixth Outline Level</a:t>
            </a:r>
            <a:endParaRPr b="0" lang="en-US" sz="2000" spc="-1" strike="noStrike">
              <a:solidFill>
                <a:srgbClr val="000000"/>
              </a:solidFill>
              <a:latin typeface="맑은 고딕"/>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맑은 고딕"/>
              </a:rPr>
              <a:t>Seventh Outline Level</a:t>
            </a:r>
            <a:endParaRPr b="0" lang="en-US" sz="2000" spc="-1" strike="noStrike">
              <a:solidFill>
                <a:srgbClr val="000000"/>
              </a:solidFill>
              <a:latin typeface="맑은 고딕"/>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619640" y="0"/>
            <a:ext cx="7524000" cy="884160"/>
          </a:xfrm>
          <a:prstGeom prst="rect">
            <a:avLst/>
          </a:prstGeom>
        </p:spPr>
        <p:txBody>
          <a:bodyPr lIns="90000" rIns="90000" tIns="45000" bIns="45000" anchor="ctr">
            <a:noAutofit/>
          </a:bodyPr>
          <a:p>
            <a:pPr>
              <a:lnSpc>
                <a:spcPct val="100000"/>
              </a:lnSpc>
            </a:pPr>
            <a:r>
              <a:rPr b="1" lang="en-US" sz="3600" spc="-1" strike="noStrike">
                <a:solidFill>
                  <a:srgbClr val="404040"/>
                </a:solidFill>
                <a:latin typeface="Arial"/>
              </a:rPr>
              <a:t>Free PPT _ Click to add title</a:t>
            </a:r>
            <a:endParaRPr b="0" lang="en-US" sz="3600" spc="-1" strike="noStrike">
              <a:solidFill>
                <a:srgbClr val="000000"/>
              </a:solidFill>
              <a:latin typeface="맑은 고딕"/>
            </a:endParaRPr>
          </a:p>
        </p:txBody>
      </p:sp>
      <p:sp>
        <p:nvSpPr>
          <p:cNvPr id="39" name="PlaceHolder 2"/>
          <p:cNvSpPr>
            <a:spLocks noGrp="1"/>
          </p:cNvSpPr>
          <p:nvPr>
            <p:ph type="body"/>
          </p:nvPr>
        </p:nvSpPr>
        <p:spPr>
          <a:xfrm>
            <a:off x="1979640" y="987480"/>
            <a:ext cx="6912360" cy="460440"/>
          </a:xfrm>
          <a:prstGeom prst="rect">
            <a:avLst/>
          </a:prstGeom>
        </p:spPr>
        <p:txBody>
          <a:bodyPr lIns="90000" rIns="90000" tIns="45000" bIns="45000" anchor="ctr">
            <a:noAutofit/>
          </a:bodyPr>
          <a:p>
            <a:pPr>
              <a:lnSpc>
                <a:spcPct val="100000"/>
              </a:lnSpc>
              <a:spcBef>
                <a:spcPts val="400"/>
              </a:spcBef>
              <a:tabLst>
                <a:tab algn="l" pos="0"/>
              </a:tabLst>
            </a:pPr>
            <a:r>
              <a:rPr b="0" lang="en-US" sz="2000" spc="-1" strike="noStrike">
                <a:solidFill>
                  <a:srgbClr val="404040"/>
                </a:solidFill>
                <a:latin typeface="Arial"/>
              </a:rPr>
              <a:t>Click to edit Master text styles</a:t>
            </a:r>
            <a:endParaRPr b="0" lang="en-US" sz="2000" spc="-1" strike="noStrike">
              <a:solidFill>
                <a:srgbClr val="000000"/>
              </a:solidFill>
              <a:latin typeface="맑은 고딕"/>
            </a:endParaRPr>
          </a:p>
        </p:txBody>
      </p:sp>
      <p:sp>
        <p:nvSpPr>
          <p:cNvPr id="40" name="PlaceHolder 3"/>
          <p:cNvSpPr>
            <a:spLocks noGrp="1"/>
          </p:cNvSpPr>
          <p:nvPr>
            <p:ph type="body"/>
          </p:nvPr>
        </p:nvSpPr>
        <p:spPr>
          <a:xfrm>
            <a:off x="1990080" y="1664280"/>
            <a:ext cx="6912360" cy="2995200"/>
          </a:xfrm>
          <a:prstGeom prst="rect">
            <a:avLst/>
          </a:prstGeom>
        </p:spPr>
        <p:txBody>
          <a:bodyPr lIns="396000" rIns="90000" tIns="45000" bIns="45000">
            <a:noAutofit/>
          </a:bodyPr>
          <a:p>
            <a:pPr>
              <a:lnSpc>
                <a:spcPct val="100000"/>
              </a:lnSpc>
              <a:spcBef>
                <a:spcPts val="281"/>
              </a:spcBef>
              <a:tabLst>
                <a:tab algn="l" pos="0"/>
              </a:tabLst>
            </a:pPr>
            <a:r>
              <a:rPr b="0" lang="en-US" sz="1400" spc="-1" strike="noStrike">
                <a:solidFill>
                  <a:srgbClr val="404040"/>
                </a:solidFill>
                <a:latin typeface="Arial"/>
              </a:rPr>
              <a:t>Click to edit Master text styles</a:t>
            </a:r>
            <a:endParaRPr b="0" lang="en-US" sz="1400" spc="-1" strike="noStrike">
              <a:solidFill>
                <a:srgbClr val="000000"/>
              </a:solidFill>
              <a:latin typeface="맑은 고딕"/>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doi.org/10.1080/20479700.2020.1728923" TargetMode="External"/><Relationship Id="rId2" Type="http://schemas.openxmlformats.org/officeDocument/2006/relationships/hyperlink" Target="https://doi.org/10.1108/JHOM-05-2019-0130" TargetMode="External"/><Relationship Id="rId3" Type="http://schemas.openxmlformats.org/officeDocument/2006/relationships/hyperlink" Target="https://doi.org/10.1111/jan.14091" TargetMode="External"/><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990080" y="1664280"/>
            <a:ext cx="6912360" cy="2995200"/>
          </a:xfrm>
          <a:prstGeom prst="rect">
            <a:avLst/>
          </a:prstGeom>
          <a:noFill/>
          <a:ln>
            <a:noFill/>
          </a:ln>
        </p:spPr>
        <p:txBody>
          <a:bodyPr lIns="396000" rIns="90000" tIns="45000" bIns="45000">
            <a:noAutofit/>
          </a:bodyPr>
          <a:p>
            <a:pPr>
              <a:lnSpc>
                <a:spcPct val="100000"/>
              </a:lnSpc>
              <a:spcBef>
                <a:spcPts val="561"/>
              </a:spcBef>
              <a:buClr>
                <a:srgbClr val="404040"/>
              </a:buClr>
              <a:buFont typeface="Arial"/>
              <a:buChar char="•"/>
            </a:pPr>
            <a:r>
              <a:rPr b="0" lang="en-US" sz="2800" spc="-1" strike="noStrike">
                <a:solidFill>
                  <a:srgbClr val="404040"/>
                </a:solidFill>
                <a:latin typeface="Arial"/>
              </a:rPr>
              <a:t>Organizational Learning in Healthcare</a:t>
            </a:r>
            <a:endParaRPr b="0" lang="en-US" sz="2800" spc="-1" strike="noStrike">
              <a:solidFill>
                <a:srgbClr val="000000"/>
              </a:solidFill>
              <a:latin typeface="맑은 고딕"/>
            </a:endParaRPr>
          </a:p>
          <a:p>
            <a:pPr>
              <a:lnSpc>
                <a:spcPct val="100000"/>
              </a:lnSpc>
              <a:spcBef>
                <a:spcPts val="561"/>
              </a:spcBef>
              <a:buClr>
                <a:srgbClr val="404040"/>
              </a:buClr>
              <a:buFont typeface="Arial"/>
              <a:buChar char="•"/>
            </a:pPr>
            <a:r>
              <a:rPr b="0" lang="en-US" sz="2800" spc="-1" strike="noStrike">
                <a:solidFill>
                  <a:srgbClr val="404040"/>
                </a:solidFill>
                <a:latin typeface="Arial"/>
              </a:rPr>
              <a:t>Student’s Name</a:t>
            </a:r>
            <a:endParaRPr b="0" lang="en-US" sz="2800" spc="-1" strike="noStrike">
              <a:solidFill>
                <a:srgbClr val="000000"/>
              </a:solidFill>
              <a:latin typeface="맑은 고딕"/>
            </a:endParaRPr>
          </a:p>
          <a:p>
            <a:pPr>
              <a:lnSpc>
                <a:spcPct val="100000"/>
              </a:lnSpc>
              <a:spcBef>
                <a:spcPts val="561"/>
              </a:spcBef>
              <a:buClr>
                <a:srgbClr val="404040"/>
              </a:buClr>
              <a:buFont typeface="Arial"/>
              <a:buChar char="•"/>
            </a:pPr>
            <a:r>
              <a:rPr b="0" lang="en-US" sz="2800" spc="-1" strike="noStrike">
                <a:solidFill>
                  <a:srgbClr val="404040"/>
                </a:solidFill>
                <a:latin typeface="Arial"/>
              </a:rPr>
              <a:t>Date </a:t>
            </a:r>
            <a:endParaRPr b="0" lang="en-US" sz="28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Conclusion </a:t>
            </a:r>
            <a:endParaRPr b="0" lang="en-US" sz="1800" spc="-1" strike="noStrike">
              <a:solidFill>
                <a:srgbClr val="000000"/>
              </a:solidFill>
              <a:latin typeface="맑은 고딕"/>
            </a:endParaRPr>
          </a:p>
        </p:txBody>
      </p:sp>
      <p:sp>
        <p:nvSpPr>
          <p:cNvPr id="103" name="TextShape 2"/>
          <p:cNvSpPr txBox="1"/>
          <p:nvPr/>
        </p:nvSpPr>
        <p:spPr>
          <a:xfrm>
            <a:off x="1554480" y="987480"/>
            <a:ext cx="7337520" cy="3950280"/>
          </a:xfrm>
          <a:prstGeom prst="rect">
            <a:avLst/>
          </a:prstGeom>
          <a:noFill/>
          <a:ln>
            <a:noFill/>
          </a:ln>
        </p:spPr>
        <p:txBody>
          <a:bodyPr lIns="0" rIns="0" tIns="0" bIns="0">
            <a:normAutofit fontScale="24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Organizational learning can help to </a:t>
            </a:r>
            <a:r>
              <a:rPr b="0" lang="en-US" sz="3200" spc="-1" strike="noStrike">
                <a:solidFill>
                  <a:srgbClr val="000000"/>
                </a:solidFill>
                <a:latin typeface="맑은 고딕"/>
              </a:rPr>
              <a:t>improve quality and safety in the </a:t>
            </a:r>
            <a:r>
              <a:rPr b="0" lang="en-US" sz="3200" spc="-1" strike="noStrike">
                <a:solidFill>
                  <a:srgbClr val="000000"/>
                </a:solidFill>
                <a:latin typeface="맑은 고딕"/>
              </a:rPr>
              <a:t>healthcare industry.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Innovation and creativity are also con</a:t>
            </a:r>
            <a:r>
              <a:rPr b="0" lang="en-US" sz="3200" spc="-1" strike="noStrike">
                <a:solidFill>
                  <a:srgbClr val="000000"/>
                </a:solidFill>
                <a:latin typeface="맑은 고딕"/>
              </a:rPr>
              <a:t> </a:t>
            </a:r>
            <a:r>
              <a:rPr b="0" lang="en-US" sz="3200" spc="-1" strike="noStrike">
                <a:solidFill>
                  <a:srgbClr val="000000"/>
                </a:solidFill>
                <a:latin typeface="맑은 고딕"/>
              </a:rPr>
              <a:t>cerned with developing strategies for </a:t>
            </a:r>
            <a:r>
              <a:rPr b="0" lang="en-US" sz="3200" spc="-1" strike="noStrike">
                <a:solidFill>
                  <a:srgbClr val="000000"/>
                </a:solidFill>
                <a:latin typeface="맑은 고딕"/>
              </a:rPr>
              <a:t>delivering quality and safety im</a:t>
            </a:r>
            <a:r>
              <a:rPr b="0" lang="en-US" sz="3200" spc="-1" strike="noStrike">
                <a:solidFill>
                  <a:srgbClr val="000000"/>
                </a:solidFill>
                <a:latin typeface="맑은 고딕"/>
              </a:rPr>
              <a:t> </a:t>
            </a:r>
            <a:r>
              <a:rPr b="0" lang="en-US" sz="3200" spc="-1" strike="noStrike">
                <a:solidFill>
                  <a:srgbClr val="000000"/>
                </a:solidFill>
                <a:latin typeface="맑은 고딕"/>
              </a:rPr>
              <a:t>provements through the use of tech</a:t>
            </a:r>
            <a:r>
              <a:rPr b="0" lang="en-US" sz="3200" spc="-1" strike="noStrike">
                <a:solidFill>
                  <a:srgbClr val="000000"/>
                </a:solidFill>
                <a:latin typeface="맑은 고딕"/>
              </a:rPr>
              <a:t> </a:t>
            </a:r>
            <a:r>
              <a:rPr b="0" lang="en-US" sz="3200" spc="-1" strike="noStrike">
                <a:solidFill>
                  <a:srgbClr val="000000"/>
                </a:solidFill>
                <a:latin typeface="맑은 고딕"/>
              </a:rPr>
              <a:t>nology.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When knowledge is properly docu</a:t>
            </a:r>
            <a:r>
              <a:rPr b="0" lang="en-US" sz="3200" spc="-1" strike="noStrike">
                <a:solidFill>
                  <a:srgbClr val="000000"/>
                </a:solidFill>
                <a:latin typeface="맑은 고딕"/>
              </a:rPr>
              <a:t> </a:t>
            </a:r>
            <a:r>
              <a:rPr b="0" lang="en-US" sz="3200" spc="-1" strike="noStrike">
                <a:solidFill>
                  <a:srgbClr val="000000"/>
                </a:solidFill>
                <a:latin typeface="맑은 고딕"/>
              </a:rPr>
              <a:t>mented and practitioners are aware of </a:t>
            </a:r>
            <a:r>
              <a:rPr b="0" lang="en-US" sz="3200" spc="-1" strike="noStrike">
                <a:solidFill>
                  <a:srgbClr val="000000"/>
                </a:solidFill>
                <a:latin typeface="맑은 고딕"/>
              </a:rPr>
              <a:t>standard procedures, medical mal</a:t>
            </a:r>
            <a:r>
              <a:rPr b="0" lang="en-US" sz="3200" spc="-1" strike="noStrike">
                <a:solidFill>
                  <a:srgbClr val="000000"/>
                </a:solidFill>
                <a:latin typeface="맑은 고딕"/>
              </a:rPr>
              <a:t> </a:t>
            </a:r>
            <a:r>
              <a:rPr b="0" lang="en-US" sz="3200" spc="-1" strike="noStrike">
                <a:solidFill>
                  <a:srgbClr val="000000"/>
                </a:solidFill>
                <a:latin typeface="맑은 고딕"/>
              </a:rPr>
              <a:t>practice is reduced.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Employees can assist in the process of </a:t>
            </a:r>
            <a:r>
              <a:rPr b="0" lang="en-US" sz="3200" spc="-1" strike="noStrike">
                <a:solidFill>
                  <a:srgbClr val="000000"/>
                </a:solidFill>
                <a:latin typeface="맑은 고딕"/>
              </a:rPr>
              <a:t>brainstorming ideas that are relevant </a:t>
            </a:r>
            <a:r>
              <a:rPr b="0" lang="en-US" sz="3200" spc="-1" strike="noStrike">
                <a:solidFill>
                  <a:srgbClr val="000000"/>
                </a:solidFill>
                <a:latin typeface="맑은 고딕"/>
              </a:rPr>
              <a:t>to the goals of the organization's inno</a:t>
            </a:r>
            <a:r>
              <a:rPr b="0" lang="en-US" sz="3200" spc="-1" strike="noStrike">
                <a:solidFill>
                  <a:srgbClr val="000000"/>
                </a:solidFill>
                <a:latin typeface="맑은 고딕"/>
              </a:rPr>
              <a:t> </a:t>
            </a:r>
            <a:r>
              <a:rPr b="0" lang="en-US" sz="3200" spc="-1" strike="noStrike">
                <a:solidFill>
                  <a:srgbClr val="000000"/>
                </a:solidFill>
                <a:latin typeface="맑은 고딕"/>
              </a:rPr>
              <a:t>vation program.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References </a:t>
            </a:r>
            <a:endParaRPr b="0" lang="en-US" sz="1800" spc="-1" strike="noStrike">
              <a:solidFill>
                <a:srgbClr val="000000"/>
              </a:solidFill>
              <a:latin typeface="맑은 고딕"/>
            </a:endParaRPr>
          </a:p>
        </p:txBody>
      </p:sp>
      <p:sp>
        <p:nvSpPr>
          <p:cNvPr id="105" name="TextShape 2"/>
          <p:cNvSpPr txBox="1"/>
          <p:nvPr/>
        </p:nvSpPr>
        <p:spPr>
          <a:xfrm>
            <a:off x="1554480" y="987480"/>
            <a:ext cx="7337520" cy="3950280"/>
          </a:xfrm>
          <a:prstGeom prst="rect">
            <a:avLst/>
          </a:prstGeom>
          <a:noFill/>
          <a:ln>
            <a:noFill/>
          </a:ln>
        </p:spPr>
        <p:txBody>
          <a:bodyPr lIns="0" rIns="0" tIns="0" bIns="0">
            <a:normAutofit fontScale="16000"/>
          </a:bodyPr>
          <a:p>
            <a:pPr marL="432000" indent="-324000">
              <a:spcBef>
                <a:spcPts val="1417"/>
              </a:spcBef>
              <a:buClr>
                <a:srgbClr val="000000"/>
              </a:buClr>
              <a:buSzPct val="45000"/>
              <a:buFont typeface="Wingdings" charset="2"/>
              <a:buChar char=""/>
            </a:pP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Babaeinesami, A., &amp; Ghasemi, P. (2021). Ranking of hospi</a:t>
            </a:r>
            <a:r>
              <a:rPr b="0" lang="en-US" sz="3200" spc="-1" strike="noStrike">
                <a:solidFill>
                  <a:srgbClr val="000000"/>
                </a:solidFill>
                <a:latin typeface="맑은 고딕"/>
              </a:rPr>
              <a:t> </a:t>
            </a:r>
            <a:r>
              <a:rPr b="0" lang="en-US" sz="3200" spc="-1" strike="noStrike">
                <a:solidFill>
                  <a:srgbClr val="000000"/>
                </a:solidFill>
                <a:latin typeface="맑은 고딕"/>
              </a:rPr>
              <a:t>tals: A new approach comparing organizational learning </a:t>
            </a:r>
            <a:r>
              <a:rPr b="0" lang="en-US" sz="3200" spc="-1" strike="noStrike">
                <a:solidFill>
                  <a:srgbClr val="000000"/>
                </a:solidFill>
                <a:latin typeface="맑은 고딕"/>
              </a:rPr>
              <a:t>criteria. International Journal of Healthcare Management, </a:t>
            </a:r>
            <a:r>
              <a:rPr b="0" lang="en-US" sz="3200" spc="-1" strike="noStrike">
                <a:solidFill>
                  <a:srgbClr val="000000"/>
                </a:solidFill>
                <a:latin typeface="맑은 고딕"/>
              </a:rPr>
              <a:t>14(4), 1031-1039.</a:t>
            </a:r>
            <a:r>
              <a:rPr b="0" lang="en-US" sz="3200" spc="-1" strike="noStrike">
                <a:solidFill>
                  <a:srgbClr val="000000"/>
                </a:solidFill>
                <a:latin typeface="맑은 고딕"/>
                <a:hlinkClick r:id="rId1"/>
              </a:rPr>
              <a:t>https://doi.org/10.1080/20479700.2020.1728923</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Falkenström, E., &amp; Höglund, A. T. (2019). “There is total si</a:t>
            </a:r>
            <a:r>
              <a:rPr b="0" lang="en-US" sz="3200" spc="-1" strike="noStrike">
                <a:solidFill>
                  <a:srgbClr val="000000"/>
                </a:solidFill>
                <a:latin typeface="맑은 고딕"/>
              </a:rPr>
              <a:t> </a:t>
            </a:r>
            <a:r>
              <a:rPr b="0" lang="en-US" sz="3200" spc="-1" strike="noStrike">
                <a:solidFill>
                  <a:srgbClr val="000000"/>
                </a:solidFill>
                <a:latin typeface="맑은 고딕"/>
              </a:rPr>
              <a:t>lence here” Ethical competence and inter-organizational </a:t>
            </a:r>
            <a:r>
              <a:rPr b="0" lang="en-US" sz="3200" spc="-1" strike="noStrike">
                <a:solidFill>
                  <a:srgbClr val="000000"/>
                </a:solidFill>
                <a:latin typeface="맑은 고딕"/>
              </a:rPr>
              <a:t>learning in healthcare governance. Journal of Health Or</a:t>
            </a:r>
            <a:r>
              <a:rPr b="0" lang="en-US" sz="3200" spc="-1" strike="noStrike">
                <a:solidFill>
                  <a:srgbClr val="000000"/>
                </a:solidFill>
                <a:latin typeface="맑은 고딕"/>
              </a:rPr>
              <a:t> </a:t>
            </a:r>
            <a:r>
              <a:rPr b="0" lang="en-US" sz="3200" spc="-1" strike="noStrike">
                <a:solidFill>
                  <a:srgbClr val="000000"/>
                </a:solidFill>
                <a:latin typeface="맑은 고딕"/>
              </a:rPr>
              <a:t>ganization and Management. </a:t>
            </a:r>
            <a:r>
              <a:rPr b="0" lang="en-US" sz="3200" spc="-1" strike="noStrike">
                <a:solidFill>
                  <a:srgbClr val="000000"/>
                </a:solidFill>
                <a:latin typeface="맑은 고딕"/>
                <a:hlinkClick r:id="rId2"/>
              </a:rPr>
              <a:t>https://doi.org/10.1108/JHOM-05-2019-0130</a:t>
            </a:r>
            <a:endParaRPr b="0" lang="en-US" sz="3200" spc="-1" strike="noStrike">
              <a:solidFill>
                <a:srgbClr val="000000"/>
              </a:solidFill>
              <a:latin typeface="맑은 고딕"/>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맑은 고딕"/>
              </a:rPr>
              <a:t>Lyman, B., Jacobs, J. D., Hammond, E. L., &amp; Gunn, M. M. </a:t>
            </a:r>
            <a:r>
              <a:rPr b="0" lang="en-US" sz="3200" spc="-1" strike="noStrike">
                <a:solidFill>
                  <a:srgbClr val="000000"/>
                </a:solidFill>
                <a:latin typeface="맑은 고딕"/>
              </a:rPr>
              <a:t>(2019). Organizational learning in hospitals: A realist re</a:t>
            </a:r>
            <a:r>
              <a:rPr b="0" lang="en-US" sz="3200" spc="-1" strike="noStrike">
                <a:solidFill>
                  <a:srgbClr val="000000"/>
                </a:solidFill>
                <a:latin typeface="맑은 고딕"/>
              </a:rPr>
              <a:t> </a:t>
            </a:r>
            <a:r>
              <a:rPr b="0" lang="en-US" sz="3200" spc="-1" strike="noStrike">
                <a:solidFill>
                  <a:srgbClr val="000000"/>
                </a:solidFill>
                <a:latin typeface="맑은 고딕"/>
              </a:rPr>
              <a:t>view. Journal of Advanced Nursing, 75(11), 2352-2377.  </a:t>
            </a:r>
            <a:r>
              <a:rPr b="0" lang="en-US" sz="3200" spc="-1" strike="noStrike">
                <a:solidFill>
                  <a:srgbClr val="000000"/>
                </a:solidFill>
                <a:latin typeface="맑은 고딕"/>
                <a:hlinkClick r:id="rId3"/>
              </a:rPr>
              <a:t>https://doi.org/10.1111/jan.14091</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Introduction </a:t>
            </a:r>
            <a:endParaRPr b="0" lang="en-US" sz="1800" spc="-1" strike="noStrike">
              <a:solidFill>
                <a:srgbClr val="000000"/>
              </a:solidFill>
              <a:latin typeface="맑은 고딕"/>
            </a:endParaRPr>
          </a:p>
        </p:txBody>
      </p:sp>
      <p:sp>
        <p:nvSpPr>
          <p:cNvPr id="85" name="TextShape 2"/>
          <p:cNvSpPr txBox="1"/>
          <p:nvPr/>
        </p:nvSpPr>
        <p:spPr>
          <a:xfrm>
            <a:off x="1645920" y="987480"/>
            <a:ext cx="3706920" cy="4041720"/>
          </a:xfrm>
          <a:prstGeom prst="rect">
            <a:avLst/>
          </a:prstGeom>
          <a:noFill/>
          <a:ln>
            <a:noFill/>
          </a:ln>
        </p:spPr>
        <p:txBody>
          <a:bodyPr lIns="0" rIns="0" tIns="0" bIns="0">
            <a:normAutofit fontScale="17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Quality and safety can be improved in the healthcare industry </a:t>
            </a:r>
            <a:r>
              <a:rPr b="0" lang="en-US" sz="3200" spc="-1" strike="noStrike">
                <a:solidFill>
                  <a:srgbClr val="000000"/>
                </a:solidFill>
                <a:latin typeface="맑은 고딕"/>
              </a:rPr>
              <a:t>through organizational learning.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Organizational learning refers to the process of enhancing knowledge </a:t>
            </a:r>
            <a:r>
              <a:rPr b="0" lang="en-US" sz="3200" spc="-1" strike="noStrike">
                <a:solidFill>
                  <a:srgbClr val="000000"/>
                </a:solidFill>
                <a:latin typeface="맑은 고딕"/>
              </a:rPr>
              <a:t>and utilization of technological advances.</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Effective organizational learning is supported by cultural values of </a:t>
            </a:r>
            <a:r>
              <a:rPr b="0" lang="en-US" sz="3200" spc="-1" strike="noStrike">
                <a:solidFill>
                  <a:srgbClr val="000000"/>
                </a:solidFill>
                <a:latin typeface="맑은 고딕"/>
              </a:rPr>
              <a:t>openness and excellence. </a:t>
            </a:r>
            <a:endParaRPr b="0" lang="en-US" sz="3200" spc="-1" strike="noStrike">
              <a:solidFill>
                <a:srgbClr val="000000"/>
              </a:solidFill>
              <a:latin typeface="맑은 고딕"/>
            </a:endParaRPr>
          </a:p>
        </p:txBody>
      </p:sp>
      <p:pic>
        <p:nvPicPr>
          <p:cNvPr id="86" name="" descr=""/>
          <p:cNvPicPr/>
          <p:nvPr/>
        </p:nvPicPr>
        <p:blipFill>
          <a:blip r:embed="rId1"/>
          <a:stretch/>
        </p:blipFill>
        <p:spPr>
          <a:xfrm>
            <a:off x="5394960" y="1005840"/>
            <a:ext cx="3546000" cy="4023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62000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Concepts of Organizational Learning:</a:t>
            </a:r>
            <a:br/>
            <a:r>
              <a:rPr b="0" lang="en-US" sz="1800" spc="-1" strike="noStrike">
                <a:solidFill>
                  <a:srgbClr val="000000"/>
                </a:solidFill>
                <a:latin typeface="맑은 고딕"/>
              </a:rPr>
              <a:t>Innovation and Creativity </a:t>
            </a:r>
            <a:endParaRPr b="0" lang="en-US" sz="1800" spc="-1" strike="noStrike">
              <a:solidFill>
                <a:srgbClr val="000000"/>
              </a:solidFill>
              <a:latin typeface="맑은 고딕"/>
            </a:endParaRPr>
          </a:p>
        </p:txBody>
      </p:sp>
      <p:sp>
        <p:nvSpPr>
          <p:cNvPr id="88" name="TextShape 2"/>
          <p:cNvSpPr txBox="1"/>
          <p:nvPr/>
        </p:nvSpPr>
        <p:spPr>
          <a:xfrm>
            <a:off x="1737360" y="987480"/>
            <a:ext cx="3615480" cy="3858840"/>
          </a:xfrm>
          <a:prstGeom prst="rect">
            <a:avLst/>
          </a:prstGeom>
          <a:noFill/>
          <a:ln>
            <a:noFill/>
          </a:ln>
        </p:spPr>
        <p:txBody>
          <a:bodyPr lIns="0" rIns="0" tIns="0" bIns="0">
            <a:normAutofit fontScale="7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It focuses on improving existing </a:t>
            </a:r>
            <a:r>
              <a:rPr b="0" lang="en-US" sz="3200" spc="-1" strike="noStrike">
                <a:solidFill>
                  <a:srgbClr val="000000"/>
                </a:solidFill>
                <a:latin typeface="맑은 고딕"/>
              </a:rPr>
              <a:t>processes, procedures, systems and </a:t>
            </a:r>
            <a:r>
              <a:rPr b="0" lang="en-US" sz="3200" spc="-1" strike="noStrike">
                <a:solidFill>
                  <a:srgbClr val="000000"/>
                </a:solidFill>
                <a:latin typeface="맑은 고딕"/>
              </a:rPr>
              <a:t>services offered by the organization.</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ea typeface="Noto Sans CJK SC"/>
              </a:rPr>
              <a:t>Innovation and creativity also fo</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cuses on creating strategies for de</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livering improvements in quality </a:t>
            </a:r>
            <a:r>
              <a:rPr b="0" lang="en-US" sz="3200" spc="-1" strike="noStrike">
                <a:solidFill>
                  <a:srgbClr val="000000"/>
                </a:solidFill>
                <a:latin typeface="맑은 고딕"/>
                <a:ea typeface="Noto Sans CJK SC"/>
              </a:rPr>
              <a:t>and safety through the utilization of </a:t>
            </a:r>
            <a:r>
              <a:rPr b="0" lang="en-US" sz="3200" spc="-1" strike="noStrike">
                <a:solidFill>
                  <a:srgbClr val="000000"/>
                </a:solidFill>
                <a:latin typeface="맑은 고딕"/>
                <a:ea typeface="Noto Sans CJK SC"/>
              </a:rPr>
              <a:t>technology (</a:t>
            </a:r>
            <a:r>
              <a:rPr b="0" lang="en-US" sz="3200" spc="-1" strike="noStrike">
                <a:solidFill>
                  <a:srgbClr val="000000"/>
                </a:solidFill>
                <a:latin typeface="맑은 고딕"/>
              </a:rPr>
              <a:t>Lyman et al., 2019).</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Innovation and creativity can be </a:t>
            </a:r>
            <a:r>
              <a:rPr b="0" lang="en-US" sz="3200" spc="-1" strike="noStrike">
                <a:solidFill>
                  <a:srgbClr val="000000"/>
                </a:solidFill>
                <a:latin typeface="맑은 고딕"/>
              </a:rPr>
              <a:t>represented through the implemen</a:t>
            </a:r>
            <a:r>
              <a:rPr b="0" lang="en-US" sz="3200" spc="-1" strike="noStrike">
                <a:solidFill>
                  <a:srgbClr val="000000"/>
                </a:solidFill>
                <a:latin typeface="맑은 고딕"/>
              </a:rPr>
              <a:t> </a:t>
            </a:r>
            <a:r>
              <a:rPr b="0" lang="en-US" sz="3200" spc="-1" strike="noStrike">
                <a:solidFill>
                  <a:srgbClr val="000000"/>
                </a:solidFill>
                <a:latin typeface="맑은 고딕"/>
              </a:rPr>
              <a:t>tation of technical advancements </a:t>
            </a:r>
            <a:r>
              <a:rPr b="0" lang="en-US" sz="3200" spc="-1" strike="noStrike">
                <a:solidFill>
                  <a:srgbClr val="000000"/>
                </a:solidFill>
                <a:latin typeface="맑은 고딕"/>
              </a:rPr>
              <a:t>such as electronic health records </a:t>
            </a:r>
            <a:r>
              <a:rPr b="0" lang="en-US" sz="3200" spc="-1" strike="noStrike">
                <a:solidFill>
                  <a:srgbClr val="000000"/>
                </a:solidFill>
                <a:latin typeface="맑은 고딕"/>
              </a:rPr>
              <a:t>and wearable technology in health</a:t>
            </a:r>
            <a:r>
              <a:rPr b="0" lang="en-US" sz="3200" spc="-1" strike="noStrike">
                <a:solidFill>
                  <a:srgbClr val="000000"/>
                </a:solidFill>
                <a:latin typeface="맑은 고딕"/>
              </a:rPr>
              <a:t> </a:t>
            </a:r>
            <a:r>
              <a:rPr b="0" lang="en-US" sz="3200" spc="-1" strike="noStrike">
                <a:solidFill>
                  <a:srgbClr val="000000"/>
                </a:solidFill>
                <a:latin typeface="맑은 고딕"/>
              </a:rPr>
              <a:t>care settings. </a:t>
            </a:r>
            <a:endParaRPr b="0" lang="en-US" sz="3200" spc="-1" strike="noStrike">
              <a:solidFill>
                <a:srgbClr val="000000"/>
              </a:solidFill>
              <a:latin typeface="맑은 고딕"/>
            </a:endParaRPr>
          </a:p>
        </p:txBody>
      </p:sp>
      <p:pic>
        <p:nvPicPr>
          <p:cNvPr id="89" name="" descr=""/>
          <p:cNvPicPr/>
          <p:nvPr/>
        </p:nvPicPr>
        <p:blipFill>
          <a:blip r:embed="rId1"/>
          <a:stretch/>
        </p:blipFill>
        <p:spPr>
          <a:xfrm>
            <a:off x="5394960" y="1005840"/>
            <a:ext cx="3612240" cy="38404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Continuous Improvement </a:t>
            </a:r>
            <a:endParaRPr b="0" lang="en-US" sz="1800" spc="-1" strike="noStrike">
              <a:solidFill>
                <a:srgbClr val="000000"/>
              </a:solidFill>
              <a:latin typeface="맑은 고딕"/>
            </a:endParaRPr>
          </a:p>
        </p:txBody>
      </p:sp>
      <p:sp>
        <p:nvSpPr>
          <p:cNvPr id="91" name="TextShape 2"/>
          <p:cNvSpPr txBox="1"/>
          <p:nvPr/>
        </p:nvSpPr>
        <p:spPr>
          <a:xfrm>
            <a:off x="1979640" y="987480"/>
            <a:ext cx="6912360" cy="3858840"/>
          </a:xfrm>
          <a:prstGeom prst="rect">
            <a:avLst/>
          </a:prstGeom>
          <a:noFill/>
          <a:ln>
            <a:noFill/>
          </a:ln>
        </p:spPr>
        <p:txBody>
          <a:bodyPr lIns="0" rIns="0" tIns="0" bIns="0">
            <a:normAutofit fontScale="28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Continuous im</a:t>
            </a:r>
            <a:r>
              <a:rPr b="0" lang="en-US" sz="3200" spc="-1" strike="noStrike">
                <a:solidFill>
                  <a:srgbClr val="000000"/>
                </a:solidFill>
                <a:latin typeface="맑은 고딕"/>
              </a:rPr>
              <a:t> </a:t>
            </a:r>
            <a:r>
              <a:rPr b="0" lang="en-US" sz="3200" spc="-1" strike="noStrike">
                <a:solidFill>
                  <a:srgbClr val="000000"/>
                </a:solidFill>
                <a:latin typeface="맑은 고딕"/>
              </a:rPr>
              <a:t>provement is a </a:t>
            </a:r>
            <a:r>
              <a:rPr b="0" lang="en-US" sz="3200" spc="-1" strike="noStrike">
                <a:solidFill>
                  <a:srgbClr val="000000"/>
                </a:solidFill>
                <a:latin typeface="맑은 고딕"/>
              </a:rPr>
              <a:t>structured, long-</a:t>
            </a:r>
            <a:r>
              <a:rPr b="0" lang="en-US" sz="3200" spc="-1" strike="noStrike">
                <a:solidFill>
                  <a:srgbClr val="000000"/>
                </a:solidFill>
                <a:latin typeface="맑은 고딕"/>
              </a:rPr>
              <a:t>term approach to </a:t>
            </a:r>
            <a:r>
              <a:rPr b="0" lang="en-US" sz="3200" spc="-1" strike="noStrike">
                <a:solidFill>
                  <a:srgbClr val="000000"/>
                </a:solidFill>
                <a:latin typeface="맑은 고딕"/>
              </a:rPr>
              <a:t>improving patient </a:t>
            </a:r>
            <a:r>
              <a:rPr b="0" lang="en-US" sz="3200" spc="-1" strike="noStrike">
                <a:solidFill>
                  <a:srgbClr val="000000"/>
                </a:solidFill>
                <a:latin typeface="맑은 고딕"/>
              </a:rPr>
              <a:t>care and outcomes.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Continuous im</a:t>
            </a:r>
            <a:r>
              <a:rPr b="0" lang="en-US" sz="3200" spc="-1" strike="noStrike">
                <a:solidFill>
                  <a:srgbClr val="000000"/>
                </a:solidFill>
                <a:latin typeface="맑은 고딕"/>
              </a:rPr>
              <a:t> </a:t>
            </a:r>
            <a:r>
              <a:rPr b="0" lang="en-US" sz="3200" spc="-1" strike="noStrike">
                <a:solidFill>
                  <a:srgbClr val="000000"/>
                </a:solidFill>
                <a:latin typeface="맑은 고딕"/>
              </a:rPr>
              <a:t>provement aims for </a:t>
            </a:r>
            <a:r>
              <a:rPr b="0" lang="en-US" sz="3200" spc="-1" strike="noStrike">
                <a:solidFill>
                  <a:srgbClr val="000000"/>
                </a:solidFill>
                <a:latin typeface="맑은 고딕"/>
              </a:rPr>
              <a:t>operational excel</a:t>
            </a:r>
            <a:r>
              <a:rPr b="0" lang="en-US" sz="3200" spc="-1" strike="noStrike">
                <a:solidFill>
                  <a:srgbClr val="000000"/>
                </a:solidFill>
                <a:latin typeface="맑은 고딕"/>
              </a:rPr>
              <a:t> </a:t>
            </a:r>
            <a:r>
              <a:rPr b="0" lang="en-US" sz="3200" spc="-1" strike="noStrike">
                <a:solidFill>
                  <a:srgbClr val="000000"/>
                </a:solidFill>
                <a:latin typeface="맑은 고딕"/>
              </a:rPr>
              <a:t>lence.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Continuous im</a:t>
            </a:r>
            <a:r>
              <a:rPr b="0" lang="en-US" sz="3200" spc="-1" strike="noStrike">
                <a:solidFill>
                  <a:srgbClr val="000000"/>
                </a:solidFill>
                <a:latin typeface="맑은 고딕"/>
              </a:rPr>
              <a:t> </a:t>
            </a:r>
            <a:r>
              <a:rPr b="0" lang="en-US" sz="3200" spc="-1" strike="noStrike">
                <a:solidFill>
                  <a:srgbClr val="000000"/>
                </a:solidFill>
                <a:latin typeface="맑은 고딕"/>
              </a:rPr>
              <a:t>provement can be </a:t>
            </a:r>
            <a:r>
              <a:rPr b="0" lang="en-US" sz="3200" spc="-1" strike="noStrike">
                <a:solidFill>
                  <a:srgbClr val="000000"/>
                </a:solidFill>
                <a:latin typeface="맑은 고딕"/>
              </a:rPr>
              <a:t>achieved though </a:t>
            </a:r>
            <a:r>
              <a:rPr b="0" lang="en-US" sz="3200" spc="-1" strike="noStrike">
                <a:solidFill>
                  <a:srgbClr val="000000"/>
                </a:solidFill>
                <a:latin typeface="맑은 고딕"/>
              </a:rPr>
              <a:t>ongoing training and </a:t>
            </a:r>
            <a:r>
              <a:rPr b="0" lang="en-US" sz="3200" spc="-1" strike="noStrike">
                <a:solidFill>
                  <a:srgbClr val="000000"/>
                </a:solidFill>
                <a:latin typeface="맑은 고딕"/>
              </a:rPr>
              <a:t>financed by the </a:t>
            </a:r>
            <a:r>
              <a:rPr b="0" lang="en-US" sz="3200" spc="-1" strike="noStrike">
                <a:solidFill>
                  <a:srgbClr val="000000"/>
                </a:solidFill>
                <a:latin typeface="맑은 고딕"/>
              </a:rPr>
              <a:t>management.</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Continuous im</a:t>
            </a:r>
            <a:r>
              <a:rPr b="0" lang="en-US" sz="3200" spc="-1" strike="noStrike">
                <a:solidFill>
                  <a:srgbClr val="000000"/>
                </a:solidFill>
                <a:latin typeface="맑은 고딕"/>
              </a:rPr>
              <a:t> </a:t>
            </a:r>
            <a:r>
              <a:rPr b="0" lang="en-US" sz="3200" spc="-1" strike="noStrike">
                <a:solidFill>
                  <a:srgbClr val="000000"/>
                </a:solidFill>
                <a:latin typeface="맑은 고딕"/>
              </a:rPr>
              <a:t>provement is sup</a:t>
            </a:r>
            <a:r>
              <a:rPr b="0" lang="en-US" sz="3200" spc="-1" strike="noStrike">
                <a:solidFill>
                  <a:srgbClr val="000000"/>
                </a:solidFill>
                <a:latin typeface="맑은 고딕"/>
              </a:rPr>
              <a:t> </a:t>
            </a:r>
            <a:r>
              <a:rPr b="0" lang="en-US" sz="3200" spc="-1" strike="noStrike">
                <a:solidFill>
                  <a:srgbClr val="000000"/>
                </a:solidFill>
                <a:latin typeface="맑은 고딕"/>
              </a:rPr>
              <a:t>ported and owned </a:t>
            </a:r>
            <a:r>
              <a:rPr b="0" lang="en-US" sz="3200" spc="-1" strike="noStrike">
                <a:solidFill>
                  <a:srgbClr val="000000"/>
                </a:solidFill>
                <a:latin typeface="맑은 고딕"/>
              </a:rPr>
              <a:t>by front line staff  </a:t>
            </a:r>
            <a:r>
              <a:rPr b="0" lang="en-US" sz="3200" spc="-1" strike="noStrike">
                <a:solidFill>
                  <a:srgbClr val="000000"/>
                </a:solidFill>
                <a:latin typeface="맑은 고딕"/>
              </a:rPr>
              <a:t>such as nurses and </a:t>
            </a:r>
            <a:r>
              <a:rPr b="0" lang="en-US" sz="3200" spc="-1" strike="noStrike">
                <a:solidFill>
                  <a:srgbClr val="000000"/>
                </a:solidFill>
                <a:latin typeface="맑은 고딕"/>
              </a:rPr>
              <a:t>physicians.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Knowledge Management </a:t>
            </a:r>
            <a:endParaRPr b="0" lang="en-US" sz="1800" spc="-1" strike="noStrike">
              <a:solidFill>
                <a:srgbClr val="000000"/>
              </a:solidFill>
              <a:latin typeface="맑은 고딕"/>
            </a:endParaRPr>
          </a:p>
        </p:txBody>
      </p:sp>
      <p:sp>
        <p:nvSpPr>
          <p:cNvPr id="93" name="TextShape 2"/>
          <p:cNvSpPr txBox="1"/>
          <p:nvPr/>
        </p:nvSpPr>
        <p:spPr>
          <a:xfrm>
            <a:off x="1554480" y="987480"/>
            <a:ext cx="7337520" cy="3950280"/>
          </a:xfrm>
          <a:prstGeom prst="rect">
            <a:avLst/>
          </a:prstGeom>
          <a:noFill/>
          <a:ln>
            <a:noFill/>
          </a:ln>
        </p:spPr>
        <p:txBody>
          <a:bodyPr lIns="0" rIns="0" tIns="0" bIns="0">
            <a:normAutofit fontScale="34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Many healthcare or</a:t>
            </a:r>
            <a:r>
              <a:rPr b="0" lang="en-US" sz="3200" spc="-1" strike="noStrike">
                <a:solidFill>
                  <a:srgbClr val="000000"/>
                </a:solidFill>
                <a:latin typeface="맑은 고딕"/>
              </a:rPr>
              <a:t> </a:t>
            </a:r>
            <a:r>
              <a:rPr b="0" lang="en-US" sz="3200" spc="-1" strike="noStrike">
                <a:solidFill>
                  <a:srgbClr val="000000"/>
                </a:solidFill>
                <a:latin typeface="맑은 고딕"/>
              </a:rPr>
              <a:t>ganizations already </a:t>
            </a:r>
            <a:r>
              <a:rPr b="0" lang="en-US" sz="3200" spc="-1" strike="noStrike">
                <a:solidFill>
                  <a:srgbClr val="000000"/>
                </a:solidFill>
                <a:latin typeface="맑은 고딕"/>
              </a:rPr>
              <a:t>use knowledge </a:t>
            </a:r>
            <a:r>
              <a:rPr b="0" lang="en-US" sz="3200" spc="-1" strike="noStrike">
                <a:solidFill>
                  <a:srgbClr val="000000"/>
                </a:solidFill>
                <a:latin typeface="맑은 고딕"/>
              </a:rPr>
              <a:t>management to or</a:t>
            </a:r>
            <a:r>
              <a:rPr b="0" lang="en-US" sz="3200" spc="-1" strike="noStrike">
                <a:solidFill>
                  <a:srgbClr val="000000"/>
                </a:solidFill>
                <a:latin typeface="맑은 고딕"/>
              </a:rPr>
              <a:t> </a:t>
            </a:r>
            <a:r>
              <a:rPr b="0" lang="en-US" sz="3200" spc="-1" strike="noStrike">
                <a:solidFill>
                  <a:srgbClr val="000000"/>
                </a:solidFill>
                <a:latin typeface="맑은 고딕"/>
              </a:rPr>
              <a:t>ganize, store and </a:t>
            </a:r>
            <a:r>
              <a:rPr b="0" lang="en-US" sz="3200" spc="-1" strike="noStrike">
                <a:solidFill>
                  <a:srgbClr val="000000"/>
                </a:solidFill>
                <a:latin typeface="맑은 고딕"/>
              </a:rPr>
              <a:t>share knowledge.</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ea typeface="Noto Sans CJK SC"/>
              </a:rPr>
              <a:t>Medical malpractice </a:t>
            </a:r>
            <a:r>
              <a:rPr b="0" lang="en-US" sz="3200" spc="-1" strike="noStrike">
                <a:solidFill>
                  <a:srgbClr val="000000"/>
                </a:solidFill>
                <a:latin typeface="맑은 고딕"/>
                <a:ea typeface="Noto Sans CJK SC"/>
              </a:rPr>
              <a:t>is reduced when </a:t>
            </a:r>
            <a:r>
              <a:rPr b="0" lang="en-US" sz="3200" spc="-1" strike="noStrike">
                <a:solidFill>
                  <a:srgbClr val="000000"/>
                </a:solidFill>
                <a:latin typeface="맑은 고딕"/>
                <a:ea typeface="Noto Sans CJK SC"/>
              </a:rPr>
              <a:t>knowledge is appro</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priately  docu</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mented and practi</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tioners are aware of </a:t>
            </a:r>
            <a:r>
              <a:rPr b="0" lang="en-US" sz="3200" spc="-1" strike="noStrike">
                <a:solidFill>
                  <a:srgbClr val="000000"/>
                </a:solidFill>
                <a:latin typeface="맑은 고딕"/>
                <a:ea typeface="Noto Sans CJK SC"/>
              </a:rPr>
              <a:t>standard procedures </a:t>
            </a:r>
            <a:r>
              <a:rPr b="0" lang="en-US" sz="3200" spc="-1" strike="noStrike">
                <a:solidFill>
                  <a:srgbClr val="000000"/>
                </a:solidFill>
                <a:latin typeface="맑은 고딕"/>
                <a:ea typeface="Noto Sans CJK SC"/>
              </a:rPr>
              <a:t>(</a:t>
            </a:r>
            <a:r>
              <a:rPr b="0" lang="en-US" sz="3200" spc="-1" strike="noStrike">
                <a:solidFill>
                  <a:srgbClr val="000000"/>
                </a:solidFill>
                <a:latin typeface="맑은 고딕"/>
              </a:rPr>
              <a:t>Falkenström &amp; </a:t>
            </a:r>
            <a:r>
              <a:rPr b="0" lang="en-US" sz="3200" spc="-1" strike="noStrike">
                <a:solidFill>
                  <a:srgbClr val="000000"/>
                </a:solidFill>
                <a:latin typeface="맑은 고딕"/>
              </a:rPr>
              <a:t>Höglund, 2019).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Knowledge man</a:t>
            </a:r>
            <a:r>
              <a:rPr b="0" lang="en-US" sz="3200" spc="-1" strike="noStrike">
                <a:solidFill>
                  <a:srgbClr val="000000"/>
                </a:solidFill>
                <a:latin typeface="맑은 고딕"/>
              </a:rPr>
              <a:t> </a:t>
            </a:r>
            <a:r>
              <a:rPr b="0" lang="en-US" sz="3200" spc="-1" strike="noStrike">
                <a:solidFill>
                  <a:srgbClr val="000000"/>
                </a:solidFill>
                <a:latin typeface="맑은 고딕"/>
              </a:rPr>
              <a:t>agement helps in </a:t>
            </a:r>
            <a:r>
              <a:rPr b="0" lang="en-US" sz="3200" spc="-1" strike="noStrike">
                <a:solidFill>
                  <a:srgbClr val="000000"/>
                </a:solidFill>
                <a:latin typeface="맑은 고딕"/>
              </a:rPr>
              <a:t>empowering em</a:t>
            </a:r>
            <a:r>
              <a:rPr b="0" lang="en-US" sz="3200" spc="-1" strike="noStrike">
                <a:solidFill>
                  <a:srgbClr val="000000"/>
                </a:solidFill>
                <a:latin typeface="맑은 고딕"/>
              </a:rPr>
              <a:t> </a:t>
            </a:r>
            <a:r>
              <a:rPr b="0" lang="en-US" sz="3200" spc="-1" strike="noStrike">
                <a:solidFill>
                  <a:srgbClr val="000000"/>
                </a:solidFill>
                <a:latin typeface="맑은 고딕"/>
              </a:rPr>
              <a:t>ployees by enabling </a:t>
            </a:r>
            <a:r>
              <a:rPr b="0" lang="en-US" sz="3200" spc="-1" strike="noStrike">
                <a:solidFill>
                  <a:srgbClr val="000000"/>
                </a:solidFill>
                <a:latin typeface="맑은 고딕"/>
              </a:rPr>
              <a:t>them to learn from </a:t>
            </a:r>
            <a:r>
              <a:rPr b="0" lang="en-US" sz="3200" spc="-1" strike="noStrike">
                <a:solidFill>
                  <a:srgbClr val="000000"/>
                </a:solidFill>
                <a:latin typeface="맑은 고딕"/>
              </a:rPr>
              <a:t>latest available in</a:t>
            </a:r>
            <a:r>
              <a:rPr b="0" lang="en-US" sz="3200" spc="-1" strike="noStrike">
                <a:solidFill>
                  <a:srgbClr val="000000"/>
                </a:solidFill>
                <a:latin typeface="맑은 고딕"/>
              </a:rPr>
              <a:t> </a:t>
            </a:r>
            <a:r>
              <a:rPr b="0" lang="en-US" sz="3200" spc="-1" strike="noStrike">
                <a:solidFill>
                  <a:srgbClr val="000000"/>
                </a:solidFill>
                <a:latin typeface="맑은 고딕"/>
              </a:rPr>
              <a:t>formation.</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Steps of Creating Innovation in Healthcare </a:t>
            </a:r>
            <a:br/>
            <a:r>
              <a:rPr b="0" lang="en-US" sz="1800" spc="-1" strike="noStrike">
                <a:solidFill>
                  <a:srgbClr val="000000"/>
                </a:solidFill>
                <a:latin typeface="맑은 고딕"/>
              </a:rPr>
              <a:t>Step One: Creating Goals and Strategy for the Program</a:t>
            </a:r>
            <a:endParaRPr b="0" lang="en-US" sz="1800" spc="-1" strike="noStrike">
              <a:solidFill>
                <a:srgbClr val="000000"/>
              </a:solidFill>
              <a:latin typeface="맑은 고딕"/>
            </a:endParaRPr>
          </a:p>
        </p:txBody>
      </p:sp>
      <p:sp>
        <p:nvSpPr>
          <p:cNvPr id="95" name="TextShape 2"/>
          <p:cNvSpPr txBox="1"/>
          <p:nvPr/>
        </p:nvSpPr>
        <p:spPr>
          <a:xfrm>
            <a:off x="1645920" y="987480"/>
            <a:ext cx="7246080" cy="3858840"/>
          </a:xfrm>
          <a:prstGeom prst="rect">
            <a:avLst/>
          </a:prstGeom>
          <a:noFill/>
          <a:ln>
            <a:noFill/>
          </a:ln>
        </p:spPr>
        <p:txBody>
          <a:bodyPr lIns="0" rIns="0" tIns="0" bIns="0">
            <a:normAutofit fontScale="28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Innovation in healthcare re</a:t>
            </a:r>
            <a:r>
              <a:rPr b="0" lang="en-US" sz="3200" spc="-1" strike="noStrike">
                <a:solidFill>
                  <a:srgbClr val="000000"/>
                </a:solidFill>
                <a:latin typeface="맑은 고딕"/>
              </a:rPr>
              <a:t> </a:t>
            </a:r>
            <a:r>
              <a:rPr b="0" lang="en-US" sz="3200" spc="-1" strike="noStrike">
                <a:solidFill>
                  <a:srgbClr val="000000"/>
                </a:solidFill>
                <a:latin typeface="맑은 고딕"/>
              </a:rPr>
              <a:t>quires innovation strategies </a:t>
            </a:r>
            <a:r>
              <a:rPr b="0" lang="en-US" sz="3200" spc="-1" strike="noStrike">
                <a:solidFill>
                  <a:srgbClr val="000000"/>
                </a:solidFill>
                <a:latin typeface="맑은 고딕"/>
              </a:rPr>
              <a:t>and goals that  help in the ef</a:t>
            </a:r>
            <a:r>
              <a:rPr b="0" lang="en-US" sz="3200" spc="-1" strike="noStrike">
                <a:solidFill>
                  <a:srgbClr val="000000"/>
                </a:solidFill>
                <a:latin typeface="맑은 고딕"/>
              </a:rPr>
              <a:t> </a:t>
            </a:r>
            <a:r>
              <a:rPr b="0" lang="en-US" sz="3200" spc="-1" strike="noStrike">
                <a:solidFill>
                  <a:srgbClr val="000000"/>
                </a:solidFill>
                <a:latin typeface="맑은 고딕"/>
              </a:rPr>
              <a:t>fective implementation of in</a:t>
            </a:r>
            <a:r>
              <a:rPr b="0" lang="en-US" sz="3200" spc="-1" strike="noStrike">
                <a:solidFill>
                  <a:srgbClr val="000000"/>
                </a:solidFill>
                <a:latin typeface="맑은 고딕"/>
              </a:rPr>
              <a:t> </a:t>
            </a:r>
            <a:r>
              <a:rPr b="0" lang="en-US" sz="3200" spc="-1" strike="noStrike">
                <a:solidFill>
                  <a:srgbClr val="000000"/>
                </a:solidFill>
                <a:latin typeface="맑은 고딕"/>
              </a:rPr>
              <a:t>novation within an organiza</a:t>
            </a:r>
            <a:r>
              <a:rPr b="0" lang="en-US" sz="3200" spc="-1" strike="noStrike">
                <a:solidFill>
                  <a:srgbClr val="000000"/>
                </a:solidFill>
                <a:latin typeface="맑은 고딕"/>
              </a:rPr>
              <a:t> </a:t>
            </a:r>
            <a:r>
              <a:rPr b="0" lang="en-US" sz="3200" spc="-1" strike="noStrike">
                <a:solidFill>
                  <a:srgbClr val="000000"/>
                </a:solidFill>
                <a:latin typeface="맑은 고딕"/>
              </a:rPr>
              <a:t>tion.</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Workers are drivers of innova</a:t>
            </a:r>
            <a:r>
              <a:rPr b="0" lang="en-US" sz="3200" spc="-1" strike="noStrike">
                <a:solidFill>
                  <a:srgbClr val="000000"/>
                </a:solidFill>
                <a:latin typeface="맑은 고딕"/>
              </a:rPr>
              <a:t> </a:t>
            </a:r>
            <a:r>
              <a:rPr b="0" lang="en-US" sz="3200" spc="-1" strike="noStrike">
                <a:solidFill>
                  <a:srgbClr val="000000"/>
                </a:solidFill>
                <a:latin typeface="맑은 고딕"/>
              </a:rPr>
              <a:t>tion and they need to be in</a:t>
            </a:r>
            <a:r>
              <a:rPr b="0" lang="en-US" sz="3200" spc="-1" strike="noStrike">
                <a:solidFill>
                  <a:srgbClr val="000000"/>
                </a:solidFill>
                <a:latin typeface="맑은 고딕"/>
              </a:rPr>
              <a:t> </a:t>
            </a:r>
            <a:r>
              <a:rPr b="0" lang="en-US" sz="3200" spc="-1" strike="noStrike">
                <a:solidFill>
                  <a:srgbClr val="000000"/>
                </a:solidFill>
                <a:latin typeface="맑은 고딕"/>
              </a:rPr>
              <a:t>volved in the process of creat</a:t>
            </a:r>
            <a:r>
              <a:rPr b="0" lang="en-US" sz="3200" spc="-1" strike="noStrike">
                <a:solidFill>
                  <a:srgbClr val="000000"/>
                </a:solidFill>
                <a:latin typeface="맑은 고딕"/>
              </a:rPr>
              <a:t> </a:t>
            </a:r>
            <a:r>
              <a:rPr b="0" lang="en-US" sz="3200" spc="-1" strike="noStrike">
                <a:solidFill>
                  <a:srgbClr val="000000"/>
                </a:solidFill>
                <a:latin typeface="맑은 고딕"/>
              </a:rPr>
              <a:t>ing strategies and goals for the </a:t>
            </a:r>
            <a:r>
              <a:rPr b="0" lang="en-US" sz="3200" spc="-1" strike="noStrike">
                <a:solidFill>
                  <a:srgbClr val="000000"/>
                </a:solidFill>
                <a:latin typeface="맑은 고딕"/>
              </a:rPr>
              <a:t>innovation program.</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ea typeface="Noto Sans CJK SC"/>
              </a:rPr>
              <a:t>Employees can help in the </a:t>
            </a:r>
            <a:r>
              <a:rPr b="0" lang="en-US" sz="3200" spc="-1" strike="noStrike">
                <a:solidFill>
                  <a:srgbClr val="000000"/>
                </a:solidFill>
                <a:latin typeface="맑은 고딕"/>
                <a:ea typeface="Noto Sans CJK SC"/>
              </a:rPr>
              <a:t>process of thinking about rele</a:t>
            </a:r>
            <a:r>
              <a:rPr b="0" lang="en-US" sz="3200" spc="-1" strike="noStrike">
                <a:solidFill>
                  <a:srgbClr val="000000"/>
                </a:solidFill>
                <a:latin typeface="맑은 고딕"/>
                <a:ea typeface="Noto Sans CJK SC"/>
              </a:rPr>
              <a:t> </a:t>
            </a:r>
            <a:r>
              <a:rPr b="0" lang="en-US" sz="3200" spc="-1" strike="noStrike">
                <a:solidFill>
                  <a:srgbClr val="000000"/>
                </a:solidFill>
                <a:latin typeface="맑은 고딕"/>
                <a:ea typeface="Noto Sans CJK SC"/>
              </a:rPr>
              <a:t>vant ideas that are specific to </a:t>
            </a:r>
            <a:r>
              <a:rPr b="0" lang="en-US" sz="3200" spc="-1" strike="noStrike">
                <a:solidFill>
                  <a:srgbClr val="000000"/>
                </a:solidFill>
                <a:latin typeface="맑은 고딕"/>
                <a:ea typeface="Noto Sans CJK SC"/>
              </a:rPr>
              <a:t>the goals of the organization’s </a:t>
            </a:r>
            <a:r>
              <a:rPr b="0" lang="en-US" sz="3200" spc="-1" strike="noStrike">
                <a:solidFill>
                  <a:srgbClr val="000000"/>
                </a:solidFill>
                <a:latin typeface="맑은 고딕"/>
                <a:ea typeface="Noto Sans CJK SC"/>
              </a:rPr>
              <a:t>innovation program </a:t>
            </a:r>
            <a:r>
              <a:rPr b="0" lang="en-US" sz="3200" spc="-1" strike="noStrike">
                <a:solidFill>
                  <a:srgbClr val="000000"/>
                </a:solidFill>
                <a:latin typeface="맑은 고딕"/>
                <a:ea typeface="Noto Sans CJK SC"/>
              </a:rPr>
              <a:t>(</a:t>
            </a:r>
            <a:r>
              <a:rPr b="0" lang="en-US" sz="3200" spc="-1" strike="noStrike">
                <a:solidFill>
                  <a:srgbClr val="000000"/>
                </a:solidFill>
                <a:latin typeface="맑은 고딕"/>
              </a:rPr>
              <a:t>Babaeinesami &amp; Ghasemi, </a:t>
            </a:r>
            <a:r>
              <a:rPr b="0" lang="en-US" sz="3200" spc="-1" strike="noStrike">
                <a:solidFill>
                  <a:srgbClr val="000000"/>
                </a:solidFill>
                <a:latin typeface="맑은 고딕"/>
              </a:rPr>
              <a:t>2021).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Step Two: Promote the program effectively</a:t>
            </a:r>
            <a:endParaRPr b="0" lang="en-US" sz="1800" spc="-1" strike="noStrike">
              <a:solidFill>
                <a:srgbClr val="000000"/>
              </a:solidFill>
              <a:latin typeface="맑은 고딕"/>
            </a:endParaRPr>
          </a:p>
        </p:txBody>
      </p:sp>
      <p:sp>
        <p:nvSpPr>
          <p:cNvPr id="97" name="TextShape 2"/>
          <p:cNvSpPr txBox="1"/>
          <p:nvPr/>
        </p:nvSpPr>
        <p:spPr>
          <a:xfrm>
            <a:off x="1645920" y="987480"/>
            <a:ext cx="7246080" cy="3950280"/>
          </a:xfrm>
          <a:prstGeom prst="rect">
            <a:avLst/>
          </a:prstGeom>
          <a:noFill/>
          <a:ln>
            <a:noFill/>
          </a:ln>
        </p:spPr>
        <p:txBody>
          <a:bodyPr lIns="0" rIns="0" tIns="0" bIns="0">
            <a:normAutofit fontScale="34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The management needs to focus on fre</a:t>
            </a:r>
            <a:r>
              <a:rPr b="0" lang="en-US" sz="3200" spc="-1" strike="noStrike">
                <a:solidFill>
                  <a:srgbClr val="000000"/>
                </a:solidFill>
                <a:latin typeface="맑은 고딕"/>
              </a:rPr>
              <a:t> </a:t>
            </a:r>
            <a:r>
              <a:rPr b="0" lang="en-US" sz="3200" spc="-1" strike="noStrike">
                <a:solidFill>
                  <a:srgbClr val="000000"/>
                </a:solidFill>
                <a:latin typeface="맑은 고딕"/>
              </a:rPr>
              <a:t>quently promoting the innovation program </a:t>
            </a:r>
            <a:r>
              <a:rPr b="0" lang="en-US" sz="3200" spc="-1" strike="noStrike">
                <a:solidFill>
                  <a:srgbClr val="000000"/>
                </a:solidFill>
                <a:latin typeface="맑은 고딕"/>
              </a:rPr>
              <a:t>to employees and other appropriate stake</a:t>
            </a:r>
            <a:r>
              <a:rPr b="0" lang="en-US" sz="3200" spc="-1" strike="noStrike">
                <a:solidFill>
                  <a:srgbClr val="000000"/>
                </a:solidFill>
                <a:latin typeface="맑은 고딕"/>
              </a:rPr>
              <a:t> </a:t>
            </a:r>
            <a:r>
              <a:rPr b="0" lang="en-US" sz="3200" spc="-1" strike="noStrike">
                <a:solidFill>
                  <a:srgbClr val="000000"/>
                </a:solidFill>
                <a:latin typeface="맑은 고딕"/>
              </a:rPr>
              <a:t>holders.</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A simple plan of alerts before and during the </a:t>
            </a:r>
            <a:r>
              <a:rPr b="0" lang="en-US" sz="3200" spc="-1" strike="noStrike">
                <a:solidFill>
                  <a:srgbClr val="000000"/>
                </a:solidFill>
                <a:latin typeface="맑은 고딕"/>
              </a:rPr>
              <a:t>program will keep the program in the minds </a:t>
            </a:r>
            <a:r>
              <a:rPr b="0" lang="en-US" sz="3200" spc="-1" strike="noStrike">
                <a:solidFill>
                  <a:srgbClr val="000000"/>
                </a:solidFill>
                <a:latin typeface="맑은 고딕"/>
              </a:rPr>
              <a:t>of participants when needed.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It is also essential to have digital communica</a:t>
            </a:r>
            <a:r>
              <a:rPr b="0" lang="en-US" sz="3200" spc="-1" strike="noStrike">
                <a:solidFill>
                  <a:srgbClr val="000000"/>
                </a:solidFill>
                <a:latin typeface="맑은 고딕"/>
              </a:rPr>
              <a:t> </a:t>
            </a:r>
            <a:r>
              <a:rPr b="0" lang="en-US" sz="3200" spc="-1" strike="noStrike">
                <a:solidFill>
                  <a:srgbClr val="000000"/>
                </a:solidFill>
                <a:latin typeface="맑은 고딕"/>
              </a:rPr>
              <a:t>tion for leaders and decision makers in the </a:t>
            </a:r>
            <a:r>
              <a:rPr b="0" lang="en-US" sz="3200" spc="-1" strike="noStrike">
                <a:solidFill>
                  <a:srgbClr val="000000"/>
                </a:solidFill>
                <a:latin typeface="맑은 고딕"/>
              </a:rPr>
              <a:t>organization that will be evaluating the ideas </a:t>
            </a:r>
            <a:r>
              <a:rPr b="0" lang="en-US" sz="3200" spc="-1" strike="noStrike">
                <a:solidFill>
                  <a:srgbClr val="000000"/>
                </a:solidFill>
                <a:latin typeface="맑은 고딕"/>
              </a:rPr>
              <a:t>and selecting the ones to act on.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Step Three: Completing the innovation pipeline </a:t>
            </a:r>
            <a:endParaRPr b="0" lang="en-US" sz="1800" spc="-1" strike="noStrike">
              <a:solidFill>
                <a:srgbClr val="000000"/>
              </a:solidFill>
              <a:latin typeface="맑은 고딕"/>
            </a:endParaRPr>
          </a:p>
        </p:txBody>
      </p:sp>
      <p:sp>
        <p:nvSpPr>
          <p:cNvPr id="99" name="TextShape 2"/>
          <p:cNvSpPr txBox="1"/>
          <p:nvPr/>
        </p:nvSpPr>
        <p:spPr>
          <a:xfrm>
            <a:off x="1554480" y="987480"/>
            <a:ext cx="7337520" cy="4041720"/>
          </a:xfrm>
          <a:prstGeom prst="rect">
            <a:avLst/>
          </a:prstGeom>
          <a:noFill/>
          <a:ln>
            <a:noFill/>
          </a:ln>
        </p:spPr>
        <p:txBody>
          <a:bodyPr lIns="0" rIns="0" tIns="0" bIns="0">
            <a:normAutofit fontScale="42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Leaders should also pay attention to decision makers </a:t>
            </a:r>
            <a:r>
              <a:rPr b="0" lang="en-US" sz="3200" spc="-1" strike="noStrike">
                <a:solidFill>
                  <a:srgbClr val="000000"/>
                </a:solidFill>
                <a:latin typeface="맑은 고딕"/>
              </a:rPr>
              <a:t>to keep the innovation pipeline intact.</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Feedback from workers also helps in improving the in</a:t>
            </a:r>
            <a:r>
              <a:rPr b="0" lang="en-US" sz="3200" spc="-1" strike="noStrike">
                <a:solidFill>
                  <a:srgbClr val="000000"/>
                </a:solidFill>
                <a:latin typeface="맑은 고딕"/>
              </a:rPr>
              <a:t> </a:t>
            </a:r>
            <a:r>
              <a:rPr b="0" lang="en-US" sz="3200" spc="-1" strike="noStrike">
                <a:solidFill>
                  <a:srgbClr val="000000"/>
                </a:solidFill>
                <a:latin typeface="맑은 고딕"/>
              </a:rPr>
              <a:t>novation process.</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Giving feedback is the key goal of an effective innova</a:t>
            </a:r>
            <a:r>
              <a:rPr b="0" lang="en-US" sz="3200" spc="-1" strike="noStrike">
                <a:solidFill>
                  <a:srgbClr val="000000"/>
                </a:solidFill>
                <a:latin typeface="맑은 고딕"/>
              </a:rPr>
              <a:t> </a:t>
            </a:r>
            <a:r>
              <a:rPr b="0" lang="en-US" sz="3200" spc="-1" strike="noStrike">
                <a:solidFill>
                  <a:srgbClr val="000000"/>
                </a:solidFill>
                <a:latin typeface="맑은 고딕"/>
              </a:rPr>
              <a:t>tion program.</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Feedback from employees and decision makers can be </a:t>
            </a:r>
            <a:r>
              <a:rPr b="0" lang="en-US" sz="3200" spc="-1" strike="noStrike">
                <a:solidFill>
                  <a:srgbClr val="000000"/>
                </a:solidFill>
                <a:latin typeface="맑은 고딕"/>
              </a:rPr>
              <a:t>used in improving the organization’s innovation pro</a:t>
            </a:r>
            <a:r>
              <a:rPr b="0" lang="en-US" sz="3200" spc="-1" strike="noStrike">
                <a:solidFill>
                  <a:srgbClr val="000000"/>
                </a:solidFill>
                <a:latin typeface="맑은 고딕"/>
              </a:rPr>
              <a:t> </a:t>
            </a:r>
            <a:r>
              <a:rPr b="0" lang="en-US" sz="3200" spc="-1" strike="noStrike">
                <a:solidFill>
                  <a:srgbClr val="000000"/>
                </a:solidFill>
                <a:latin typeface="맑은 고딕"/>
              </a:rPr>
              <a:t>gram.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619640" y="0"/>
            <a:ext cx="7524000" cy="884160"/>
          </a:xfrm>
          <a:prstGeom prst="rect">
            <a:avLst/>
          </a:prstGeom>
          <a:noFill/>
          <a:ln>
            <a:noFill/>
          </a:ln>
        </p:spPr>
        <p:txBody>
          <a:bodyPr lIns="0" rIns="0" tIns="0" bIns="0" anchor="ctr">
            <a:noAutofit/>
          </a:bodyPr>
          <a:p>
            <a:r>
              <a:rPr b="0" lang="en-US" sz="1800" spc="-1" strike="noStrike">
                <a:solidFill>
                  <a:srgbClr val="000000"/>
                </a:solidFill>
                <a:latin typeface="맑은 고딕"/>
              </a:rPr>
              <a:t>The need for continuous change in healthcare industry </a:t>
            </a:r>
            <a:endParaRPr b="0" lang="en-US" sz="1800" spc="-1" strike="noStrike">
              <a:solidFill>
                <a:srgbClr val="000000"/>
              </a:solidFill>
              <a:latin typeface="맑은 고딕"/>
            </a:endParaRPr>
          </a:p>
        </p:txBody>
      </p:sp>
      <p:sp>
        <p:nvSpPr>
          <p:cNvPr id="101" name="TextShape 2"/>
          <p:cNvSpPr txBox="1"/>
          <p:nvPr/>
        </p:nvSpPr>
        <p:spPr>
          <a:xfrm>
            <a:off x="1645920" y="987480"/>
            <a:ext cx="7246080" cy="3858840"/>
          </a:xfrm>
          <a:prstGeom prst="rect">
            <a:avLst/>
          </a:prstGeom>
          <a:noFill/>
          <a:ln>
            <a:noFill/>
          </a:ln>
        </p:spPr>
        <p:txBody>
          <a:bodyPr lIns="0" rIns="0" tIns="0" bIns="0">
            <a:normAutofit fontScale="28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Continuous improvement is designed to increase productivity and ef</a:t>
            </a:r>
            <a:r>
              <a:rPr b="0" lang="en-US" sz="3200" spc="-1" strike="noStrike">
                <a:solidFill>
                  <a:srgbClr val="000000"/>
                </a:solidFill>
                <a:latin typeface="맑은 고딕"/>
              </a:rPr>
              <a:t> </a:t>
            </a:r>
            <a:r>
              <a:rPr b="0" lang="en-US" sz="3200" spc="-1" strike="noStrike">
                <a:solidFill>
                  <a:srgbClr val="000000"/>
                </a:solidFill>
                <a:latin typeface="맑은 고딕"/>
              </a:rPr>
              <a:t>ficiency, reduce waste and enhance employee satisfaction. </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Healthcare organizations use continuous improvement to achieve </a:t>
            </a:r>
            <a:r>
              <a:rPr b="0" lang="en-US" sz="3200" spc="-1" strike="noStrike">
                <a:solidFill>
                  <a:srgbClr val="000000"/>
                </a:solidFill>
                <a:latin typeface="맑은 고딕"/>
              </a:rPr>
              <a:t>quality improvement.</a:t>
            </a:r>
            <a:endParaRPr b="0" lang="en-US" sz="3200" spc="-1" strike="noStrike">
              <a:solidFill>
                <a:srgbClr val="000000"/>
              </a:solidFill>
              <a:latin typeface="맑은 고딕"/>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맑은 고딕"/>
              </a:rPr>
              <a:t>Examples of continuous improvement activities within healthcare in</a:t>
            </a:r>
            <a:r>
              <a:rPr b="0" lang="en-US" sz="3200" spc="-1" strike="noStrike">
                <a:solidFill>
                  <a:srgbClr val="000000"/>
                </a:solidFill>
                <a:latin typeface="맑은 고딕"/>
              </a:rPr>
              <a:t> </a:t>
            </a:r>
            <a:r>
              <a:rPr b="0" lang="en-US" sz="3200" spc="-1" strike="noStrike">
                <a:solidFill>
                  <a:srgbClr val="000000"/>
                </a:solidFill>
                <a:latin typeface="맑은 고딕"/>
              </a:rPr>
              <a:t>dustry include; identifying changes needed by the organization, </a:t>
            </a:r>
            <a:r>
              <a:rPr b="0" lang="en-US" sz="3200" spc="-1" strike="noStrike">
                <a:solidFill>
                  <a:srgbClr val="000000"/>
                </a:solidFill>
                <a:latin typeface="맑은 고딕"/>
              </a:rPr>
              <a:t>alignment of organizational goals and creating a clear vision and </a:t>
            </a:r>
            <a:r>
              <a:rPr b="0" lang="en-US" sz="3200" spc="-1" strike="noStrike">
                <a:solidFill>
                  <a:srgbClr val="000000"/>
                </a:solidFill>
                <a:latin typeface="맑은 고딕"/>
              </a:rPr>
              <a:t>working towards achieving it. </a:t>
            </a:r>
            <a:endParaRPr b="0" lang="en-US" sz="3200" spc="-1" strike="noStrike">
              <a:solidFill>
                <a:srgbClr val="000000"/>
              </a:solidFill>
              <a:latin typeface="맑은 고딕"/>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704</TotalTime>
  <Application>LibreOffice/6.4.7.2$Linux_X86_64 LibreOffice_project/40$Build-2</Application>
  <Words>8</Words>
  <Paragraphs>4</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2014-04-01T16:27:38Z</dcterms:created>
  <dc:creator/>
  <dc:description/>
  <dc:language>en-US</dc:language>
  <cp:lastModifiedBy/>
  <dcterms:modified xsi:type="dcterms:W3CDTF">2022-08-19T13:42:38Z</dcterms:modified>
  <cp:revision>249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