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_rels/presentation.xml.rels" ContentType="application/vnd.openxmlformats-package.relationships+xml"/>
  <Override PartName="/ppt/media/image29.emf" ContentType="image/x-emf"/>
  <Override PartName="/ppt/media/image28.emf" ContentType="image/x-emf"/>
  <Override PartName="/ppt/media/image26.emf" ContentType="image/x-emf"/>
  <Override PartName="/ppt/media/image25.emf" ContentType="image/x-emf"/>
  <Override PartName="/ppt/media/image24.emf" ContentType="image/x-emf"/>
  <Override PartName="/ppt/media/image23.emf" ContentType="image/x-emf"/>
  <Override PartName="/ppt/media/image10.png" ContentType="image/png"/>
  <Override PartName="/ppt/media/image13.jpeg" ContentType="image/jpeg"/>
  <Override PartName="/ppt/media/image9.jpeg" ContentType="image/jpeg"/>
  <Override PartName="/ppt/media/image7.png" ContentType="image/png"/>
  <Override PartName="/ppt/media/image8.png" ContentType="image/png"/>
  <Override PartName="/ppt/media/image5.jpeg" ContentType="image/jpeg"/>
  <Override PartName="/ppt/media/image27.emf" ContentType="image/x-emf"/>
  <Override PartName="/ppt/media/image6.jpeg" ContentType="image/jpeg"/>
  <Override PartName="/ppt/media/image12.png" ContentType="image/png"/>
  <Override PartName="/ppt/media/image4.png" ContentType="image/png"/>
  <Override PartName="/ppt/media/image11.jpeg" ContentType="image/jpeg"/>
  <Override PartName="/ppt/media/image1.png" ContentType="image/png"/>
  <Override PartName="/ppt/media/image14.jpeg" ContentType="image/jpeg"/>
  <Override PartName="/ppt/media/image20.png" ContentType="image/png"/>
  <Override PartName="/ppt/media/image15.png" ContentType="image/png"/>
  <Override PartName="/ppt/media/image16.jpeg" ContentType="image/jpeg"/>
  <Override PartName="/ppt/media/image2.jpeg" ContentType="image/jpeg"/>
  <Override PartName="/ppt/media/image17.jpeg" ContentType="image/jpeg"/>
  <Override PartName="/ppt/media/image3.jpeg" ContentType="image/jpeg"/>
  <Override PartName="/ppt/media/image18.jpeg" ContentType="image/jpeg"/>
  <Override PartName="/ppt/media/image21.emf" ContentType="image/x-emf"/>
  <Override PartName="/ppt/media/image19.png" ContentType="image/png"/>
  <Override PartName="/ppt/media/image22.emf" ContentType="image/x-emf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charts/chart3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</p:sldIdLst>
  <p:sldSz cx="6858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14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defRPr>
            </a:pPr>
            <a:r>
              <a:rPr b="1" sz="14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Publications </a:t>
            </a:r>
          </a:p>
        </c:rich>
      </c:tx>
      <c:layout>
        <c:manualLayout>
          <c:xMode val="edge"/>
          <c:yMode val="edge"/>
          <c:x val="0.619481340923466"/>
          <c:y val="0.0594251454769882"/>
        </c:manualLayout>
      </c:layout>
      <c:overlay val="0"/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explosion val="0"/>
          <c:dPt>
            <c:idx val="0"/>
            <c:spPr>
              <a:solidFill>
                <a:srgbClr val="5b9bd5"/>
              </a:solidFill>
              <a:ln>
                <a:noFill/>
              </a:ln>
            </c:spPr>
          </c:dPt>
          <c:dPt>
            <c:idx val="1"/>
            <c:spPr>
              <a:solidFill>
                <a:srgbClr val="ed7d31"/>
              </a:solidFill>
              <a:ln>
                <a:noFill/>
              </a:ln>
            </c:spPr>
          </c:dPt>
          <c:dPt>
            <c:idx val="2"/>
            <c:spPr>
              <a:solidFill>
                <a:srgbClr val="a5a5a5"/>
              </a:solidFill>
              <a:ln>
                <a:noFill/>
              </a:ln>
            </c:spPr>
          </c:dPt>
          <c:dPt>
            <c:idx val="3"/>
            <c:spPr>
              <a:solidFill>
                <a:srgbClr val="ffc000"/>
              </a:solidFill>
              <a:ln>
                <a:noFill/>
              </a:ln>
            </c:spPr>
          </c:dPt>
          <c:dLbls>
            <c:dLbl>
              <c:idx val="0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2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3"/>
              <c:dLblPos val="bestFit"/>
              <c:showLegendKey val="0"/>
              <c:showVal val="0"/>
              <c:showCatName val="0"/>
              <c:showSerName val="0"/>
              <c:showPercent val="0"/>
            </c:dLbl>
            <c:dLblPos val="bestFit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  <c:spPr>
        <a:solidFill>
          <a:srgbClr val="ffffff"/>
        </a:solidFill>
        <a:ln>
          <a:noFill/>
        </a:ln>
      </c:spPr>
    </c:plotArea>
    <c:legend>
      <c:legendPos val="r"/>
      <c:layout>
        <c:manualLayout>
          <c:xMode val="edge"/>
          <c:yMode val="edge"/>
          <c:x val="0.719456123312611"/>
          <c:y val="0.169646176909453"/>
        </c:manualLayout>
      </c:layout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0274813-EC20-49C2-AEC5-D75780F2C1A7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CEA acteur majeur du HPC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9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0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2.pn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5.pn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4478400"/>
            <a:ext cx="6857640" cy="67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Picture 8" descr=""/>
          <p:cNvPicPr/>
          <p:nvPr/>
        </p:nvPicPr>
        <p:blipFill>
          <a:blip r:embed="rId3"/>
          <a:stretch/>
        </p:blipFill>
        <p:spPr>
          <a:xfrm>
            <a:off x="-7560" y="-30600"/>
            <a:ext cx="6865200" cy="4508640"/>
          </a:xfrm>
          <a:prstGeom prst="rect">
            <a:avLst/>
          </a:prstGeom>
          <a:ln>
            <a:noFill/>
          </a:ln>
        </p:spPr>
      </p:pic>
      <p:pic>
        <p:nvPicPr>
          <p:cNvPr id="9" name="Picture 9" descr=""/>
          <p:cNvPicPr/>
          <p:nvPr/>
        </p:nvPicPr>
        <p:blipFill>
          <a:blip r:embed="rId4"/>
          <a:stretch/>
        </p:blipFill>
        <p:spPr>
          <a:xfrm>
            <a:off x="733680" y="1395720"/>
            <a:ext cx="1456200" cy="1188720"/>
          </a:xfrm>
          <a:prstGeom prst="rect">
            <a:avLst/>
          </a:prstGeom>
          <a:ln>
            <a:noFill/>
          </a:ln>
          <a:effectLst>
            <a:outerShdw algn="tl" blurRad="517525" dir="2700000" dist="38100" rotWithShape="0">
              <a:srgbClr val="000000">
                <a:alpha val="33000"/>
              </a:srgbClr>
            </a:outerShdw>
          </a:effectLst>
        </p:spPr>
      </p:pic>
      <p:sp>
        <p:nvSpPr>
          <p:cNvPr id="10" name="CustomShape 8"/>
          <p:cNvSpPr/>
          <p:nvPr/>
        </p:nvSpPr>
        <p:spPr>
          <a:xfrm>
            <a:off x="632520" y="2817720"/>
            <a:ext cx="589500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LA RECHERCHE À L’INDUSTRIE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9"/>
          <p:cNvSpPr/>
          <p:nvPr/>
        </p:nvSpPr>
        <p:spPr>
          <a:xfrm>
            <a:off x="626040" y="4618440"/>
            <a:ext cx="5836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1100" spc="-1" strike="noStrike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 - </a:t>
            </a:r>
            <a:r>
              <a:rPr b="0" lang="fr-FR" sz="1100" spc="-1" strike="noStrike">
                <a:solidFill>
                  <a:srgbClr val="a5011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www.cea.fr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10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TITRE A VENIR</a:t>
            </a:r>
            <a:endParaRPr b="0" lang="en-US" sz="24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11"/>
          <p:cNvSpPr>
            <a:spLocks noGrp="1"/>
          </p:cNvSpPr>
          <p:nvPr>
            <p:ph type="body"/>
          </p:nvPr>
        </p:nvSpPr>
        <p:spPr>
          <a:xfrm>
            <a:off x="632520" y="3841560"/>
            <a:ext cx="220608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LUNDI 18 MARS 2019</a:t>
            </a:r>
            <a:endParaRPr b="0" lang="en-US" sz="9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12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pour éditer le format du texte-titre</a:t>
            </a:r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56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7"/>
          <p:cNvSpPr/>
          <p:nvPr/>
        </p:nvSpPr>
        <p:spPr>
          <a:xfrm>
            <a:off x="0" y="4478400"/>
            <a:ext cx="6857640" cy="67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Picture 8" descr=""/>
          <p:cNvPicPr/>
          <p:nvPr/>
        </p:nvPicPr>
        <p:blipFill>
          <a:blip r:embed="rId3"/>
          <a:stretch/>
        </p:blipFill>
        <p:spPr>
          <a:xfrm>
            <a:off x="-7560" y="-30600"/>
            <a:ext cx="6865200" cy="4508640"/>
          </a:xfrm>
          <a:prstGeom prst="rect">
            <a:avLst/>
          </a:prstGeom>
          <a:ln>
            <a:noFill/>
          </a:ln>
        </p:spPr>
      </p:pic>
      <p:sp>
        <p:nvSpPr>
          <p:cNvPr id="60" name="PlaceHolder 8"/>
          <p:cNvSpPr>
            <a:spLocks noGrp="1"/>
          </p:cNvSpPr>
          <p:nvPr>
            <p:ph type="body"/>
          </p:nvPr>
        </p:nvSpPr>
        <p:spPr>
          <a:xfrm>
            <a:off x="3477600" y="611640"/>
            <a:ext cx="2803320" cy="199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sur l'icône pour ajouter une image</a:t>
            </a:r>
            <a:endParaRPr b="0" lang="en-US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1" name="Picture 9" descr=""/>
          <p:cNvPicPr/>
          <p:nvPr/>
        </p:nvPicPr>
        <p:blipFill>
          <a:blip r:embed="rId4"/>
          <a:stretch/>
        </p:blipFill>
        <p:spPr>
          <a:xfrm>
            <a:off x="733680" y="1395720"/>
            <a:ext cx="1456200" cy="1188720"/>
          </a:xfrm>
          <a:prstGeom prst="rect">
            <a:avLst/>
          </a:prstGeom>
          <a:ln>
            <a:noFill/>
          </a:ln>
          <a:effectLst>
            <a:outerShdw algn="tl" blurRad="517525" dir="2700000" dist="38100" rotWithShape="0">
              <a:srgbClr val="000000">
                <a:alpha val="33000"/>
              </a:srgbClr>
            </a:outerShdw>
          </a:effectLst>
        </p:spPr>
      </p:pic>
      <p:sp>
        <p:nvSpPr>
          <p:cNvPr id="62" name="PlaceHolder 9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TITRE A VENIR</a:t>
            </a:r>
            <a:endParaRPr b="0" lang="en-US" sz="24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CustomShape 10"/>
          <p:cNvSpPr/>
          <p:nvPr/>
        </p:nvSpPr>
        <p:spPr>
          <a:xfrm>
            <a:off x="632520" y="2817720"/>
            <a:ext cx="589500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LA RECHERCHE À L’INDUSTRIE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11"/>
          <p:cNvSpPr/>
          <p:nvPr/>
        </p:nvSpPr>
        <p:spPr>
          <a:xfrm>
            <a:off x="626040" y="4618440"/>
            <a:ext cx="5836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1100" spc="-1" strike="noStrike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 - </a:t>
            </a:r>
            <a:r>
              <a:rPr b="0" lang="fr-FR" sz="1100" spc="-1" strike="noStrike">
                <a:solidFill>
                  <a:srgbClr val="a5011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www.cea.fr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12"/>
          <p:cNvSpPr>
            <a:spLocks noGrp="1"/>
          </p:cNvSpPr>
          <p:nvPr>
            <p:ph type="body"/>
          </p:nvPr>
        </p:nvSpPr>
        <p:spPr>
          <a:xfrm>
            <a:off x="632520" y="3841560"/>
            <a:ext cx="220608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LUNDI 18 MARS 2019</a:t>
            </a:r>
            <a:endParaRPr b="0" lang="en-US" sz="9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13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pour éditer le format du texte-titre</a:t>
            </a:r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7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108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7"/>
          <p:cNvSpPr>
            <a:spLocks noGrp="1"/>
          </p:cNvSpPr>
          <p:nvPr>
            <p:ph type="title"/>
          </p:nvPr>
        </p:nvSpPr>
        <p:spPr>
          <a:xfrm>
            <a:off x="830520" y="150480"/>
            <a:ext cx="6171840" cy="277560"/>
          </a:xfrm>
          <a:prstGeom prst="rect">
            <a:avLst/>
          </a:prstGeom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en-US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Modifiez le style du titre</a:t>
            </a:r>
            <a:endParaRPr b="0" lang="en-US" sz="16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1" name="PlaceHolder 8"/>
          <p:cNvSpPr>
            <a:spLocks noGrp="1"/>
          </p:cNvSpPr>
          <p:nvPr>
            <p:ph type="sldNum"/>
          </p:nvPr>
        </p:nvSpPr>
        <p:spPr>
          <a:xfrm>
            <a:off x="6275880" y="5005080"/>
            <a:ext cx="470520" cy="107280"/>
          </a:xfrm>
          <a:prstGeom prst="rect">
            <a:avLst/>
          </a:prstGeom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3157AEEA-7983-493B-A930-0570A79961E8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9"/>
          <p:cNvSpPr>
            <a:spLocks noGrp="1"/>
          </p:cNvSpPr>
          <p:nvPr>
            <p:ph type="body"/>
          </p:nvPr>
        </p:nvSpPr>
        <p:spPr>
          <a:xfrm>
            <a:off x="495720" y="1419480"/>
            <a:ext cx="5914800" cy="307476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00000"/>
              </a:lnSpc>
              <a:spcBef>
                <a:spcPts val="751"/>
              </a:spcBef>
              <a:buClr>
                <a:srgbClr val="767171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Modifier les styles du texte du masque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spcBef>
                <a:spcPts val="374"/>
              </a:spcBef>
              <a:buClr>
                <a:srgbClr val="767171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Deuxième niveau</a:t>
            </a:r>
            <a:endParaRPr b="0" lang="en-US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857160" indent="-171000">
              <a:lnSpc>
                <a:spcPct val="100000"/>
              </a:lnSpc>
              <a:spcBef>
                <a:spcPts val="374"/>
              </a:spcBef>
              <a:buClr>
                <a:srgbClr val="767171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Troisième niveau</a:t>
            </a:r>
            <a:endParaRPr b="0" lang="en-US" sz="16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200240" indent="-171000">
              <a:lnSpc>
                <a:spcPct val="100000"/>
              </a:lnSpc>
              <a:spcBef>
                <a:spcPts val="374"/>
              </a:spcBef>
              <a:buClr>
                <a:srgbClr val="76717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Quatrième niveau</a:t>
            </a:r>
            <a:endParaRPr b="0" lang="en-US" sz="14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542960" indent="-171000">
              <a:lnSpc>
                <a:spcPct val="100000"/>
              </a:lnSpc>
              <a:spcBef>
                <a:spcPts val="374"/>
              </a:spcBef>
              <a:buClr>
                <a:srgbClr val="76717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Cinquième niveau</a:t>
            </a:r>
            <a:endParaRPr b="0" lang="en-US" sz="14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10"/>
          <p:cNvSpPr>
            <a:spLocks noGrp="1"/>
          </p:cNvSpPr>
          <p:nvPr>
            <p:ph type="body"/>
          </p:nvPr>
        </p:nvSpPr>
        <p:spPr>
          <a:xfrm>
            <a:off x="495720" y="800640"/>
            <a:ext cx="594288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Texte simple de la diapositive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4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155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sldNum"/>
          </p:nvPr>
        </p:nvSpPr>
        <p:spPr>
          <a:xfrm>
            <a:off x="6275880" y="5005080"/>
            <a:ext cx="470520" cy="107280"/>
          </a:xfrm>
          <a:prstGeom prst="rect">
            <a:avLst/>
          </a:prstGeom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D71082F0-42F5-4D29-9CF0-1EB6C9A1D588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8" name="Picture 1" descr=""/>
          <p:cNvPicPr/>
          <p:nvPr/>
        </p:nvPicPr>
        <p:blipFill>
          <a:blip r:embed="rId3"/>
          <a:stretch/>
        </p:blipFill>
        <p:spPr>
          <a:xfrm>
            <a:off x="0" y="-28080"/>
            <a:ext cx="6857640" cy="4498560"/>
          </a:xfrm>
          <a:prstGeom prst="rect">
            <a:avLst/>
          </a:prstGeom>
          <a:ln>
            <a:noFill/>
          </a:ln>
        </p:spPr>
      </p:pic>
      <p:sp>
        <p:nvSpPr>
          <p:cNvPr id="159" name="PlaceHolder 8"/>
          <p:cNvSpPr>
            <a:spLocks noGrp="1"/>
          </p:cNvSpPr>
          <p:nvPr>
            <p:ph type="body"/>
          </p:nvPr>
        </p:nvSpPr>
        <p:spPr>
          <a:xfrm>
            <a:off x="634320" y="3601080"/>
            <a:ext cx="1203120" cy="2983320"/>
          </a:xfrm>
          <a:prstGeom prst="rect">
            <a:avLst/>
          </a:prstGeom>
        </p:spPr>
        <p:txBody>
          <a:bodyPr tIns="0" bIns="0"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Partie 1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PlaceHolder 9"/>
          <p:cNvSpPr>
            <a:spLocks noGrp="1"/>
          </p:cNvSpPr>
          <p:nvPr>
            <p:ph type="body"/>
          </p:nvPr>
        </p:nvSpPr>
        <p:spPr>
          <a:xfrm>
            <a:off x="749520" y="548280"/>
            <a:ext cx="3427560" cy="25210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sur l'icône pour ajouter une image</a:t>
            </a:r>
            <a:endParaRPr b="0" lang="en-US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0" y="4470840"/>
            <a:ext cx="6857640" cy="67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1"/>
          <p:cNvSpPr/>
          <p:nvPr/>
        </p:nvSpPr>
        <p:spPr>
          <a:xfrm>
            <a:off x="626040" y="4618440"/>
            <a:ext cx="5836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1100" spc="-1" strike="noStrike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 - </a:t>
            </a:r>
            <a:r>
              <a:rPr b="0" lang="fr-FR" sz="1100" spc="-1" strike="noStrike">
                <a:solidFill>
                  <a:srgbClr val="a5011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www.cea.fr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12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pour éditer le format du texte-titre</a:t>
            </a:r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4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Picture 1" descr=""/>
          <p:cNvPicPr/>
          <p:nvPr/>
        </p:nvPicPr>
        <p:blipFill>
          <a:blip r:embed="rId3"/>
          <a:stretch/>
        </p:blipFill>
        <p:spPr>
          <a:xfrm>
            <a:off x="0" y="-27000"/>
            <a:ext cx="6857640" cy="4515840"/>
          </a:xfrm>
          <a:prstGeom prst="rect">
            <a:avLst/>
          </a:prstGeom>
          <a:ln>
            <a:noFill/>
          </a:ln>
        </p:spPr>
      </p:pic>
      <p:sp>
        <p:nvSpPr>
          <p:cNvPr id="208" name="PlaceHolder 7"/>
          <p:cNvSpPr>
            <a:spLocks noGrp="1"/>
          </p:cNvSpPr>
          <p:nvPr>
            <p:ph type="sldNum"/>
          </p:nvPr>
        </p:nvSpPr>
        <p:spPr>
          <a:xfrm>
            <a:off x="6275880" y="5005080"/>
            <a:ext cx="470520" cy="107280"/>
          </a:xfrm>
          <a:prstGeom prst="rect">
            <a:avLst/>
          </a:prstGeom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757DD02D-42BC-47DF-A898-E11B297FD47F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PlaceHolder 8"/>
          <p:cNvSpPr>
            <a:spLocks noGrp="1"/>
          </p:cNvSpPr>
          <p:nvPr>
            <p:ph type="body"/>
          </p:nvPr>
        </p:nvSpPr>
        <p:spPr>
          <a:xfrm>
            <a:off x="749520" y="611280"/>
            <a:ext cx="3868560" cy="28450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sur l'icône pour ajouter une image</a:t>
            </a:r>
            <a:endParaRPr b="0" lang="en-US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CustomShape 9"/>
          <p:cNvSpPr/>
          <p:nvPr/>
        </p:nvSpPr>
        <p:spPr>
          <a:xfrm>
            <a:off x="0" y="4470840"/>
            <a:ext cx="6857640" cy="67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0"/>
          <p:cNvSpPr/>
          <p:nvPr/>
        </p:nvSpPr>
        <p:spPr>
          <a:xfrm>
            <a:off x="626040" y="4618440"/>
            <a:ext cx="5836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1100" spc="-1" strike="noStrike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 - </a:t>
            </a:r>
            <a:r>
              <a:rPr b="0" lang="fr-FR" sz="1100" spc="-1" strike="noStrike">
                <a:solidFill>
                  <a:srgbClr val="a5011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www.cea.fr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11"/>
          <p:cNvSpPr>
            <a:spLocks noGrp="1"/>
          </p:cNvSpPr>
          <p:nvPr>
            <p:ph type="body"/>
          </p:nvPr>
        </p:nvSpPr>
        <p:spPr>
          <a:xfrm>
            <a:off x="634320" y="3601080"/>
            <a:ext cx="1203120" cy="2983320"/>
          </a:xfrm>
          <a:prstGeom prst="rect">
            <a:avLst/>
          </a:prstGeom>
        </p:spPr>
        <p:txBody>
          <a:bodyPr tIns="0" bIns="0"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Partie 1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3" name="PlaceHolder 12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pour éditer le format du texte-titre</a:t>
            </a:r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4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255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7"/>
          <p:cNvSpPr/>
          <p:nvPr/>
        </p:nvSpPr>
        <p:spPr>
          <a:xfrm>
            <a:off x="0" y="4470840"/>
            <a:ext cx="6857640" cy="67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8" name="Picture 1" descr=""/>
          <p:cNvPicPr/>
          <p:nvPr/>
        </p:nvPicPr>
        <p:blipFill>
          <a:blip r:embed="rId3"/>
          <a:stretch/>
        </p:blipFill>
        <p:spPr>
          <a:xfrm>
            <a:off x="0" y="-28080"/>
            <a:ext cx="6857640" cy="4498560"/>
          </a:xfrm>
          <a:prstGeom prst="rect">
            <a:avLst/>
          </a:prstGeom>
          <a:ln>
            <a:noFill/>
          </a:ln>
        </p:spPr>
      </p:pic>
      <p:sp>
        <p:nvSpPr>
          <p:cNvPr id="259" name="PlaceHolder 8"/>
          <p:cNvSpPr>
            <a:spLocks noGrp="1"/>
          </p:cNvSpPr>
          <p:nvPr>
            <p:ph type="title"/>
          </p:nvPr>
        </p:nvSpPr>
        <p:spPr>
          <a:xfrm>
            <a:off x="2452320" y="1476720"/>
            <a:ext cx="3574080" cy="930960"/>
          </a:xfrm>
          <a:prstGeom prst="rect">
            <a:avLst/>
          </a:prstGeom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en-US" sz="2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Merci de votre attention</a:t>
            </a:r>
            <a:endParaRPr b="0" lang="en-US" sz="24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60" name="PlaceHolder 9"/>
          <p:cNvSpPr>
            <a:spLocks noGrp="1"/>
          </p:cNvSpPr>
          <p:nvPr>
            <p:ph type="body"/>
          </p:nvPr>
        </p:nvSpPr>
        <p:spPr>
          <a:xfrm>
            <a:off x="743760" y="3302640"/>
            <a:ext cx="513576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n-US" sz="7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Crédits photos </a:t>
            </a:r>
            <a:r>
              <a:rPr b="0" lang="en-US" sz="7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XXXXXXXXXXX</a:t>
            </a:r>
            <a:endParaRPr b="0" lang="en-US" sz="7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1" name="PlaceHolder 10"/>
          <p:cNvSpPr>
            <a:spLocks noGrp="1"/>
          </p:cNvSpPr>
          <p:nvPr>
            <p:ph type="body"/>
          </p:nvPr>
        </p:nvSpPr>
        <p:spPr>
          <a:xfrm>
            <a:off x="2452320" y="2355120"/>
            <a:ext cx="353520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Mise à jour XXXXXX 2019</a:t>
            </a:r>
            <a:endParaRPr b="0" lang="en-US" sz="14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2" name="CustomShape 11"/>
          <p:cNvSpPr/>
          <p:nvPr/>
        </p:nvSpPr>
        <p:spPr>
          <a:xfrm>
            <a:off x="626040" y="4618440"/>
            <a:ext cx="5836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1100" spc="-1" strike="noStrike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 - </a:t>
            </a:r>
            <a:r>
              <a:rPr b="0" lang="fr-FR" sz="1100" spc="-1" strike="noStrike">
                <a:solidFill>
                  <a:srgbClr val="a5011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www.cea.fr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3" name="Picture 9" descr=""/>
          <p:cNvPicPr/>
          <p:nvPr/>
        </p:nvPicPr>
        <p:blipFill>
          <a:blip r:embed="rId4"/>
          <a:stretch/>
        </p:blipFill>
        <p:spPr>
          <a:xfrm>
            <a:off x="733680" y="1395720"/>
            <a:ext cx="1456200" cy="1188720"/>
          </a:xfrm>
          <a:prstGeom prst="rect">
            <a:avLst/>
          </a:prstGeom>
          <a:ln>
            <a:noFill/>
          </a:ln>
          <a:effectLst>
            <a:outerShdw algn="tl" blurRad="517525" dir="2700000" dist="38100" rotWithShape="0">
              <a:srgbClr val="000000">
                <a:alpha val="33000"/>
              </a:srgbClr>
            </a:outerShdw>
          </a:effectLst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4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305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7"/>
          <p:cNvSpPr/>
          <p:nvPr/>
        </p:nvSpPr>
        <p:spPr>
          <a:xfrm>
            <a:off x="0" y="4470840"/>
            <a:ext cx="6857640" cy="67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8" name="Picture 8" descr=""/>
          <p:cNvPicPr/>
          <p:nvPr/>
        </p:nvPicPr>
        <p:blipFill>
          <a:blip r:embed="rId3"/>
          <a:stretch/>
        </p:blipFill>
        <p:spPr>
          <a:xfrm>
            <a:off x="0" y="-23040"/>
            <a:ext cx="6857640" cy="4498560"/>
          </a:xfrm>
          <a:prstGeom prst="rect">
            <a:avLst/>
          </a:prstGeom>
          <a:ln>
            <a:noFill/>
          </a:ln>
        </p:spPr>
      </p:pic>
      <p:pic>
        <p:nvPicPr>
          <p:cNvPr id="309" name="Picture 9" descr=""/>
          <p:cNvPicPr/>
          <p:nvPr/>
        </p:nvPicPr>
        <p:blipFill>
          <a:blip r:embed="rId4"/>
          <a:stretch/>
        </p:blipFill>
        <p:spPr>
          <a:xfrm>
            <a:off x="733680" y="1395720"/>
            <a:ext cx="1456200" cy="1188720"/>
          </a:xfrm>
          <a:prstGeom prst="rect">
            <a:avLst/>
          </a:prstGeom>
          <a:ln>
            <a:noFill/>
          </a:ln>
          <a:effectLst>
            <a:outerShdw algn="tl" blurRad="517525" dir="2700000" dist="38100" rotWithShape="0">
              <a:srgbClr val="000000">
                <a:alpha val="33000"/>
              </a:srgbClr>
            </a:outerShdw>
          </a:effectLst>
        </p:spPr>
      </p:pic>
      <p:sp>
        <p:nvSpPr>
          <p:cNvPr id="310" name="CustomShape 8"/>
          <p:cNvSpPr/>
          <p:nvPr/>
        </p:nvSpPr>
        <p:spPr>
          <a:xfrm>
            <a:off x="632520" y="2817720"/>
            <a:ext cx="589500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LA RECHERCHE À L’INDUSTRIE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9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Annexes</a:t>
            </a:r>
            <a:endParaRPr b="0" lang="en-US" sz="24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2" name="CustomShape 10"/>
          <p:cNvSpPr/>
          <p:nvPr/>
        </p:nvSpPr>
        <p:spPr>
          <a:xfrm>
            <a:off x="626040" y="4618440"/>
            <a:ext cx="5836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1100" spc="-1" strike="noStrike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 - </a:t>
            </a:r>
            <a:r>
              <a:rPr b="0" lang="fr-FR" sz="1100" spc="-1" strike="noStrike">
                <a:solidFill>
                  <a:srgbClr val="a5011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www.cea.fr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11"/>
          <p:cNvSpPr>
            <a:spLocks noGrp="1"/>
          </p:cNvSpPr>
          <p:nvPr>
            <p:ph type="body"/>
          </p:nvPr>
        </p:nvSpPr>
        <p:spPr>
          <a:xfrm>
            <a:off x="632520" y="3841560"/>
            <a:ext cx="220608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LUNDI 18 MARS 2019</a:t>
            </a:r>
            <a:endParaRPr b="0" lang="en-US" sz="9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4" name="PlaceHolder 12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pour éditer le format du texte-titre</a:t>
            </a:r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614880" y="3175560"/>
            <a:ext cx="4929120" cy="42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fr-FR" sz="1600" spc="-1" strike="noStrike" u="sng">
                <a:solidFill>
                  <a:srgbClr val="2e75b5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Etude et évaluation de la structure de donnée SVDAG et ses variantes pour le RayTracing en visualisation </a:t>
            </a:r>
            <a:endParaRPr b="0" lang="fr-FR" sz="16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632520" y="3841560"/>
            <a:ext cx="2206080" cy="216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indent="-324000">
              <a:lnSpc>
                <a:spcPct val="100000"/>
              </a:lnSpc>
              <a:spcBef>
                <a:spcPts val="181"/>
              </a:spcBef>
            </a:pPr>
            <a:r>
              <a:rPr b="0" lang="fr-FR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Antoine Roche – M1 CHPS</a:t>
            </a:r>
            <a:endParaRPr b="0" lang="fr-FR" sz="10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indent="-324000">
              <a:lnSpc>
                <a:spcPct val="100000"/>
              </a:lnSpc>
              <a:spcBef>
                <a:spcPts val="181"/>
              </a:spcBef>
            </a:pPr>
            <a:r>
              <a:rPr b="0" lang="fr-FR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Tuteur CEA : Jérôme Dubois</a:t>
            </a:r>
            <a:endParaRPr b="0" lang="fr-FR" sz="10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indent="-324000">
              <a:lnSpc>
                <a:spcPct val="100000"/>
              </a:lnSpc>
              <a:spcBef>
                <a:spcPts val="181"/>
              </a:spcBef>
            </a:pPr>
            <a:r>
              <a:rPr b="0" lang="fr-FR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Tuteur enseignant : Michael Krajecki</a:t>
            </a:r>
            <a:endParaRPr b="0" lang="fr-FR" sz="10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3960000" y="4011480"/>
            <a:ext cx="244800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08/04/19 – 30/08/19</a:t>
            </a:r>
            <a:endParaRPr b="0" lang="fr-FR" sz="1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407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5EE333DF-F337-4DED-819B-8003D5820DFA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408" name="Espace réservé du contenu 1"/>
          <p:cNvGraphicFramePr/>
          <p:nvPr/>
        </p:nvGraphicFramePr>
        <p:xfrm>
          <a:off x="1873800" y="1595160"/>
          <a:ext cx="2845440" cy="204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09" name="TextShape 3"/>
          <p:cNvSpPr txBox="1"/>
          <p:nvPr/>
        </p:nvSpPr>
        <p:spPr>
          <a:xfrm>
            <a:off x="495720" y="800640"/>
            <a:ext cx="5942880" cy="382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7328B76B-52D4-4E0C-B8F1-631833B17DB3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634320" y="3601080"/>
            <a:ext cx="1203120" cy="276480"/>
          </a:xfrm>
          <a:prstGeom prst="rect">
            <a:avLst/>
          </a:prstGeom>
          <a:noFill/>
          <a:ln>
            <a:noFill/>
          </a:ln>
        </p:spPr>
        <p:txBody>
          <a:bodyPr tIns="0" bIns="0"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2B254598-0B1B-4972-B8FF-8C753F3D88A3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3" name="TextShape 2"/>
          <p:cNvSpPr txBox="1"/>
          <p:nvPr/>
        </p:nvSpPr>
        <p:spPr>
          <a:xfrm>
            <a:off x="634320" y="3601080"/>
            <a:ext cx="1203120" cy="281880"/>
          </a:xfrm>
          <a:prstGeom prst="rect">
            <a:avLst/>
          </a:prstGeom>
          <a:noFill/>
          <a:ln>
            <a:noFill/>
          </a:ln>
        </p:spPr>
        <p:txBody>
          <a:bodyPr tIns="0" bIns="0"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2452320" y="1711440"/>
            <a:ext cx="3574080" cy="4611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415" name="TextShape 2"/>
          <p:cNvSpPr txBox="1"/>
          <p:nvPr/>
        </p:nvSpPr>
        <p:spPr>
          <a:xfrm>
            <a:off x="743760" y="3302640"/>
            <a:ext cx="5135760" cy="189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6" name="TextShape 3"/>
          <p:cNvSpPr txBox="1"/>
          <p:nvPr/>
        </p:nvSpPr>
        <p:spPr>
          <a:xfrm>
            <a:off x="2452320" y="2355120"/>
            <a:ext cx="3535200" cy="28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7" name="TextShape 4"/>
          <p:cNvSpPr txBox="1"/>
          <p:nvPr/>
        </p:nvSpPr>
        <p:spPr>
          <a:xfrm>
            <a:off x="6386400" y="5005440"/>
            <a:ext cx="471240" cy="10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ACE6C67A-B452-44DE-9142-A9A9F7AEB4FA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632520" y="3345840"/>
            <a:ext cx="4929120" cy="430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632520" y="3841560"/>
            <a:ext cx="2206080" cy="22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fr-FR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Sommaire</a:t>
            </a:r>
            <a:endParaRPr b="1" lang="fr-FR" sz="1600" spc="-1" strike="noStrike" cap="all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9C23513B-CCB5-4A54-B12C-D1D4F3BAFDF1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1" name="TextShape 3"/>
          <p:cNvSpPr txBox="1"/>
          <p:nvPr/>
        </p:nvSpPr>
        <p:spPr>
          <a:xfrm>
            <a:off x="495720" y="1419480"/>
            <a:ext cx="5914800" cy="1432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Présentation du CEA</a:t>
            </a:r>
            <a:endParaRPr b="0" lang="fr-FR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Contexte du stage</a:t>
            </a:r>
            <a:endParaRPr b="0" lang="fr-FR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Etudes menées</a:t>
            </a:r>
            <a:endParaRPr b="0" lang="fr-FR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Travail réalisé</a:t>
            </a:r>
            <a:endParaRPr b="0" lang="fr-FR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Expérience personnelle et professionnelle</a:t>
            </a:r>
            <a:endParaRPr b="0" lang="fr-FR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Bibliographie</a:t>
            </a:r>
            <a:endParaRPr b="0" lang="fr-FR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2" name="TextShape 4"/>
          <p:cNvSpPr txBox="1"/>
          <p:nvPr/>
        </p:nvSpPr>
        <p:spPr>
          <a:xfrm>
            <a:off x="495720" y="800640"/>
            <a:ext cx="5942880" cy="382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fr-FR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Présentation CEa</a:t>
            </a:r>
            <a:endParaRPr b="1" lang="fr-FR" sz="1600" spc="-1" strike="noStrike" cap="all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14B8CD40-64FD-4A81-A8C9-33A98EC9E6EB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495720" y="1419480"/>
            <a:ext cx="5914800" cy="1432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domaines : </a:t>
            </a:r>
            <a:endParaRPr b="0" lang="fr-FR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Défense et sécurité</a:t>
            </a:r>
            <a:endParaRPr b="0" lang="fr-FR" sz="16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Energies bas carbone</a:t>
            </a:r>
            <a:endParaRPr b="0" lang="fr-FR" sz="16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Recherche technologiques pour l’industrie</a:t>
            </a:r>
            <a:endParaRPr b="0" lang="fr-FR" sz="16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Recherche fondamentale</a:t>
            </a:r>
            <a:endParaRPr b="0" lang="fr-FR" sz="16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6" name="TextShape 4"/>
          <p:cNvSpPr txBox="1"/>
          <p:nvPr/>
        </p:nvSpPr>
        <p:spPr>
          <a:xfrm>
            <a:off x="495720" y="800640"/>
            <a:ext cx="6128280" cy="382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spcAft>
                <a:spcPts val="601"/>
              </a:spcAft>
            </a:pPr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Acteur majeur de la recherche, du développement et de l'innovation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3456000" y="3024000"/>
            <a:ext cx="3149280" cy="171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fr-FR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Contexte du stage</a:t>
            </a:r>
            <a:endParaRPr b="1" lang="fr-FR" sz="1600" spc="-1" strike="noStrike" cap="all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4F469CA6-A320-4A89-AB10-FFBDD270B1AA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0" name="TextShape 3"/>
          <p:cNvSpPr txBox="1"/>
          <p:nvPr/>
        </p:nvSpPr>
        <p:spPr>
          <a:xfrm>
            <a:off x="3528000" y="1807200"/>
            <a:ext cx="2952000" cy="1000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TK-AMR : Réduction du volume et du temps de rendu en affinant de manière locale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1" name="TextShape 4"/>
          <p:cNvSpPr txBox="1"/>
          <p:nvPr/>
        </p:nvSpPr>
        <p:spPr>
          <a:xfrm>
            <a:off x="495720" y="800640"/>
            <a:ext cx="6128280" cy="382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Appliquer des technologies du jeu vidéo sur de la visualisation scientifique</a:t>
            </a:r>
            <a:endParaRPr b="0" lang="fr-FR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2" name="" descr=""/>
          <p:cNvPicPr/>
          <p:nvPr/>
        </p:nvPicPr>
        <p:blipFill>
          <a:blip r:embed="rId1"/>
          <a:stretch/>
        </p:blipFill>
        <p:spPr>
          <a:xfrm>
            <a:off x="288000" y="1512000"/>
            <a:ext cx="3600000" cy="1510920"/>
          </a:xfrm>
          <a:prstGeom prst="rect">
            <a:avLst/>
          </a:prstGeom>
          <a:ln>
            <a:noFill/>
          </a:ln>
        </p:spPr>
      </p:pic>
      <p:pic>
        <p:nvPicPr>
          <p:cNvPr id="373" name="" descr=""/>
          <p:cNvPicPr/>
          <p:nvPr/>
        </p:nvPicPr>
        <p:blipFill>
          <a:blip r:embed="rId2"/>
          <a:stretch/>
        </p:blipFill>
        <p:spPr>
          <a:xfrm>
            <a:off x="2520000" y="3320640"/>
            <a:ext cx="4180320" cy="927360"/>
          </a:xfrm>
          <a:prstGeom prst="rect">
            <a:avLst/>
          </a:prstGeom>
          <a:ln>
            <a:noFill/>
          </a:ln>
        </p:spPr>
      </p:pic>
      <p:sp>
        <p:nvSpPr>
          <p:cNvPr id="374" name="TextShape 5"/>
          <p:cNvSpPr txBox="1"/>
          <p:nvPr/>
        </p:nvSpPr>
        <p:spPr>
          <a:xfrm>
            <a:off x="432000" y="3450600"/>
            <a:ext cx="1944000" cy="72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SVDAG : Compression de scènes voxélisées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fr-FR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Contexte du stage</a:t>
            </a:r>
            <a:endParaRPr b="1" lang="fr-FR" sz="1600" spc="-1" strike="noStrike" cap="all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1BB6552F-6110-454B-B560-E463E555B6A5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7" name="TextShape 3"/>
          <p:cNvSpPr txBox="1"/>
          <p:nvPr/>
        </p:nvSpPr>
        <p:spPr>
          <a:xfrm>
            <a:off x="792000" y="1800000"/>
            <a:ext cx="5040000" cy="211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Etude du SVO / SVDAG / SSVDAG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Maitrise de la construction AMR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Convertisseur AMR vers SVDAG / SSVDAG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de rendus SVDAG sur des données AMR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TextShape 4"/>
          <p:cNvSpPr txBox="1"/>
          <p:nvPr/>
        </p:nvSpPr>
        <p:spPr>
          <a:xfrm>
            <a:off x="936000" y="982080"/>
            <a:ext cx="4392000" cy="38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Principales étapes :</a:t>
            </a:r>
            <a:endParaRPr b="0" lang="fr-FR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o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fr-FR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études menées</a:t>
            </a:r>
            <a:endParaRPr b="1" lang="fr-FR" sz="1600" spc="-1" strike="noStrike" cap="all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0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F83EE8F3-C385-41B6-9F7E-66A9E6EB0864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720000" y="792000"/>
            <a:ext cx="4176000" cy="38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Sparse Voxel Octree</a:t>
            </a:r>
            <a:endParaRPr b="0" lang="fr-FR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olibri"/>
            </a:endParaRPr>
          </a:p>
        </p:txBody>
      </p:sp>
      <p:sp>
        <p:nvSpPr>
          <p:cNvPr id="382" name="TextShape 4"/>
          <p:cNvSpPr txBox="1"/>
          <p:nvPr/>
        </p:nvSpPr>
        <p:spPr>
          <a:xfrm>
            <a:off x="720000" y="1368000"/>
            <a:ext cx="482400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Arbre de voxels de niveau défini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Scène découpée en grilles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4896000" y="1224000"/>
            <a:ext cx="1512000" cy="1512000"/>
          </a:xfrm>
          <a:prstGeom prst="rect">
            <a:avLst/>
          </a:prstGeom>
          <a:ln>
            <a:noFill/>
          </a:ln>
        </p:spPr>
      </p:pic>
      <p:pic>
        <p:nvPicPr>
          <p:cNvPr id="384" name="" descr=""/>
          <p:cNvPicPr/>
          <p:nvPr/>
        </p:nvPicPr>
        <p:blipFill>
          <a:blip r:embed="rId2"/>
          <a:stretch/>
        </p:blipFill>
        <p:spPr>
          <a:xfrm>
            <a:off x="4896000" y="2880000"/>
            <a:ext cx="1512000" cy="1512000"/>
          </a:xfrm>
          <a:prstGeom prst="rect">
            <a:avLst/>
          </a:prstGeom>
          <a:ln>
            <a:noFill/>
          </a:ln>
        </p:spPr>
      </p:pic>
      <p:pic>
        <p:nvPicPr>
          <p:cNvPr id="385" name="" descr=""/>
          <p:cNvPicPr/>
          <p:nvPr/>
        </p:nvPicPr>
        <p:blipFill>
          <a:blip r:embed="rId3"/>
          <a:stretch/>
        </p:blipFill>
        <p:spPr>
          <a:xfrm>
            <a:off x="288000" y="2520000"/>
            <a:ext cx="4369320" cy="198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fr-FR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études menées</a:t>
            </a:r>
            <a:endParaRPr b="1" lang="fr-FR" sz="1600" spc="-1" strike="noStrike" cap="all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53BBF7C6-1CFF-4766-B0BD-7C6056F919DD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8" name="TextShape 3"/>
          <p:cNvSpPr txBox="1"/>
          <p:nvPr/>
        </p:nvSpPr>
        <p:spPr>
          <a:xfrm>
            <a:off x="720000" y="792000"/>
            <a:ext cx="5040000" cy="68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Sparse Voxel Directed Acyclic Graph</a:t>
            </a:r>
            <a:endParaRPr b="0" lang="fr-FR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olibri"/>
            </a:endParaRPr>
          </a:p>
        </p:txBody>
      </p:sp>
      <p:sp>
        <p:nvSpPr>
          <p:cNvPr id="389" name="TextShape 4"/>
          <p:cNvSpPr txBox="1"/>
          <p:nvPr/>
        </p:nvSpPr>
        <p:spPr>
          <a:xfrm>
            <a:off x="720000" y="1368000"/>
            <a:ext cx="4824000" cy="13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Octree compressé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Plusieurs parents pour un nœud possible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Suppression des nœuds identiques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0" name="" descr=""/>
          <p:cNvPicPr/>
          <p:nvPr/>
        </p:nvPicPr>
        <p:blipFill>
          <a:blip r:embed="rId1"/>
          <a:stretch/>
        </p:blipFill>
        <p:spPr>
          <a:xfrm>
            <a:off x="805680" y="2934000"/>
            <a:ext cx="2218320" cy="1386000"/>
          </a:xfrm>
          <a:prstGeom prst="rect">
            <a:avLst/>
          </a:prstGeom>
          <a:ln>
            <a:noFill/>
          </a:ln>
        </p:spPr>
      </p:pic>
      <p:pic>
        <p:nvPicPr>
          <p:cNvPr id="391" name="" descr=""/>
          <p:cNvPicPr/>
          <p:nvPr/>
        </p:nvPicPr>
        <p:blipFill>
          <a:blip r:embed="rId2"/>
          <a:stretch/>
        </p:blipFill>
        <p:spPr>
          <a:xfrm>
            <a:off x="4475160" y="3002400"/>
            <a:ext cx="924840" cy="1317600"/>
          </a:xfrm>
          <a:prstGeom prst="rect">
            <a:avLst/>
          </a:prstGeom>
          <a:ln>
            <a:noFill/>
          </a:ln>
        </p:spPr>
      </p:pic>
      <p:sp>
        <p:nvSpPr>
          <p:cNvPr id="392" name="CustomShape 5"/>
          <p:cNvSpPr/>
          <p:nvPr/>
        </p:nvSpPr>
        <p:spPr>
          <a:xfrm>
            <a:off x="3240000" y="3600000"/>
            <a:ext cx="1008000" cy="72000"/>
          </a:xfrm>
          <a:custGeom>
            <a:avLst/>
            <a:gdLst/>
            <a:ahLst/>
            <a:rect l="0" t="0" r="r" b="b"/>
            <a:pathLst>
              <a:path w="2802" h="201">
                <a:moveTo>
                  <a:pt x="0" y="50"/>
                </a:moveTo>
                <a:lnTo>
                  <a:pt x="2100" y="50"/>
                </a:lnTo>
                <a:lnTo>
                  <a:pt x="2100" y="0"/>
                </a:lnTo>
                <a:lnTo>
                  <a:pt x="2801" y="100"/>
                </a:lnTo>
                <a:lnTo>
                  <a:pt x="2100" y="200"/>
                </a:lnTo>
                <a:lnTo>
                  <a:pt x="2100" y="150"/>
                </a:lnTo>
                <a:lnTo>
                  <a:pt x="0" y="150"/>
                </a:lnTo>
                <a:lnTo>
                  <a:pt x="0" y="50"/>
                </a:lnTo>
              </a:path>
            </a:pathLst>
          </a:custGeom>
          <a:solidFill>
            <a:srgbClr val="767171"/>
          </a:solidFill>
          <a:ln w="6480">
            <a:solidFill>
              <a:srgbClr val="76717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fr-FR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études menées</a:t>
            </a:r>
            <a:endParaRPr b="1" lang="fr-FR" sz="1600" spc="-1" strike="noStrike" cap="all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BDC9A410-1FAA-476A-B42F-05DE4DF6107F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5" name="TextShape 3"/>
          <p:cNvSpPr txBox="1"/>
          <p:nvPr/>
        </p:nvSpPr>
        <p:spPr>
          <a:xfrm>
            <a:off x="720000" y="792000"/>
            <a:ext cx="5040000" cy="68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Adaptive Mesh Refinement</a:t>
            </a:r>
            <a:endParaRPr b="0" lang="fr-FR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olibri"/>
            </a:endParaRPr>
          </a:p>
        </p:txBody>
      </p:sp>
      <p:sp>
        <p:nvSpPr>
          <p:cNvPr id="396" name="TextShape 4"/>
          <p:cNvSpPr txBox="1"/>
          <p:nvPr/>
        </p:nvSpPr>
        <p:spPr>
          <a:xfrm>
            <a:off x="1080000" y="1525680"/>
            <a:ext cx="4824000" cy="114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Arbre de voxels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Niveau des voxels variable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Affinage adaptatif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7" name="" descr=""/>
          <p:cNvPicPr/>
          <p:nvPr/>
        </p:nvPicPr>
        <p:blipFill>
          <a:blip r:embed="rId1"/>
          <a:stretch/>
        </p:blipFill>
        <p:spPr>
          <a:xfrm>
            <a:off x="3744000" y="1584000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398" name="" descr=""/>
          <p:cNvPicPr/>
          <p:nvPr/>
        </p:nvPicPr>
        <p:blipFill>
          <a:blip r:embed="rId2"/>
          <a:stretch/>
        </p:blipFill>
        <p:spPr>
          <a:xfrm>
            <a:off x="5256000" y="1584000"/>
            <a:ext cx="1072800" cy="1090440"/>
          </a:xfrm>
          <a:prstGeom prst="rect">
            <a:avLst/>
          </a:prstGeom>
          <a:ln>
            <a:noFill/>
          </a:ln>
        </p:spPr>
      </p:pic>
      <p:pic>
        <p:nvPicPr>
          <p:cNvPr id="399" name="" descr=""/>
          <p:cNvPicPr/>
          <p:nvPr/>
        </p:nvPicPr>
        <p:blipFill>
          <a:blip r:embed="rId3"/>
          <a:stretch/>
        </p:blipFill>
        <p:spPr>
          <a:xfrm>
            <a:off x="504000" y="3384000"/>
            <a:ext cx="1066680" cy="1066680"/>
          </a:xfrm>
          <a:prstGeom prst="rect">
            <a:avLst/>
          </a:prstGeom>
          <a:ln>
            <a:noFill/>
          </a:ln>
        </p:spPr>
      </p:pic>
      <p:pic>
        <p:nvPicPr>
          <p:cNvPr id="400" name="" descr=""/>
          <p:cNvPicPr/>
          <p:nvPr/>
        </p:nvPicPr>
        <p:blipFill>
          <a:blip r:embed="rId4"/>
          <a:stretch/>
        </p:blipFill>
        <p:spPr>
          <a:xfrm>
            <a:off x="1783440" y="3528000"/>
            <a:ext cx="1096560" cy="862560"/>
          </a:xfrm>
          <a:prstGeom prst="rect">
            <a:avLst/>
          </a:prstGeom>
          <a:ln>
            <a:noFill/>
          </a:ln>
        </p:spPr>
      </p:pic>
      <p:sp>
        <p:nvSpPr>
          <p:cNvPr id="401" name="TextShape 5"/>
          <p:cNvSpPr txBox="1"/>
          <p:nvPr/>
        </p:nvSpPr>
        <p:spPr>
          <a:xfrm>
            <a:off x="3312000" y="3312000"/>
            <a:ext cx="2952000" cy="141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Diminuti</a:t>
            </a:r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on du </a:t>
            </a:r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niveau </a:t>
            </a:r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max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olibri"/>
            </a:endParaRPr>
          </a:p>
          <a:p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olibri"/>
            </a:endParaRPr>
          </a:p>
          <a:p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Résultat </a:t>
            </a:r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plus </a:t>
            </a:r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grossier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olibri"/>
            </a:endParaRPr>
          </a:p>
          <a:p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olibri"/>
            </a:endParaRPr>
          </a:p>
          <a:p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Volume </a:t>
            </a:r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et temps </a:t>
            </a:r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de rendu </a:t>
            </a:r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plus </a:t>
            </a:r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faibles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o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403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3A6C45A2-5391-4235-A9FD-FC261B95FD18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404" name="Table 3"/>
          <p:cNvGraphicFramePr/>
          <p:nvPr/>
        </p:nvGraphicFramePr>
        <p:xfrm>
          <a:off x="495360" y="1419120"/>
          <a:ext cx="5914800" cy="1854000"/>
        </p:xfrm>
        <a:graphic>
          <a:graphicData uri="http://schemas.openxmlformats.org/drawingml/2006/table">
            <a:tbl>
              <a:tblPr/>
              <a:tblGrid>
                <a:gridCol w="1182960"/>
                <a:gridCol w="1182960"/>
                <a:gridCol w="1182960"/>
                <a:gridCol w="1182960"/>
                <a:gridCol w="1182960"/>
              </a:tblGrid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05" name="TextShape 4"/>
          <p:cNvSpPr txBox="1"/>
          <p:nvPr/>
        </p:nvSpPr>
        <p:spPr>
          <a:xfrm>
            <a:off x="495720" y="800640"/>
            <a:ext cx="5942880" cy="382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CEA_template</Template>
  <TotalTime>62</TotalTime>
  <Application>LibreOffice/5.3.6.1$Linux_X86_64 LibreOffice_project/30$Build-1</Application>
  <Words>9</Words>
  <Paragraphs>9</Paragraphs>
  <Company>CEA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2019-03-22T10:03:50Z</dcterms:created>
  <dc:creator>GUILLAUME Nathalie</dc:creator>
  <dc:description/>
  <dc:language>fr-FR</dc:language>
  <cp:lastModifiedBy/>
  <cp:lastPrinted>2018-12-05T09:44:31Z</cp:lastPrinted>
  <dcterms:modified xsi:type="dcterms:W3CDTF">2019-05-23T11:54:19Z</dcterms:modified>
  <cp:revision>5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CEA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Personnalisé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