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emf" ContentType="image/x-emf"/>
  <Override PartName="/ppt/media/image24.emf" ContentType="image/x-emf"/>
  <Override PartName="/ppt/media/image23.emf" ContentType="image/x-emf"/>
  <Override PartName="/ppt/media/image10.png" ContentType="image/png"/>
  <Override PartName="/ppt/media/image13.jpeg" ContentType="image/jpeg"/>
  <Override PartName="/ppt/media/image9.jpeg" ContentType="image/jpeg"/>
  <Override PartName="/ppt/media/image7.png" ContentType="image/png"/>
  <Override PartName="/ppt/media/image8.png" ContentType="image/png"/>
  <Override PartName="/ppt/media/image5.jpeg" ContentType="image/jpeg"/>
  <Override PartName="/ppt/media/image6.jpeg" ContentType="image/jpeg"/>
  <Override PartName="/ppt/media/image12.png" ContentType="image/png"/>
  <Override PartName="/ppt/media/image4.png" ContentType="image/png"/>
  <Override PartName="/ppt/media/image11.jpeg" ContentType="image/jpeg"/>
  <Override PartName="/ppt/media/image1.png" ContentType="image/png"/>
  <Override PartName="/ppt/media/image14.jpeg" ContentType="image/jpeg"/>
  <Override PartName="/ppt/media/image20.png" ContentType="image/png"/>
  <Override PartName="/ppt/media/image15.png" ContentType="image/png"/>
  <Override PartName="/ppt/media/image16.jpeg" ContentType="image/jpeg"/>
  <Override PartName="/ppt/media/image2.jpeg" ContentType="image/jpeg"/>
  <Override PartName="/ppt/media/image17.jpeg" ContentType="image/jpeg"/>
  <Override PartName="/ppt/media/image28.png" ContentType="image/png"/>
  <Override PartName="/ppt/media/image3.jpeg" ContentType="image/jpeg"/>
  <Override PartName="/ppt/media/image18.jpeg" ContentType="image/jpeg"/>
  <Override PartName="/ppt/media/image21.emf" ContentType="image/x-emf"/>
  <Override PartName="/ppt/media/image19.png" ContentType="image/png"/>
  <Override PartName="/ppt/media/image22.emf" ContentType="image/x-emf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4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6858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defRPr>
            </a:pPr>
            <a:r>
              <a: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Publications </a:t>
            </a:r>
          </a:p>
        </c:rich>
      </c:tx>
      <c:layout>
        <c:manualLayout>
          <c:xMode val="edge"/>
          <c:yMode val="edge"/>
          <c:x val="0.619481340923466"/>
          <c:y val="0.0594251454769882"/>
        </c:manualLayout>
      </c:layout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Pt>
            <c:idx val="3"/>
            <c:spPr>
              <a:solidFill>
                <a:srgbClr val="ffc000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19456123312611"/>
          <c:y val="0.169646176909453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C9674AF-507C-4C15-814B-6E66FE62A06B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CEA acteur majeur du HPC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6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3477600" y="611640"/>
            <a:ext cx="2803320" cy="199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1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title"/>
          </p:nvPr>
        </p:nvSpPr>
        <p:spPr>
          <a:xfrm>
            <a:off x="830520" y="150480"/>
            <a:ext cx="6171840" cy="2775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b="0" lang="en-US" sz="16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07434AC1-B5A5-4399-B099-C5E284D50A53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body"/>
          </p:nvPr>
        </p:nvSpPr>
        <p:spPr>
          <a:xfrm>
            <a:off x="495720" y="1419480"/>
            <a:ext cx="5914800" cy="30747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spcBef>
                <a:spcPts val="751"/>
              </a:spcBef>
              <a:buClr>
                <a:srgbClr val="76717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Modifier les styles du texte du masque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Deuxième niveau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Troisième niveau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Quatrième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Cinquième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10"/>
          <p:cNvSpPr>
            <a:spLocks noGrp="1"/>
          </p:cNvSpPr>
          <p:nvPr>
            <p:ph type="body"/>
          </p:nvPr>
        </p:nvSpPr>
        <p:spPr>
          <a:xfrm>
            <a:off x="495720" y="800640"/>
            <a:ext cx="59428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Texte simple de la diapositive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19C3BE5D-7BDF-4A08-AD82-C2C3C602612E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159" name="PlaceHolder 8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body"/>
          </p:nvPr>
        </p:nvSpPr>
        <p:spPr>
          <a:xfrm>
            <a:off x="749520" y="548280"/>
            <a:ext cx="3427560" cy="2521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" descr=""/>
          <p:cNvPicPr/>
          <p:nvPr/>
        </p:nvPicPr>
        <p:blipFill>
          <a:blip r:embed="rId3"/>
          <a:stretch/>
        </p:blipFill>
        <p:spPr>
          <a:xfrm>
            <a:off x="0" y="-27000"/>
            <a:ext cx="6857640" cy="4515840"/>
          </a:xfrm>
          <a:prstGeom prst="rect">
            <a:avLst/>
          </a:prstGeom>
          <a:ln>
            <a:noFill/>
          </a:ln>
        </p:spPr>
      </p:pic>
      <p:sp>
        <p:nvSpPr>
          <p:cNvPr id="208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8F2EFB69-546F-40F3-A294-E90E1223C70D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8"/>
          <p:cNvSpPr>
            <a:spLocks noGrp="1"/>
          </p:cNvSpPr>
          <p:nvPr>
            <p:ph type="body"/>
          </p:nvPr>
        </p:nvSpPr>
        <p:spPr>
          <a:xfrm>
            <a:off x="749520" y="611280"/>
            <a:ext cx="3868560" cy="2845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11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259" name="PlaceHolder 8"/>
          <p:cNvSpPr>
            <a:spLocks noGrp="1"/>
          </p:cNvSpPr>
          <p:nvPr>
            <p:ph type="title"/>
          </p:nvPr>
        </p:nvSpPr>
        <p:spPr>
          <a:xfrm>
            <a:off x="2452320" y="1476720"/>
            <a:ext cx="3574080" cy="9309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Merci de votre attention</a:t>
            </a:r>
            <a:endParaRPr b="0" lang="en-US" sz="24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0" name="PlaceHolder 9"/>
          <p:cNvSpPr>
            <a:spLocks noGrp="1"/>
          </p:cNvSpPr>
          <p:nvPr>
            <p:ph type="body"/>
          </p:nvPr>
        </p:nvSpPr>
        <p:spPr>
          <a:xfrm>
            <a:off x="743760" y="3302640"/>
            <a:ext cx="513576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Crédits photos </a:t>
            </a:r>
            <a:r>
              <a:rPr b="0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XXXXXXXXXXX</a:t>
            </a:r>
            <a:endParaRPr b="0" lang="en-US" sz="7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10"/>
          <p:cNvSpPr>
            <a:spLocks noGrp="1"/>
          </p:cNvSpPr>
          <p:nvPr>
            <p:ph type="body"/>
          </p:nvPr>
        </p:nvSpPr>
        <p:spPr>
          <a:xfrm>
            <a:off x="2452320" y="2355120"/>
            <a:ext cx="353520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Mise à jour XXXXXX 2019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Picture 8" descr=""/>
          <p:cNvPicPr/>
          <p:nvPr/>
        </p:nvPicPr>
        <p:blipFill>
          <a:blip r:embed="rId3"/>
          <a:stretch/>
        </p:blipFill>
        <p:spPr>
          <a:xfrm>
            <a:off x="0" y="-23040"/>
            <a:ext cx="6857640" cy="4498560"/>
          </a:xfrm>
          <a:prstGeom prst="rect">
            <a:avLst/>
          </a:prstGeom>
          <a:ln>
            <a:noFill/>
          </a:ln>
        </p:spPr>
      </p:pic>
      <p:pic>
        <p:nvPicPr>
          <p:cNvPr id="30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3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Annexes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14880" y="3175560"/>
            <a:ext cx="4929120" cy="42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fr-FR" sz="1600" spc="-1" strike="noStrike" u="sng">
                <a:solidFill>
                  <a:srgbClr val="2e75b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Étude et évaluation de la structure de donnée SVDAG et ses variantes pour le RayTracing en visualisation 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32520" y="3841560"/>
            <a:ext cx="2206080" cy="21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Antoine Roche – M1 CHPS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CEA : Jérôme Dubois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enseignant : Michael Krajecki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960000" y="4011480"/>
            <a:ext cx="2448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08/04/19 – 30/08/19</a:t>
            </a:r>
            <a:endParaRPr b="0" lang="fr-F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 – performances svdag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B77F2AAA-1C92-4EC9-BE2D-CFC1DFE72DC6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288000" y="698400"/>
            <a:ext cx="6263640" cy="2541600"/>
          </a:xfrm>
          <a:prstGeom prst="rect">
            <a:avLst/>
          </a:prstGeom>
          <a:ln>
            <a:noFill/>
          </a:ln>
        </p:spPr>
      </p:pic>
      <p:sp>
        <p:nvSpPr>
          <p:cNvPr id="408" name="TextShape 3"/>
          <p:cNvSpPr txBox="1"/>
          <p:nvPr/>
        </p:nvSpPr>
        <p:spPr>
          <a:xfrm>
            <a:off x="360000" y="3672000"/>
            <a:ext cx="6120000" cy="99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Triangles et voxels : nombres non liés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Temps construction :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SVO dépendant du nombre de triangles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SVDAG dépendant du nombre de voxels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 – images obtenues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A6EE19F4-67BD-4B12-A5F9-037E38E29CB9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98640" y="3096000"/>
            <a:ext cx="1773360" cy="1800000"/>
          </a:xfrm>
          <a:prstGeom prst="rect">
            <a:avLst/>
          </a:prstGeom>
          <a:ln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3888000" y="616680"/>
            <a:ext cx="2910960" cy="4279320"/>
          </a:xfrm>
          <a:prstGeom prst="rect">
            <a:avLst/>
          </a:prstGeom>
          <a:ln>
            <a:noFill/>
          </a:ln>
        </p:spPr>
      </p:pic>
      <p:pic>
        <p:nvPicPr>
          <p:cNvPr id="413" name="" descr=""/>
          <p:cNvPicPr/>
          <p:nvPr/>
        </p:nvPicPr>
        <p:blipFill>
          <a:blip r:embed="rId3"/>
          <a:stretch/>
        </p:blipFill>
        <p:spPr>
          <a:xfrm>
            <a:off x="2736000" y="3240000"/>
            <a:ext cx="1936440" cy="153288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4"/>
          <a:stretch/>
        </p:blipFill>
        <p:spPr>
          <a:xfrm>
            <a:off x="864000" y="575280"/>
            <a:ext cx="2808000" cy="288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Expérience – collaboration et contribution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6CBF8D4B-3C37-45E3-AD27-3FDA8021CB23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576000" y="1884240"/>
            <a:ext cx="5472000" cy="12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Université technique de Chalmers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CEA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Journée Visu 2019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Expérience – Problemes rencontres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0F03688-52E5-4ADE-8C86-F9C563A4A72A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576000" y="1884240"/>
            <a:ext cx="5472000" cy="168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Installations :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Proxy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VTK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SVDAG : 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Compatiblité Windows – Linux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 de doc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FF33DA9B-7724-4037-8661-ECC871FF6BB6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23" name="Table 3"/>
          <p:cNvGraphicFramePr/>
          <p:nvPr/>
        </p:nvGraphicFramePr>
        <p:xfrm>
          <a:off x="495360" y="1419120"/>
          <a:ext cx="5914800" cy="1854000"/>
        </p:xfrm>
        <a:graphic>
          <a:graphicData uri="http://schemas.openxmlformats.org/drawingml/2006/table">
            <a:tbl>
              <a:tblPr/>
              <a:tblGrid>
                <a:gridCol w="1182960"/>
                <a:gridCol w="1182960"/>
                <a:gridCol w="1182960"/>
                <a:gridCol w="1182960"/>
                <a:gridCol w="118296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24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100000"/>
              </a:lnSpc>
              <a:spcBef>
                <a:spcPts val="751"/>
              </a:spcBef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Taille donnees, temps exec, rendu raytracer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0665E6D-A60F-43CF-89D1-E718AB9925EC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27" name="Espace réservé du contenu 1"/>
          <p:cNvGraphicFramePr/>
          <p:nvPr/>
        </p:nvGraphicFramePr>
        <p:xfrm>
          <a:off x="1873800" y="1595160"/>
          <a:ext cx="2845440" cy="204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28" name="TextShape 3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5CAC4FF7-4C92-46D7-83B0-A720DEA2131D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634320" y="3601080"/>
            <a:ext cx="1203120" cy="2764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2CB9C03F-B6CB-4332-9BA9-AD33249326F4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634320" y="3601080"/>
            <a:ext cx="1203120" cy="2818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2452320" y="1711440"/>
            <a:ext cx="3574080" cy="4611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743760" y="3302640"/>
            <a:ext cx="5135760" cy="18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2452320" y="2355120"/>
            <a:ext cx="3535200" cy="2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6" name="TextShape 4"/>
          <p:cNvSpPr txBox="1"/>
          <p:nvPr/>
        </p:nvSpPr>
        <p:spPr>
          <a:xfrm>
            <a:off x="6386400" y="5005440"/>
            <a:ext cx="471240" cy="1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B5B6039B-F7D1-4459-A35C-488C3E1A4E0D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632520" y="3345840"/>
            <a:ext cx="4929120" cy="43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632520" y="3841560"/>
            <a:ext cx="2206080" cy="2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Sommaire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E50F8AC7-EBB2-469C-ADD4-35278296BC90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CEA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Expérience personnelle et professionnelle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Bibliographie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CEa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E0DB5EE-0EAB-4599-9C18-300F8342891E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domaines : 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Défense et sécurité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Energies bas carbone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Recherche technologiques pour l’industrie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Recherche fondamentale</a:t>
            </a:r>
            <a:endParaRPr b="0" lang="fr-FR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6" name="TextShape 4"/>
          <p:cNvSpPr txBox="1"/>
          <p:nvPr/>
        </p:nvSpPr>
        <p:spPr>
          <a:xfrm>
            <a:off x="495720" y="800640"/>
            <a:ext cx="61282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spcAft>
                <a:spcPts val="601"/>
              </a:spcAft>
            </a:pP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Acteur majeur de la recherche, du développement et de l'innovation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3456000" y="3024000"/>
            <a:ext cx="3149280" cy="1717560"/>
          </a:xfrm>
          <a:prstGeom prst="rect">
            <a:avLst/>
          </a:prstGeom>
          <a:ln>
            <a:noFill/>
          </a:ln>
        </p:spPr>
      </p:pic>
      <p:sp>
        <p:nvSpPr>
          <p:cNvPr id="368" name="TextShape 5"/>
          <p:cNvSpPr txBox="1"/>
          <p:nvPr/>
        </p:nvSpPr>
        <p:spPr>
          <a:xfrm>
            <a:off x="432000" y="3888000"/>
            <a:ext cx="2448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 de visualisation de simulation massive HPC Bruyère le Châtel (IDF)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D1F4C5E0-4D6A-409C-A3A5-F58CA8690D11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3528000" y="3032280"/>
            <a:ext cx="2952000" cy="100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TK-HTG** : Réduction du volume et du temps de rendu en affinant de manière locale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2" name="TextShape 4"/>
          <p:cNvSpPr txBox="1"/>
          <p:nvPr/>
        </p:nvSpPr>
        <p:spPr>
          <a:xfrm>
            <a:off x="495720" y="800640"/>
            <a:ext cx="61282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Appliquer des technologies du jeu vidéo sur de la visualisation scientifique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288000" y="2737080"/>
            <a:ext cx="3600000" cy="1510920"/>
          </a:xfrm>
          <a:prstGeom prst="rect">
            <a:avLst/>
          </a:prstGeom>
          <a:ln>
            <a:noFill/>
          </a:ln>
        </p:spPr>
      </p:pic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2376000" y="1520640"/>
            <a:ext cx="4180320" cy="927360"/>
          </a:xfrm>
          <a:prstGeom prst="rect">
            <a:avLst/>
          </a:prstGeom>
          <a:ln>
            <a:noFill/>
          </a:ln>
        </p:spPr>
      </p:pic>
      <p:sp>
        <p:nvSpPr>
          <p:cNvPr id="375" name="TextShape 5"/>
          <p:cNvSpPr txBox="1"/>
          <p:nvPr/>
        </p:nvSpPr>
        <p:spPr>
          <a:xfrm>
            <a:off x="288000" y="1650600"/>
            <a:ext cx="1944000" cy="7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SVDAG* : Compression de scènes voxélisées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6"/>
          <p:cNvSpPr txBox="1"/>
          <p:nvPr/>
        </p:nvSpPr>
        <p:spPr>
          <a:xfrm>
            <a:off x="2304000" y="4370760"/>
            <a:ext cx="432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fr-FR" sz="12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*VTK HyperTreeGrid, tree bases Adaptive Mesh Refinement</a:t>
            </a:r>
            <a:endParaRPr b="0" lang="fr-FR" sz="12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/>
            <a:r>
              <a:rPr b="0" lang="fr-FR" sz="12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**Sparse Voxel Directed Acyclic Graph</a:t>
            </a:r>
            <a:endParaRPr b="0" lang="fr-FR" sz="12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3D0FAF5-D688-4C41-B458-7BC5B67CA177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792000" y="1800000"/>
            <a:ext cx="5040000" cy="21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Etude du SVO* / SVDAG / SSVDAG**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Maîtrise de la construction HTG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Convertisseur HTG vers SVDAG / SSVDAG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de rendus SVDAG sur des données HTG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4"/>
          <p:cNvSpPr txBox="1"/>
          <p:nvPr/>
        </p:nvSpPr>
        <p:spPr>
          <a:xfrm>
            <a:off x="936000" y="982080"/>
            <a:ext cx="43920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Principales étapes :</a:t>
            </a:r>
            <a:endParaRPr b="0" lang="fr-FR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sp>
        <p:nvSpPr>
          <p:cNvPr id="381" name="TextShape 5"/>
          <p:cNvSpPr txBox="1"/>
          <p:nvPr/>
        </p:nvSpPr>
        <p:spPr>
          <a:xfrm>
            <a:off x="720000" y="4248000"/>
            <a:ext cx="61200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fr-FR" sz="12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*Sparse Voxel Octree</a:t>
            </a:r>
            <a:endParaRPr b="0" lang="fr-FR" sz="12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/>
            <a:r>
              <a:rPr b="0" lang="fr-FR" sz="12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**Symmetric-aware SVDAG</a:t>
            </a:r>
            <a:endParaRPr b="0" lang="fr-FR" sz="12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 - </a:t>
            </a:r>
            <a:r>
              <a:rPr b="1" lang="fr-FR" sz="15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Sparse Voxel Octree</a:t>
            </a:r>
            <a:endParaRPr b="1" lang="fr-FR" sz="15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066B997A-7414-4C82-A64A-9BBE7D0B7686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720000" y="1368000"/>
            <a:ext cx="4824000" cy="119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Arbre de voxels :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De niveau défini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Voxels au dernier niveau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Actuellement construit sur CPU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4896000" y="1224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4896000" y="2880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387" name="" descr=""/>
          <p:cNvPicPr/>
          <p:nvPr/>
        </p:nvPicPr>
        <p:blipFill>
          <a:blip r:embed="rId3"/>
          <a:stretch/>
        </p:blipFill>
        <p:spPr>
          <a:xfrm>
            <a:off x="288000" y="2882520"/>
            <a:ext cx="4282560" cy="194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 – Sparse voxel directed acyclic graph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93E5C272-1C5E-4315-B268-E10664B6779D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720000" y="648000"/>
            <a:ext cx="5040000" cy="97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Développé par l’équipe de visualisation de l’université de Chalmers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Construction et raytracer avec CUDA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sp>
        <p:nvSpPr>
          <p:cNvPr id="391" name="TextShape 4"/>
          <p:cNvSpPr txBox="1"/>
          <p:nvPr/>
        </p:nvSpPr>
        <p:spPr>
          <a:xfrm>
            <a:off x="720000" y="1684440"/>
            <a:ext cx="4824000" cy="119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Octree compressé par niveau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Plusieurs parents pour un nœud possible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olibri"/>
              </a:rPr>
              <a:t>Suppression des nœuds identiques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olibri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805680" y="2934000"/>
            <a:ext cx="2218320" cy="138600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4475160" y="3002400"/>
            <a:ext cx="924840" cy="1317600"/>
          </a:xfrm>
          <a:prstGeom prst="rect">
            <a:avLst/>
          </a:prstGeom>
          <a:ln>
            <a:noFill/>
          </a:ln>
        </p:spPr>
      </p:pic>
      <p:sp>
        <p:nvSpPr>
          <p:cNvPr id="394" name="CustomShape 5"/>
          <p:cNvSpPr/>
          <p:nvPr/>
        </p:nvSpPr>
        <p:spPr>
          <a:xfrm>
            <a:off x="3240000" y="3600000"/>
            <a:ext cx="1008000" cy="72000"/>
          </a:xfrm>
          <a:custGeom>
            <a:avLst/>
            <a:gdLst/>
            <a:ahLst/>
            <a:rect l="0" t="0" r="r" b="b"/>
            <a:pathLst>
              <a:path w="2802" h="201">
                <a:moveTo>
                  <a:pt x="0" y="50"/>
                </a:moveTo>
                <a:lnTo>
                  <a:pt x="2100" y="50"/>
                </a:lnTo>
                <a:lnTo>
                  <a:pt x="2100" y="0"/>
                </a:lnTo>
                <a:lnTo>
                  <a:pt x="2801" y="100"/>
                </a:lnTo>
                <a:lnTo>
                  <a:pt x="2100" y="200"/>
                </a:lnTo>
                <a:lnTo>
                  <a:pt x="2100" y="150"/>
                </a:lnTo>
                <a:lnTo>
                  <a:pt x="0" y="150"/>
                </a:lnTo>
                <a:lnTo>
                  <a:pt x="0" y="50"/>
                </a:lnTo>
              </a:path>
            </a:pathLst>
          </a:custGeom>
          <a:solidFill>
            <a:srgbClr val="767171"/>
          </a:solidFill>
          <a:ln w="6480">
            <a:solidFill>
              <a:srgbClr val="76717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études menées - vtk Hypertreegrid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2E24BC47-BA64-4CCD-8FCC-986E65A218E9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1080000" y="939240"/>
            <a:ext cx="4824000" cy="114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Grille d’arbres de voxels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Niveau des voxels variable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Affinage adaptatif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936000" y="2520000"/>
            <a:ext cx="502884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fr-FR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</a:t>
            </a:r>
            <a:endParaRPr b="1" lang="fr-FR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FEB54615-0FE1-4EC3-A9C5-49E4BEC2F184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656000" y="864000"/>
            <a:ext cx="4968000" cy="19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 de Spack : gestionnaire de paquets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 du programme SVDAG avec résolution de compatibilité Windows vers Unix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Analyse des performances du SVDAG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3528000" y="2808000"/>
            <a:ext cx="2780280" cy="2088000"/>
          </a:xfrm>
          <a:prstGeom prst="rect">
            <a:avLst/>
          </a:prstGeom>
          <a:ln>
            <a:noFill/>
          </a:ln>
        </p:spPr>
      </p:pic>
      <p:sp>
        <p:nvSpPr>
          <p:cNvPr id="403" name="TextShape 4"/>
          <p:cNvSpPr txBox="1"/>
          <p:nvPr/>
        </p:nvSpPr>
        <p:spPr>
          <a:xfrm>
            <a:off x="576000" y="3384000"/>
            <a:ext cx="2520000" cy="77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présentant mon travail (pour Visu2019 et Eurovis19 notamment)</a:t>
            </a:r>
            <a:endParaRPr b="0" lang="fr-FR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432000" y="792000"/>
            <a:ext cx="1080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CEA_template</Template>
  <TotalTime>70</TotalTime>
  <Application>LibreOffice/5.3.6.1$Linux_X86_64 LibreOffice_project/30$Build-1</Application>
  <Words>9</Words>
  <Paragraphs>9</Paragraphs>
  <Company>CEA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2019-03-22T10:03:50Z</dcterms:created>
  <dc:creator>GUILLAUME Nathalie</dc:creator>
  <dc:description/>
  <dc:language>fr-FR</dc:language>
  <cp:lastModifiedBy/>
  <cp:lastPrinted>2018-12-05T09:44:31Z</cp:lastPrinted>
  <dcterms:modified xsi:type="dcterms:W3CDTF">2019-05-23T16:01:34Z</dcterms:modified>
  <cp:revision>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CEA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