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0" r:id="rId5"/>
    <p:sldId id="261" r:id="rId6"/>
    <p:sldId id="298" r:id="rId7"/>
    <p:sldId id="262" r:id="rId8"/>
    <p:sldId id="264" r:id="rId9"/>
    <p:sldId id="265" r:id="rId10"/>
    <p:sldId id="269" r:id="rId11"/>
    <p:sldId id="268" r:id="rId12"/>
    <p:sldId id="270" r:id="rId13"/>
    <p:sldId id="271" r:id="rId14"/>
    <p:sldId id="272" r:id="rId15"/>
    <p:sldId id="273" r:id="rId16"/>
    <p:sldId id="274" r:id="rId17"/>
    <p:sldId id="295" r:id="rId18"/>
    <p:sldId id="296" r:id="rId19"/>
    <p:sldId id="276" r:id="rId20"/>
    <p:sldId id="277" r:id="rId21"/>
    <p:sldId id="278" r:id="rId22"/>
    <p:sldId id="279" r:id="rId23"/>
    <p:sldId id="281" r:id="rId24"/>
    <p:sldId id="282" r:id="rId25"/>
    <p:sldId id="291" r:id="rId26"/>
    <p:sldId id="292" r:id="rId27"/>
    <p:sldId id="294" r:id="rId28"/>
    <p:sldId id="293" r:id="rId29"/>
    <p:sldId id="297" r:id="rId30"/>
    <p:sldId id="289"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fakouri" initials="m" lastIdx="1" clrIdx="0">
    <p:extLst>
      <p:ext uri="{19B8F6BF-5375-455C-9EA6-DF929625EA0E}">
        <p15:presenceInfo xmlns:p15="http://schemas.microsoft.com/office/powerpoint/2012/main" userId="S-1-5-21-1478355014-127360780-1969717230-17878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9412" autoAdjust="0"/>
  </p:normalViewPr>
  <p:slideViewPr>
    <p:cSldViewPr snapToGrid="0">
      <p:cViewPr varScale="1">
        <p:scale>
          <a:sx n="76" d="100"/>
          <a:sy n="76" d="100"/>
        </p:scale>
        <p:origin x="126" y="156"/>
      </p:cViewPr>
      <p:guideLst/>
    </p:cSldViewPr>
  </p:slideViewPr>
  <p:outlineViewPr>
    <p:cViewPr>
      <p:scale>
        <a:sx n="33" d="100"/>
        <a:sy n="33" d="100"/>
      </p:scale>
      <p:origin x="0" y="0"/>
    </p:cViewPr>
  </p:outlineViewPr>
  <p:notesTextViewPr>
    <p:cViewPr>
      <p:scale>
        <a:sx n="1" d="1"/>
        <a:sy n="1" d="1"/>
      </p:scale>
      <p:origin x="0" y="-720"/>
    </p:cViewPr>
  </p:notesTextViewPr>
  <p:sorterViewPr>
    <p:cViewPr>
      <p:scale>
        <a:sx n="100" d="100"/>
        <a:sy n="100" d="100"/>
      </p:scale>
      <p:origin x="0" y="0"/>
    </p:cViewPr>
  </p:sorterViewPr>
  <p:notesViewPr>
    <p:cSldViewPr snapToGrid="0">
      <p:cViewPr varScale="1">
        <p:scale>
          <a:sx n="84" d="100"/>
          <a:sy n="84" d="100"/>
        </p:scale>
        <p:origin x="95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E770A-217D-4D7D-83FC-C14F4800617B}"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9F8236-6528-48F0-928E-C3FE36DC300F}" type="slidenum">
              <a:rPr lang="en-US" smtClean="0"/>
              <a:t>‹#›</a:t>
            </a:fld>
            <a:endParaRPr lang="en-US"/>
          </a:p>
        </p:txBody>
      </p:sp>
    </p:spTree>
    <p:extLst>
      <p:ext uri="{BB962C8B-B14F-4D97-AF65-F5344CB8AC3E}">
        <p14:creationId xmlns:p14="http://schemas.microsoft.com/office/powerpoint/2010/main" val="2724600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Audience discretio</a:t>
            </a:r>
            <a:r>
              <a:rPr lang="en-US" baseline="0" dirty="0" smtClean="0"/>
              <a:t>n is advised.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3</a:t>
            </a:fld>
            <a:endParaRPr lang="en-US"/>
          </a:p>
        </p:txBody>
      </p:sp>
    </p:spTree>
    <p:extLst>
      <p:ext uri="{BB962C8B-B14F-4D97-AF65-F5344CB8AC3E}">
        <p14:creationId xmlns:p14="http://schemas.microsoft.com/office/powerpoint/2010/main" val="1978388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Bottom line safe bet: Assume everything created after 1923 is protected.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12</a:t>
            </a:fld>
            <a:endParaRPr lang="en-US"/>
          </a:p>
        </p:txBody>
      </p:sp>
    </p:spTree>
    <p:extLst>
      <p:ext uri="{BB962C8B-B14F-4D97-AF65-F5344CB8AC3E}">
        <p14:creationId xmlns:p14="http://schemas.microsoft.com/office/powerpoint/2010/main" val="3237165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past, there were more formalities to secure © protection.  Now, there are NONE. But notice and registration have</a:t>
            </a:r>
            <a:r>
              <a:rPr lang="en-US" baseline="0" dirty="0" smtClean="0"/>
              <a:t> advantages. </a:t>
            </a:r>
          </a:p>
          <a:p>
            <a:endParaRPr lang="en-US" baseline="0" dirty="0" smtClean="0"/>
          </a:p>
          <a:p>
            <a:r>
              <a:rPr lang="en-US" baseline="0" dirty="0" smtClean="0"/>
              <a:t>Safe practice to assume works are protected even if they do not have © notice.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13</a:t>
            </a:fld>
            <a:endParaRPr lang="en-US"/>
          </a:p>
        </p:txBody>
      </p:sp>
    </p:spTree>
    <p:extLst>
      <p:ext uri="{BB962C8B-B14F-4D97-AF65-F5344CB8AC3E}">
        <p14:creationId xmlns:p14="http://schemas.microsoft.com/office/powerpoint/2010/main" val="1069576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 © is a bundle of rights. You can manage</a:t>
            </a:r>
            <a:r>
              <a:rPr lang="en-US" baseline="0" dirty="0" smtClean="0"/>
              <a:t> the individual rights independently.  For example, you can license the right to make a derivative work of your fiction writing.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14</a:t>
            </a:fld>
            <a:endParaRPr lang="en-US"/>
          </a:p>
        </p:txBody>
      </p:sp>
    </p:spTree>
    <p:extLst>
      <p:ext uri="{BB962C8B-B14F-4D97-AF65-F5344CB8AC3E}">
        <p14:creationId xmlns:p14="http://schemas.microsoft.com/office/powerpoint/2010/main" val="157173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work but plural concept.  We should say </a:t>
            </a:r>
            <a:r>
              <a:rPr lang="en-US" i="1" dirty="0" smtClean="0"/>
              <a:t>copyrights. </a:t>
            </a:r>
          </a:p>
          <a:p>
            <a:endParaRPr lang="en-US" dirty="0" smtClean="0"/>
          </a:p>
          <a:p>
            <a:r>
              <a:rPr lang="en-US" dirty="0" smtClean="0"/>
              <a:t>What</a:t>
            </a:r>
            <a:r>
              <a:rPr lang="en-US" baseline="0" dirty="0" smtClean="0"/>
              <a:t> do these rights have in common? Why would we protect these things? </a:t>
            </a:r>
          </a:p>
          <a:p>
            <a:r>
              <a:rPr lang="en-US" baseline="0" dirty="0" smtClean="0"/>
              <a:t>They are ways to monetize creative works. Also publicize works.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15</a:t>
            </a:fld>
            <a:endParaRPr lang="en-US"/>
          </a:p>
        </p:txBody>
      </p:sp>
    </p:spTree>
    <p:extLst>
      <p:ext uri="{BB962C8B-B14F-4D97-AF65-F5344CB8AC3E}">
        <p14:creationId xmlns:p14="http://schemas.microsoft.com/office/powerpoint/2010/main" val="2581311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Exclusive right of photographer.  Publications</a:t>
            </a:r>
            <a:r>
              <a:rPr lang="en-US" baseline="0" dirty="0" smtClean="0"/>
              <a:t> license photos from photographers</a:t>
            </a:r>
            <a:endParaRPr lang="en-US" dirty="0" smtClean="0"/>
          </a:p>
          <a:p>
            <a:endParaRPr lang="en-US" dirty="0" smtClean="0"/>
          </a:p>
          <a:p>
            <a:r>
              <a:rPr lang="en-US" dirty="0" smtClean="0"/>
              <a:t>B. Probabl</a:t>
            </a:r>
            <a:r>
              <a:rPr lang="en-US" baseline="0" dirty="0" smtClean="0"/>
              <a:t>y not an EXCLUSIVE right. Use is not reproducing the image or displaying it publicly.  </a:t>
            </a:r>
            <a:r>
              <a:rPr lang="en-US" dirty="0" smtClean="0"/>
              <a:t>Not a public display.  Not public distribution. Image is already published</a:t>
            </a:r>
            <a:r>
              <a:rPr lang="en-US" baseline="0" dirty="0" smtClean="0"/>
              <a:t>.   If someone else makes same use of the photo, it’s d</a:t>
            </a:r>
            <a:r>
              <a:rPr lang="en-US" dirty="0" smtClean="0"/>
              <a:t>e </a:t>
            </a:r>
            <a:r>
              <a:rPr lang="en-US" dirty="0" err="1" smtClean="0"/>
              <a:t>minimus</a:t>
            </a:r>
            <a:r>
              <a:rPr lang="en-US" dirty="0" smtClean="0"/>
              <a:t> infringement if infringement at all.  </a:t>
            </a:r>
          </a:p>
          <a:p>
            <a:endParaRPr lang="en-US" baseline="0" dirty="0" smtClean="0"/>
          </a:p>
          <a:p>
            <a:r>
              <a:rPr lang="en-US" baseline="0" dirty="0" smtClean="0"/>
              <a:t>ANALOG example.  Digital is different because that involves copyright work.  </a:t>
            </a:r>
            <a:endParaRPr lang="en-US" dirty="0"/>
          </a:p>
        </p:txBody>
      </p:sp>
      <p:sp>
        <p:nvSpPr>
          <p:cNvPr id="4" name="Slide Number Placeholder 3"/>
          <p:cNvSpPr>
            <a:spLocks noGrp="1"/>
          </p:cNvSpPr>
          <p:nvPr>
            <p:ph type="sldNum" sz="quarter" idx="10"/>
          </p:nvPr>
        </p:nvSpPr>
        <p:spPr/>
        <p:txBody>
          <a:bodyPr/>
          <a:lstStyle/>
          <a:p>
            <a:fld id="{E79F8236-6528-48F0-928E-C3FE36DC300F}" type="slidenum">
              <a:rPr lang="en-US" smtClean="0"/>
              <a:t>16</a:t>
            </a:fld>
            <a:endParaRPr lang="en-US"/>
          </a:p>
        </p:txBody>
      </p:sp>
    </p:spTree>
    <p:extLst>
      <p:ext uri="{BB962C8B-B14F-4D97-AF65-F5344CB8AC3E}">
        <p14:creationId xmlns:p14="http://schemas.microsoft.com/office/powerpoint/2010/main" val="359851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smtClean="0"/>
              <a:t>Exclusive right of photographer.  </a:t>
            </a:r>
          </a:p>
          <a:p>
            <a:pPr marL="228600" indent="-228600">
              <a:buAutoNum type="alphaUcPeriod"/>
            </a:pPr>
            <a:endParaRPr lang="en-US" dirty="0" smtClean="0"/>
          </a:p>
          <a:p>
            <a:r>
              <a:rPr lang="en-US" dirty="0" smtClean="0"/>
              <a:t>B. Technically it’s a violation of © because</a:t>
            </a:r>
            <a:r>
              <a:rPr lang="en-US" baseline="0" dirty="0" smtClean="0"/>
              <a:t> it involves copying the work.  Even </a:t>
            </a:r>
            <a:r>
              <a:rPr lang="en-US" baseline="0" dirty="0" err="1" smtClean="0"/>
              <a:t>tho</a:t>
            </a:r>
            <a:r>
              <a:rPr lang="en-US" baseline="0" dirty="0" smtClean="0"/>
              <a:t> user is not displaying the photo publicly.  </a:t>
            </a:r>
            <a:r>
              <a:rPr lang="en-US" dirty="0" smtClean="0"/>
              <a:t>Not distributing</a:t>
            </a:r>
            <a:r>
              <a:rPr lang="en-US" baseline="0" dirty="0" smtClean="0"/>
              <a:t> the photo publicly</a:t>
            </a:r>
            <a:r>
              <a:rPr lang="en-US" dirty="0" smtClean="0"/>
              <a:t>.  Image is already published</a:t>
            </a:r>
            <a:r>
              <a:rPr lang="en-US" baseline="0" dirty="0" smtClean="0"/>
              <a:t>.   But it’s </a:t>
            </a:r>
            <a:r>
              <a:rPr lang="en-US" i="1" baseline="0" dirty="0" smtClean="0"/>
              <a:t>d</a:t>
            </a:r>
            <a:r>
              <a:rPr lang="en-US" i="1" dirty="0" smtClean="0"/>
              <a:t>e </a:t>
            </a:r>
            <a:r>
              <a:rPr lang="en-US" i="1" dirty="0" err="1" smtClean="0"/>
              <a:t>minimus</a:t>
            </a:r>
            <a:r>
              <a:rPr lang="en-US" i="1" dirty="0" smtClean="0"/>
              <a:t> </a:t>
            </a:r>
            <a:r>
              <a:rPr lang="en-US" dirty="0" smtClean="0"/>
              <a:t>infringement </a:t>
            </a:r>
            <a:r>
              <a:rPr lang="en-US" baseline="0" dirty="0" smtClean="0"/>
              <a:t>unless the photo has CC or other license allowing this use. </a:t>
            </a:r>
            <a:endParaRPr lang="en-US" dirty="0" smtClean="0"/>
          </a:p>
          <a:p>
            <a:endParaRPr lang="en-US" baseline="0" dirty="0" smtClean="0"/>
          </a:p>
          <a:p>
            <a:r>
              <a:rPr lang="en-US" b="1" baseline="0" dirty="0" smtClean="0"/>
              <a:t>Digital is different because it involves copying work.  </a:t>
            </a:r>
            <a:endParaRPr lang="en-US" b="1" dirty="0"/>
          </a:p>
        </p:txBody>
      </p:sp>
      <p:sp>
        <p:nvSpPr>
          <p:cNvPr id="4" name="Slide Number Placeholder 3"/>
          <p:cNvSpPr>
            <a:spLocks noGrp="1"/>
          </p:cNvSpPr>
          <p:nvPr>
            <p:ph type="sldNum" sz="quarter" idx="10"/>
          </p:nvPr>
        </p:nvSpPr>
        <p:spPr/>
        <p:txBody>
          <a:bodyPr/>
          <a:lstStyle/>
          <a:p>
            <a:fld id="{E79F8236-6528-48F0-928E-C3FE36DC300F}" type="slidenum">
              <a:rPr lang="en-US" smtClean="0"/>
              <a:t>17</a:t>
            </a:fld>
            <a:endParaRPr lang="en-US"/>
          </a:p>
        </p:txBody>
      </p:sp>
    </p:spTree>
    <p:extLst>
      <p:ext uri="{BB962C8B-B14F-4D97-AF65-F5344CB8AC3E}">
        <p14:creationId xmlns:p14="http://schemas.microsoft.com/office/powerpoint/2010/main" val="2654144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Is this fair use?  See http://cdas.com/cairou-v-prince/ </a:t>
            </a:r>
          </a:p>
          <a:p>
            <a:endParaRPr lang="en-US" baseline="0" dirty="0" smtClean="0"/>
          </a:p>
        </p:txBody>
      </p:sp>
      <p:sp>
        <p:nvSpPr>
          <p:cNvPr id="4" name="Slide Number Placeholder 3"/>
          <p:cNvSpPr>
            <a:spLocks noGrp="1"/>
          </p:cNvSpPr>
          <p:nvPr>
            <p:ph type="sldNum" sz="quarter" idx="10"/>
          </p:nvPr>
        </p:nvSpPr>
        <p:spPr/>
        <p:txBody>
          <a:bodyPr/>
          <a:lstStyle/>
          <a:p>
            <a:fld id="{E79F8236-6528-48F0-928E-C3FE36DC300F}" type="slidenum">
              <a:rPr lang="en-US" smtClean="0"/>
              <a:t>18</a:t>
            </a:fld>
            <a:endParaRPr lang="en-US"/>
          </a:p>
        </p:txBody>
      </p:sp>
    </p:spTree>
    <p:extLst>
      <p:ext uri="{BB962C8B-B14F-4D97-AF65-F5344CB8AC3E}">
        <p14:creationId xmlns:p14="http://schemas.microsoft.com/office/powerpoint/2010/main" val="1545594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big question.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19</a:t>
            </a:fld>
            <a:endParaRPr lang="en-US"/>
          </a:p>
        </p:txBody>
      </p:sp>
    </p:spTree>
    <p:extLst>
      <p:ext uri="{BB962C8B-B14F-4D97-AF65-F5344CB8AC3E}">
        <p14:creationId xmlns:p14="http://schemas.microsoft.com/office/powerpoint/2010/main" val="3062587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big question. </a:t>
            </a:r>
          </a:p>
          <a:p>
            <a:endParaRPr lang="en-US" dirty="0" smtClean="0"/>
          </a:p>
          <a:p>
            <a:r>
              <a:rPr lang="en-US" b="1" dirty="0" smtClean="0"/>
              <a:t>-Permission </a:t>
            </a:r>
            <a:r>
              <a:rPr lang="en-US" dirty="0" smtClean="0"/>
              <a:t>– will be a license</a:t>
            </a:r>
            <a:r>
              <a:rPr lang="en-US" baseline="0" dirty="0" smtClean="0"/>
              <a:t> for use.  Contractual agreement for use – often in exchange for a fee.  Sports Illustrated photo example.  Will have limits, such as designated uses, duration of permission, geographic boundaries, etc.  We enter these agreements all the time, e.g. for software like the Microsoft Office suite,  Netflix, Amazon Prime, Facebook. </a:t>
            </a:r>
          </a:p>
          <a:p>
            <a:endParaRPr lang="en-US" baseline="0" dirty="0" smtClean="0"/>
          </a:p>
          <a:p>
            <a:r>
              <a:rPr lang="en-US" b="1" baseline="0" dirty="0" smtClean="0"/>
              <a:t>-Be fair – expanding area of law</a:t>
            </a:r>
            <a:endParaRPr lang="en-US" b="1" dirty="0"/>
          </a:p>
        </p:txBody>
      </p:sp>
      <p:sp>
        <p:nvSpPr>
          <p:cNvPr id="4" name="Slide Number Placeholder 3"/>
          <p:cNvSpPr>
            <a:spLocks noGrp="1"/>
          </p:cNvSpPr>
          <p:nvPr>
            <p:ph type="sldNum" sz="quarter" idx="10"/>
          </p:nvPr>
        </p:nvSpPr>
        <p:spPr/>
        <p:txBody>
          <a:bodyPr/>
          <a:lstStyle/>
          <a:p>
            <a:fld id="{064A99AE-C15A-4405-A94F-1EE2CE5F7E60}" type="slidenum">
              <a:rPr lang="en-US" smtClean="0"/>
              <a:t>20</a:t>
            </a:fld>
            <a:endParaRPr lang="en-US"/>
          </a:p>
        </p:txBody>
      </p:sp>
    </p:spTree>
    <p:extLst>
      <p:ext uri="{BB962C8B-B14F-4D97-AF65-F5344CB8AC3E}">
        <p14:creationId xmlns:p14="http://schemas.microsoft.com/office/powerpoint/2010/main" val="1084676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a:t>
            </a:r>
            <a:r>
              <a:rPr lang="en-US" baseline="0" dirty="0" smtClean="0"/>
              <a:t> grey area.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21</a:t>
            </a:fld>
            <a:endParaRPr lang="en-US"/>
          </a:p>
        </p:txBody>
      </p:sp>
    </p:spTree>
    <p:extLst>
      <p:ext uri="{BB962C8B-B14F-4D97-AF65-F5344CB8AC3E}">
        <p14:creationId xmlns:p14="http://schemas.microsoft.com/office/powerpoint/2010/main" val="348074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Land was—and still is—wealth.  </a:t>
            </a:r>
            <a:r>
              <a:rPr lang="en-US" dirty="0" smtClean="0"/>
              <a:t>American property law is derived</a:t>
            </a:r>
            <a:r>
              <a:rPr lang="en-US" baseline="0" dirty="0" smtClean="0"/>
              <a:t> from English law.  When English colonists arrived, they brought English notions of private property.  English law had complex rules about who can own property, who can inherit property, who can use property, etc.  </a:t>
            </a:r>
          </a:p>
          <a:p>
            <a:endParaRPr lang="en-US" baseline="0" dirty="0" smtClean="0"/>
          </a:p>
          <a:p>
            <a:r>
              <a:rPr lang="en-US" baseline="0" dirty="0" smtClean="0"/>
              <a:t>Land = Wealth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F206CF5-1F4B-483F-81DF-563236B5827D}" type="slidenum">
              <a:rPr lang="en-US" smtClean="0"/>
              <a:t>4</a:t>
            </a:fld>
            <a:endParaRPr lang="en-US"/>
          </a:p>
        </p:txBody>
      </p:sp>
    </p:spTree>
    <p:extLst>
      <p:ext uri="{BB962C8B-B14F-4D97-AF65-F5344CB8AC3E}">
        <p14:creationId xmlns:p14="http://schemas.microsoft.com/office/powerpoint/2010/main" val="1398154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Educational</a:t>
            </a:r>
            <a:r>
              <a:rPr lang="en-US" baseline="0" dirty="0" smtClean="0"/>
              <a:t> uses are examples of favored purposes of use.  Purpose is one of four factors.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22</a:t>
            </a:fld>
            <a:endParaRPr lang="en-US"/>
          </a:p>
        </p:txBody>
      </p:sp>
    </p:spTree>
    <p:extLst>
      <p:ext uri="{BB962C8B-B14F-4D97-AF65-F5344CB8AC3E}">
        <p14:creationId xmlns:p14="http://schemas.microsoft.com/office/powerpoint/2010/main" val="4213791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Just for fun.  Memory device for </a:t>
            </a:r>
            <a:r>
              <a:rPr lang="en-US" dirty="0" smtClean="0"/>
              <a:t>5 factors</a:t>
            </a:r>
            <a:r>
              <a:rPr lang="en-US" baseline="0" dirty="0" smtClean="0"/>
              <a:t> instead of 4.  </a:t>
            </a:r>
            <a:endParaRPr lang="en-US" dirty="0"/>
          </a:p>
        </p:txBody>
      </p:sp>
      <p:sp>
        <p:nvSpPr>
          <p:cNvPr id="4" name="Slide Number Placeholder 3"/>
          <p:cNvSpPr>
            <a:spLocks noGrp="1"/>
          </p:cNvSpPr>
          <p:nvPr>
            <p:ph type="sldNum" sz="quarter" idx="10"/>
          </p:nvPr>
        </p:nvSpPr>
        <p:spPr/>
        <p:txBody>
          <a:bodyPr/>
          <a:lstStyle/>
          <a:p>
            <a:fld id="{F314D49A-321E-4977-8D9A-0429A825C75F}" type="slidenum">
              <a:rPr lang="en-US" smtClean="0"/>
              <a:t>23</a:t>
            </a:fld>
            <a:endParaRPr lang="en-US"/>
          </a:p>
        </p:txBody>
      </p:sp>
    </p:spTree>
    <p:extLst>
      <p:ext uri="{BB962C8B-B14F-4D97-AF65-F5344CB8AC3E}">
        <p14:creationId xmlns:p14="http://schemas.microsoft.com/office/powerpoint/2010/main" val="4163280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Educational use is not</a:t>
            </a:r>
            <a:r>
              <a:rPr lang="en-US" baseline="0" dirty="0" smtClean="0"/>
              <a:t> a guarantee that a use is fair.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24</a:t>
            </a:fld>
            <a:endParaRPr lang="en-US"/>
          </a:p>
        </p:txBody>
      </p:sp>
    </p:spTree>
    <p:extLst>
      <p:ext uri="{BB962C8B-B14F-4D97-AF65-F5344CB8AC3E}">
        <p14:creationId xmlns:p14="http://schemas.microsoft.com/office/powerpoint/2010/main" val="3919066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EXAMPLE</a:t>
            </a:r>
            <a:r>
              <a:rPr lang="en-US" sz="1200" b="1" kern="1200" baseline="0" dirty="0" smtClean="0">
                <a:solidFill>
                  <a:schemeClr val="tx1"/>
                </a:solidFill>
                <a:effectLst/>
                <a:latin typeface="+mn-lt"/>
                <a:ea typeface="+mn-ea"/>
                <a:cs typeface="+mn-cs"/>
              </a:rPr>
              <a:t> 1: </a:t>
            </a:r>
            <a:r>
              <a:rPr lang="en-US" sz="1200" b="1" kern="1200" dirty="0" smtClean="0">
                <a:solidFill>
                  <a:schemeClr val="tx1"/>
                </a:solidFill>
                <a:effectLst/>
                <a:latin typeface="+mn-lt"/>
                <a:ea typeface="+mn-ea"/>
                <a:cs typeface="+mn-cs"/>
              </a:rPr>
              <a:t>Rogers v </a:t>
            </a:r>
            <a:r>
              <a:rPr lang="en-US" sz="1200" b="1"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(1992) </a:t>
            </a:r>
            <a:r>
              <a:rPr lang="en-US" sz="1200" i="1" kern="1200" dirty="0" smtClean="0">
                <a:solidFill>
                  <a:schemeClr val="tx1"/>
                </a:solidFill>
                <a:effectLst/>
                <a:latin typeface="+mn-lt"/>
                <a:ea typeface="+mn-ea"/>
                <a:cs typeface="+mn-cs"/>
              </a:rPr>
              <a:t>Puppies  </a:t>
            </a:r>
          </a:p>
          <a:p>
            <a:r>
              <a:rPr lang="en-US" sz="1200" b="1" i="0" kern="1200" dirty="0" smtClean="0">
                <a:solidFill>
                  <a:schemeClr val="tx1"/>
                </a:solidFill>
                <a:effectLst/>
                <a:latin typeface="+mn-lt"/>
                <a:ea typeface="+mn-ea"/>
                <a:cs typeface="+mn-cs"/>
              </a:rPr>
              <a:t>1. Hand</a:t>
            </a:r>
            <a:r>
              <a:rPr lang="en-US" sz="1200" b="1" i="0" kern="1200" baseline="0" dirty="0" smtClean="0">
                <a:solidFill>
                  <a:schemeClr val="tx1"/>
                </a:solidFill>
                <a:effectLst/>
                <a:latin typeface="+mn-lt"/>
                <a:ea typeface="+mn-ea"/>
                <a:cs typeface="+mn-cs"/>
              </a:rPr>
              <a:t> out fair use checklists. </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2. Assign a student to be scorekeeper for factors.</a:t>
            </a:r>
            <a:r>
              <a:rPr lang="en-US" sz="1200" b="1"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How many for fair use? How many against? </a:t>
            </a: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Facts: Art Rogers earned his living by creating and licensing his photographs.  His work was exhibited widely.  In 1980, a couple asked him to photograph them with their 8 German shepherd puppies.  Rogers arranged the lighting as well as the positions of the people and their dogs.  Rogers sold a print of the photograph to the couple, then licensed it to commercial users including a greeting card company.</a:t>
            </a:r>
          </a:p>
          <a:p>
            <a:r>
              <a:rPr lang="en-US" sz="1200" kern="1200" dirty="0" smtClean="0">
                <a:solidFill>
                  <a:schemeClr val="tx1"/>
                </a:solidFill>
                <a:effectLst/>
                <a:latin typeface="+mn-lt"/>
                <a:ea typeface="+mn-ea"/>
                <a:cs typeface="+mn-cs"/>
              </a:rPr>
              <a:t>Jeff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bought a greeting card with Rogers’s image at a shop. He liked the image because he thought it tied into the “collective subconscious”.  In other words, he thought it would seem familiar to viewers even if they hadn’t seen it before.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tore the credit information from the card.  He then instructed a workshop in Italy to recreate the subjects of the photo in wood,  stressing that the wooden sculptures be faithful to the photograph.  The resulting sculpture was included in his exhibit, “The Banality Show”, at his gallery in New York.  Rogers sued for copyright infringement.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a:t>
            </a:r>
            <a:r>
              <a:rPr lang="en-US" sz="1200" kern="1200" baseline="0" dirty="0" smtClean="0">
                <a:solidFill>
                  <a:schemeClr val="tx1"/>
                </a:solidFill>
                <a:effectLst/>
                <a:latin typeface="+mn-lt"/>
                <a:ea typeface="+mn-ea"/>
                <a:cs typeface="+mn-cs"/>
              </a:rPr>
              <a:t>k students to go through factors one-by-one and explain whether they feel Jeff </a:t>
            </a:r>
            <a:r>
              <a:rPr lang="en-US" sz="1200" kern="1200" baseline="0" dirty="0" err="1" smtClean="0">
                <a:solidFill>
                  <a:schemeClr val="tx1"/>
                </a:solidFill>
                <a:effectLst/>
                <a:latin typeface="+mn-lt"/>
                <a:ea typeface="+mn-ea"/>
                <a:cs typeface="+mn-cs"/>
              </a:rPr>
              <a:t>Koons’s</a:t>
            </a:r>
            <a:r>
              <a:rPr lang="en-US" sz="1200" kern="1200" baseline="0" dirty="0" smtClean="0">
                <a:solidFill>
                  <a:schemeClr val="tx1"/>
                </a:solidFill>
                <a:effectLst/>
                <a:latin typeface="+mn-lt"/>
                <a:ea typeface="+mn-ea"/>
                <a:cs typeface="+mn-cs"/>
              </a:rPr>
              <a:t> use is fair.  Then compare students’ reasoning with the judges (below).</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Purpose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argued he used the photograph to comment on and satirize society at large.  The court acknowledged that satire and parody are accepted forms of fair use, but thought that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work did</a:t>
            </a:r>
            <a:r>
              <a:rPr lang="en-US" sz="1200" kern="1200" baseline="0" dirty="0" smtClean="0">
                <a:solidFill>
                  <a:schemeClr val="tx1"/>
                </a:solidFill>
                <a:effectLst/>
                <a:latin typeface="+mn-lt"/>
                <a:ea typeface="+mn-ea"/>
                <a:cs typeface="+mn-cs"/>
              </a:rPr>
              <a:t> not belong to this tradition</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dirty="0" smtClean="0"/>
              <a:t>Court’s definitions: “Parody or satire</a:t>
            </a:r>
            <a:r>
              <a:rPr lang="en-US" baseline="0" dirty="0" smtClean="0"/>
              <a:t> . . . </a:t>
            </a:r>
            <a:r>
              <a:rPr lang="en-US" dirty="0" smtClean="0"/>
              <a:t>is when one artist, for comic effect or social commentary, closely imitates the style of another artist and in so doing creates a new art work that makes ridiculous the style and expression of the original.” </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trike="noStrike" dirty="0" smtClean="0"/>
              <a:t>“The rule's function is to insure that credit is given where credit is due. By requiring that the copied work be an object of the </a:t>
            </a:r>
            <a:r>
              <a:rPr lang="en-US" b="1" strike="noStrike" dirty="0" smtClean="0"/>
              <a:t>parody, </a:t>
            </a:r>
            <a:r>
              <a:rPr lang="en-US" strike="noStrike" dirty="0" smtClean="0"/>
              <a:t>we merely insist that the audience be aware that underlying the parody there is an original and separate expression, attributable to a different artist.“</a:t>
            </a:r>
            <a:r>
              <a:rPr lang="en-US" strike="noStrike" baseline="0" dirty="0" smtClean="0"/>
              <a:t> </a:t>
            </a:r>
            <a:r>
              <a:rPr lang="en-US" sz="1200" strike="noStrike" kern="1200" baseline="0" dirty="0" smtClean="0">
                <a:solidFill>
                  <a:schemeClr val="tx1"/>
                </a:solidFill>
                <a:effectLst/>
                <a:latin typeface="+mn-lt"/>
                <a:ea typeface="+mn-ea"/>
                <a:cs typeface="+mn-cs"/>
              </a:rPr>
              <a:t>Usually because the targeted work is well-known or because the artist acknowledges the targeted 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didn’t</a:t>
            </a:r>
            <a:r>
              <a:rPr lang="en-US" sz="1200" kern="1200" baseline="0" dirty="0" smtClean="0">
                <a:solidFill>
                  <a:schemeClr val="tx1"/>
                </a:solidFill>
                <a:effectLst/>
                <a:latin typeface="+mn-lt"/>
                <a:ea typeface="+mn-ea"/>
                <a:cs typeface="+mn-cs"/>
              </a:rPr>
              <a:t> make a parody of the original photo. Instead, he argued that by reproducing the photo he was </a:t>
            </a:r>
            <a:r>
              <a:rPr lang="en-US" sz="1200" b="1" kern="1200" baseline="0" dirty="0" smtClean="0">
                <a:solidFill>
                  <a:schemeClr val="tx1"/>
                </a:solidFill>
                <a:effectLst/>
                <a:latin typeface="+mn-lt"/>
                <a:ea typeface="+mn-ea"/>
                <a:cs typeface="+mn-cs"/>
              </a:rPr>
              <a:t>satirizing </a:t>
            </a:r>
            <a:r>
              <a:rPr lang="en-US" sz="1200" kern="1200" baseline="0" dirty="0" smtClean="0">
                <a:solidFill>
                  <a:schemeClr val="tx1"/>
                </a:solidFill>
                <a:effectLst/>
                <a:latin typeface="+mn-lt"/>
                <a:ea typeface="+mn-ea"/>
                <a:cs typeface="+mn-cs"/>
              </a:rPr>
              <a:t>society at large.  But if this is allowed, everyone could copy works closely and argue they are satirizing larger themes (e.g. all of society).  A parody must reference (not copy) an original work, and the audience must know that a separate work is being targeted.  An artist must “give credit where credit is due.”  </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t>
            </a:r>
            <a:r>
              <a:rPr lang="en-US" dirty="0" err="1" smtClean="0"/>
              <a:t>ven</a:t>
            </a:r>
            <a:r>
              <a:rPr lang="en-US" dirty="0" smtClean="0"/>
              <a:t> given that "String of Puppies" is a satirical critique of our materialistic society, it is difficult to discern any parody of the photograph "Puppies" itself. </a:t>
            </a:r>
            <a:r>
              <a:rPr lang="en-US" baseline="0" dirty="0" smtClean="0"/>
              <a:t> . . . </a:t>
            </a:r>
            <a:r>
              <a:rPr lang="en-US" dirty="0" err="1" smtClean="0"/>
              <a:t>Koons</a:t>
            </a:r>
            <a:r>
              <a:rPr lang="en-US" dirty="0" smtClean="0"/>
              <a:t>' copying of the photograph "Puppies" was done in bad faith, primarily for profit-making motives, and did not constitute a parody of the original work.”</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nature of the work</a:t>
            </a:r>
            <a:r>
              <a:rPr lang="en-US" sz="1200" kern="1200" dirty="0" smtClean="0">
                <a:solidFill>
                  <a:schemeClr val="tx1"/>
                </a:solidFill>
                <a:effectLst/>
                <a:latin typeface="+mn-lt"/>
                <a:ea typeface="+mn-ea"/>
                <a:cs typeface="+mn-cs"/>
              </a:rPr>
              <a:t> was creative and artistic.</a:t>
            </a:r>
          </a:p>
          <a:p>
            <a:r>
              <a:rPr lang="en-US" sz="1200" kern="1200" dirty="0" smtClean="0">
                <a:solidFill>
                  <a:schemeClr val="tx1"/>
                </a:solidFill>
                <a:effectLst/>
                <a:latin typeface="+mn-lt"/>
                <a:ea typeface="+mn-ea"/>
                <a:cs typeface="+mn-cs"/>
              </a:rPr>
              <a:t>The</a:t>
            </a:r>
            <a:r>
              <a:rPr lang="en-US" sz="1200" b="1" kern="1200" dirty="0" smtClean="0">
                <a:solidFill>
                  <a:schemeClr val="tx1"/>
                </a:solidFill>
                <a:effectLst/>
                <a:latin typeface="+mn-lt"/>
                <a:ea typeface="+mn-ea"/>
                <a:cs typeface="+mn-cs"/>
              </a:rPr>
              <a:t> amount of work </a:t>
            </a:r>
            <a:r>
              <a:rPr lang="en-US" sz="1200" kern="1200" dirty="0" smtClean="0">
                <a:solidFill>
                  <a:schemeClr val="tx1"/>
                </a:solidFill>
                <a:effectLst/>
                <a:latin typeface="+mn-lt"/>
                <a:ea typeface="+mn-ea"/>
                <a:cs typeface="+mn-cs"/>
              </a:rPr>
              <a:t>used was greater than necessary for a parody. </a:t>
            </a:r>
          </a:p>
          <a:p>
            <a:r>
              <a:rPr lang="en-US" sz="1200" b="1" kern="1200" dirty="0" smtClean="0">
                <a:solidFill>
                  <a:schemeClr val="tx1"/>
                </a:solidFill>
                <a:effectLst/>
                <a:latin typeface="+mn-lt"/>
                <a:ea typeface="+mn-ea"/>
                <a:cs typeface="+mn-cs"/>
              </a:rPr>
              <a:t>Effect on the market</a:t>
            </a:r>
            <a:r>
              <a:rPr lang="en-US" sz="1200" kern="1200" dirty="0" smtClean="0">
                <a:solidFill>
                  <a:schemeClr val="tx1"/>
                </a:solidFill>
                <a:effectLst/>
                <a:latin typeface="+mn-lt"/>
                <a:ea typeface="+mn-ea"/>
                <a:cs typeface="+mn-cs"/>
              </a:rPr>
              <a:t> - the court considered not only the market for the original but also the market for derivative works.  </a:t>
            </a:r>
            <a:r>
              <a:rPr lang="en-US" sz="1200" kern="1200" dirty="0" err="1" smtClean="0">
                <a:solidFill>
                  <a:schemeClr val="tx1"/>
                </a:solidFill>
                <a:effectLst/>
                <a:latin typeface="+mn-lt"/>
                <a:ea typeface="+mn-ea"/>
                <a:cs typeface="+mn-cs"/>
              </a:rPr>
              <a:t>Koons’s</a:t>
            </a:r>
            <a:r>
              <a:rPr lang="en-US" sz="1200" kern="1200" dirty="0" smtClean="0">
                <a:solidFill>
                  <a:schemeClr val="tx1"/>
                </a:solidFill>
                <a:effectLst/>
                <a:latin typeface="+mn-lt"/>
                <a:ea typeface="+mn-ea"/>
                <a:cs typeface="+mn-cs"/>
              </a:rPr>
              <a:t> use reduced a potential market for other reproductions of Rogers’s work.    </a:t>
            </a:r>
          </a:p>
          <a:p>
            <a:r>
              <a:rPr lang="en-US" sz="1200" kern="1200" baseline="0" dirty="0" smtClean="0">
                <a:solidFill>
                  <a:schemeClr val="tx1"/>
                </a:solidFill>
                <a:effectLst/>
                <a:latin typeface="+mn-lt"/>
                <a:ea typeface="+mn-ea"/>
                <a:cs typeface="+mn-cs"/>
              </a:rPr>
              <a:t>The judges wrote, “</a:t>
            </a:r>
            <a:r>
              <a:rPr lang="en-US" sz="1200" kern="1200" dirty="0" smtClean="0">
                <a:solidFill>
                  <a:schemeClr val="tx1"/>
                </a:solidFill>
                <a:effectLst/>
                <a:latin typeface="+mn-lt"/>
                <a:ea typeface="+mn-ea"/>
                <a:cs typeface="+mn-cs"/>
              </a:rPr>
              <a:t>The copying was so deliberate as to suggest that defendants* resolved so long as they were significant players in the art business, and the copies they produced bettered the price of the copied work by a thousand to one, their piracy of a less well-known artist's work would escape being sullied by an accusation of plagiarism.”</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Koons’s</a:t>
            </a:r>
            <a:r>
              <a:rPr lang="en-US" sz="1200" kern="1200" dirty="0" smtClean="0">
                <a:solidFill>
                  <a:schemeClr val="tx1"/>
                </a:solidFill>
                <a:effectLst/>
                <a:latin typeface="+mn-lt"/>
                <a:ea typeface="+mn-ea"/>
                <a:cs typeface="+mn-cs"/>
              </a:rPr>
              <a:t> gallery was a codefendant.</a:t>
            </a:r>
            <a:r>
              <a:rPr lang="en-US" sz="1200" kern="1200" baseline="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F206CF5-1F4B-483F-81DF-563236B5827D}" type="slidenum">
              <a:rPr lang="en-US" smtClean="0"/>
              <a:t>26</a:t>
            </a:fld>
            <a:endParaRPr lang="en-US"/>
          </a:p>
        </p:txBody>
      </p:sp>
    </p:spTree>
    <p:extLst>
      <p:ext uri="{BB962C8B-B14F-4D97-AF65-F5344CB8AC3E}">
        <p14:creationId xmlns:p14="http://schemas.microsoft.com/office/powerpoint/2010/main" val="779385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Campbell v. </a:t>
            </a:r>
            <a:r>
              <a:rPr lang="en-US" sz="1200" b="1" kern="1200" dirty="0" err="1" smtClean="0">
                <a:solidFill>
                  <a:schemeClr val="tx1"/>
                </a:solidFill>
                <a:effectLst/>
                <a:latin typeface="+mn-lt"/>
                <a:ea typeface="+mn-ea"/>
                <a:cs typeface="+mn-cs"/>
              </a:rPr>
              <a:t>Acuff</a:t>
            </a:r>
            <a:r>
              <a:rPr lang="en-US" sz="1200" b="1" kern="1200" dirty="0" smtClean="0">
                <a:solidFill>
                  <a:schemeClr val="tx1"/>
                </a:solidFill>
                <a:effectLst/>
                <a:latin typeface="+mn-lt"/>
                <a:ea typeface="+mn-ea"/>
                <a:cs typeface="+mn-cs"/>
              </a:rPr>
              <a:t> Rose Music US Supreme Court 1994</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Acuff</a:t>
            </a:r>
            <a:r>
              <a:rPr lang="en-US" sz="1200" kern="1200" dirty="0" smtClean="0">
                <a:solidFill>
                  <a:schemeClr val="tx1"/>
                </a:solidFill>
                <a:effectLst/>
                <a:latin typeface="+mn-lt"/>
                <a:ea typeface="+mn-ea"/>
                <a:cs typeface="+mn-cs"/>
              </a:rPr>
              <a:t>-Rose Music, Inc. held the rights to the popular song </a:t>
            </a:r>
            <a:r>
              <a:rPr lang="en-US" sz="1200" i="1" kern="1200" dirty="0" smtClean="0">
                <a:solidFill>
                  <a:schemeClr val="tx1"/>
                </a:solidFill>
                <a:effectLst/>
                <a:latin typeface="+mn-lt"/>
                <a:ea typeface="+mn-ea"/>
                <a:cs typeface="+mn-cs"/>
              </a:rPr>
              <a:t>Oh, Pretty Woman, </a:t>
            </a:r>
            <a:r>
              <a:rPr lang="en-US" sz="1200" kern="1200" dirty="0" smtClean="0">
                <a:solidFill>
                  <a:schemeClr val="tx1"/>
                </a:solidFill>
                <a:effectLst/>
                <a:latin typeface="+mn-lt"/>
                <a:ea typeface="+mn-ea"/>
                <a:cs typeface="+mn-cs"/>
              </a:rPr>
              <a:t>written by Roy Orbison and William Dees in 1964.  2 Live Crew wrote and recorded a parody of the song in 1989. They told </a:t>
            </a:r>
            <a:r>
              <a:rPr lang="en-US" sz="1200" kern="1200" dirty="0" err="1" smtClean="0">
                <a:solidFill>
                  <a:schemeClr val="tx1"/>
                </a:solidFill>
                <a:effectLst/>
                <a:latin typeface="+mn-lt"/>
                <a:ea typeface="+mn-ea"/>
                <a:cs typeface="+mn-cs"/>
              </a:rPr>
              <a:t>Acuff</a:t>
            </a:r>
            <a:r>
              <a:rPr lang="en-US" sz="1200" kern="1200" dirty="0" smtClean="0">
                <a:solidFill>
                  <a:schemeClr val="tx1"/>
                </a:solidFill>
                <a:effectLst/>
                <a:latin typeface="+mn-lt"/>
                <a:ea typeface="+mn-ea"/>
                <a:cs typeface="+mn-cs"/>
              </a:rPr>
              <a:t>-Rose about their parody and offered to pay a license fee and list all credits for the song to </a:t>
            </a:r>
            <a:r>
              <a:rPr lang="en-US" sz="1200" kern="1200" dirty="0" err="1" smtClean="0">
                <a:solidFill>
                  <a:schemeClr val="tx1"/>
                </a:solidFill>
                <a:effectLst/>
                <a:latin typeface="+mn-lt"/>
                <a:ea typeface="+mn-ea"/>
                <a:cs typeface="+mn-cs"/>
              </a:rPr>
              <a:t>Acuff</a:t>
            </a:r>
            <a:r>
              <a:rPr lang="en-US" sz="1200" kern="1200" dirty="0" smtClean="0">
                <a:solidFill>
                  <a:schemeClr val="tx1"/>
                </a:solidFill>
                <a:effectLst/>
                <a:latin typeface="+mn-lt"/>
                <a:ea typeface="+mn-ea"/>
                <a:cs typeface="+mn-cs"/>
              </a:rPr>
              <a:t>-Rose, Orbison, and Dees.  </a:t>
            </a:r>
            <a:r>
              <a:rPr lang="en-US" sz="1200" kern="1200" dirty="0" err="1" smtClean="0">
                <a:solidFill>
                  <a:schemeClr val="tx1"/>
                </a:solidFill>
                <a:effectLst/>
                <a:latin typeface="+mn-lt"/>
                <a:ea typeface="+mn-ea"/>
                <a:cs typeface="+mn-cs"/>
              </a:rPr>
              <a:t>Acuff</a:t>
            </a:r>
            <a:r>
              <a:rPr lang="en-US" sz="1200" kern="1200" dirty="0" smtClean="0">
                <a:solidFill>
                  <a:schemeClr val="tx1"/>
                </a:solidFill>
                <a:effectLst/>
                <a:latin typeface="+mn-lt"/>
                <a:ea typeface="+mn-ea"/>
                <a:cs typeface="+mn-cs"/>
              </a:rPr>
              <a:t>-Rose refused permission.  Nevertheless, 2 Live Crew included the song in its next release, providing credits to the authors of Oh, Pretty Woman. </a:t>
            </a:r>
            <a:r>
              <a:rPr lang="en-US" sz="1200" kern="1200" dirty="0" err="1" smtClean="0">
                <a:solidFill>
                  <a:schemeClr val="tx1"/>
                </a:solidFill>
                <a:effectLst/>
                <a:latin typeface="+mn-lt"/>
                <a:ea typeface="+mn-ea"/>
                <a:cs typeface="+mn-cs"/>
              </a:rPr>
              <a:t>Acuff</a:t>
            </a:r>
            <a:r>
              <a:rPr lang="en-US" sz="1200" kern="1200" dirty="0" smtClean="0">
                <a:solidFill>
                  <a:schemeClr val="tx1"/>
                </a:solidFill>
                <a:effectLst/>
                <a:latin typeface="+mn-lt"/>
                <a:ea typeface="+mn-ea"/>
                <a:cs typeface="+mn-cs"/>
              </a:rPr>
              <a:t>-Rose sued for infringement,</a:t>
            </a:r>
            <a:r>
              <a:rPr lang="en-US" sz="1200" kern="1200" baseline="0" dirty="0" smtClean="0">
                <a:solidFill>
                  <a:schemeClr val="tx1"/>
                </a:solidFill>
                <a:effectLst/>
                <a:latin typeface="+mn-lt"/>
                <a:ea typeface="+mn-ea"/>
                <a:cs typeface="+mn-cs"/>
              </a:rPr>
              <a:t> and the case was appealed all the way to the</a:t>
            </a:r>
            <a:r>
              <a:rPr lang="en-US" sz="1200" kern="1200" dirty="0" smtClean="0">
                <a:solidFill>
                  <a:schemeClr val="tx1"/>
                </a:solidFill>
                <a:effectLst/>
                <a:latin typeface="+mn-lt"/>
                <a:ea typeface="+mn-ea"/>
                <a:cs typeface="+mn-cs"/>
              </a:rPr>
              <a:t> Supreme Court. Here is the Supreme Court’s fair</a:t>
            </a:r>
            <a:r>
              <a:rPr lang="en-US" sz="1200" kern="1200" baseline="0" dirty="0" smtClean="0">
                <a:solidFill>
                  <a:schemeClr val="tx1"/>
                </a:solidFill>
                <a:effectLst/>
                <a:latin typeface="+mn-lt"/>
                <a:ea typeface="+mn-ea"/>
                <a:cs typeface="+mn-cs"/>
              </a:rPr>
              <a:t> use </a:t>
            </a:r>
            <a:r>
              <a:rPr lang="en-US" sz="1200" kern="1200" dirty="0" smtClean="0">
                <a:solidFill>
                  <a:schemeClr val="tx1"/>
                </a:solidFill>
                <a:effectLst/>
                <a:latin typeface="+mn-lt"/>
                <a:ea typeface="+mn-ea"/>
                <a:cs typeface="+mn-cs"/>
              </a:rPr>
              <a:t>analysis: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Purpose of the use</a:t>
            </a:r>
            <a:r>
              <a:rPr lang="en-US" sz="1200" kern="1200" dirty="0" smtClean="0">
                <a:solidFill>
                  <a:schemeClr val="tx1"/>
                </a:solidFill>
                <a:effectLst/>
                <a:latin typeface="+mn-lt"/>
                <a:ea typeface="+mn-ea"/>
                <a:cs typeface="+mn-cs"/>
              </a:rPr>
              <a:t> was to parody.  Parodies must reference their target in some way that the source is recognizable, and this use filled that requirement.</a:t>
            </a:r>
          </a:p>
          <a:p>
            <a:r>
              <a:rPr lang="en-US" sz="1200" kern="1200" dirty="0" smtClean="0">
                <a:solidFill>
                  <a:schemeClr val="tx1"/>
                </a:solidFill>
                <a:effectLst/>
                <a:latin typeface="+mn-lt"/>
                <a:ea typeface="+mn-ea"/>
                <a:cs typeface="+mn-cs"/>
              </a:rPr>
              <a:t>Quote:  “The threshold question when fair use is raised in defense of parody is whether a </a:t>
            </a:r>
            <a:r>
              <a:rPr lang="en-US" sz="1200" kern="1200" dirty="0" err="1" smtClean="0">
                <a:solidFill>
                  <a:schemeClr val="tx1"/>
                </a:solidFill>
                <a:effectLst/>
                <a:latin typeface="+mn-lt"/>
                <a:ea typeface="+mn-ea"/>
                <a:cs typeface="+mn-cs"/>
              </a:rPr>
              <a:t>parodic</a:t>
            </a:r>
            <a:r>
              <a:rPr lang="en-US" sz="1200" kern="1200" dirty="0" smtClean="0">
                <a:solidFill>
                  <a:schemeClr val="tx1"/>
                </a:solidFill>
                <a:effectLst/>
                <a:latin typeface="+mn-lt"/>
                <a:ea typeface="+mn-ea"/>
                <a:cs typeface="+mn-cs"/>
              </a:rPr>
              <a:t> character may reasonably be perceived. Whether, going beyond that, parody is in good taste or bad does not and should not matter to fair use. . . . While we might not assign a high rank to the </a:t>
            </a:r>
            <a:r>
              <a:rPr lang="en-US" sz="1200" kern="1200" dirty="0" err="1" smtClean="0">
                <a:solidFill>
                  <a:schemeClr val="tx1"/>
                </a:solidFill>
                <a:effectLst/>
                <a:latin typeface="+mn-lt"/>
                <a:ea typeface="+mn-ea"/>
                <a:cs typeface="+mn-cs"/>
              </a:rPr>
              <a:t>parodic</a:t>
            </a:r>
            <a:r>
              <a:rPr lang="en-US" sz="1200" kern="1200" dirty="0" smtClean="0">
                <a:solidFill>
                  <a:schemeClr val="tx1"/>
                </a:solidFill>
                <a:effectLst/>
                <a:latin typeface="+mn-lt"/>
                <a:ea typeface="+mn-ea"/>
                <a:cs typeface="+mn-cs"/>
              </a:rPr>
              <a:t> element here, we think it fair to say that 2 Live Crew's song reasonably could be perceived as commenting on the original or criticizing it, to some degree. 2 Live Crew juxtaposes the romantic musings of a man whose fantasy comes true, with degrading taunts, a bawdy demand for sex, and a sigh of relief from paternal responsibility. The later words can be taken as a comment on the naiveté of the original of an earlier day, as a rejection of its sentiment that ignores the ugliness of street life and the debasement that it signifies.” </a:t>
            </a:r>
          </a:p>
          <a:p>
            <a:r>
              <a:rPr lang="en-US" sz="1200" b="1" kern="1200" dirty="0" smtClean="0">
                <a:solidFill>
                  <a:schemeClr val="tx1"/>
                </a:solidFill>
                <a:effectLst/>
                <a:latin typeface="+mn-lt"/>
                <a:ea typeface="+mn-ea"/>
                <a:cs typeface="+mn-cs"/>
              </a:rPr>
              <a:t>Nature of the original</a:t>
            </a:r>
            <a:r>
              <a:rPr lang="en-US" sz="1200" kern="1200" dirty="0" smtClean="0">
                <a:solidFill>
                  <a:schemeClr val="tx1"/>
                </a:solidFill>
                <a:effectLst/>
                <a:latin typeface="+mn-lt"/>
                <a:ea typeface="+mn-ea"/>
                <a:cs typeface="+mn-cs"/>
              </a:rPr>
              <a:t> was highly creative, yet “parodies almost invariably copy publicly known, expressive works.” </a:t>
            </a: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amount of the original used</a:t>
            </a:r>
            <a:r>
              <a:rPr lang="en-US" sz="1200" kern="1200" dirty="0" smtClean="0">
                <a:solidFill>
                  <a:schemeClr val="tx1"/>
                </a:solidFill>
                <a:effectLst/>
                <a:latin typeface="+mn-lt"/>
                <a:ea typeface="+mn-ea"/>
                <a:cs typeface="+mn-cs"/>
              </a:rPr>
              <a:t> was no more than necessary to produce a parody.  Quote: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parody must be able to "conjure up" at least enough of that original to make the object of its critical wit recognizable.”</a:t>
            </a:r>
          </a:p>
          <a:p>
            <a:r>
              <a:rPr lang="en-US" sz="1200" kern="1200" dirty="0" smtClean="0">
                <a:solidFill>
                  <a:schemeClr val="tx1"/>
                </a:solidFill>
                <a:effectLst/>
                <a:latin typeface="+mn-lt"/>
                <a:ea typeface="+mn-ea"/>
                <a:cs typeface="+mn-cs"/>
              </a:rPr>
              <a:t>Quote</a:t>
            </a:r>
            <a:r>
              <a:rPr lang="en-US" sz="1200" kern="1200" baseline="0" dirty="0" smtClean="0">
                <a:solidFill>
                  <a:schemeClr val="tx1"/>
                </a:solidFill>
                <a:effectLst/>
                <a:latin typeface="+mn-lt"/>
                <a:ea typeface="+mn-ea"/>
                <a:cs typeface="+mn-cs"/>
              </a:rPr>
              <a:t> a</a:t>
            </a:r>
            <a:r>
              <a:rPr lang="en-US" sz="1200" kern="1200" dirty="0" smtClean="0">
                <a:solidFill>
                  <a:schemeClr val="tx1"/>
                </a:solidFill>
                <a:effectLst/>
                <a:latin typeface="+mn-lt"/>
                <a:ea typeface="+mn-ea"/>
                <a:cs typeface="+mn-cs"/>
              </a:rPr>
              <a:t>bout the heart of the work:  </a:t>
            </a:r>
          </a:p>
          <a:p>
            <a:r>
              <a:rPr lang="en-US" sz="1200" kern="1200" dirty="0" smtClean="0">
                <a:solidFill>
                  <a:schemeClr val="tx1"/>
                </a:solidFill>
                <a:effectLst/>
                <a:latin typeface="+mn-lt"/>
                <a:ea typeface="+mn-ea"/>
                <a:cs typeface="+mn-cs"/>
              </a:rPr>
              <a:t>“But if quotation of the opening riff and the first line . . . go to the "heart" of the original, the heart is also what most readily conjures up the song for parody, and it is the heart at which parody takes aim. Copying does not become excessive in relation to </a:t>
            </a:r>
            <a:r>
              <a:rPr lang="en-US" sz="1200" kern="1200" dirty="0" err="1" smtClean="0">
                <a:solidFill>
                  <a:schemeClr val="tx1"/>
                </a:solidFill>
                <a:effectLst/>
                <a:latin typeface="+mn-lt"/>
                <a:ea typeface="+mn-ea"/>
                <a:cs typeface="+mn-cs"/>
              </a:rPr>
              <a:t>parodic</a:t>
            </a:r>
            <a:r>
              <a:rPr lang="en-US" sz="1200" kern="1200" dirty="0" smtClean="0">
                <a:solidFill>
                  <a:schemeClr val="tx1"/>
                </a:solidFill>
                <a:effectLst/>
                <a:latin typeface="+mn-lt"/>
                <a:ea typeface="+mn-ea"/>
                <a:cs typeface="+mn-cs"/>
              </a:rPr>
              <a:t> purpose merely because the portion taken was the original's heart. If 2 Live Crew had copied a significantly less memorable part of the original, it is difficult to see how its </a:t>
            </a:r>
            <a:r>
              <a:rPr lang="en-US" sz="1200" kern="1200" dirty="0" err="1" smtClean="0">
                <a:solidFill>
                  <a:schemeClr val="tx1"/>
                </a:solidFill>
                <a:effectLst/>
                <a:latin typeface="+mn-lt"/>
                <a:ea typeface="+mn-ea"/>
                <a:cs typeface="+mn-cs"/>
              </a:rPr>
              <a:t>parodic</a:t>
            </a:r>
            <a:r>
              <a:rPr lang="en-US" sz="1200" kern="1200" dirty="0" smtClean="0">
                <a:solidFill>
                  <a:schemeClr val="tx1"/>
                </a:solidFill>
                <a:effectLst/>
                <a:latin typeface="+mn-lt"/>
                <a:ea typeface="+mn-ea"/>
                <a:cs typeface="+mn-cs"/>
              </a:rPr>
              <a:t> character would have come through. . . . It is significant that 2 Live Crew not only copied the first line of the original, but thereafter departed markedly from the Orbison lyrics for its own ends.”</a:t>
            </a:r>
          </a:p>
          <a:p>
            <a:r>
              <a:rPr lang="en-US" sz="1200" kern="1200" dirty="0" smtClean="0">
                <a:solidFill>
                  <a:schemeClr val="tx1"/>
                </a:solidFill>
                <a:effectLst/>
                <a:latin typeface="+mn-lt"/>
                <a:ea typeface="+mn-ea"/>
                <a:cs typeface="+mn-cs"/>
              </a:rPr>
              <a:t>The parody likely had no </a:t>
            </a:r>
            <a:r>
              <a:rPr lang="en-US" sz="1200" b="1" kern="1200" dirty="0" smtClean="0">
                <a:solidFill>
                  <a:schemeClr val="tx1"/>
                </a:solidFill>
                <a:effectLst/>
                <a:latin typeface="+mn-lt"/>
                <a:ea typeface="+mn-ea"/>
                <a:cs typeface="+mn-cs"/>
              </a:rPr>
              <a:t>effect on the market</a:t>
            </a:r>
            <a:r>
              <a:rPr lang="en-US" sz="1200" kern="1200" dirty="0" smtClean="0">
                <a:solidFill>
                  <a:schemeClr val="tx1"/>
                </a:solidFill>
                <a:effectLst/>
                <a:latin typeface="+mn-lt"/>
                <a:ea typeface="+mn-ea"/>
                <a:cs typeface="+mn-cs"/>
              </a:rPr>
              <a:t> for the original “because the parody and the original usually serve different market functions.” Moreover, parody does no damage to derivative markets because such markets include only uses that creators would make or license.</a:t>
            </a:r>
          </a:p>
          <a:p>
            <a:endParaRPr lang="en-US" dirty="0"/>
          </a:p>
        </p:txBody>
      </p:sp>
      <p:sp>
        <p:nvSpPr>
          <p:cNvPr id="4" name="Slide Number Placeholder 3"/>
          <p:cNvSpPr>
            <a:spLocks noGrp="1"/>
          </p:cNvSpPr>
          <p:nvPr>
            <p:ph type="sldNum" sz="quarter" idx="10"/>
          </p:nvPr>
        </p:nvSpPr>
        <p:spPr/>
        <p:txBody>
          <a:bodyPr/>
          <a:lstStyle/>
          <a:p>
            <a:fld id="{7F206CF5-1F4B-483F-81DF-563236B5827D}" type="slidenum">
              <a:rPr lang="en-US" smtClean="0"/>
              <a:t>27</a:t>
            </a:fld>
            <a:endParaRPr lang="en-US"/>
          </a:p>
        </p:txBody>
      </p:sp>
    </p:spTree>
    <p:extLst>
      <p:ext uri="{BB962C8B-B14F-4D97-AF65-F5344CB8AC3E}">
        <p14:creationId xmlns:p14="http://schemas.microsoft.com/office/powerpoint/2010/main" val="2130421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Blanch v. </a:t>
            </a:r>
            <a:r>
              <a:rPr lang="en-US" sz="1200" b="1" kern="1200" dirty="0" err="1" smtClean="0">
                <a:solidFill>
                  <a:schemeClr val="tx1"/>
                </a:solidFill>
                <a:effectLst/>
                <a:latin typeface="+mn-lt"/>
                <a:ea typeface="+mn-ea"/>
                <a:cs typeface="+mn-cs"/>
              </a:rPr>
              <a:t>Koons</a:t>
            </a:r>
            <a:r>
              <a:rPr lang="en-US" sz="1200" b="1" kern="1200" dirty="0" smtClean="0">
                <a:solidFill>
                  <a:schemeClr val="tx1"/>
                </a:solidFill>
                <a:effectLst/>
                <a:latin typeface="+mn-lt"/>
                <a:ea typeface="+mn-ea"/>
                <a:cs typeface="+mn-cs"/>
              </a:rPr>
              <a:t> (2006)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Photographer Andrea Blanch saw this painting by Jeff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on display and recognized two legs and feet from a fashion photo shoot she had done for Condé </a:t>
            </a:r>
            <a:r>
              <a:rPr lang="en-US" sz="1200" kern="1200" dirty="0" err="1" smtClean="0">
                <a:solidFill>
                  <a:schemeClr val="tx1"/>
                </a:solidFill>
                <a:effectLst/>
                <a:latin typeface="+mn-lt"/>
                <a:ea typeface="+mn-ea"/>
                <a:cs typeface="+mn-cs"/>
              </a:rPr>
              <a:t>Naste</a:t>
            </a:r>
            <a:r>
              <a:rPr lang="en-US" sz="1200" kern="1200" dirty="0" smtClean="0">
                <a:solidFill>
                  <a:schemeClr val="tx1"/>
                </a:solidFill>
                <a:effectLst/>
                <a:latin typeface="+mn-lt"/>
                <a:ea typeface="+mn-ea"/>
                <a:cs typeface="+mn-cs"/>
              </a:rPr>
              <a:t> Publications.  She had not licensed her work to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or any other artists.  She sued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for copyright infringement.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court’s fair use analysis: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Koon’s</a:t>
            </a:r>
            <a:r>
              <a:rPr lang="en-US" sz="1200" b="1" kern="1200" dirty="0" smtClean="0">
                <a:solidFill>
                  <a:schemeClr val="tx1"/>
                </a:solidFill>
                <a:effectLst/>
                <a:latin typeface="+mn-lt"/>
                <a:ea typeface="+mn-ea"/>
                <a:cs typeface="+mn-cs"/>
              </a:rPr>
              <a:t> purpose</a:t>
            </a:r>
            <a:r>
              <a:rPr lang="en-US" sz="1200" kern="1200" dirty="0" smtClean="0">
                <a:solidFill>
                  <a:schemeClr val="tx1"/>
                </a:solidFill>
                <a:effectLst/>
                <a:latin typeface="+mn-lt"/>
                <a:ea typeface="+mn-ea"/>
                <a:cs typeface="+mn-cs"/>
              </a:rPr>
              <a:t> was transformative in 2 ways. </a:t>
            </a:r>
          </a:p>
          <a:p>
            <a:pPr lvl="0"/>
            <a:r>
              <a:rPr lang="en-US" sz="1200" kern="1200" dirty="0" smtClean="0">
                <a:solidFill>
                  <a:schemeClr val="tx1"/>
                </a:solidFill>
                <a:effectLst/>
                <a:latin typeface="+mn-lt"/>
                <a:ea typeface="+mn-ea"/>
                <a:cs typeface="+mn-cs"/>
              </a:rPr>
              <a:t>1) The original was a picture in a magazine photo while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work was painting. </a:t>
            </a:r>
          </a:p>
          <a:p>
            <a:pPr lvl="0"/>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used the work with a different purpose than Blanch did; he juxtaposed images from popular culture so that “the viewer [would] think about his/her personal experience with these objects, products, and images and at the same time gain new insight into how these affect our lives.”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used the photo to comment on ubiquitous fashion photographs.</a:t>
            </a:r>
          </a:p>
          <a:p>
            <a:r>
              <a:rPr lang="en-US" sz="1200" kern="1200" dirty="0" smtClean="0">
                <a:solidFill>
                  <a:schemeClr val="tx1"/>
                </a:solidFill>
                <a:effectLst/>
                <a:latin typeface="+mn-lt"/>
                <a:ea typeface="+mn-ea"/>
                <a:cs typeface="+mn-cs"/>
              </a:rPr>
              <a:t>The public benefit in making art is greater than the commercial nature of this use. </a:t>
            </a:r>
          </a:p>
          <a:p>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did not gain from rote reproduction; he transformed the image into something new.</a:t>
            </a: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Nature of the work</a:t>
            </a:r>
            <a:r>
              <a:rPr lang="en-US" sz="1200" kern="1200" dirty="0" smtClean="0">
                <a:solidFill>
                  <a:schemeClr val="tx1"/>
                </a:solidFill>
                <a:effectLst/>
                <a:latin typeface="+mn-lt"/>
                <a:ea typeface="+mn-ea"/>
                <a:cs typeface="+mn-cs"/>
              </a:rPr>
              <a:t> was creative, which weighed against fair use.</a:t>
            </a: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Amount and substantiality of the portion used</a:t>
            </a:r>
            <a:r>
              <a:rPr lang="en-US" sz="1200" kern="1200" dirty="0" smtClean="0">
                <a:solidFill>
                  <a:schemeClr val="tx1"/>
                </a:solidFill>
                <a:effectLst/>
                <a:latin typeface="+mn-lt"/>
                <a:ea typeface="+mn-ea"/>
                <a:cs typeface="+mn-cs"/>
              </a:rPr>
              <a:t> were reasonable in light of Koon’s purpose.  </a:t>
            </a:r>
          </a:p>
          <a:p>
            <a:r>
              <a:rPr lang="en-US" sz="1200" kern="1200" dirty="0" smtClean="0">
                <a:solidFill>
                  <a:schemeClr val="tx1"/>
                </a:solidFill>
                <a:effectLst/>
                <a:latin typeface="+mn-lt"/>
                <a:ea typeface="+mn-ea"/>
                <a:cs typeface="+mn-cs"/>
              </a:rPr>
              <a:t>• No </a:t>
            </a:r>
            <a:r>
              <a:rPr lang="en-US" sz="1200" b="1" kern="1200" dirty="0" smtClean="0">
                <a:solidFill>
                  <a:schemeClr val="tx1"/>
                </a:solidFill>
                <a:effectLst/>
                <a:latin typeface="+mn-lt"/>
                <a:ea typeface="+mn-ea"/>
                <a:cs typeface="+mn-cs"/>
              </a:rPr>
              <a:t>market effect</a:t>
            </a:r>
            <a:r>
              <a:rPr lang="en-US" sz="1200" kern="1200" dirty="0" smtClean="0">
                <a:solidFill>
                  <a:schemeClr val="tx1"/>
                </a:solidFill>
                <a:effectLst/>
                <a:latin typeface="+mn-lt"/>
                <a:ea typeface="+mn-ea"/>
                <a:cs typeface="+mn-cs"/>
              </a:rPr>
              <a:t> on </a:t>
            </a:r>
            <a:r>
              <a:rPr lang="en-US" sz="1200" kern="1200" dirty="0" err="1" smtClean="0">
                <a:solidFill>
                  <a:schemeClr val="tx1"/>
                </a:solidFill>
                <a:effectLst/>
                <a:latin typeface="+mn-lt"/>
                <a:ea typeface="+mn-ea"/>
                <a:cs typeface="+mn-cs"/>
              </a:rPr>
              <a:t>Blanch’s</a:t>
            </a:r>
            <a:r>
              <a:rPr lang="en-US" sz="1200" kern="1200" dirty="0" smtClean="0">
                <a:solidFill>
                  <a:schemeClr val="tx1"/>
                </a:solidFill>
                <a:effectLst/>
                <a:latin typeface="+mn-lt"/>
                <a:ea typeface="+mn-ea"/>
                <a:cs typeface="+mn-cs"/>
              </a:rPr>
              <a:t> work because she did not license her photographs or use them after they were published, and she had no plans to do so with the photo in question. </a:t>
            </a:r>
            <a:r>
              <a:rPr lang="en-US" sz="1200" kern="1200" dirty="0" err="1" smtClean="0">
                <a:solidFill>
                  <a:schemeClr val="tx1"/>
                </a:solidFill>
                <a:effectLst/>
                <a:latin typeface="+mn-lt"/>
                <a:ea typeface="+mn-ea"/>
                <a:cs typeface="+mn-cs"/>
              </a:rPr>
              <a:t>Koons’s</a:t>
            </a:r>
            <a:r>
              <a:rPr lang="en-US" sz="1200" kern="1200" dirty="0" smtClean="0">
                <a:solidFill>
                  <a:schemeClr val="tx1"/>
                </a:solidFill>
                <a:effectLst/>
                <a:latin typeface="+mn-lt"/>
                <a:ea typeface="+mn-ea"/>
                <a:cs typeface="+mn-cs"/>
              </a:rPr>
              <a:t> use of her work did not affect her career plans.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F206CF5-1F4B-483F-81DF-563236B5827D}" type="slidenum">
              <a:rPr lang="en-US" smtClean="0"/>
              <a:t>28</a:t>
            </a:fld>
            <a:endParaRPr lang="en-US"/>
          </a:p>
        </p:txBody>
      </p:sp>
    </p:spTree>
    <p:extLst>
      <p:ext uri="{BB962C8B-B14F-4D97-AF65-F5344CB8AC3E}">
        <p14:creationId xmlns:p14="http://schemas.microsoft.com/office/powerpoint/2010/main" val="4195540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you acquire a license, you’ll have permission to exercise rights that are normally reserved for the © holder.  Often your rights will be limited by duration and other factors.  Expect to be charged a fee for your uses. </a:t>
            </a:r>
            <a:endParaRPr lang="en-US" dirty="0"/>
          </a:p>
        </p:txBody>
      </p:sp>
      <p:sp>
        <p:nvSpPr>
          <p:cNvPr id="4" name="Slide Number Placeholder 3"/>
          <p:cNvSpPr>
            <a:spLocks noGrp="1"/>
          </p:cNvSpPr>
          <p:nvPr>
            <p:ph type="sldNum" sz="quarter" idx="10"/>
          </p:nvPr>
        </p:nvSpPr>
        <p:spPr/>
        <p:txBody>
          <a:bodyPr/>
          <a:lstStyle/>
          <a:p>
            <a:fld id="{D6F5D948-541D-4F1D-A553-C115DCB3C25A}" type="slidenum">
              <a:rPr lang="en-US" smtClean="0"/>
              <a:t>29</a:t>
            </a:fld>
            <a:endParaRPr lang="en-US"/>
          </a:p>
        </p:txBody>
      </p:sp>
    </p:spTree>
    <p:extLst>
      <p:ext uri="{BB962C8B-B14F-4D97-AF65-F5344CB8AC3E}">
        <p14:creationId xmlns:p14="http://schemas.microsoft.com/office/powerpoint/2010/main" val="3554080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smtClean="0"/>
              <a:t>best practices</a:t>
            </a:r>
            <a:r>
              <a:rPr lang="en-US" baseline="0" dirty="0" smtClean="0"/>
              <a:t> </a:t>
            </a:r>
            <a:r>
              <a:rPr lang="en-US" baseline="0" dirty="0" smtClean="0"/>
              <a:t>expressly </a:t>
            </a:r>
            <a:r>
              <a:rPr lang="en-US" baseline="0" dirty="0" smtClean="0"/>
              <a:t>for </a:t>
            </a:r>
            <a:r>
              <a:rPr lang="en-US" baseline="0" dirty="0" smtClean="0"/>
              <a:t>remix/parody, but ‘Code of Best Practices in Fair Use for Online Video (http://archive.cmsimpact.org/sites/default/files/online_best_practices_in_fair_use.pdf) contains a useful discuss of fair use and its limits for ‘recombinant’ video works.</a:t>
            </a:r>
          </a:p>
          <a:p>
            <a:endParaRPr lang="en-US" baseline="0" dirty="0" smtClean="0"/>
          </a:p>
          <a:p>
            <a:r>
              <a:rPr lang="en-US" baseline="0" dirty="0" smtClean="0"/>
              <a:t>What might happen if a copyright owner thinks you have infringed their work (reminder – this is not legal advice!):</a:t>
            </a:r>
          </a:p>
          <a:p>
            <a:pPr marL="171450" indent="-171450">
              <a:buFont typeface="Arial" panose="020B0604020202020204" pitchFamily="34" charset="0"/>
              <a:buChar char="•"/>
            </a:pPr>
            <a:r>
              <a:rPr lang="en-US" baseline="0" dirty="0" smtClean="0"/>
              <a:t>You receive notification from an online platform (YouTube, </a:t>
            </a:r>
            <a:r>
              <a:rPr lang="en-US" baseline="0" dirty="0" err="1" smtClean="0"/>
              <a:t>SoundCloud</a:t>
            </a:r>
            <a:r>
              <a:rPr lang="en-US" baseline="0" dirty="0" smtClean="0"/>
              <a:t>, GitHub, etc.) that they’ve received a ‘takedown notice’ for your content:</a:t>
            </a:r>
          </a:p>
          <a:p>
            <a:pPr marL="628650" lvl="1" indent="-171450">
              <a:buFont typeface="Arial" panose="020B0604020202020204" pitchFamily="34" charset="0"/>
              <a:buChar char="•"/>
            </a:pPr>
            <a:r>
              <a:rPr lang="en-US" baseline="0" dirty="0" smtClean="0"/>
              <a:t>DMCA allows online platforms to avoid liability by disabling content someone has claimed is infringing – they will disable access to your content and notify you of the change</a:t>
            </a:r>
          </a:p>
          <a:p>
            <a:pPr marL="628650" lvl="1" indent="-171450">
              <a:buFont typeface="Arial" panose="020B0604020202020204" pitchFamily="34" charset="0"/>
              <a:buChar char="•"/>
            </a:pPr>
            <a:r>
              <a:rPr lang="en-US" baseline="0" dirty="0" smtClean="0"/>
              <a:t>You have not been sued nor has the content owner personally identified you – they are (for now) merely seeking to have the content removed, but can use the notice as a basis for identifying and suing you in future</a:t>
            </a:r>
          </a:p>
          <a:p>
            <a:pPr marL="628650" lvl="1" indent="-171450">
              <a:buFont typeface="Arial" panose="020B0604020202020204" pitchFamily="34" charset="0"/>
              <a:buChar char="•"/>
            </a:pPr>
            <a:r>
              <a:rPr lang="en-US" baseline="0" dirty="0" smtClean="0"/>
              <a:t>You can file a ‘counter notice’ if you believe your content is non-infringing to have it reinstated – be very careful when taking this step, as you are swearing under penalty of perjury that you believe that the takedown notice is mistaken (i.e. that you had a right to use the material) and identifying yourself to the copyright owner</a:t>
            </a:r>
          </a:p>
          <a:p>
            <a:pPr marL="171450" indent="-171450">
              <a:buFont typeface="Arial" panose="020B0604020202020204" pitchFamily="34" charset="0"/>
              <a:buChar char="•"/>
            </a:pPr>
            <a:r>
              <a:rPr lang="en-US" baseline="0" dirty="0" smtClean="0"/>
              <a:t>You receive a ‘cease &amp; desist’ letter or a letter asking you to pay a license fee:</a:t>
            </a:r>
          </a:p>
          <a:p>
            <a:pPr marL="628650" lvl="1" indent="-171450">
              <a:buFont typeface="Arial" panose="020B0604020202020204" pitchFamily="34" charset="0"/>
              <a:buChar char="•"/>
            </a:pPr>
            <a:r>
              <a:rPr lang="en-US" baseline="0" dirty="0" smtClean="0"/>
              <a:t>The copyright owner is asking you to stop using their work and/or to pay them for using it, and may threaten to sue if you don’t</a:t>
            </a:r>
          </a:p>
          <a:p>
            <a:pPr marL="628650" lvl="1" indent="-171450">
              <a:buFont typeface="Arial" panose="020B0604020202020204" pitchFamily="34" charset="0"/>
              <a:buChar char="•"/>
            </a:pPr>
            <a:r>
              <a:rPr lang="en-US" baseline="0" dirty="0" smtClean="0"/>
              <a:t>Obtain legal advice - don’t respond before doing so, as what you say or do could be used against you</a:t>
            </a:r>
          </a:p>
          <a:p>
            <a:pPr marL="171450" indent="-171450">
              <a:buFont typeface="Arial" panose="020B0604020202020204" pitchFamily="34" charset="0"/>
              <a:buChar char="•"/>
            </a:pPr>
            <a:r>
              <a:rPr lang="en-US" baseline="0" dirty="0" smtClean="0"/>
              <a:t>You receive a ‘summons’ or other notice from a court:</a:t>
            </a:r>
          </a:p>
          <a:p>
            <a:pPr marL="628650" lvl="1" indent="-171450">
              <a:buFont typeface="Arial" panose="020B0604020202020204" pitchFamily="34" charset="0"/>
              <a:buChar char="•"/>
            </a:pPr>
            <a:r>
              <a:rPr lang="en-US" baseline="0" dirty="0" smtClean="0"/>
              <a:t>Definitely obtain legal advice!</a:t>
            </a:r>
          </a:p>
          <a:p>
            <a:pPr marL="628650" lvl="1" indent="-171450">
              <a:buFont typeface="Arial" panose="020B0604020202020204" pitchFamily="34" charset="0"/>
              <a:buChar char="•"/>
            </a:pPr>
            <a:endParaRPr lang="en-US" baseline="0" dirty="0" smtClean="0"/>
          </a:p>
          <a:p>
            <a:pPr marL="457200" lvl="1" indent="0">
              <a:buFont typeface="Arial" panose="020B0604020202020204" pitchFamily="34" charset="0"/>
              <a:buNone/>
            </a:pPr>
            <a:r>
              <a:rPr lang="en-US" baseline="0" dirty="0" smtClean="0"/>
              <a:t>If you need legal advice, consider starting with a free consultation at UW’s Student Legal Services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79F8236-6528-48F0-928E-C3FE36DC300F}" type="slidenum">
              <a:rPr lang="en-US" smtClean="0"/>
              <a:t>30</a:t>
            </a:fld>
            <a:endParaRPr lang="en-US"/>
          </a:p>
        </p:txBody>
      </p:sp>
    </p:spTree>
    <p:extLst>
      <p:ext uri="{BB962C8B-B14F-4D97-AF65-F5344CB8AC3E}">
        <p14:creationId xmlns:p14="http://schemas.microsoft.com/office/powerpoint/2010/main" val="277906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notion</a:t>
            </a:r>
            <a:r>
              <a:rPr lang="en-US" baseline="0" dirty="0" smtClean="0"/>
              <a:t> of exclusive ownership of property extends from actual land to objects. </a:t>
            </a:r>
          </a:p>
          <a:p>
            <a:endParaRPr lang="en-US" baseline="0" dirty="0" smtClean="0"/>
          </a:p>
          <a:p>
            <a:r>
              <a:rPr lang="en-US" baseline="0" dirty="0" smtClean="0"/>
              <a:t>Critical notion of property ownership is that it’s exclusive. Even small children have a firm sense of ownership.  Kids learn the word “mine” pretty early.  </a:t>
            </a:r>
            <a:endParaRPr lang="en-US" dirty="0"/>
          </a:p>
        </p:txBody>
      </p:sp>
      <p:sp>
        <p:nvSpPr>
          <p:cNvPr id="4" name="Slide Number Placeholder 3"/>
          <p:cNvSpPr>
            <a:spLocks noGrp="1"/>
          </p:cNvSpPr>
          <p:nvPr>
            <p:ph type="sldNum" sz="quarter" idx="10"/>
          </p:nvPr>
        </p:nvSpPr>
        <p:spPr/>
        <p:txBody>
          <a:bodyPr/>
          <a:lstStyle/>
          <a:p>
            <a:fld id="{7F206CF5-1F4B-483F-81DF-563236B5827D}" type="slidenum">
              <a:rPr lang="en-US" smtClean="0"/>
              <a:t>5</a:t>
            </a:fld>
            <a:endParaRPr lang="en-US"/>
          </a:p>
        </p:txBody>
      </p:sp>
    </p:spTree>
    <p:extLst>
      <p:ext uri="{BB962C8B-B14F-4D97-AF65-F5344CB8AC3E}">
        <p14:creationId xmlns:p14="http://schemas.microsoft.com/office/powerpoint/2010/main" val="2872424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Eventually the notion</a:t>
            </a:r>
            <a:r>
              <a:rPr lang="en-US" baseline="0" dirty="0" smtClean="0"/>
              <a:t> of exclusive rights of use extended from land to objects to products of intellect. </a:t>
            </a:r>
            <a:endParaRPr lang="en-US" dirty="0"/>
          </a:p>
        </p:txBody>
      </p:sp>
      <p:sp>
        <p:nvSpPr>
          <p:cNvPr id="4" name="Slide Number Placeholder 3"/>
          <p:cNvSpPr>
            <a:spLocks noGrp="1"/>
          </p:cNvSpPr>
          <p:nvPr>
            <p:ph type="sldNum" sz="quarter" idx="10"/>
          </p:nvPr>
        </p:nvSpPr>
        <p:spPr/>
        <p:txBody>
          <a:bodyPr/>
          <a:lstStyle/>
          <a:p>
            <a:fld id="{E79F8236-6528-48F0-928E-C3FE36DC300F}" type="slidenum">
              <a:rPr lang="en-US" smtClean="0"/>
              <a:t>6</a:t>
            </a:fld>
            <a:endParaRPr lang="en-US"/>
          </a:p>
        </p:txBody>
      </p:sp>
    </p:spTree>
    <p:extLst>
      <p:ext uri="{BB962C8B-B14F-4D97-AF65-F5344CB8AC3E}">
        <p14:creationId xmlns:p14="http://schemas.microsoft.com/office/powerpoint/2010/main" val="4017407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Copyright</a:t>
            </a:r>
            <a:r>
              <a:rPr lang="en-US" baseline="0" dirty="0" smtClean="0"/>
              <a:t> is one form of intellectual property.  </a:t>
            </a:r>
            <a:endParaRPr lang="en-US" dirty="0"/>
          </a:p>
        </p:txBody>
      </p:sp>
      <p:sp>
        <p:nvSpPr>
          <p:cNvPr id="4" name="Slide Number Placeholder 3"/>
          <p:cNvSpPr>
            <a:spLocks noGrp="1"/>
          </p:cNvSpPr>
          <p:nvPr>
            <p:ph type="sldNum" sz="quarter" idx="10"/>
          </p:nvPr>
        </p:nvSpPr>
        <p:spPr/>
        <p:txBody>
          <a:bodyPr/>
          <a:lstStyle/>
          <a:p>
            <a:fld id="{BC596C56-375F-4FC6-97DE-D9CABAF0BE7A}" type="slidenum">
              <a:rPr lang="en-US" smtClean="0"/>
              <a:t>7</a:t>
            </a:fld>
            <a:endParaRPr lang="en-US"/>
          </a:p>
        </p:txBody>
      </p:sp>
    </p:spTree>
    <p:extLst>
      <p:ext uri="{BB962C8B-B14F-4D97-AF65-F5344CB8AC3E}">
        <p14:creationId xmlns:p14="http://schemas.microsoft.com/office/powerpoint/2010/main" val="34828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a:t>
            </a:r>
          </a:p>
          <a:p>
            <a:r>
              <a:rPr lang="en-US" dirty="0" smtClean="0"/>
              <a:t>Works of</a:t>
            </a:r>
            <a:r>
              <a:rPr lang="en-US" baseline="0" dirty="0" smtClean="0"/>
              <a:t> expression</a:t>
            </a:r>
          </a:p>
          <a:p>
            <a:r>
              <a:rPr lang="en-US" baseline="0" dirty="0" smtClean="0"/>
              <a:t>More than a modicum of creativity – Modicum? to come</a:t>
            </a:r>
          </a:p>
          <a:p>
            <a:r>
              <a:rPr lang="en-US" baseline="0" dirty="0" smtClean="0"/>
              <a:t>Fixed in a tangible medium of expression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8</a:t>
            </a:fld>
            <a:endParaRPr lang="en-US"/>
          </a:p>
        </p:txBody>
      </p:sp>
    </p:spTree>
    <p:extLst>
      <p:ext uri="{BB962C8B-B14F-4D97-AF65-F5344CB8AC3E}">
        <p14:creationId xmlns:p14="http://schemas.microsoft.com/office/powerpoint/2010/main" val="326156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are these things not protected by </a:t>
            </a:r>
            <a:r>
              <a:rPr lang="de-DE" dirty="0" smtClean="0"/>
              <a:t>©? </a:t>
            </a:r>
            <a:r>
              <a:rPr lang="de-DE" dirty="0" err="1" smtClean="0"/>
              <a:t>We‘ll</a:t>
            </a:r>
            <a:r>
              <a:rPr lang="de-DE" dirty="0" smtClean="0"/>
              <a:t> </a:t>
            </a:r>
            <a:r>
              <a:rPr lang="de-DE" dirty="0" err="1" smtClean="0"/>
              <a:t>explore</a:t>
            </a:r>
            <a:r>
              <a:rPr lang="de-DE" dirty="0" smtClean="0"/>
              <a:t> in </a:t>
            </a:r>
            <a:r>
              <a:rPr lang="de-DE" dirty="0" err="1" smtClean="0"/>
              <a:t>examples</a:t>
            </a:r>
            <a:r>
              <a:rPr lang="de-DE" baseline="0" dirty="0" smtClean="0"/>
              <a:t> </a:t>
            </a:r>
            <a:r>
              <a:rPr lang="de-DE" baseline="0" dirty="0" err="1" smtClean="0"/>
              <a:t>to</a:t>
            </a:r>
            <a:r>
              <a:rPr lang="de-DE" baseline="0" dirty="0" smtClean="0"/>
              <a:t> </a:t>
            </a:r>
            <a:r>
              <a:rPr lang="de-DE" baseline="0" dirty="0" err="1" smtClean="0"/>
              <a:t>come</a:t>
            </a:r>
            <a:r>
              <a:rPr lang="de-DE" baseline="0" dirty="0" smtClean="0"/>
              <a:t>.</a:t>
            </a:r>
            <a:endParaRPr lang="de-DE" dirty="0" smtClean="0"/>
          </a:p>
          <a:p>
            <a:endParaRPr lang="en-US" dirty="0" smtClean="0"/>
          </a:p>
          <a:p>
            <a:r>
              <a:rPr lang="de-DE" dirty="0" smtClean="0"/>
              <a:t>Fact-</a:t>
            </a:r>
            <a:r>
              <a:rPr lang="de-DE" baseline="0" dirty="0" smtClean="0"/>
              <a:t> </a:t>
            </a:r>
            <a:r>
              <a:rPr lang="de-DE" baseline="0" dirty="0" err="1" smtClean="0"/>
              <a:t>nobody</a:t>
            </a:r>
            <a:r>
              <a:rPr lang="de-DE" baseline="0" dirty="0" smtClean="0"/>
              <a:t> </a:t>
            </a:r>
            <a:r>
              <a:rPr lang="de-DE" baseline="0" dirty="0" err="1" smtClean="0"/>
              <a:t>owns</a:t>
            </a:r>
            <a:endParaRPr lang="de-DE" baseline="0" dirty="0" smtClean="0"/>
          </a:p>
          <a:p>
            <a:r>
              <a:rPr lang="de-DE" baseline="0" dirty="0" err="1" smtClean="0"/>
              <a:t>Idea</a:t>
            </a:r>
            <a:r>
              <a:rPr lang="de-DE" baseline="0" dirty="0" smtClean="0"/>
              <a:t> – not </a:t>
            </a:r>
            <a:r>
              <a:rPr lang="de-DE" baseline="0" dirty="0" err="1" smtClean="0"/>
              <a:t>yet</a:t>
            </a:r>
            <a:r>
              <a:rPr lang="de-DE" baseline="0" dirty="0" smtClean="0"/>
              <a:t> </a:t>
            </a:r>
            <a:r>
              <a:rPr lang="de-DE" baseline="0" dirty="0" err="1" smtClean="0"/>
              <a:t>fixed</a:t>
            </a:r>
            <a:endParaRPr lang="de-DE" baseline="0" dirty="0" smtClean="0"/>
          </a:p>
          <a:p>
            <a:r>
              <a:rPr lang="de-DE" baseline="0" dirty="0" smtClean="0"/>
              <a:t>Discovery – </a:t>
            </a:r>
            <a:r>
              <a:rPr lang="de-DE" baseline="0" dirty="0" err="1" smtClean="0"/>
              <a:t>other</a:t>
            </a:r>
            <a:r>
              <a:rPr lang="de-DE" baseline="0" dirty="0" smtClean="0"/>
              <a:t> </a:t>
            </a:r>
            <a:r>
              <a:rPr lang="de-DE" baseline="0" dirty="0" err="1" smtClean="0"/>
              <a:t>body</a:t>
            </a:r>
            <a:r>
              <a:rPr lang="de-DE" baseline="0" dirty="0" smtClean="0"/>
              <a:t> </a:t>
            </a:r>
            <a:r>
              <a:rPr lang="de-DE" baseline="0" dirty="0" err="1" smtClean="0"/>
              <a:t>of</a:t>
            </a:r>
            <a:r>
              <a:rPr lang="de-DE" baseline="0" dirty="0" smtClean="0"/>
              <a:t> </a:t>
            </a:r>
            <a:r>
              <a:rPr lang="de-DE" baseline="0" dirty="0" err="1" smtClean="0"/>
              <a:t>law</a:t>
            </a:r>
            <a:endParaRPr lang="de-DE" baseline="0" dirty="0" smtClean="0"/>
          </a:p>
          <a:p>
            <a:r>
              <a:rPr lang="de-DE" baseline="0" dirty="0" smtClean="0"/>
              <a:t>Public </a:t>
            </a:r>
            <a:r>
              <a:rPr lang="de-DE" baseline="0" dirty="0" err="1" smtClean="0"/>
              <a:t>domain</a:t>
            </a:r>
            <a:r>
              <a:rPr lang="de-DE" baseline="0" dirty="0" smtClean="0"/>
              <a:t> – </a:t>
            </a:r>
            <a:r>
              <a:rPr lang="de-DE" baseline="0" dirty="0" err="1" smtClean="0"/>
              <a:t>often</a:t>
            </a:r>
            <a:r>
              <a:rPr lang="de-DE" baseline="0" dirty="0" smtClean="0"/>
              <a:t> </a:t>
            </a:r>
            <a:r>
              <a:rPr lang="de-DE" baseline="0" dirty="0" err="1" smtClean="0"/>
              <a:t>works</a:t>
            </a:r>
            <a:r>
              <a:rPr lang="de-DE" baseline="0" dirty="0" smtClean="0"/>
              <a:t> </a:t>
            </a:r>
            <a:r>
              <a:rPr lang="de-DE" baseline="0" dirty="0" err="1" smtClean="0"/>
              <a:t>whose</a:t>
            </a:r>
            <a:r>
              <a:rPr lang="de-DE" baseline="0" dirty="0" smtClean="0"/>
              <a:t> © </a:t>
            </a:r>
            <a:r>
              <a:rPr lang="de-DE" baseline="0" dirty="0" err="1" smtClean="0"/>
              <a:t>has</a:t>
            </a:r>
            <a:r>
              <a:rPr lang="de-DE" baseline="0" dirty="0" smtClean="0"/>
              <a:t> </a:t>
            </a:r>
            <a:r>
              <a:rPr lang="de-DE" baseline="0" dirty="0" err="1" smtClean="0"/>
              <a:t>expired</a:t>
            </a:r>
            <a:endParaRPr lang="de-DE" baseline="0" dirty="0" smtClean="0"/>
          </a:p>
          <a:p>
            <a:r>
              <a:rPr lang="de-DE" baseline="0" dirty="0" err="1" smtClean="0"/>
              <a:t>Useful</a:t>
            </a:r>
            <a:r>
              <a:rPr lang="de-DE" baseline="0" dirty="0" smtClean="0"/>
              <a:t> </a:t>
            </a:r>
            <a:r>
              <a:rPr lang="de-DE" baseline="0" dirty="0" err="1" smtClean="0"/>
              <a:t>articles</a:t>
            </a:r>
            <a:r>
              <a:rPr lang="de-DE" baseline="0" dirty="0" smtClean="0"/>
              <a:t> – </a:t>
            </a:r>
            <a:r>
              <a:rPr lang="de-DE" baseline="0" dirty="0" err="1" smtClean="0"/>
              <a:t>no</a:t>
            </a:r>
            <a:r>
              <a:rPr lang="de-DE" baseline="0" dirty="0" smtClean="0"/>
              <a:t> © </a:t>
            </a:r>
            <a:r>
              <a:rPr lang="de-DE" baseline="0" dirty="0" err="1" smtClean="0"/>
              <a:t>because</a:t>
            </a:r>
            <a:r>
              <a:rPr lang="de-DE" baseline="0" dirty="0" smtClean="0"/>
              <a:t> </a:t>
            </a:r>
            <a:r>
              <a:rPr lang="de-DE" baseline="0" dirty="0" err="1" smtClean="0"/>
              <a:t>we</a:t>
            </a:r>
            <a:r>
              <a:rPr lang="de-DE" baseline="0" dirty="0" smtClean="0"/>
              <a:t> </a:t>
            </a:r>
            <a:r>
              <a:rPr lang="de-DE" baseline="0" dirty="0" err="1" smtClean="0"/>
              <a:t>don‘t</a:t>
            </a:r>
            <a:r>
              <a:rPr lang="de-DE" baseline="0" dirty="0" smtClean="0"/>
              <a:t> </a:t>
            </a:r>
            <a:r>
              <a:rPr lang="de-DE" baseline="0" dirty="0" err="1" smtClean="0"/>
              <a:t>want</a:t>
            </a:r>
            <a:r>
              <a:rPr lang="de-DE" baseline="0" dirty="0" smtClean="0"/>
              <a:t> </a:t>
            </a:r>
            <a:r>
              <a:rPr lang="de-DE" baseline="0" dirty="0" err="1" smtClean="0"/>
              <a:t>them</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monopolized</a:t>
            </a:r>
            <a:r>
              <a:rPr lang="de-DE" baseline="0" dirty="0" smtClean="0"/>
              <a:t>, e.g. </a:t>
            </a:r>
            <a:r>
              <a:rPr lang="de-DE" baseline="0" dirty="0" err="1" smtClean="0"/>
              <a:t>fork</a:t>
            </a:r>
            <a:r>
              <a:rPr lang="de-DE" baseline="0" dirty="0" smtClean="0"/>
              <a:t>, </a:t>
            </a:r>
            <a:r>
              <a:rPr lang="de-DE" baseline="0" dirty="0" err="1" smtClean="0"/>
              <a:t>clothing</a:t>
            </a:r>
            <a:endParaRPr lang="de-DE" baseline="0" dirty="0" smtClean="0"/>
          </a:p>
          <a:p>
            <a:r>
              <a:rPr lang="de-DE" baseline="0" dirty="0" smtClean="0"/>
              <a:t>Systems </a:t>
            </a:r>
            <a:r>
              <a:rPr lang="de-DE" baseline="0" dirty="0" err="1" smtClean="0"/>
              <a:t>and</a:t>
            </a:r>
            <a:r>
              <a:rPr lang="de-DE" baseline="0" dirty="0" smtClean="0"/>
              <a:t> </a:t>
            </a:r>
            <a:r>
              <a:rPr lang="de-DE" baseline="0" dirty="0" err="1" smtClean="0"/>
              <a:t>processes</a:t>
            </a:r>
            <a:r>
              <a:rPr lang="de-DE" baseline="0" dirty="0" smtClean="0"/>
              <a:t> – </a:t>
            </a:r>
            <a:r>
              <a:rPr lang="de-DE" baseline="0" dirty="0" err="1" smtClean="0"/>
              <a:t>other</a:t>
            </a:r>
            <a:r>
              <a:rPr lang="de-DE" baseline="0" dirty="0" smtClean="0"/>
              <a:t> </a:t>
            </a:r>
            <a:r>
              <a:rPr lang="de-DE" baseline="0" dirty="0" err="1" smtClean="0"/>
              <a:t>body</a:t>
            </a:r>
            <a:r>
              <a:rPr lang="de-DE" baseline="0" dirty="0" smtClean="0"/>
              <a:t> </a:t>
            </a:r>
            <a:r>
              <a:rPr lang="de-DE" baseline="0" dirty="0" err="1" smtClean="0"/>
              <a:t>of</a:t>
            </a:r>
            <a:r>
              <a:rPr lang="de-DE" baseline="0" dirty="0" smtClean="0"/>
              <a:t> </a:t>
            </a:r>
            <a:r>
              <a:rPr lang="de-DE" baseline="0" dirty="0" err="1" smtClean="0"/>
              <a:t>law</a:t>
            </a:r>
            <a:endParaRPr lang="de-DE" baseline="0" dirty="0" smtClean="0"/>
          </a:p>
          <a:p>
            <a:r>
              <a:rPr lang="de-DE" baseline="0" dirty="0" smtClean="0"/>
              <a:t>Short </a:t>
            </a:r>
            <a:r>
              <a:rPr lang="de-DE" baseline="0" dirty="0" err="1" smtClean="0"/>
              <a:t>titles</a:t>
            </a:r>
            <a:r>
              <a:rPr lang="de-DE" baseline="0" dirty="0" smtClean="0"/>
              <a:t>, e.g. Modern Love(rs), Black Star (Bowie, Talib Kweli and Mos Def, Acril Lavigne and others). </a:t>
            </a:r>
          </a:p>
          <a:p>
            <a:r>
              <a:rPr lang="de-DE" baseline="0" dirty="0" smtClean="0"/>
              <a:t>Works </a:t>
            </a:r>
            <a:r>
              <a:rPr lang="de-DE" baseline="0" dirty="0" err="1" smtClean="0"/>
              <a:t>by</a:t>
            </a:r>
            <a:r>
              <a:rPr lang="de-DE" baseline="0" dirty="0" smtClean="0"/>
              <a:t> </a:t>
            </a:r>
            <a:r>
              <a:rPr lang="de-DE" baseline="0" dirty="0" err="1" smtClean="0"/>
              <a:t>the</a:t>
            </a:r>
            <a:r>
              <a:rPr lang="de-DE" baseline="0" dirty="0" smtClean="0"/>
              <a:t> </a:t>
            </a:r>
            <a:r>
              <a:rPr lang="de-DE" baseline="0" dirty="0" err="1" smtClean="0"/>
              <a:t>fed</a:t>
            </a:r>
            <a:r>
              <a:rPr lang="de-DE" baseline="0" dirty="0" smtClean="0"/>
              <a:t> </a:t>
            </a:r>
            <a:r>
              <a:rPr lang="de-DE" baseline="0" dirty="0" err="1" smtClean="0"/>
              <a:t>gov‘t</a:t>
            </a:r>
            <a:r>
              <a:rPr lang="de-DE" baseline="0" dirty="0" smtClean="0"/>
              <a:t> </a:t>
            </a:r>
          </a:p>
          <a:p>
            <a:endParaRPr lang="de-DE" baseline="0" dirty="0" smtClean="0"/>
          </a:p>
        </p:txBody>
      </p:sp>
      <p:sp>
        <p:nvSpPr>
          <p:cNvPr id="4" name="Slide Number Placeholder 3"/>
          <p:cNvSpPr>
            <a:spLocks noGrp="1"/>
          </p:cNvSpPr>
          <p:nvPr>
            <p:ph type="sldNum" sz="quarter" idx="10"/>
          </p:nvPr>
        </p:nvSpPr>
        <p:spPr/>
        <p:txBody>
          <a:bodyPr/>
          <a:lstStyle/>
          <a:p>
            <a:fld id="{BC596C56-375F-4FC6-97DE-D9CABAF0BE7A}" type="slidenum">
              <a:rPr lang="en-US" smtClean="0"/>
              <a:t>9</a:t>
            </a:fld>
            <a:endParaRPr lang="en-US"/>
          </a:p>
        </p:txBody>
      </p:sp>
    </p:spTree>
    <p:extLst>
      <p:ext uri="{BB962C8B-B14F-4D97-AF65-F5344CB8AC3E}">
        <p14:creationId xmlns:p14="http://schemas.microsoft.com/office/powerpoint/2010/main" val="405851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Girls or Clueless or another movie?</a:t>
            </a:r>
            <a:r>
              <a:rPr lang="en-US" baseline="0" dirty="0" smtClean="0"/>
              <a:t> </a:t>
            </a:r>
          </a:p>
          <a:p>
            <a:r>
              <a:rPr lang="en-US" baseline="0" dirty="0" smtClean="0"/>
              <a:t>Fixation. Idea / Expression dichotomy. </a:t>
            </a:r>
          </a:p>
          <a:p>
            <a:r>
              <a:rPr lang="en-US" baseline="0" dirty="0" smtClean="0"/>
              <a:t>Why? We know what’s protected. </a:t>
            </a:r>
          </a:p>
          <a:p>
            <a:r>
              <a:rPr lang="en-US" baseline="0" dirty="0" smtClean="0"/>
              <a:t>This plot could flower into many possible stories.  “Clueless” and “Mean Girls” scripts are copyrightable expressions because they are fixed (specific), display more than a modicum of creativity.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10</a:t>
            </a:fld>
            <a:endParaRPr lang="en-US"/>
          </a:p>
        </p:txBody>
      </p:sp>
    </p:spTree>
    <p:extLst>
      <p:ext uri="{BB962C8B-B14F-4D97-AF65-F5344CB8AC3E}">
        <p14:creationId xmlns:p14="http://schemas.microsoft.com/office/powerpoint/2010/main" val="1606224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“modicum of creativity” is pretty low.  </a:t>
            </a:r>
          </a:p>
          <a:p>
            <a:r>
              <a:rPr lang="en-US" baseline="0" dirty="0" smtClean="0"/>
              <a:t>Simple procedures are not protected.  Recipes in particular are not.  BUT creative expressions of recipes might be protected, e.g. lots of commentary </a:t>
            </a:r>
            <a:r>
              <a:rPr lang="en-US" i="1" baseline="0" dirty="0" smtClean="0"/>
              <a:t>in the recipe, </a:t>
            </a:r>
            <a:r>
              <a:rPr lang="en-US" i="0" baseline="0" dirty="0" smtClean="0"/>
              <a:t>drawings, photos. Smitten kitchen food blog.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11</a:t>
            </a:fld>
            <a:endParaRPr lang="en-US"/>
          </a:p>
        </p:txBody>
      </p:sp>
    </p:spTree>
    <p:extLst>
      <p:ext uri="{BB962C8B-B14F-4D97-AF65-F5344CB8AC3E}">
        <p14:creationId xmlns:p14="http://schemas.microsoft.com/office/powerpoint/2010/main" val="601346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09DA1C-D31A-456E-89BB-DD9609A76BD0}"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8620D-27DD-4D99-8445-AD550B1CC30A}" type="slidenum">
              <a:rPr lang="en-US" smtClean="0"/>
              <a:t>‹#›</a:t>
            </a:fld>
            <a:endParaRPr lang="en-US"/>
          </a:p>
        </p:txBody>
      </p:sp>
    </p:spTree>
    <p:extLst>
      <p:ext uri="{BB962C8B-B14F-4D97-AF65-F5344CB8AC3E}">
        <p14:creationId xmlns:p14="http://schemas.microsoft.com/office/powerpoint/2010/main" val="410901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9DA1C-D31A-456E-89BB-DD9609A76BD0}"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8620D-27DD-4D99-8445-AD550B1CC30A}" type="slidenum">
              <a:rPr lang="en-US" smtClean="0"/>
              <a:t>‹#›</a:t>
            </a:fld>
            <a:endParaRPr lang="en-US"/>
          </a:p>
        </p:txBody>
      </p:sp>
    </p:spTree>
    <p:extLst>
      <p:ext uri="{BB962C8B-B14F-4D97-AF65-F5344CB8AC3E}">
        <p14:creationId xmlns:p14="http://schemas.microsoft.com/office/powerpoint/2010/main" val="54206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9DA1C-D31A-456E-89BB-DD9609A76BD0}"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8620D-27DD-4D99-8445-AD550B1CC30A}" type="slidenum">
              <a:rPr lang="en-US" smtClean="0"/>
              <a:t>‹#›</a:t>
            </a:fld>
            <a:endParaRPr lang="en-US"/>
          </a:p>
        </p:txBody>
      </p:sp>
    </p:spTree>
    <p:extLst>
      <p:ext uri="{BB962C8B-B14F-4D97-AF65-F5344CB8AC3E}">
        <p14:creationId xmlns:p14="http://schemas.microsoft.com/office/powerpoint/2010/main" val="193432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9DA1C-D31A-456E-89BB-DD9609A76BD0}"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8620D-27DD-4D99-8445-AD550B1CC30A}" type="slidenum">
              <a:rPr lang="en-US" smtClean="0"/>
              <a:t>‹#›</a:t>
            </a:fld>
            <a:endParaRPr lang="en-US"/>
          </a:p>
        </p:txBody>
      </p:sp>
    </p:spTree>
    <p:extLst>
      <p:ext uri="{BB962C8B-B14F-4D97-AF65-F5344CB8AC3E}">
        <p14:creationId xmlns:p14="http://schemas.microsoft.com/office/powerpoint/2010/main" val="207781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9DA1C-D31A-456E-89BB-DD9609A76BD0}"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8620D-27DD-4D99-8445-AD550B1CC30A}" type="slidenum">
              <a:rPr lang="en-US" smtClean="0"/>
              <a:t>‹#›</a:t>
            </a:fld>
            <a:endParaRPr lang="en-US"/>
          </a:p>
        </p:txBody>
      </p:sp>
    </p:spTree>
    <p:extLst>
      <p:ext uri="{BB962C8B-B14F-4D97-AF65-F5344CB8AC3E}">
        <p14:creationId xmlns:p14="http://schemas.microsoft.com/office/powerpoint/2010/main" val="342509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09DA1C-D31A-456E-89BB-DD9609A76BD0}"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8620D-27DD-4D99-8445-AD550B1CC30A}" type="slidenum">
              <a:rPr lang="en-US" smtClean="0"/>
              <a:t>‹#›</a:t>
            </a:fld>
            <a:endParaRPr lang="en-US"/>
          </a:p>
        </p:txBody>
      </p:sp>
    </p:spTree>
    <p:extLst>
      <p:ext uri="{BB962C8B-B14F-4D97-AF65-F5344CB8AC3E}">
        <p14:creationId xmlns:p14="http://schemas.microsoft.com/office/powerpoint/2010/main" val="352735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09DA1C-D31A-456E-89BB-DD9609A76BD0}"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8620D-27DD-4D99-8445-AD550B1CC30A}" type="slidenum">
              <a:rPr lang="en-US" smtClean="0"/>
              <a:t>‹#›</a:t>
            </a:fld>
            <a:endParaRPr lang="en-US"/>
          </a:p>
        </p:txBody>
      </p:sp>
    </p:spTree>
    <p:extLst>
      <p:ext uri="{BB962C8B-B14F-4D97-AF65-F5344CB8AC3E}">
        <p14:creationId xmlns:p14="http://schemas.microsoft.com/office/powerpoint/2010/main" val="2983624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09DA1C-D31A-456E-89BB-DD9609A76BD0}"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38620D-27DD-4D99-8445-AD550B1CC30A}" type="slidenum">
              <a:rPr lang="en-US" smtClean="0"/>
              <a:t>‹#›</a:t>
            </a:fld>
            <a:endParaRPr lang="en-US"/>
          </a:p>
        </p:txBody>
      </p:sp>
    </p:spTree>
    <p:extLst>
      <p:ext uri="{BB962C8B-B14F-4D97-AF65-F5344CB8AC3E}">
        <p14:creationId xmlns:p14="http://schemas.microsoft.com/office/powerpoint/2010/main" val="340641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9DA1C-D31A-456E-89BB-DD9609A76BD0}"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8620D-27DD-4D99-8445-AD550B1CC30A}" type="slidenum">
              <a:rPr lang="en-US" smtClean="0"/>
              <a:t>‹#›</a:t>
            </a:fld>
            <a:endParaRPr lang="en-US"/>
          </a:p>
        </p:txBody>
      </p:sp>
    </p:spTree>
    <p:extLst>
      <p:ext uri="{BB962C8B-B14F-4D97-AF65-F5344CB8AC3E}">
        <p14:creationId xmlns:p14="http://schemas.microsoft.com/office/powerpoint/2010/main" val="95021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9DA1C-D31A-456E-89BB-DD9609A76BD0}"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8620D-27DD-4D99-8445-AD550B1CC30A}" type="slidenum">
              <a:rPr lang="en-US" smtClean="0"/>
              <a:t>‹#›</a:t>
            </a:fld>
            <a:endParaRPr lang="en-US"/>
          </a:p>
        </p:txBody>
      </p:sp>
    </p:spTree>
    <p:extLst>
      <p:ext uri="{BB962C8B-B14F-4D97-AF65-F5344CB8AC3E}">
        <p14:creationId xmlns:p14="http://schemas.microsoft.com/office/powerpoint/2010/main" val="387101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9DA1C-D31A-456E-89BB-DD9609A76BD0}"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8620D-27DD-4D99-8445-AD550B1CC30A}" type="slidenum">
              <a:rPr lang="en-US" smtClean="0"/>
              <a:t>‹#›</a:t>
            </a:fld>
            <a:endParaRPr lang="en-US"/>
          </a:p>
        </p:txBody>
      </p:sp>
    </p:spTree>
    <p:extLst>
      <p:ext uri="{BB962C8B-B14F-4D97-AF65-F5344CB8AC3E}">
        <p14:creationId xmlns:p14="http://schemas.microsoft.com/office/powerpoint/2010/main" val="316905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9DA1C-D31A-456E-89BB-DD9609A76BD0}" type="datetimeFigureOut">
              <a:rPr lang="en-US" smtClean="0"/>
              <a:t>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8620D-27DD-4D99-8445-AD550B1CC30A}" type="slidenum">
              <a:rPr lang="en-US" smtClean="0"/>
              <a:t>‹#›</a:t>
            </a:fld>
            <a:endParaRPr lang="en-US"/>
          </a:p>
        </p:txBody>
      </p:sp>
    </p:spTree>
    <p:extLst>
      <p:ext uri="{BB962C8B-B14F-4D97-AF65-F5344CB8AC3E}">
        <p14:creationId xmlns:p14="http://schemas.microsoft.com/office/powerpoint/2010/main" val="1333046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copyright.cornell.edu/resources/publicdomain.cf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7.xml.rels><?xml version="1.0" encoding="UTF-8" standalone="yes"?>
<Relationships xmlns="http://schemas.openxmlformats.org/package/2006/relationships"><Relationship Id="rId3" Type="http://schemas.openxmlformats.org/officeDocument/2006/relationships/hyperlink" Target="https://alliance-primo.hosted.exlibrisgroup.com/primo-explore/fulldisplay?docid=TN_asp_n_americaASP423345/amso&amp;context=PC&amp;vid=UW&amp;search_scope=all&amp;tab=default_tab&amp;lang=en_U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youtube.com/watch?v=65GQ70Rf_8Y"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9569" y="1122363"/>
            <a:ext cx="10093569" cy="2387600"/>
          </a:xfrm>
        </p:spPr>
        <p:txBody>
          <a:bodyPr>
            <a:normAutofit fontScale="90000"/>
          </a:bodyPr>
          <a:lstStyle/>
          <a:p>
            <a:r>
              <a:rPr lang="en-US" b="1" dirty="0" smtClean="0">
                <a:latin typeface="+mn-lt"/>
              </a:rPr>
              <a:t>Remix as Resistance and Discourse</a:t>
            </a:r>
            <a:br>
              <a:rPr lang="en-US" b="1" dirty="0" smtClean="0">
                <a:latin typeface="+mn-lt"/>
              </a:rPr>
            </a:br>
            <a:r>
              <a:rPr lang="en-US" dirty="0" smtClean="0"/>
              <a:t/>
            </a:r>
            <a:br>
              <a:rPr lang="en-US" dirty="0" smtClean="0"/>
            </a:br>
            <a:r>
              <a:rPr lang="en-US" dirty="0" smtClean="0"/>
              <a:t>John </a:t>
            </a:r>
            <a:r>
              <a:rPr lang="en-US" dirty="0" err="1" smtClean="0"/>
              <a:t>Vallier</a:t>
            </a:r>
            <a:endParaRPr lang="en-US" dirty="0"/>
          </a:p>
        </p:txBody>
      </p:sp>
      <p:sp>
        <p:nvSpPr>
          <p:cNvPr id="3" name="Subtitle 2"/>
          <p:cNvSpPr>
            <a:spLocks noGrp="1"/>
          </p:cNvSpPr>
          <p:nvPr>
            <p:ph type="subTitle" idx="1"/>
          </p:nvPr>
        </p:nvSpPr>
        <p:spPr>
          <a:xfrm>
            <a:off x="1424353" y="4554414"/>
            <a:ext cx="9144000" cy="1336432"/>
          </a:xfrm>
        </p:spPr>
        <p:txBody>
          <a:bodyPr>
            <a:normAutofit/>
          </a:bodyPr>
          <a:lstStyle/>
          <a:p>
            <a:r>
              <a:rPr lang="en-US" sz="2800" dirty="0" smtClean="0"/>
              <a:t>Rochelle Lundy and Maryam </a:t>
            </a:r>
            <a:r>
              <a:rPr lang="en-US" sz="2800" dirty="0" err="1" smtClean="0"/>
              <a:t>Fakouri</a:t>
            </a:r>
            <a:endParaRPr lang="en-US" sz="2800" dirty="0" smtClean="0"/>
          </a:p>
          <a:p>
            <a:r>
              <a:rPr lang="en-US" sz="2800" dirty="0" smtClean="0"/>
              <a:t>Jan. 22, 2017</a:t>
            </a:r>
          </a:p>
          <a:p>
            <a:endParaRPr lang="en-US" dirty="0" smtClean="0"/>
          </a:p>
          <a:p>
            <a:endParaRPr lang="en-US" dirty="0"/>
          </a:p>
        </p:txBody>
      </p:sp>
    </p:spTree>
    <p:extLst>
      <p:ext uri="{BB962C8B-B14F-4D97-AF65-F5344CB8AC3E}">
        <p14:creationId xmlns:p14="http://schemas.microsoft.com/office/powerpoint/2010/main" val="2499766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Is this protected by copyright? </a:t>
            </a:r>
            <a:endParaRPr lang="en-US" b="1" dirty="0">
              <a:latin typeface="+mn-lt"/>
            </a:endParaRPr>
          </a:p>
        </p:txBody>
      </p:sp>
      <p:sp>
        <p:nvSpPr>
          <p:cNvPr id="3" name="Text Placeholder 2"/>
          <p:cNvSpPr>
            <a:spLocks noGrp="1"/>
          </p:cNvSpPr>
          <p:nvPr>
            <p:ph type="body" idx="1"/>
          </p:nvPr>
        </p:nvSpPr>
        <p:spPr>
          <a:xfrm>
            <a:off x="899164" y="1844609"/>
            <a:ext cx="3659188" cy="639762"/>
          </a:xfrm>
        </p:spPr>
        <p:txBody>
          <a:bodyPr>
            <a:normAutofit/>
          </a:bodyPr>
          <a:lstStyle/>
          <a:p>
            <a:r>
              <a:rPr lang="en-US" dirty="0" smtClean="0"/>
              <a:t>A. Plot</a:t>
            </a:r>
            <a:endParaRPr lang="en-US" dirty="0"/>
          </a:p>
        </p:txBody>
      </p:sp>
      <p:sp>
        <p:nvSpPr>
          <p:cNvPr id="4" name="Content Placeholder 3"/>
          <p:cNvSpPr>
            <a:spLocks noGrp="1"/>
          </p:cNvSpPr>
          <p:nvPr>
            <p:ph sz="half" idx="2"/>
          </p:nvPr>
        </p:nvSpPr>
        <p:spPr>
          <a:xfrm>
            <a:off x="856963" y="2174875"/>
            <a:ext cx="3659188" cy="3951288"/>
          </a:xfrm>
        </p:spPr>
        <p:txBody>
          <a:bodyPr/>
          <a:lstStyle/>
          <a:p>
            <a:pPr marL="0" indent="0">
              <a:buNone/>
            </a:pPr>
            <a:endParaRPr lang="en-US" dirty="0" smtClean="0"/>
          </a:p>
          <a:p>
            <a:pPr marL="0" indent="0">
              <a:buNone/>
            </a:pPr>
            <a:r>
              <a:rPr lang="en-US" dirty="0" smtClean="0"/>
              <a:t>A new student befriends  popular girls at a high school.</a:t>
            </a:r>
            <a:endParaRPr lang="en-US" dirty="0"/>
          </a:p>
        </p:txBody>
      </p:sp>
      <p:sp>
        <p:nvSpPr>
          <p:cNvPr id="5" name="Text Placeholder 4"/>
          <p:cNvSpPr>
            <a:spLocks noGrp="1"/>
          </p:cNvSpPr>
          <p:nvPr>
            <p:ph type="body" sz="quarter" idx="3"/>
          </p:nvPr>
        </p:nvSpPr>
        <p:spPr/>
        <p:txBody>
          <a:bodyPr>
            <a:normAutofit/>
          </a:bodyPr>
          <a:lstStyle/>
          <a:p>
            <a:r>
              <a:rPr lang="en-US" dirty="0" smtClean="0"/>
              <a:t>B. </a:t>
            </a:r>
            <a:r>
              <a:rPr lang="en-US" dirty="0"/>
              <a:t>S</a:t>
            </a:r>
            <a:r>
              <a:rPr lang="en-US" dirty="0" smtClean="0"/>
              <a:t>creenplay</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0" y="2599595"/>
            <a:ext cx="17335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202" y="2585532"/>
            <a:ext cx="17335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496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142" y="365125"/>
            <a:ext cx="10515600" cy="1325563"/>
          </a:xfrm>
        </p:spPr>
        <p:txBody>
          <a:bodyPr/>
          <a:lstStyle/>
          <a:p>
            <a:r>
              <a:rPr lang="en-US" b="1" dirty="0" smtClean="0">
                <a:latin typeface="+mn-lt"/>
              </a:rPr>
              <a:t>Is this protected by copyright? </a:t>
            </a:r>
            <a:endParaRPr lang="en-US" b="1" dirty="0">
              <a:latin typeface="+mn-lt"/>
            </a:endParaRPr>
          </a:p>
        </p:txBody>
      </p:sp>
      <p:sp>
        <p:nvSpPr>
          <p:cNvPr id="3" name="Text Placeholder 2"/>
          <p:cNvSpPr>
            <a:spLocks noGrp="1"/>
          </p:cNvSpPr>
          <p:nvPr>
            <p:ph type="body" idx="1"/>
          </p:nvPr>
        </p:nvSpPr>
        <p:spPr>
          <a:xfrm>
            <a:off x="1165275" y="1417638"/>
            <a:ext cx="4040188" cy="639762"/>
          </a:xfrm>
        </p:spPr>
        <p:txBody>
          <a:bodyPr>
            <a:normAutofit/>
          </a:bodyPr>
          <a:lstStyle/>
          <a:p>
            <a:r>
              <a:rPr lang="en-US" b="0" dirty="0" smtClean="0"/>
              <a:t>A. </a:t>
            </a:r>
            <a:r>
              <a:rPr lang="en-US" b="0" dirty="0"/>
              <a:t>N</a:t>
            </a:r>
            <a:r>
              <a:rPr lang="en-US" b="0" dirty="0" smtClean="0"/>
              <a:t>otes</a:t>
            </a:r>
            <a:endParaRPr lang="en-US" b="0"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49681" y="2514600"/>
            <a:ext cx="4040188" cy="2695562"/>
          </a:xfrm>
        </p:spPr>
      </p:pic>
      <p:sp>
        <p:nvSpPr>
          <p:cNvPr id="5" name="Text Placeholder 4"/>
          <p:cNvSpPr>
            <a:spLocks noGrp="1"/>
          </p:cNvSpPr>
          <p:nvPr>
            <p:ph type="body" sz="quarter" idx="3"/>
          </p:nvPr>
        </p:nvSpPr>
        <p:spPr>
          <a:xfrm>
            <a:off x="6267502" y="1447800"/>
            <a:ext cx="4041775" cy="639762"/>
          </a:xfrm>
        </p:spPr>
        <p:txBody>
          <a:bodyPr>
            <a:normAutofit/>
          </a:bodyPr>
          <a:lstStyle/>
          <a:p>
            <a:r>
              <a:rPr lang="en-US" b="0" dirty="0" smtClean="0"/>
              <a:t>B. Simple recipe for egg salad</a:t>
            </a:r>
            <a:endParaRPr lang="en-US" b="0" dirty="0"/>
          </a:p>
        </p:txBody>
      </p:sp>
      <p:sp>
        <p:nvSpPr>
          <p:cNvPr id="6" name="Content Placeholder 5"/>
          <p:cNvSpPr>
            <a:spLocks noGrp="1"/>
          </p:cNvSpPr>
          <p:nvPr>
            <p:ph sz="quarter" idx="4"/>
          </p:nvPr>
        </p:nvSpPr>
        <p:spPr>
          <a:xfrm>
            <a:off x="6360944" y="2174875"/>
            <a:ext cx="3962400" cy="3951288"/>
          </a:xfrm>
        </p:spPr>
        <p:txBody>
          <a:bodyPr>
            <a:normAutofit/>
          </a:bodyPr>
          <a:lstStyle/>
          <a:p>
            <a:r>
              <a:rPr lang="en-US" sz="2000" dirty="0">
                <a:latin typeface="+mj-lt"/>
              </a:rPr>
              <a:t>Place egg in a saucepan and cover with cold water. Bring water to a boil and immediately remove from heat. Cover and let eggs stand in hot water for 10 to 12 minutes. Remove from hot water, cool, peel and chop.</a:t>
            </a:r>
          </a:p>
          <a:p>
            <a:r>
              <a:rPr lang="en-US" sz="2000" dirty="0">
                <a:latin typeface="+mj-lt"/>
              </a:rPr>
              <a:t>Place the chopped eggs in a bowl, and stir in the mayonnaise, mustard and green onion. Season with salt, pepper and paprika. Stir and serve.</a:t>
            </a:r>
          </a:p>
        </p:txBody>
      </p:sp>
      <p:sp>
        <p:nvSpPr>
          <p:cNvPr id="8" name="TextBox 7"/>
          <p:cNvSpPr txBox="1"/>
          <p:nvPr/>
        </p:nvSpPr>
        <p:spPr>
          <a:xfrm>
            <a:off x="1179339" y="5232071"/>
            <a:ext cx="4114800" cy="307777"/>
          </a:xfrm>
          <a:prstGeom prst="rect">
            <a:avLst/>
          </a:prstGeom>
          <a:noFill/>
        </p:spPr>
        <p:txBody>
          <a:bodyPr wrap="square" rtlCol="0">
            <a:spAutoFit/>
          </a:bodyPr>
          <a:lstStyle/>
          <a:p>
            <a:pPr algn="ctr"/>
            <a:r>
              <a:rPr lang="en-US" sz="1400" dirty="0"/>
              <a:t>Notes by INPIVIC Family is licensed under CC BY.</a:t>
            </a:r>
          </a:p>
        </p:txBody>
      </p:sp>
    </p:spTree>
    <p:extLst>
      <p:ext uri="{BB962C8B-B14F-4D97-AF65-F5344CB8AC3E}">
        <p14:creationId xmlns:p14="http://schemas.microsoft.com/office/powerpoint/2010/main" val="4284154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How long does copyright last?  </a:t>
            </a:r>
            <a:endParaRPr lang="en-US" b="1" dirty="0">
              <a:latin typeface="+mn-lt"/>
            </a:endParaRPr>
          </a:p>
        </p:txBody>
      </p:sp>
      <p:sp>
        <p:nvSpPr>
          <p:cNvPr id="3" name="Content Placeholder 2"/>
          <p:cNvSpPr>
            <a:spLocks noGrp="1"/>
          </p:cNvSpPr>
          <p:nvPr>
            <p:ph idx="1"/>
          </p:nvPr>
        </p:nvSpPr>
        <p:spPr/>
        <p:txBody>
          <a:bodyPr>
            <a:normAutofit/>
          </a:bodyPr>
          <a:lstStyle/>
          <a:p>
            <a:pPr marL="0" indent="0">
              <a:buNone/>
            </a:pPr>
            <a:r>
              <a:rPr lang="en-US" dirty="0" smtClean="0"/>
              <a:t>For works with known human authors</a:t>
            </a:r>
          </a:p>
          <a:p>
            <a:r>
              <a:rPr lang="en-US" dirty="0" smtClean="0"/>
              <a:t>Life of the (last surviving) author + 70 years</a:t>
            </a:r>
          </a:p>
          <a:p>
            <a:endParaRPr lang="en-US" dirty="0"/>
          </a:p>
          <a:p>
            <a:pPr marL="0" indent="0">
              <a:buNone/>
            </a:pPr>
            <a:r>
              <a:rPr lang="en-US" dirty="0" smtClean="0"/>
              <a:t>For works for hire or works with anonymous authors, the shorter of </a:t>
            </a:r>
          </a:p>
          <a:p>
            <a:r>
              <a:rPr lang="en-US" dirty="0" smtClean="0"/>
              <a:t>120 years after creation </a:t>
            </a:r>
          </a:p>
          <a:p>
            <a:r>
              <a:rPr lang="en-US" dirty="0" smtClean="0"/>
              <a:t>95 years after publication</a:t>
            </a:r>
          </a:p>
          <a:p>
            <a:pPr marL="0" indent="0">
              <a:buNone/>
            </a:pPr>
            <a:endParaRPr lang="en-US" dirty="0" smtClean="0"/>
          </a:p>
          <a:p>
            <a:pPr marL="0" indent="0">
              <a:buNone/>
            </a:pPr>
            <a:r>
              <a:rPr lang="en-US" dirty="0" smtClean="0"/>
              <a:t>For works created prior to 1978, the situation can be </a:t>
            </a:r>
            <a:r>
              <a:rPr lang="en-US" dirty="0" smtClean="0">
                <a:hlinkClick r:id="rId3"/>
              </a:rPr>
              <a:t>complicated</a:t>
            </a:r>
            <a:r>
              <a:rPr lang="en-US" dirty="0" smtClean="0"/>
              <a:t>.</a:t>
            </a:r>
            <a:endParaRPr lang="en-US" dirty="0"/>
          </a:p>
        </p:txBody>
      </p:sp>
    </p:spTree>
    <p:extLst>
      <p:ext uri="{BB962C8B-B14F-4D97-AF65-F5344CB8AC3E}">
        <p14:creationId xmlns:p14="http://schemas.microsoft.com/office/powerpoint/2010/main" val="465931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n-lt"/>
              </a:rPr>
              <a:t>How do you secure a valid ©? </a:t>
            </a:r>
            <a:endParaRPr lang="en-US" b="1" dirty="0">
              <a:latin typeface="+mn-lt"/>
            </a:endParaRPr>
          </a:p>
        </p:txBody>
      </p:sp>
      <p:sp>
        <p:nvSpPr>
          <p:cNvPr id="3" name="Content Placeholder 2"/>
          <p:cNvSpPr>
            <a:spLocks noGrp="1"/>
          </p:cNvSpPr>
          <p:nvPr>
            <p:ph idx="1"/>
          </p:nvPr>
        </p:nvSpPr>
        <p:spPr/>
        <p:txBody>
          <a:bodyPr>
            <a:normAutofit fontScale="62500" lnSpcReduction="20000"/>
          </a:bodyPr>
          <a:lstStyle/>
          <a:p>
            <a:r>
              <a:rPr lang="en-US" sz="4300" dirty="0" smtClean="0"/>
              <a:t>Copyright protection is automatic!  </a:t>
            </a:r>
          </a:p>
          <a:p>
            <a:pPr marL="0" indent="0">
              <a:buNone/>
            </a:pPr>
            <a:endParaRPr lang="en-US" sz="4300" dirty="0" smtClean="0"/>
          </a:p>
          <a:p>
            <a:r>
              <a:rPr lang="en-US" sz="4300" dirty="0" smtClean="0"/>
              <a:t>Notice tells the world who owns a work and when © protection began.</a:t>
            </a:r>
          </a:p>
          <a:p>
            <a:pPr marL="0" indent="0">
              <a:buNone/>
            </a:pPr>
            <a:r>
              <a:rPr lang="en-US" sz="4300" dirty="0" smtClean="0"/>
              <a:t>  </a:t>
            </a:r>
          </a:p>
          <a:p>
            <a:pPr marL="0" indent="0">
              <a:buNone/>
            </a:pPr>
            <a:r>
              <a:rPr lang="en-US" sz="4300" dirty="0" smtClean="0"/>
              <a:t>	© 2017 Serena Williams</a:t>
            </a:r>
          </a:p>
          <a:p>
            <a:pPr marL="0" indent="0">
              <a:buNone/>
            </a:pPr>
            <a:endParaRPr lang="en-US" sz="4300" dirty="0" smtClean="0"/>
          </a:p>
          <a:p>
            <a:pPr marL="0" indent="0">
              <a:buNone/>
            </a:pPr>
            <a:r>
              <a:rPr lang="en-US" sz="4300" dirty="0" smtClean="0"/>
              <a:t>• Registering a work with the US Copyright Office makes a public record of ownership and entitles owners to statutory damages ($$$) in case of infringement.</a:t>
            </a:r>
            <a:endParaRPr lang="en-US" sz="4300" dirty="0"/>
          </a:p>
          <a:p>
            <a:pPr marL="0" indent="0">
              <a:buNone/>
            </a:pPr>
            <a:r>
              <a:rPr lang="en-US" dirty="0" smtClean="0"/>
              <a:t> </a:t>
            </a:r>
            <a:endParaRPr lang="en-US" dirty="0"/>
          </a:p>
        </p:txBody>
      </p:sp>
    </p:spTree>
    <p:extLst>
      <p:ext uri="{BB962C8B-B14F-4D97-AF65-F5344CB8AC3E}">
        <p14:creationId xmlns:p14="http://schemas.microsoft.com/office/powerpoint/2010/main" val="3637585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5168" y="5610236"/>
            <a:ext cx="2835087" cy="670064"/>
          </a:xfrm>
        </p:spPr>
        <p:txBody>
          <a:bodyPr>
            <a:normAutofit/>
          </a:bodyPr>
          <a:lstStyle/>
          <a:p>
            <a:r>
              <a:rPr lang="en-US" sz="1400" dirty="0"/>
              <a:t>Asparagus by Pat </a:t>
            </a:r>
            <a:r>
              <a:rPr lang="en-US" sz="1400" dirty="0" err="1"/>
              <a:t>Kight</a:t>
            </a:r>
            <a:r>
              <a:rPr lang="en-US" sz="1400" dirty="0"/>
              <a:t> is licensed under CC BY NC ND.</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58280" y="1981200"/>
            <a:ext cx="2738120" cy="3733800"/>
          </a:xfrm>
        </p:spPr>
      </p:pic>
      <p:sp>
        <p:nvSpPr>
          <p:cNvPr id="3" name="Rectangle 2"/>
          <p:cNvSpPr/>
          <p:nvPr/>
        </p:nvSpPr>
        <p:spPr>
          <a:xfrm>
            <a:off x="2438400" y="2163902"/>
            <a:ext cx="4038600" cy="2554545"/>
          </a:xfrm>
          <a:prstGeom prst="rect">
            <a:avLst/>
          </a:prstGeom>
        </p:spPr>
        <p:txBody>
          <a:bodyPr wrap="square">
            <a:spAutoFit/>
          </a:bodyPr>
          <a:lstStyle/>
          <a:p>
            <a:r>
              <a:rPr lang="en-US" sz="4000" dirty="0"/>
              <a:t>Copyright is a bundle of rights.  </a:t>
            </a:r>
          </a:p>
          <a:p>
            <a:r>
              <a:rPr lang="en-US" sz="4000" dirty="0"/>
              <a:t>Like this bundle </a:t>
            </a:r>
          </a:p>
          <a:p>
            <a:r>
              <a:rPr lang="en-US" sz="4000" dirty="0"/>
              <a:t>of asparagus. </a:t>
            </a:r>
          </a:p>
        </p:txBody>
      </p:sp>
      <p:sp>
        <p:nvSpPr>
          <p:cNvPr id="5" name="TextBox 4"/>
          <p:cNvSpPr txBox="1"/>
          <p:nvPr/>
        </p:nvSpPr>
        <p:spPr>
          <a:xfrm>
            <a:off x="1995055" y="656765"/>
            <a:ext cx="8305800" cy="830997"/>
          </a:xfrm>
          <a:prstGeom prst="rect">
            <a:avLst/>
          </a:prstGeom>
          <a:noFill/>
        </p:spPr>
        <p:txBody>
          <a:bodyPr wrap="square" rtlCol="0">
            <a:spAutoFit/>
          </a:bodyPr>
          <a:lstStyle/>
          <a:p>
            <a:pPr algn="ctr"/>
            <a:r>
              <a:rPr lang="en-US" sz="4800" b="1" dirty="0"/>
              <a:t> What is copyright? </a:t>
            </a:r>
          </a:p>
        </p:txBody>
      </p:sp>
    </p:spTree>
    <p:extLst>
      <p:ext uri="{BB962C8B-B14F-4D97-AF65-F5344CB8AC3E}">
        <p14:creationId xmlns:p14="http://schemas.microsoft.com/office/powerpoint/2010/main" val="3562280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667" y="609814"/>
            <a:ext cx="11437494" cy="1325563"/>
          </a:xfrm>
        </p:spPr>
        <p:txBody>
          <a:bodyPr>
            <a:normAutofit fontScale="90000"/>
          </a:bodyPr>
          <a:lstStyle/>
          <a:p>
            <a:r>
              <a:rPr lang="en-US" b="1" dirty="0">
                <a:latin typeface="+mn-lt"/>
              </a:rPr>
              <a:t>A</a:t>
            </a:r>
            <a:r>
              <a:rPr lang="en-US" b="1" dirty="0" smtClean="0">
                <a:latin typeface="+mn-lt"/>
              </a:rPr>
              <a:t> copyright owner “has the exclusive rights to do and to authorize any of the following” (17 USC §106): </a:t>
            </a:r>
            <a:endParaRPr lang="en-US" b="1" dirty="0">
              <a:latin typeface="+mn-lt"/>
            </a:endParaRPr>
          </a:p>
        </p:txBody>
      </p:sp>
      <p:sp>
        <p:nvSpPr>
          <p:cNvPr id="3" name="Content Placeholder 2"/>
          <p:cNvSpPr>
            <a:spLocks noGrp="1"/>
          </p:cNvSpPr>
          <p:nvPr>
            <p:ph idx="1"/>
          </p:nvPr>
        </p:nvSpPr>
        <p:spPr>
          <a:xfrm>
            <a:off x="838200" y="2261733"/>
            <a:ext cx="10515600" cy="4110932"/>
          </a:xfrm>
        </p:spPr>
        <p:txBody>
          <a:bodyPr>
            <a:normAutofit/>
          </a:bodyPr>
          <a:lstStyle/>
          <a:p>
            <a:pPr marL="0" indent="0">
              <a:buNone/>
            </a:pPr>
            <a:r>
              <a:rPr lang="en-US" sz="3200" dirty="0" smtClean="0">
                <a:latin typeface="Calibri"/>
              </a:rPr>
              <a:t>• </a:t>
            </a:r>
            <a:r>
              <a:rPr lang="en-US" sz="3200" dirty="0" smtClean="0"/>
              <a:t>Reproduce a work</a:t>
            </a:r>
          </a:p>
          <a:p>
            <a:pPr marL="0" indent="0">
              <a:buNone/>
            </a:pPr>
            <a:r>
              <a:rPr lang="en-US" sz="3200" dirty="0"/>
              <a:t>• </a:t>
            </a:r>
            <a:r>
              <a:rPr lang="en-US" sz="3200" dirty="0" smtClean="0"/>
              <a:t>Prepare a derivative work</a:t>
            </a:r>
          </a:p>
          <a:p>
            <a:pPr marL="0" indent="0">
              <a:buNone/>
            </a:pPr>
            <a:r>
              <a:rPr lang="en-US" sz="3200" dirty="0"/>
              <a:t>• </a:t>
            </a:r>
            <a:r>
              <a:rPr lang="en-US" sz="3200" dirty="0" smtClean="0"/>
              <a:t>Publicly distribute a work</a:t>
            </a:r>
          </a:p>
          <a:p>
            <a:pPr marL="0" indent="0">
              <a:buNone/>
            </a:pPr>
            <a:r>
              <a:rPr lang="en-US" sz="3200" dirty="0"/>
              <a:t>• </a:t>
            </a:r>
            <a:r>
              <a:rPr lang="en-US" sz="3200" dirty="0" smtClean="0"/>
              <a:t>Publicly display a work</a:t>
            </a:r>
          </a:p>
          <a:p>
            <a:pPr marL="0" indent="0">
              <a:buNone/>
            </a:pPr>
            <a:r>
              <a:rPr lang="en-US" sz="3200" dirty="0"/>
              <a:t>• </a:t>
            </a:r>
            <a:r>
              <a:rPr lang="en-US" sz="3200" dirty="0" smtClean="0"/>
              <a:t>Publicly perform a work</a:t>
            </a:r>
          </a:p>
          <a:p>
            <a:pPr marL="0" indent="0">
              <a:buNone/>
            </a:pPr>
            <a:r>
              <a:rPr lang="en-US" sz="3200" dirty="0"/>
              <a:t>• </a:t>
            </a:r>
            <a:r>
              <a:rPr lang="en-US" sz="3200" dirty="0" smtClean="0"/>
              <a:t>In the case of sound recordings, to perform the work publicly via digital audio transmission</a:t>
            </a:r>
          </a:p>
        </p:txBody>
      </p:sp>
    </p:spTree>
    <p:extLst>
      <p:ext uri="{BB962C8B-B14F-4D97-AF65-F5344CB8AC3E}">
        <p14:creationId xmlns:p14="http://schemas.microsoft.com/office/powerpoint/2010/main" val="2230043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 this a photographer’s exclusive right? </a:t>
            </a:r>
            <a:endParaRPr lang="en-US" b="1" dirty="0"/>
          </a:p>
        </p:txBody>
      </p:sp>
      <p:sp>
        <p:nvSpPr>
          <p:cNvPr id="3" name="Content Placeholder 2"/>
          <p:cNvSpPr>
            <a:spLocks noGrp="1"/>
          </p:cNvSpPr>
          <p:nvPr>
            <p:ph idx="1"/>
          </p:nvPr>
        </p:nvSpPr>
        <p:spPr>
          <a:xfrm>
            <a:off x="838200" y="1579435"/>
            <a:ext cx="5052646" cy="1128590"/>
          </a:xfrm>
        </p:spPr>
        <p:txBody>
          <a:bodyPr>
            <a:noAutofit/>
          </a:bodyPr>
          <a:lstStyle/>
          <a:p>
            <a:pPr marL="0" indent="0">
              <a:buNone/>
            </a:pPr>
            <a:r>
              <a:rPr lang="en-US" sz="2600" dirty="0" smtClean="0"/>
              <a:t>A. Publish his photograph of Marianne “the Cannibal” </a:t>
            </a:r>
            <a:r>
              <a:rPr lang="en-US" sz="2600" dirty="0" err="1" smtClean="0"/>
              <a:t>Vos</a:t>
            </a:r>
            <a:r>
              <a:rPr lang="en-US" sz="2600" dirty="0" smtClean="0"/>
              <a:t> in Sports Illustrated magazine				</a:t>
            </a:r>
            <a:endParaRPr lang="en-US" sz="2600" dirty="0"/>
          </a:p>
        </p:txBody>
      </p:sp>
      <p:sp>
        <p:nvSpPr>
          <p:cNvPr id="4" name="TextBox 3"/>
          <p:cNvSpPr txBox="1"/>
          <p:nvPr/>
        </p:nvSpPr>
        <p:spPr>
          <a:xfrm>
            <a:off x="6277712" y="1494683"/>
            <a:ext cx="4818180" cy="1292662"/>
          </a:xfrm>
          <a:prstGeom prst="rect">
            <a:avLst/>
          </a:prstGeom>
          <a:noFill/>
        </p:spPr>
        <p:txBody>
          <a:bodyPr wrap="square" rtlCol="0">
            <a:spAutoFit/>
          </a:bodyPr>
          <a:lstStyle/>
          <a:p>
            <a:r>
              <a:rPr lang="en-US" sz="2600" dirty="0" smtClean="0"/>
              <a:t>B. Clip the photo from Sports Illustrated and put in on his refrigerator for motivation</a:t>
            </a:r>
            <a:endParaRPr lang="en-US" sz="2600" dirty="0"/>
          </a:p>
        </p:txBody>
      </p:sp>
      <p:sp>
        <p:nvSpPr>
          <p:cNvPr id="6" name="TextBox 5"/>
          <p:cNvSpPr txBox="1"/>
          <p:nvPr/>
        </p:nvSpPr>
        <p:spPr>
          <a:xfrm>
            <a:off x="3485135" y="6172203"/>
            <a:ext cx="4887481" cy="461665"/>
          </a:xfrm>
          <a:prstGeom prst="rect">
            <a:avLst/>
          </a:prstGeom>
          <a:noFill/>
        </p:spPr>
        <p:txBody>
          <a:bodyPr wrap="square" rtlCol="0">
            <a:spAutoFit/>
          </a:bodyPr>
          <a:lstStyle/>
          <a:p>
            <a:r>
              <a:rPr lang="en-US" sz="1200" dirty="0" smtClean="0"/>
              <a:t>Marianne </a:t>
            </a:r>
            <a:r>
              <a:rPr lang="en-US" sz="1200" dirty="0" err="1" smtClean="0"/>
              <a:t>Vos</a:t>
            </a:r>
            <a:r>
              <a:rPr lang="en-US" sz="1200" dirty="0" smtClean="0"/>
              <a:t> wins over Kristen Wild and Emma Johansson by </a:t>
            </a:r>
            <a:r>
              <a:rPr lang="en-US" sz="1200" dirty="0" err="1" smtClean="0"/>
              <a:t>anMarton</a:t>
            </a:r>
            <a:r>
              <a:rPr lang="en-US" sz="1200" dirty="0" smtClean="0"/>
              <a:t> is licensed under CC BY NC ND. </a:t>
            </a: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2877" y="2936517"/>
            <a:ext cx="4849740" cy="3235686"/>
          </a:xfrm>
          <a:prstGeom prst="rect">
            <a:avLst/>
          </a:prstGeom>
        </p:spPr>
      </p:pic>
    </p:spTree>
    <p:extLst>
      <p:ext uri="{BB962C8B-B14F-4D97-AF65-F5344CB8AC3E}">
        <p14:creationId xmlns:p14="http://schemas.microsoft.com/office/powerpoint/2010/main" val="534666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575"/>
            <a:ext cx="10515600" cy="1325563"/>
          </a:xfrm>
        </p:spPr>
        <p:txBody>
          <a:bodyPr/>
          <a:lstStyle/>
          <a:p>
            <a:r>
              <a:rPr lang="en-US" b="1" dirty="0" smtClean="0"/>
              <a:t>Is this a photographer’s exclusive right? </a:t>
            </a:r>
            <a:endParaRPr lang="en-US" b="1" dirty="0"/>
          </a:p>
        </p:txBody>
      </p:sp>
      <p:sp>
        <p:nvSpPr>
          <p:cNvPr id="3" name="Content Placeholder 2"/>
          <p:cNvSpPr>
            <a:spLocks noGrp="1"/>
          </p:cNvSpPr>
          <p:nvPr>
            <p:ph idx="1"/>
          </p:nvPr>
        </p:nvSpPr>
        <p:spPr>
          <a:xfrm>
            <a:off x="838200" y="1579435"/>
            <a:ext cx="5052646" cy="1128590"/>
          </a:xfrm>
        </p:spPr>
        <p:txBody>
          <a:bodyPr>
            <a:normAutofit fontScale="92500" lnSpcReduction="10000"/>
          </a:bodyPr>
          <a:lstStyle/>
          <a:p>
            <a:pPr marL="0" indent="0">
              <a:buNone/>
            </a:pPr>
            <a:r>
              <a:rPr lang="en-US" dirty="0" smtClean="0"/>
              <a:t>A. Publish his photograph of Marianne “the Cannibal” </a:t>
            </a:r>
            <a:r>
              <a:rPr lang="en-US" dirty="0" err="1" smtClean="0"/>
              <a:t>Vos</a:t>
            </a:r>
            <a:r>
              <a:rPr lang="en-US" dirty="0" smtClean="0"/>
              <a:t> on his blog			</a:t>
            </a:r>
            <a:endParaRPr lang="en-US" dirty="0"/>
          </a:p>
        </p:txBody>
      </p:sp>
      <p:sp>
        <p:nvSpPr>
          <p:cNvPr id="4" name="TextBox 3"/>
          <p:cNvSpPr txBox="1"/>
          <p:nvPr/>
        </p:nvSpPr>
        <p:spPr>
          <a:xfrm>
            <a:off x="6277712" y="1494683"/>
            <a:ext cx="4818180" cy="1292662"/>
          </a:xfrm>
          <a:prstGeom prst="rect">
            <a:avLst/>
          </a:prstGeom>
          <a:noFill/>
        </p:spPr>
        <p:txBody>
          <a:bodyPr wrap="square" rtlCol="0">
            <a:spAutoFit/>
          </a:bodyPr>
          <a:lstStyle/>
          <a:p>
            <a:r>
              <a:rPr lang="en-US" sz="2600" dirty="0" smtClean="0"/>
              <a:t>B. Download the photo from his blog and use it as his screensaver for motivation</a:t>
            </a:r>
            <a:endParaRPr lang="en-US" sz="2600" dirty="0"/>
          </a:p>
        </p:txBody>
      </p:sp>
      <p:sp>
        <p:nvSpPr>
          <p:cNvPr id="6" name="TextBox 5"/>
          <p:cNvSpPr txBox="1"/>
          <p:nvPr/>
        </p:nvSpPr>
        <p:spPr>
          <a:xfrm>
            <a:off x="3522877" y="6137033"/>
            <a:ext cx="4849740" cy="461665"/>
          </a:xfrm>
          <a:prstGeom prst="rect">
            <a:avLst/>
          </a:prstGeom>
          <a:noFill/>
        </p:spPr>
        <p:txBody>
          <a:bodyPr wrap="square" rtlCol="0">
            <a:spAutoFit/>
          </a:bodyPr>
          <a:lstStyle/>
          <a:p>
            <a:r>
              <a:rPr lang="en-US" sz="1200" dirty="0" smtClean="0"/>
              <a:t>Marianne </a:t>
            </a:r>
            <a:r>
              <a:rPr lang="en-US" sz="1200" dirty="0" err="1" smtClean="0"/>
              <a:t>Vos</a:t>
            </a:r>
            <a:r>
              <a:rPr lang="en-US" sz="1200" dirty="0" smtClean="0"/>
              <a:t> wins over Kristen Wild and Emma Johansson by </a:t>
            </a:r>
            <a:r>
              <a:rPr lang="en-US" sz="1200" dirty="0" err="1" smtClean="0"/>
              <a:t>anMarton</a:t>
            </a:r>
            <a:r>
              <a:rPr lang="en-US" sz="1200" dirty="0" smtClean="0"/>
              <a:t> is licensed under CC BY NC ND. </a:t>
            </a: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2877" y="2936517"/>
            <a:ext cx="4849740" cy="3235686"/>
          </a:xfrm>
          <a:prstGeom prst="rect">
            <a:avLst/>
          </a:prstGeom>
        </p:spPr>
      </p:pic>
    </p:spTree>
    <p:extLst>
      <p:ext uri="{BB962C8B-B14F-4D97-AF65-F5344CB8AC3E}">
        <p14:creationId xmlns:p14="http://schemas.microsoft.com/office/powerpoint/2010/main" val="2031882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140"/>
            <a:ext cx="10515600" cy="1325563"/>
          </a:xfrm>
        </p:spPr>
        <p:txBody>
          <a:bodyPr>
            <a:normAutofit/>
          </a:bodyPr>
          <a:lstStyle/>
          <a:p>
            <a:r>
              <a:rPr lang="en-US" b="1" dirty="0" smtClean="0"/>
              <a:t>Is it a photographer’s exclusive right to alter his </a:t>
            </a:r>
            <a:r>
              <a:rPr lang="en-US" b="1" dirty="0"/>
              <a:t>photo, put it on tee shirts, and sell </a:t>
            </a:r>
            <a:r>
              <a:rPr lang="en-US" b="1" dirty="0" smtClean="0"/>
              <a:t>them? </a:t>
            </a:r>
            <a:endParaRPr lang="en-US" b="1" dirty="0"/>
          </a:p>
        </p:txBody>
      </p:sp>
      <p:sp>
        <p:nvSpPr>
          <p:cNvPr id="6" name="TextBox 5"/>
          <p:cNvSpPr txBox="1"/>
          <p:nvPr/>
        </p:nvSpPr>
        <p:spPr>
          <a:xfrm>
            <a:off x="765831" y="5873788"/>
            <a:ext cx="4946715" cy="461665"/>
          </a:xfrm>
          <a:prstGeom prst="rect">
            <a:avLst/>
          </a:prstGeom>
          <a:noFill/>
        </p:spPr>
        <p:txBody>
          <a:bodyPr wrap="square" rtlCol="0">
            <a:spAutoFit/>
          </a:bodyPr>
          <a:lstStyle/>
          <a:p>
            <a:r>
              <a:rPr lang="en-US" sz="1200" dirty="0" smtClean="0"/>
              <a:t>Marianne </a:t>
            </a:r>
            <a:r>
              <a:rPr lang="en-US" sz="1200" dirty="0" err="1" smtClean="0"/>
              <a:t>Vos</a:t>
            </a:r>
            <a:r>
              <a:rPr lang="en-US" sz="1200" dirty="0" smtClean="0"/>
              <a:t> wins over Kristen Wild and Emma Johansson by </a:t>
            </a:r>
            <a:r>
              <a:rPr lang="en-US" sz="1200" dirty="0" err="1" smtClean="0"/>
              <a:t>anMarton</a:t>
            </a:r>
            <a:r>
              <a:rPr lang="en-US" sz="1200" dirty="0" smtClean="0"/>
              <a:t> is licensed under CC BY NC ND. </a:t>
            </a: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387" y="2603997"/>
            <a:ext cx="4849740" cy="323568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5566" y="2549244"/>
            <a:ext cx="2633452" cy="37657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Right Arrow 8"/>
          <p:cNvSpPr/>
          <p:nvPr/>
        </p:nvSpPr>
        <p:spPr>
          <a:xfrm>
            <a:off x="5929740" y="4087081"/>
            <a:ext cx="978408" cy="484632"/>
          </a:xfrm>
          <a:prstGeom prst="rightArrow">
            <a:avLst/>
          </a:prstGeom>
          <a:solidFill>
            <a:srgbClr val="FF5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389586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551" y="505264"/>
            <a:ext cx="10269415" cy="1143000"/>
          </a:xfrm>
        </p:spPr>
        <p:txBody>
          <a:bodyPr>
            <a:normAutofit fontScale="90000"/>
          </a:bodyPr>
          <a:lstStyle/>
          <a:p>
            <a:pPr algn="ctr"/>
            <a:r>
              <a:rPr lang="en-US" b="1" dirty="0" smtClean="0">
                <a:latin typeface="+mn-lt"/>
              </a:rPr>
              <a:t>What if you want to use a work but you do not own its copyright?</a:t>
            </a:r>
            <a:r>
              <a:rPr lang="en-US" b="1" dirty="0" smtClean="0">
                <a:solidFill>
                  <a:srgbClr val="FF0000"/>
                </a:solidFill>
                <a:latin typeface="+mn-lt"/>
              </a:rPr>
              <a:t> </a:t>
            </a:r>
            <a:r>
              <a:rPr lang="en-US" dirty="0">
                <a:solidFill>
                  <a:srgbClr val="FF0000"/>
                </a:solidFill>
                <a:latin typeface="+mn-lt"/>
              </a:rPr>
              <a:t/>
            </a:r>
            <a:br>
              <a:rPr lang="en-US" dirty="0">
                <a:solidFill>
                  <a:srgbClr val="FF0000"/>
                </a:solidFill>
                <a:latin typeface="+mn-lt"/>
              </a:rPr>
            </a:br>
            <a:endParaRPr lang="en-US" b="1" dirty="0">
              <a:latin typeface="+mn-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8692" y="1524001"/>
            <a:ext cx="6034617" cy="4525963"/>
          </a:xfrm>
        </p:spPr>
      </p:pic>
      <p:sp>
        <p:nvSpPr>
          <p:cNvPr id="5" name="TextBox 4"/>
          <p:cNvSpPr txBox="1"/>
          <p:nvPr/>
        </p:nvSpPr>
        <p:spPr>
          <a:xfrm>
            <a:off x="3200400" y="6016824"/>
            <a:ext cx="6096000" cy="307777"/>
          </a:xfrm>
          <a:prstGeom prst="rect">
            <a:avLst/>
          </a:prstGeom>
          <a:noFill/>
        </p:spPr>
        <p:txBody>
          <a:bodyPr wrap="square" rtlCol="0">
            <a:spAutoFit/>
          </a:bodyPr>
          <a:lstStyle/>
          <a:p>
            <a:r>
              <a:rPr lang="en-US" sz="1400" dirty="0"/>
              <a:t>More Questions Than Answers by Tom Waterhouse is licensed under CC BY NC. </a:t>
            </a:r>
          </a:p>
        </p:txBody>
      </p:sp>
    </p:spTree>
    <p:extLst>
      <p:ext uri="{BB962C8B-B14F-4D97-AF65-F5344CB8AC3E}">
        <p14:creationId xmlns:p14="http://schemas.microsoft.com/office/powerpoint/2010/main" val="3812143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latin typeface="+mn-lt"/>
              </a:rPr>
              <a:t>Agenda</a:t>
            </a:r>
            <a:endParaRPr lang="en-US" sz="5400" b="1" dirty="0">
              <a:latin typeface="+mn-lt"/>
            </a:endParaRPr>
          </a:p>
        </p:txBody>
      </p:sp>
      <p:sp>
        <p:nvSpPr>
          <p:cNvPr id="4" name="Subtitle 2"/>
          <p:cNvSpPr txBox="1">
            <a:spLocks/>
          </p:cNvSpPr>
          <p:nvPr/>
        </p:nvSpPr>
        <p:spPr>
          <a:xfrm>
            <a:off x="1136073" y="1708611"/>
            <a:ext cx="9864436" cy="4276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Property law generally</a:t>
            </a:r>
          </a:p>
          <a:p>
            <a:r>
              <a:rPr lang="en-US" sz="3600" dirty="0" smtClean="0"/>
              <a:t>What copyright protects</a:t>
            </a:r>
          </a:p>
          <a:p>
            <a:r>
              <a:rPr lang="en-US" sz="3600" dirty="0"/>
              <a:t>C</a:t>
            </a:r>
            <a:r>
              <a:rPr lang="en-US" sz="3600" dirty="0" smtClean="0"/>
              <a:t>opyright duration </a:t>
            </a:r>
          </a:p>
          <a:p>
            <a:r>
              <a:rPr lang="en-US" sz="3600" dirty="0" smtClean="0"/>
              <a:t>How to obtain copyright protection</a:t>
            </a:r>
          </a:p>
          <a:p>
            <a:r>
              <a:rPr lang="en-US" sz="3600" dirty="0"/>
              <a:t>R</a:t>
            </a:r>
            <a:r>
              <a:rPr lang="en-US" sz="3600" dirty="0" smtClean="0"/>
              <a:t>ights included in copyright</a:t>
            </a:r>
          </a:p>
          <a:p>
            <a:r>
              <a:rPr lang="en-US" sz="3600" dirty="0" smtClean="0"/>
              <a:t>Using other people’s works: </a:t>
            </a:r>
            <a:r>
              <a:rPr lang="en-US" sz="3600" dirty="0"/>
              <a:t> </a:t>
            </a:r>
            <a:r>
              <a:rPr lang="en-US" sz="3600" dirty="0" smtClean="0"/>
              <a:t>fair use and licensing </a:t>
            </a:r>
          </a:p>
          <a:p>
            <a:pPr marL="0" indent="0">
              <a:buNone/>
            </a:pPr>
            <a:endParaRPr lang="en-US" sz="3600" dirty="0" smtClean="0"/>
          </a:p>
          <a:p>
            <a:endParaRPr lang="en-US" sz="3600" dirty="0" smtClean="0"/>
          </a:p>
          <a:p>
            <a:endParaRPr lang="en-US" sz="3600" dirty="0"/>
          </a:p>
        </p:txBody>
      </p:sp>
    </p:spTree>
    <p:extLst>
      <p:ext uri="{BB962C8B-B14F-4D97-AF65-F5344CB8AC3E}">
        <p14:creationId xmlns:p14="http://schemas.microsoft.com/office/powerpoint/2010/main" val="1998246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551" y="505264"/>
            <a:ext cx="10269415" cy="1143000"/>
          </a:xfrm>
        </p:spPr>
        <p:txBody>
          <a:bodyPr>
            <a:normAutofit fontScale="90000"/>
          </a:bodyPr>
          <a:lstStyle/>
          <a:p>
            <a:pPr algn="ctr"/>
            <a:r>
              <a:rPr lang="en-US" b="1" dirty="0" smtClean="0">
                <a:latin typeface="+mn-lt"/>
              </a:rPr>
              <a:t>What if you want to use a work but you do not own its copyright?</a:t>
            </a:r>
            <a:r>
              <a:rPr lang="en-US" b="1" dirty="0" smtClean="0">
                <a:solidFill>
                  <a:srgbClr val="FF0000"/>
                </a:solidFill>
                <a:latin typeface="+mn-lt"/>
              </a:rPr>
              <a:t> </a:t>
            </a:r>
            <a:r>
              <a:rPr lang="en-US" dirty="0">
                <a:solidFill>
                  <a:srgbClr val="FF0000"/>
                </a:solidFill>
                <a:latin typeface="+mn-lt"/>
              </a:rPr>
              <a:t/>
            </a:r>
            <a:br>
              <a:rPr lang="en-US" dirty="0">
                <a:solidFill>
                  <a:srgbClr val="FF0000"/>
                </a:solidFill>
                <a:latin typeface="+mn-lt"/>
              </a:rPr>
            </a:br>
            <a:endParaRPr lang="en-US" b="1" dirty="0">
              <a:latin typeface="+mn-lt"/>
            </a:endParaRPr>
          </a:p>
        </p:txBody>
      </p:sp>
      <p:sp>
        <p:nvSpPr>
          <p:cNvPr id="3" name="Content Placeholder 2"/>
          <p:cNvSpPr>
            <a:spLocks noGrp="1"/>
          </p:cNvSpPr>
          <p:nvPr>
            <p:ph idx="1"/>
          </p:nvPr>
        </p:nvSpPr>
        <p:spPr>
          <a:xfrm>
            <a:off x="820615" y="2036645"/>
            <a:ext cx="10515600" cy="3185986"/>
          </a:xfrm>
        </p:spPr>
        <p:txBody>
          <a:bodyPr>
            <a:normAutofit/>
          </a:bodyPr>
          <a:lstStyle/>
          <a:p>
            <a:r>
              <a:rPr lang="en-US" sz="3200" b="1" dirty="0" smtClean="0"/>
              <a:t>Get permission for the use</a:t>
            </a:r>
          </a:p>
          <a:p>
            <a:endParaRPr lang="en-US" sz="3200" b="1" dirty="0"/>
          </a:p>
          <a:p>
            <a:endParaRPr lang="en-US" sz="3200" b="1" dirty="0" smtClean="0"/>
          </a:p>
          <a:p>
            <a:r>
              <a:rPr lang="en-US" sz="3200" b="1" dirty="0" smtClean="0"/>
              <a:t>Be fair</a:t>
            </a:r>
            <a:endParaRPr lang="en-US" sz="3200" b="1" dirty="0"/>
          </a:p>
        </p:txBody>
      </p:sp>
    </p:spTree>
    <p:extLst>
      <p:ext uri="{BB962C8B-B14F-4D97-AF65-F5344CB8AC3E}">
        <p14:creationId xmlns:p14="http://schemas.microsoft.com/office/powerpoint/2010/main" val="1007331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177" y="1250421"/>
            <a:ext cx="9689892" cy="4525963"/>
          </a:xfrm>
        </p:spPr>
        <p:txBody>
          <a:bodyPr>
            <a:noAutofit/>
          </a:bodyPr>
          <a:lstStyle/>
          <a:p>
            <a:pPr marL="0" indent="0">
              <a:buNone/>
            </a:pPr>
            <a:r>
              <a:rPr lang="en-US" sz="20000" b="1" dirty="0">
                <a:solidFill>
                  <a:srgbClr val="979797"/>
                </a:solidFill>
              </a:rPr>
              <a:t>FAIR USE</a:t>
            </a:r>
          </a:p>
        </p:txBody>
      </p:sp>
    </p:spTree>
    <p:extLst>
      <p:ext uri="{BB962C8B-B14F-4D97-AF65-F5344CB8AC3E}">
        <p14:creationId xmlns:p14="http://schemas.microsoft.com/office/powerpoint/2010/main" val="1690458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99" y="469508"/>
            <a:ext cx="10643016" cy="868362"/>
          </a:xfrm>
        </p:spPr>
        <p:txBody>
          <a:bodyPr>
            <a:noAutofit/>
          </a:bodyPr>
          <a:lstStyle/>
          <a:p>
            <a:r>
              <a:rPr lang="en-US" sz="3600" b="1" dirty="0" smtClean="0">
                <a:latin typeface="+mn-lt"/>
              </a:rPr>
              <a:t>17 USC §107  Limitations </a:t>
            </a:r>
            <a:r>
              <a:rPr lang="en-US" sz="3600" b="1" dirty="0">
                <a:latin typeface="+mn-lt"/>
              </a:rPr>
              <a:t>on exclusive rights: Fair use</a:t>
            </a:r>
            <a:br>
              <a:rPr lang="en-US" sz="3600" b="1" dirty="0">
                <a:latin typeface="+mn-lt"/>
              </a:rPr>
            </a:br>
            <a:endParaRPr lang="en-US" sz="3600" b="1" dirty="0">
              <a:latin typeface="+mn-lt"/>
            </a:endParaRPr>
          </a:p>
        </p:txBody>
      </p:sp>
      <p:sp>
        <p:nvSpPr>
          <p:cNvPr id="3" name="Content Placeholder 2"/>
          <p:cNvSpPr>
            <a:spLocks noGrp="1"/>
          </p:cNvSpPr>
          <p:nvPr>
            <p:ph idx="1"/>
          </p:nvPr>
        </p:nvSpPr>
        <p:spPr>
          <a:xfrm>
            <a:off x="764499" y="1337870"/>
            <a:ext cx="10118359" cy="5125390"/>
          </a:xfrm>
        </p:spPr>
        <p:txBody>
          <a:bodyPr>
            <a:noAutofit/>
          </a:bodyPr>
          <a:lstStyle/>
          <a:p>
            <a:pPr marL="0" indent="0" algn="just">
              <a:buNone/>
            </a:pPr>
            <a:r>
              <a:rPr lang="en-US" sz="2400" dirty="0" smtClean="0"/>
              <a:t>[</a:t>
            </a:r>
            <a:r>
              <a:rPr lang="en-US" sz="2400" dirty="0"/>
              <a:t>F]air use of a copyrighted work . . . for purposes such as criticism, comment, news reporting, teaching . . .  scholarship, or research, is not an infringement of copyright</a:t>
            </a:r>
            <a:r>
              <a:rPr lang="en-US" sz="2400" dirty="0" smtClean="0"/>
              <a:t>.  </a:t>
            </a:r>
            <a:r>
              <a:rPr lang="en-US" sz="2400" dirty="0"/>
              <a:t>In determining . . . fair use the factors to be considered shall include— </a:t>
            </a:r>
          </a:p>
          <a:p>
            <a:pPr marL="0" indent="0" algn="just">
              <a:buNone/>
            </a:pPr>
            <a:endParaRPr lang="en-US" sz="2400" dirty="0"/>
          </a:p>
          <a:p>
            <a:pPr marL="0" indent="0" algn="just">
              <a:buNone/>
            </a:pPr>
            <a:r>
              <a:rPr lang="en-US" sz="2400" dirty="0"/>
              <a:t>(1) the </a:t>
            </a:r>
            <a:r>
              <a:rPr lang="en-US" sz="2400" b="1" dirty="0"/>
              <a:t>purpose and character of the use</a:t>
            </a:r>
            <a:r>
              <a:rPr lang="en-US" sz="2400" b="1" dirty="0">
                <a:solidFill>
                  <a:schemeClr val="tx1">
                    <a:lumMod val="85000"/>
                    <a:lumOff val="15000"/>
                  </a:schemeClr>
                </a:solidFill>
              </a:rPr>
              <a:t>, </a:t>
            </a:r>
            <a:r>
              <a:rPr lang="en-US" sz="2400" dirty="0">
                <a:solidFill>
                  <a:schemeClr val="tx1">
                    <a:lumMod val="85000"/>
                    <a:lumOff val="15000"/>
                  </a:schemeClr>
                </a:solidFill>
              </a:rPr>
              <a:t>including whether such use is of a commercial nature or is for nonprofit educational purposes;</a:t>
            </a:r>
          </a:p>
          <a:p>
            <a:pPr marL="0" indent="0" algn="just">
              <a:buNone/>
            </a:pPr>
            <a:r>
              <a:rPr lang="en-US" sz="2400" dirty="0"/>
              <a:t>(2) the </a:t>
            </a:r>
            <a:r>
              <a:rPr lang="en-US" sz="2400" b="1" dirty="0"/>
              <a:t>nature of the copyrighted work</a:t>
            </a:r>
            <a:r>
              <a:rPr lang="en-US" sz="2400" dirty="0"/>
              <a:t>;</a:t>
            </a:r>
          </a:p>
          <a:p>
            <a:pPr marL="0" indent="0" algn="just">
              <a:buNone/>
            </a:pPr>
            <a:r>
              <a:rPr lang="en-US" sz="2400" dirty="0"/>
              <a:t>(3) the </a:t>
            </a:r>
            <a:r>
              <a:rPr lang="en-US" sz="2400" b="1" dirty="0"/>
              <a:t>amount and substantiality </a:t>
            </a:r>
            <a:r>
              <a:rPr lang="en-US" sz="2400" dirty="0"/>
              <a:t>of the portion used in relation to the copyrighted work as a whole; and</a:t>
            </a:r>
          </a:p>
          <a:p>
            <a:pPr marL="0" indent="0" algn="just">
              <a:buNone/>
            </a:pPr>
            <a:r>
              <a:rPr lang="en-US" sz="2400" dirty="0"/>
              <a:t>(4) the </a:t>
            </a:r>
            <a:r>
              <a:rPr lang="en-US" sz="2400" b="1" dirty="0"/>
              <a:t>effect</a:t>
            </a:r>
            <a:r>
              <a:rPr lang="en-US" sz="2400" dirty="0"/>
              <a:t> of the use upon the potential market for or value of the copyrighted work.</a:t>
            </a:r>
          </a:p>
          <a:p>
            <a:pPr marL="0" indent="0" algn="just">
              <a:buNone/>
            </a:pPr>
            <a:endParaRPr lang="en-US" sz="2400" dirty="0"/>
          </a:p>
          <a:p>
            <a:pPr marL="0" indent="0" algn="just">
              <a:buNone/>
            </a:pPr>
            <a:endParaRPr lang="en-US" sz="2200" dirty="0"/>
          </a:p>
          <a:p>
            <a:pPr marL="0" indent="0" algn="just">
              <a:buNone/>
            </a:pPr>
            <a:endParaRPr lang="en-US" sz="2200" dirty="0"/>
          </a:p>
        </p:txBody>
      </p:sp>
    </p:spTree>
    <p:extLst>
      <p:ext uri="{BB962C8B-B14F-4D97-AF65-F5344CB8AC3E}">
        <p14:creationId xmlns:p14="http://schemas.microsoft.com/office/powerpoint/2010/main" val="2059908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Autofit/>
          </a:bodyPr>
          <a:lstStyle/>
          <a:p>
            <a:r>
              <a:rPr lang="en-US" sz="3000" b="1" dirty="0">
                <a:latin typeface="Arial" panose="020B0604020202020204" pitchFamily="34" charset="0"/>
                <a:cs typeface="Arial" panose="020B0604020202020204" pitchFamily="34" charset="0"/>
              </a:rPr>
              <a:t>S</a:t>
            </a:r>
            <a:r>
              <a:rPr lang="en-US" sz="2200" dirty="0">
                <a:latin typeface="Arial" panose="020B0604020202020204" pitchFamily="34" charset="0"/>
                <a:cs typeface="Arial" panose="020B0604020202020204" pitchFamily="34" charset="0"/>
              </a:rPr>
              <a:t>ubstantiality</a:t>
            </a:r>
            <a:r>
              <a:rPr lang="en-US" sz="2400" b="1" dirty="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N</a:t>
            </a:r>
            <a:r>
              <a:rPr lang="en-US" sz="2200" dirty="0">
                <a:latin typeface="Arial" panose="020B0604020202020204" pitchFamily="34" charset="0"/>
                <a:cs typeface="Arial" panose="020B0604020202020204" pitchFamily="34" charset="0"/>
              </a:rPr>
              <a:t>ature</a:t>
            </a:r>
            <a:r>
              <a:rPr lang="en-US" sz="2400" b="1" dirty="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A</a:t>
            </a:r>
            <a:r>
              <a:rPr lang="en-US" sz="2200" dirty="0">
                <a:latin typeface="Arial" panose="020B0604020202020204" pitchFamily="34" charset="0"/>
                <a:cs typeface="Arial" panose="020B0604020202020204" pitchFamily="34" charset="0"/>
              </a:rPr>
              <a:t>mount</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P</a:t>
            </a:r>
            <a:r>
              <a:rPr lang="en-US" sz="2200" dirty="0">
                <a:latin typeface="Arial" panose="020B0604020202020204" pitchFamily="34" charset="0"/>
                <a:cs typeface="Arial" panose="020B0604020202020204" pitchFamily="34" charset="0"/>
              </a:rPr>
              <a:t>urpose</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E</a:t>
            </a:r>
            <a:r>
              <a:rPr lang="en-US" sz="2200" dirty="0">
                <a:latin typeface="Arial" panose="020B0604020202020204" pitchFamily="34" charset="0"/>
                <a:cs typeface="Arial" panose="020B0604020202020204" pitchFamily="34" charset="0"/>
              </a:rPr>
              <a:t>ffect on market</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91000" y="3108801"/>
            <a:ext cx="3810000" cy="1508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snape harry potter asparagu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703166"/>
            <a:ext cx="82296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584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Fair Use </a:t>
            </a:r>
            <a:r>
              <a:rPr lang="en-US" b="1" dirty="0" err="1" smtClean="0">
                <a:latin typeface="+mn-lt"/>
              </a:rPr>
              <a:t>Trueisms</a:t>
            </a:r>
            <a:endParaRPr lang="en-US" b="1" dirty="0">
              <a:latin typeface="+mn-lt"/>
            </a:endParaRPr>
          </a:p>
        </p:txBody>
      </p:sp>
      <p:sp>
        <p:nvSpPr>
          <p:cNvPr id="3" name="Content Placeholder 2"/>
          <p:cNvSpPr>
            <a:spLocks noGrp="1"/>
          </p:cNvSpPr>
          <p:nvPr>
            <p:ph idx="1"/>
          </p:nvPr>
        </p:nvSpPr>
        <p:spPr/>
        <p:txBody>
          <a:bodyPr>
            <a:normAutofit/>
          </a:bodyPr>
          <a:lstStyle/>
          <a:p>
            <a:r>
              <a:rPr lang="en-US" dirty="0"/>
              <a:t>Fair use is deliberately flexible. </a:t>
            </a:r>
          </a:p>
          <a:p>
            <a:endParaRPr lang="en-US" dirty="0"/>
          </a:p>
          <a:p>
            <a:r>
              <a:rPr lang="en-US" dirty="0"/>
              <a:t>Each situation is different</a:t>
            </a:r>
            <a:r>
              <a:rPr lang="en-US" dirty="0" smtClean="0"/>
              <a:t>. </a:t>
            </a:r>
            <a:endParaRPr lang="en-US" dirty="0"/>
          </a:p>
          <a:p>
            <a:endParaRPr lang="en-US" dirty="0"/>
          </a:p>
          <a:p>
            <a:r>
              <a:rPr lang="en-US" dirty="0"/>
              <a:t>Nobody can say in advance whether a use is fair or not. </a:t>
            </a:r>
          </a:p>
          <a:p>
            <a:endParaRPr lang="en-US" dirty="0"/>
          </a:p>
          <a:p>
            <a:r>
              <a:rPr lang="en-US" dirty="0"/>
              <a:t>It requires </a:t>
            </a:r>
            <a:r>
              <a:rPr lang="en-US" dirty="0" smtClean="0"/>
              <a:t>thinking, so </a:t>
            </a:r>
            <a:r>
              <a:rPr lang="en-US" dirty="0"/>
              <a:t>it’s fun.</a:t>
            </a:r>
          </a:p>
          <a:p>
            <a:endParaRPr lang="en-US" dirty="0"/>
          </a:p>
        </p:txBody>
      </p:sp>
    </p:spTree>
    <p:extLst>
      <p:ext uri="{BB962C8B-B14F-4D97-AF65-F5344CB8AC3E}">
        <p14:creationId xmlns:p14="http://schemas.microsoft.com/office/powerpoint/2010/main" val="2506322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solidFill>
                  <a:srgbClr val="C00000"/>
                </a:solidFill>
              </a:rPr>
              <a:t>Fair use checklist?</a:t>
            </a:r>
          </a:p>
          <a:p>
            <a:r>
              <a:rPr lang="en-US" dirty="0" smtClean="0">
                <a:solidFill>
                  <a:srgbClr val="C00000"/>
                </a:solidFill>
              </a:rPr>
              <a:t>Fair use evaluator?</a:t>
            </a:r>
          </a:p>
          <a:p>
            <a:r>
              <a:rPr lang="en-US" dirty="0" smtClean="0">
                <a:solidFill>
                  <a:srgbClr val="C00000"/>
                </a:solidFill>
              </a:rPr>
              <a:t>You</a:t>
            </a:r>
            <a:endParaRPr lang="en-US" dirty="0">
              <a:solidFill>
                <a:srgbClr val="C00000"/>
              </a:solidFill>
            </a:endParaRPr>
          </a:p>
        </p:txBody>
      </p:sp>
    </p:spTree>
    <p:extLst>
      <p:ext uri="{BB962C8B-B14F-4D97-AF65-F5344CB8AC3E}">
        <p14:creationId xmlns:p14="http://schemas.microsoft.com/office/powerpoint/2010/main" val="992744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0" y="838200"/>
            <a:ext cx="2438400" cy="1752600"/>
          </a:xfrm>
        </p:spPr>
        <p:txBody>
          <a:bodyPr>
            <a:normAutofit fontScale="90000"/>
          </a:bodyPr>
          <a:lstStyle/>
          <a:p>
            <a:r>
              <a:rPr lang="en-US" dirty="0"/>
              <a:t>Rogers </a:t>
            </a:r>
            <a:r>
              <a:rPr lang="en-US" dirty="0" smtClean="0"/>
              <a:t/>
            </a:r>
            <a:br>
              <a:rPr lang="en-US" dirty="0" smtClean="0"/>
            </a:br>
            <a:r>
              <a:rPr lang="en-US" dirty="0" smtClean="0"/>
              <a:t>v</a:t>
            </a:r>
            <a:r>
              <a:rPr lang="en-US" dirty="0"/>
              <a:t>. </a:t>
            </a:r>
            <a:r>
              <a:rPr lang="en-US" dirty="0" smtClean="0"/>
              <a:t/>
            </a:r>
            <a:br>
              <a:rPr lang="en-US" dirty="0" smtClean="0"/>
            </a:br>
            <a:r>
              <a:rPr lang="en-US" dirty="0" err="1" smtClean="0"/>
              <a:t>Koons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533401"/>
            <a:ext cx="5334000" cy="2833025"/>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400" y="3429000"/>
            <a:ext cx="4202424" cy="2819400"/>
          </a:xfrm>
          <a:prstGeom prst="rect">
            <a:avLst/>
          </a:prstGeom>
        </p:spPr>
      </p:pic>
      <p:sp>
        <p:nvSpPr>
          <p:cNvPr id="7" name="TextBox 6"/>
          <p:cNvSpPr txBox="1"/>
          <p:nvPr/>
        </p:nvSpPr>
        <p:spPr>
          <a:xfrm>
            <a:off x="2133600" y="5867400"/>
            <a:ext cx="5257800" cy="369332"/>
          </a:xfrm>
          <a:prstGeom prst="rect">
            <a:avLst/>
          </a:prstGeom>
          <a:noFill/>
        </p:spPr>
        <p:txBody>
          <a:bodyPr wrap="square" rtlCol="0">
            <a:spAutoFit/>
          </a:bodyPr>
          <a:lstStyle/>
          <a:p>
            <a:endParaRPr lang="en-US" dirty="0"/>
          </a:p>
        </p:txBody>
      </p:sp>
      <p:sp>
        <p:nvSpPr>
          <p:cNvPr id="8" name="TextBox 7"/>
          <p:cNvSpPr txBox="1"/>
          <p:nvPr/>
        </p:nvSpPr>
        <p:spPr>
          <a:xfrm>
            <a:off x="1981200" y="6336268"/>
            <a:ext cx="8001000" cy="369332"/>
          </a:xfrm>
          <a:prstGeom prst="rect">
            <a:avLst/>
          </a:prstGeom>
          <a:noFill/>
        </p:spPr>
        <p:txBody>
          <a:bodyPr wrap="square" rtlCol="0">
            <a:spAutoFit/>
          </a:bodyPr>
          <a:lstStyle/>
          <a:p>
            <a:endParaRPr lang="en-US" dirty="0"/>
          </a:p>
        </p:txBody>
      </p:sp>
      <p:sp>
        <p:nvSpPr>
          <p:cNvPr id="9" name="TextBox 8"/>
          <p:cNvSpPr txBox="1"/>
          <p:nvPr/>
        </p:nvSpPr>
        <p:spPr>
          <a:xfrm>
            <a:off x="2209800" y="5724436"/>
            <a:ext cx="3276600" cy="600164"/>
          </a:xfrm>
          <a:prstGeom prst="rect">
            <a:avLst/>
          </a:prstGeom>
          <a:noFill/>
        </p:spPr>
        <p:txBody>
          <a:bodyPr wrap="square" rtlCol="0">
            <a:spAutoFit/>
          </a:bodyPr>
          <a:lstStyle/>
          <a:p>
            <a:r>
              <a:rPr lang="en-US" sz="1100" dirty="0"/>
              <a:t>String of Puppies. Jeff </a:t>
            </a:r>
            <a:r>
              <a:rPr lang="en-US" sz="1100" dirty="0" err="1"/>
              <a:t>Koons</a:t>
            </a:r>
            <a:r>
              <a:rPr lang="en-US" sz="1100" dirty="0"/>
              <a:t> . 1988. In </a:t>
            </a:r>
            <a:r>
              <a:rPr lang="en-US" sz="1100" dirty="0" err="1"/>
              <a:t>ARTstor</a:t>
            </a:r>
            <a:r>
              <a:rPr lang="en-US" sz="1100" dirty="0"/>
              <a:t> [database online]. 9 December 2014. Available from </a:t>
            </a:r>
            <a:r>
              <a:rPr lang="en-US" sz="1100" dirty="0" err="1"/>
              <a:t>ARTstor</a:t>
            </a:r>
            <a:r>
              <a:rPr lang="en-US" sz="1100" dirty="0"/>
              <a:t>, Inc. New York, New York. </a:t>
            </a:r>
          </a:p>
        </p:txBody>
      </p:sp>
    </p:spTree>
    <p:extLst>
      <p:ext uri="{BB962C8B-B14F-4D97-AF65-F5344CB8AC3E}">
        <p14:creationId xmlns:p14="http://schemas.microsoft.com/office/powerpoint/2010/main" val="234759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rmAutofit fontScale="90000"/>
          </a:bodyPr>
          <a:lstStyle/>
          <a:p>
            <a:r>
              <a:rPr lang="en-US" dirty="0"/>
              <a:t>Campbell v. </a:t>
            </a:r>
            <a:r>
              <a:rPr lang="en-US" dirty="0" err="1"/>
              <a:t>Acuff</a:t>
            </a:r>
            <a:r>
              <a:rPr lang="en-US" dirty="0"/>
              <a:t>-Rose Music, Inc.</a:t>
            </a:r>
            <a:r>
              <a:rPr lang="en-US" b="1" dirty="0"/>
              <a:t/>
            </a:r>
            <a:br>
              <a:rPr lang="en-US" b="1" dirty="0"/>
            </a:br>
            <a:endParaRPr lang="en-US" dirty="0"/>
          </a:p>
        </p:txBody>
      </p:sp>
      <p:sp>
        <p:nvSpPr>
          <p:cNvPr id="3" name="Content Placeholder 2"/>
          <p:cNvSpPr>
            <a:spLocks noGrp="1"/>
          </p:cNvSpPr>
          <p:nvPr>
            <p:ph idx="1"/>
          </p:nvPr>
        </p:nvSpPr>
        <p:spPr>
          <a:xfrm>
            <a:off x="2590800" y="1600201"/>
            <a:ext cx="7010400" cy="4525963"/>
          </a:xfrm>
        </p:spPr>
        <p:txBody>
          <a:bodyPr/>
          <a:lstStyle/>
          <a:p>
            <a:pPr marL="0" indent="0">
              <a:buNone/>
            </a:pPr>
            <a:r>
              <a:rPr lang="en-US" dirty="0" smtClean="0">
                <a:hlinkClick r:id="rId3"/>
              </a:rPr>
              <a:t>Pretty Woman  </a:t>
            </a:r>
            <a:r>
              <a:rPr lang="en-US" dirty="0" smtClean="0"/>
              <a:t>Roy Orbison 1965</a:t>
            </a:r>
          </a:p>
          <a:p>
            <a:pPr marL="0" indent="0">
              <a:buNone/>
            </a:pPr>
            <a:endParaRPr lang="en-US" dirty="0"/>
          </a:p>
          <a:p>
            <a:pPr marL="0" indent="0">
              <a:buNone/>
            </a:pPr>
            <a:r>
              <a:rPr lang="en-US" dirty="0" smtClean="0">
                <a:hlinkClick r:id="rId4"/>
              </a:rPr>
              <a:t>Pretty Woman </a:t>
            </a:r>
            <a:r>
              <a:rPr lang="en-US" dirty="0" smtClean="0"/>
              <a:t> 2 Live Crew 1989 </a:t>
            </a:r>
            <a:endParaRPr lang="en-US" dirty="0"/>
          </a:p>
        </p:txBody>
      </p:sp>
    </p:spTree>
    <p:extLst>
      <p:ext uri="{BB962C8B-B14F-4D97-AF65-F5344CB8AC3E}">
        <p14:creationId xmlns:p14="http://schemas.microsoft.com/office/powerpoint/2010/main" val="4094529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a:bodyPr>
          <a:lstStyle/>
          <a:p>
            <a:r>
              <a:rPr lang="en-US" sz="4000" dirty="0"/>
              <a:t>Blanch v. </a:t>
            </a:r>
            <a:r>
              <a:rPr lang="en-US" sz="4000" dirty="0" err="1"/>
              <a:t>Koons</a:t>
            </a:r>
            <a:endParaRPr lang="en-US" sz="40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2002" y="1189038"/>
            <a:ext cx="6427997" cy="4525963"/>
          </a:xfrm>
        </p:spPr>
      </p:pic>
      <p:sp>
        <p:nvSpPr>
          <p:cNvPr id="6" name="TextBox 5"/>
          <p:cNvSpPr txBox="1"/>
          <p:nvPr/>
        </p:nvSpPr>
        <p:spPr>
          <a:xfrm>
            <a:off x="2590800" y="5791201"/>
            <a:ext cx="6934200" cy="461665"/>
          </a:xfrm>
          <a:prstGeom prst="rect">
            <a:avLst/>
          </a:prstGeom>
          <a:noFill/>
        </p:spPr>
        <p:txBody>
          <a:bodyPr wrap="square" rtlCol="0">
            <a:spAutoFit/>
          </a:bodyPr>
          <a:lstStyle/>
          <a:p>
            <a:pPr algn="ctr"/>
            <a:r>
              <a:rPr lang="en-US" sz="1200" dirty="0"/>
              <a:t>Niagara.  Jeff </a:t>
            </a:r>
            <a:r>
              <a:rPr lang="en-US" sz="1200" dirty="0" err="1"/>
              <a:t>Koons</a:t>
            </a:r>
            <a:r>
              <a:rPr lang="en-US" sz="1200" dirty="0"/>
              <a:t>. 2000. In </a:t>
            </a:r>
            <a:r>
              <a:rPr lang="en-US" sz="1200" dirty="0" err="1"/>
              <a:t>ARTstor</a:t>
            </a:r>
            <a:r>
              <a:rPr lang="en-US" sz="1200" dirty="0"/>
              <a:t> [database online]. 9 December 2014. Available from </a:t>
            </a:r>
            <a:r>
              <a:rPr lang="en-US" sz="1200" dirty="0" err="1"/>
              <a:t>ARTstor</a:t>
            </a:r>
            <a:r>
              <a:rPr lang="en-US" sz="1200" dirty="0"/>
              <a:t>, Inc. </a:t>
            </a:r>
          </a:p>
          <a:p>
            <a:pPr algn="ctr"/>
            <a:r>
              <a:rPr lang="en-US" sz="1200" dirty="0"/>
              <a:t>New York, New York. </a:t>
            </a:r>
          </a:p>
        </p:txBody>
      </p:sp>
    </p:spTree>
    <p:extLst>
      <p:ext uri="{BB962C8B-B14F-4D97-AF65-F5344CB8AC3E}">
        <p14:creationId xmlns:p14="http://schemas.microsoft.com/office/powerpoint/2010/main" val="4243366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What is a license?</a:t>
            </a:r>
            <a:endParaRPr lang="en-US" b="1" dirty="0">
              <a:latin typeface="+mn-lt"/>
            </a:endParaRPr>
          </a:p>
        </p:txBody>
      </p:sp>
      <p:sp>
        <p:nvSpPr>
          <p:cNvPr id="3" name="Content Placeholder 2"/>
          <p:cNvSpPr>
            <a:spLocks noGrp="1"/>
          </p:cNvSpPr>
          <p:nvPr>
            <p:ph idx="1"/>
          </p:nvPr>
        </p:nvSpPr>
        <p:spPr/>
        <p:txBody>
          <a:bodyPr/>
          <a:lstStyle/>
          <a:p>
            <a:r>
              <a:rPr lang="en-US" dirty="0" smtClean="0"/>
              <a:t>A contractual agreement for permission to use a work</a:t>
            </a:r>
          </a:p>
          <a:p>
            <a:endParaRPr lang="en-US" dirty="0" smtClean="0"/>
          </a:p>
          <a:p>
            <a:r>
              <a:rPr lang="en-US" dirty="0" smtClean="0"/>
              <a:t>Often in exchange for a fee</a:t>
            </a:r>
          </a:p>
          <a:p>
            <a:endParaRPr lang="en-US" dirty="0" smtClean="0"/>
          </a:p>
          <a:p>
            <a:r>
              <a:rPr lang="en-US" dirty="0" smtClean="0"/>
              <a:t>Could be limited by user group, geography, time, number of uses, or types of uses</a:t>
            </a:r>
          </a:p>
          <a:p>
            <a:pPr marL="0" indent="0">
              <a:buNone/>
            </a:pPr>
            <a:endParaRPr lang="en-US" dirty="0"/>
          </a:p>
        </p:txBody>
      </p:sp>
    </p:spTree>
    <p:extLst>
      <p:ext uri="{BB962C8B-B14F-4D97-AF65-F5344CB8AC3E}">
        <p14:creationId xmlns:p14="http://schemas.microsoft.com/office/powerpoint/2010/main" val="261677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75140"/>
            <a:ext cx="8229600" cy="1143000"/>
          </a:xfrm>
        </p:spPr>
        <p:txBody>
          <a:bodyPr>
            <a:normAutofit/>
          </a:bodyPr>
          <a:lstStyle/>
          <a:p>
            <a:pPr algn="ctr"/>
            <a:r>
              <a:rPr lang="en-US" b="1" dirty="0" smtClean="0">
                <a:latin typeface="+mn-lt"/>
              </a:rPr>
              <a:t>CAUTION!</a:t>
            </a:r>
            <a:endParaRPr lang="en-US" b="1" dirty="0">
              <a:latin typeface="+mn-lt"/>
            </a:endParaRPr>
          </a:p>
        </p:txBody>
      </p:sp>
      <p:sp>
        <p:nvSpPr>
          <p:cNvPr id="3" name="Content Placeholder 2"/>
          <p:cNvSpPr>
            <a:spLocks noGrp="1"/>
          </p:cNvSpPr>
          <p:nvPr>
            <p:ph idx="1"/>
          </p:nvPr>
        </p:nvSpPr>
        <p:spPr>
          <a:xfrm>
            <a:off x="1191491" y="1576323"/>
            <a:ext cx="9407236" cy="3969113"/>
          </a:xfrm>
        </p:spPr>
        <p:txBody>
          <a:bodyPr>
            <a:noAutofit/>
          </a:bodyPr>
          <a:lstStyle/>
          <a:p>
            <a:pPr>
              <a:lnSpc>
                <a:spcPct val="150000"/>
              </a:lnSpc>
            </a:pPr>
            <a:r>
              <a:rPr lang="en-US" sz="3500" dirty="0" smtClean="0"/>
              <a:t>Nothing in this presentation is legal advice. </a:t>
            </a:r>
          </a:p>
          <a:p>
            <a:pPr>
              <a:lnSpc>
                <a:spcPct val="150000"/>
              </a:lnSpc>
            </a:pPr>
            <a:r>
              <a:rPr lang="en-US" sz="3500" dirty="0" smtClean="0"/>
              <a:t>You may leave with more questions than you had when you arrived.</a:t>
            </a:r>
          </a:p>
          <a:p>
            <a:pPr>
              <a:lnSpc>
                <a:spcPct val="150000"/>
              </a:lnSpc>
            </a:pPr>
            <a:r>
              <a:rPr lang="en-US" sz="3500" dirty="0" smtClean="0"/>
              <a:t>You may not feel comfortable with uncertainty.</a:t>
            </a:r>
          </a:p>
          <a:p>
            <a:pPr>
              <a:lnSpc>
                <a:spcPct val="150000"/>
              </a:lnSpc>
            </a:pPr>
            <a:r>
              <a:rPr lang="en-US" sz="3500" dirty="0" smtClean="0"/>
              <a:t>You might find copyright law to be interesting. </a:t>
            </a:r>
            <a:endParaRPr lang="en-US" sz="3500" dirty="0"/>
          </a:p>
        </p:txBody>
      </p:sp>
    </p:spTree>
    <p:extLst>
      <p:ext uri="{BB962C8B-B14F-4D97-AF65-F5344CB8AC3E}">
        <p14:creationId xmlns:p14="http://schemas.microsoft.com/office/powerpoint/2010/main" val="1710308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Summary</a:t>
            </a:r>
            <a:endParaRPr lang="en-US" b="1" dirty="0">
              <a:latin typeface="+mn-lt"/>
            </a:endParaRPr>
          </a:p>
        </p:txBody>
      </p:sp>
      <p:sp>
        <p:nvSpPr>
          <p:cNvPr id="3" name="Content Placeholder 2"/>
          <p:cNvSpPr>
            <a:spLocks noGrp="1"/>
          </p:cNvSpPr>
          <p:nvPr>
            <p:ph idx="1"/>
          </p:nvPr>
        </p:nvSpPr>
        <p:spPr>
          <a:xfrm>
            <a:off x="711200" y="1524000"/>
            <a:ext cx="10833100" cy="4652963"/>
          </a:xfrm>
        </p:spPr>
        <p:txBody>
          <a:bodyPr>
            <a:normAutofit fontScale="92500" lnSpcReduction="10000"/>
          </a:bodyPr>
          <a:lstStyle/>
          <a:p>
            <a:pPr marL="0" indent="0">
              <a:buNone/>
            </a:pPr>
            <a:r>
              <a:rPr lang="en-US" sz="3000" dirty="0" smtClean="0"/>
              <a:t>• Copyright is broad and exclusive. </a:t>
            </a:r>
          </a:p>
          <a:p>
            <a:pPr marL="0" indent="0">
              <a:buNone/>
            </a:pPr>
            <a:r>
              <a:rPr lang="en-US" sz="3000" dirty="0" smtClean="0"/>
              <a:t>• Use only enough of a work necessary to conjure the original.</a:t>
            </a:r>
          </a:p>
          <a:p>
            <a:pPr marL="0" indent="0">
              <a:buNone/>
            </a:pPr>
            <a:r>
              <a:rPr lang="en-US" sz="3000" dirty="0" smtClean="0"/>
              <a:t>• Transform work by </a:t>
            </a:r>
          </a:p>
          <a:p>
            <a:pPr marL="1371600" lvl="2" indent="-457200">
              <a:buAutoNum type="arabicParenR"/>
            </a:pPr>
            <a:r>
              <a:rPr lang="en-US" sz="3000" dirty="0" smtClean="0"/>
              <a:t>using it to create something new or </a:t>
            </a:r>
          </a:p>
          <a:p>
            <a:pPr marL="1371600" lvl="2" indent="-457200">
              <a:buAutoNum type="arabicParenR"/>
            </a:pPr>
            <a:r>
              <a:rPr lang="en-US" sz="3000" dirty="0" smtClean="0"/>
              <a:t>using it in a new way that the copyright owner would not.</a:t>
            </a:r>
          </a:p>
          <a:p>
            <a:r>
              <a:rPr lang="en-US" sz="3000" dirty="0" smtClean="0"/>
              <a:t>Be clear that your work comments on the original and does not substitute for it. </a:t>
            </a:r>
            <a:endParaRPr lang="en-US" sz="3000" dirty="0" smtClean="0"/>
          </a:p>
          <a:p>
            <a:r>
              <a:rPr lang="en-US" sz="3000" dirty="0" smtClean="0">
                <a:solidFill>
                  <a:srgbClr val="C00000"/>
                </a:solidFill>
              </a:rPr>
              <a:t>Choose </a:t>
            </a:r>
            <a:r>
              <a:rPr lang="en-US" sz="3000" dirty="0" smtClean="0">
                <a:solidFill>
                  <a:srgbClr val="C00000"/>
                </a:solidFill>
              </a:rPr>
              <a:t>your targets carefully.  Beware of Walt Disney Corp. </a:t>
            </a:r>
          </a:p>
          <a:p>
            <a:r>
              <a:rPr lang="en-US" sz="3000" dirty="0" smtClean="0">
                <a:solidFill>
                  <a:srgbClr val="C00000"/>
                </a:solidFill>
              </a:rPr>
              <a:t>Best practices explain community norms. </a:t>
            </a:r>
            <a:endParaRPr lang="en-US" sz="3000" dirty="0" smtClean="0">
              <a:solidFill>
                <a:srgbClr val="C00000"/>
              </a:solidFill>
            </a:endParaRPr>
          </a:p>
          <a:p>
            <a:r>
              <a:rPr lang="en-US" sz="3000" dirty="0" smtClean="0">
                <a:solidFill>
                  <a:srgbClr val="C00000"/>
                </a:solidFill>
              </a:rPr>
              <a:t>Understand options and consequences if infringement is alleged</a:t>
            </a:r>
            <a:endParaRPr lang="en-US" sz="3000" dirty="0" smtClean="0">
              <a:solidFill>
                <a:srgbClr val="C00000"/>
              </a:solidFill>
            </a:endParaRPr>
          </a:p>
        </p:txBody>
      </p:sp>
    </p:spTree>
    <p:extLst>
      <p:ext uri="{BB962C8B-B14F-4D97-AF65-F5344CB8AC3E}">
        <p14:creationId xmlns:p14="http://schemas.microsoft.com/office/powerpoint/2010/main" val="4087734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1635"/>
            <a:ext cx="10515600" cy="1325563"/>
          </a:xfrm>
        </p:spPr>
        <p:txBody>
          <a:bodyPr>
            <a:normAutofit/>
          </a:bodyPr>
          <a:lstStyle/>
          <a:p>
            <a:pPr algn="ctr"/>
            <a:r>
              <a:rPr lang="en-US" sz="6600" b="1" dirty="0" smtClean="0">
                <a:latin typeface="+mn-lt"/>
              </a:rPr>
              <a:t>Thank you!</a:t>
            </a:r>
            <a:endParaRPr lang="en-US" sz="6600" b="1" dirty="0">
              <a:latin typeface="+mn-lt"/>
            </a:endParaRPr>
          </a:p>
        </p:txBody>
      </p:sp>
    </p:spTree>
    <p:extLst>
      <p:ext uri="{BB962C8B-B14F-4D97-AF65-F5344CB8AC3E}">
        <p14:creationId xmlns:p14="http://schemas.microsoft.com/office/powerpoint/2010/main" val="309195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618038"/>
            <a:ext cx="8229600" cy="411162"/>
          </a:xfrm>
        </p:spPr>
        <p:txBody>
          <a:bodyPr>
            <a:normAutofit/>
          </a:bodyPr>
          <a:lstStyle/>
          <a:p>
            <a:pPr algn="ctr"/>
            <a:r>
              <a:rPr lang="en-US" sz="1600" dirty="0"/>
              <a:t>Castle Howard Lake by alh1 is licensed under CC BY NC ND. </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57400" y="1424940"/>
            <a:ext cx="7924800" cy="3070860"/>
          </a:xfrm>
        </p:spPr>
      </p:pic>
    </p:spTree>
    <p:extLst>
      <p:ext uri="{BB962C8B-B14F-4D97-AF65-F5344CB8AC3E}">
        <p14:creationId xmlns:p14="http://schemas.microsoft.com/office/powerpoint/2010/main" val="351700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184" y="5440364"/>
            <a:ext cx="6785631" cy="453999"/>
          </a:xfrm>
        </p:spPr>
        <p:txBody>
          <a:bodyPr>
            <a:normAutofit/>
          </a:bodyPr>
          <a:lstStyle/>
          <a:p>
            <a:pPr algn="ctr"/>
            <a:r>
              <a:rPr lang="en-US" sz="1600" dirty="0"/>
              <a:t>Cars by Philippe Put is licensed under CC BY NC.</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3185" y="914401"/>
            <a:ext cx="6785631" cy="4525963"/>
          </a:xfrm>
        </p:spPr>
      </p:pic>
    </p:spTree>
    <p:extLst>
      <p:ext uri="{BB962C8B-B14F-4D97-AF65-F5344CB8AC3E}">
        <p14:creationId xmlns:p14="http://schemas.microsoft.com/office/powerpoint/2010/main" val="308565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0456" y="1055082"/>
            <a:ext cx="7352204" cy="4882323"/>
          </a:xfrm>
        </p:spPr>
      </p:pic>
      <p:sp>
        <p:nvSpPr>
          <p:cNvPr id="5" name="TextBox 4"/>
          <p:cNvSpPr txBox="1"/>
          <p:nvPr/>
        </p:nvSpPr>
        <p:spPr>
          <a:xfrm>
            <a:off x="3341081" y="6025356"/>
            <a:ext cx="5697415" cy="338554"/>
          </a:xfrm>
          <a:prstGeom prst="rect">
            <a:avLst/>
          </a:prstGeom>
          <a:noFill/>
        </p:spPr>
        <p:txBody>
          <a:bodyPr wrap="square" rtlCol="0">
            <a:spAutoFit/>
          </a:bodyPr>
          <a:lstStyle/>
          <a:p>
            <a:r>
              <a:rPr lang="en-US" sz="1600" dirty="0" smtClean="0"/>
              <a:t>Seriously doodling LOL by </a:t>
            </a:r>
            <a:r>
              <a:rPr lang="en-US" sz="1600" dirty="0" err="1" smtClean="0"/>
              <a:t>Anjo</a:t>
            </a:r>
            <a:r>
              <a:rPr lang="en-US" sz="1600" dirty="0" smtClean="0"/>
              <a:t> </a:t>
            </a:r>
            <a:r>
              <a:rPr lang="en-US" sz="1600" dirty="0" err="1" smtClean="0"/>
              <a:t>Bolarda</a:t>
            </a:r>
            <a:r>
              <a:rPr lang="en-US" sz="1600" dirty="0" smtClean="0"/>
              <a:t> is licensed under CC BY SA.</a:t>
            </a:r>
            <a:endParaRPr lang="en-US" sz="1600" dirty="0"/>
          </a:p>
        </p:txBody>
      </p:sp>
    </p:spTree>
    <p:extLst>
      <p:ext uri="{BB962C8B-B14F-4D97-AF65-F5344CB8AC3E}">
        <p14:creationId xmlns:p14="http://schemas.microsoft.com/office/powerpoint/2010/main" val="257576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algn="ctr"/>
            <a:r>
              <a:rPr lang="en-US" b="1" dirty="0" smtClean="0">
                <a:latin typeface="+mn-lt"/>
              </a:rPr>
              <a:t>Intellectual </a:t>
            </a:r>
            <a:r>
              <a:rPr lang="en-US" b="1" smtClean="0">
                <a:latin typeface="+mn-lt"/>
              </a:rPr>
              <a:t>Property Protections</a:t>
            </a:r>
            <a:endParaRPr lang="en-US" b="1" dirty="0">
              <a:latin typeface="+mn-lt"/>
            </a:endParaRPr>
          </a:p>
        </p:txBody>
      </p:sp>
      <p:sp>
        <p:nvSpPr>
          <p:cNvPr id="3" name="Content Placeholder 2"/>
          <p:cNvSpPr>
            <a:spLocks noGrp="1"/>
          </p:cNvSpPr>
          <p:nvPr>
            <p:ph idx="1"/>
          </p:nvPr>
        </p:nvSpPr>
        <p:spPr/>
        <p:txBody>
          <a:bodyPr>
            <a:normAutofit/>
          </a:bodyPr>
          <a:lstStyle/>
          <a:p>
            <a:r>
              <a:rPr lang="en-US" b="1" dirty="0" smtClean="0"/>
              <a:t>Copyright </a:t>
            </a:r>
            <a:r>
              <a:rPr lang="en-US" dirty="0" smtClean="0"/>
              <a:t>protects expressive works.</a:t>
            </a:r>
          </a:p>
          <a:p>
            <a:endParaRPr lang="en-US" sz="1800" dirty="0" smtClean="0"/>
          </a:p>
          <a:p>
            <a:r>
              <a:rPr lang="en-US" b="1" dirty="0"/>
              <a:t>Trademark</a:t>
            </a:r>
            <a:r>
              <a:rPr lang="en-US" dirty="0"/>
              <a:t> protects symbol used to designate the origin of a good or service used in commerce.</a:t>
            </a:r>
          </a:p>
          <a:p>
            <a:endParaRPr lang="en-US" sz="1800" dirty="0" smtClean="0"/>
          </a:p>
          <a:p>
            <a:r>
              <a:rPr lang="en-US" b="1" dirty="0" smtClean="0"/>
              <a:t>Patent</a:t>
            </a:r>
            <a:r>
              <a:rPr lang="en-US" dirty="0" smtClean="0"/>
              <a:t> protects processes, machines, inventions, manufacturing methods, and their improvements.</a:t>
            </a:r>
          </a:p>
          <a:p>
            <a:endParaRPr lang="en-US" sz="1800" dirty="0" smtClean="0"/>
          </a:p>
          <a:p>
            <a:r>
              <a:rPr lang="en-US" b="1" dirty="0" smtClean="0"/>
              <a:t>Trade secret </a:t>
            </a:r>
            <a:r>
              <a:rPr lang="en-US" dirty="0" smtClean="0"/>
              <a:t>protects information that derives value from not being known, e.g., a secret recipe. </a:t>
            </a:r>
            <a:endParaRPr lang="en-US" dirty="0"/>
          </a:p>
        </p:txBody>
      </p:sp>
    </p:spTree>
    <p:extLst>
      <p:ext uri="{BB962C8B-B14F-4D97-AF65-F5344CB8AC3E}">
        <p14:creationId xmlns:p14="http://schemas.microsoft.com/office/powerpoint/2010/main" val="302085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175"/>
            <a:ext cx="10515600" cy="1325563"/>
          </a:xfrm>
        </p:spPr>
        <p:txBody>
          <a:bodyPr/>
          <a:lstStyle/>
          <a:p>
            <a:pPr algn="ctr"/>
            <a:r>
              <a:rPr lang="en-US" b="1" dirty="0" smtClean="0">
                <a:latin typeface="+mn-lt"/>
              </a:rPr>
              <a:t>What does copyright protect?</a:t>
            </a:r>
            <a:endParaRPr lang="en-US" b="1" dirty="0">
              <a:latin typeface="+mn-lt"/>
            </a:endParaRPr>
          </a:p>
        </p:txBody>
      </p:sp>
      <p:sp>
        <p:nvSpPr>
          <p:cNvPr id="3" name="Content Placeholder 2"/>
          <p:cNvSpPr>
            <a:spLocks noGrp="1"/>
          </p:cNvSpPr>
          <p:nvPr>
            <p:ph idx="1"/>
          </p:nvPr>
        </p:nvSpPr>
        <p:spPr>
          <a:xfrm>
            <a:off x="838200" y="1573967"/>
            <a:ext cx="10515600" cy="4602996"/>
          </a:xfrm>
        </p:spPr>
        <p:txBody>
          <a:bodyPr>
            <a:normAutofit fontScale="92500" lnSpcReduction="10000"/>
          </a:bodyPr>
          <a:lstStyle/>
          <a:p>
            <a:pPr marL="0" indent="0" algn="just">
              <a:buNone/>
            </a:pPr>
            <a:r>
              <a:rPr lang="en-US" dirty="0" smtClean="0"/>
              <a:t>Copyright</a:t>
            </a:r>
            <a:r>
              <a:rPr lang="en-US" b="1" dirty="0" smtClean="0"/>
              <a:t> </a:t>
            </a:r>
            <a:r>
              <a:rPr lang="en-US" dirty="0" smtClean="0"/>
              <a:t>protects original works of expression with more than a “modicum of creativity” that are fixed in a tangible medium of expression.  These include (17 U.S.C. §102):</a:t>
            </a:r>
            <a:endParaRPr lang="en-US" dirty="0"/>
          </a:p>
          <a:p>
            <a:pPr algn="just"/>
            <a:r>
              <a:rPr lang="en-US" dirty="0" smtClean="0"/>
              <a:t>literary works</a:t>
            </a:r>
            <a:endParaRPr lang="en-US" dirty="0"/>
          </a:p>
          <a:p>
            <a:pPr algn="just"/>
            <a:r>
              <a:rPr lang="en-US" dirty="0" smtClean="0"/>
              <a:t>musical </a:t>
            </a:r>
            <a:r>
              <a:rPr lang="en-US" dirty="0"/>
              <a:t>works, </a:t>
            </a:r>
            <a:r>
              <a:rPr lang="en-US" dirty="0" smtClean="0"/>
              <a:t>including </a:t>
            </a:r>
            <a:r>
              <a:rPr lang="en-US" dirty="0"/>
              <a:t>accompanying </a:t>
            </a:r>
            <a:r>
              <a:rPr lang="en-US" dirty="0" smtClean="0"/>
              <a:t>words</a:t>
            </a:r>
            <a:endParaRPr lang="en-US" dirty="0"/>
          </a:p>
          <a:p>
            <a:pPr algn="just"/>
            <a:r>
              <a:rPr lang="en-US" dirty="0" smtClean="0"/>
              <a:t>dramatic </a:t>
            </a:r>
            <a:r>
              <a:rPr lang="en-US" dirty="0"/>
              <a:t>works, </a:t>
            </a:r>
            <a:r>
              <a:rPr lang="en-US" dirty="0" smtClean="0"/>
              <a:t>including </a:t>
            </a:r>
            <a:r>
              <a:rPr lang="en-US" dirty="0"/>
              <a:t>accompanying </a:t>
            </a:r>
            <a:r>
              <a:rPr lang="en-US" dirty="0" smtClean="0"/>
              <a:t>music</a:t>
            </a:r>
            <a:endParaRPr lang="en-US" dirty="0"/>
          </a:p>
          <a:p>
            <a:pPr algn="just"/>
            <a:r>
              <a:rPr lang="en-US" dirty="0" smtClean="0"/>
              <a:t>pantomimes </a:t>
            </a:r>
            <a:r>
              <a:rPr lang="en-US" dirty="0"/>
              <a:t>and choreographic </a:t>
            </a:r>
            <a:r>
              <a:rPr lang="en-US" dirty="0" smtClean="0"/>
              <a:t>works</a:t>
            </a:r>
            <a:endParaRPr lang="en-US" dirty="0"/>
          </a:p>
          <a:p>
            <a:pPr algn="just"/>
            <a:r>
              <a:rPr lang="en-US" dirty="0" smtClean="0"/>
              <a:t>pictorial</a:t>
            </a:r>
            <a:r>
              <a:rPr lang="en-US" dirty="0"/>
              <a:t>, graphic, and sculptural </a:t>
            </a:r>
            <a:r>
              <a:rPr lang="en-US" dirty="0" smtClean="0"/>
              <a:t>works</a:t>
            </a:r>
            <a:endParaRPr lang="en-US" dirty="0"/>
          </a:p>
          <a:p>
            <a:pPr algn="just"/>
            <a:r>
              <a:rPr lang="en-US" dirty="0" smtClean="0"/>
              <a:t>motion </a:t>
            </a:r>
            <a:r>
              <a:rPr lang="en-US" dirty="0"/>
              <a:t>pictures and other audiovisual </a:t>
            </a:r>
            <a:r>
              <a:rPr lang="en-US" dirty="0" smtClean="0"/>
              <a:t>works</a:t>
            </a:r>
            <a:endParaRPr lang="en-US" dirty="0"/>
          </a:p>
          <a:p>
            <a:pPr algn="just"/>
            <a:r>
              <a:rPr lang="en-US" dirty="0" smtClean="0"/>
              <a:t>sound recordings</a:t>
            </a:r>
            <a:endParaRPr lang="en-US" dirty="0"/>
          </a:p>
          <a:p>
            <a:pPr algn="just"/>
            <a:r>
              <a:rPr lang="en-US" dirty="0" smtClean="0"/>
              <a:t>architectural works</a:t>
            </a:r>
            <a:endParaRPr lang="en-US" dirty="0"/>
          </a:p>
          <a:p>
            <a:pPr marL="0" indent="0">
              <a:buNone/>
            </a:pPr>
            <a:endParaRPr lang="en-US" dirty="0">
              <a:solidFill>
                <a:srgbClr val="FF0000"/>
              </a:solidFill>
            </a:endParaRPr>
          </a:p>
        </p:txBody>
      </p:sp>
    </p:spTree>
    <p:extLst>
      <p:ext uri="{BB962C8B-B14F-4D97-AF65-F5344CB8AC3E}">
        <p14:creationId xmlns:p14="http://schemas.microsoft.com/office/powerpoint/2010/main" val="1259772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n-lt"/>
              </a:rPr>
              <a:t>What is not protected by copyright?</a:t>
            </a:r>
            <a:endParaRPr lang="en-US" b="1" dirty="0">
              <a:latin typeface="+mn-lt"/>
            </a:endParaRPr>
          </a:p>
        </p:txBody>
      </p:sp>
      <p:sp>
        <p:nvSpPr>
          <p:cNvPr id="3" name="Content Placeholder 2"/>
          <p:cNvSpPr>
            <a:spLocks noGrp="1"/>
          </p:cNvSpPr>
          <p:nvPr>
            <p:ph idx="1"/>
          </p:nvPr>
        </p:nvSpPr>
        <p:spPr/>
        <p:txBody>
          <a:bodyPr/>
          <a:lstStyle/>
          <a:p>
            <a:r>
              <a:rPr lang="en-US" dirty="0" smtClean="0"/>
              <a:t>Facts</a:t>
            </a:r>
          </a:p>
          <a:p>
            <a:r>
              <a:rPr lang="en-US" dirty="0" smtClean="0"/>
              <a:t>Ideas</a:t>
            </a:r>
          </a:p>
          <a:p>
            <a:r>
              <a:rPr lang="en-US" dirty="0" smtClean="0"/>
              <a:t>Discoveries</a:t>
            </a:r>
          </a:p>
          <a:p>
            <a:r>
              <a:rPr lang="en-US" dirty="0" smtClean="0"/>
              <a:t>Systems </a:t>
            </a:r>
            <a:r>
              <a:rPr lang="en-US" dirty="0"/>
              <a:t>and processes </a:t>
            </a:r>
            <a:endParaRPr lang="en-US" dirty="0" smtClean="0"/>
          </a:p>
          <a:p>
            <a:r>
              <a:rPr lang="en-US" dirty="0" smtClean="0"/>
              <a:t>Works in the public domain</a:t>
            </a:r>
          </a:p>
          <a:p>
            <a:r>
              <a:rPr lang="en-US" dirty="0" smtClean="0"/>
              <a:t>Useful articles</a:t>
            </a:r>
          </a:p>
          <a:p>
            <a:r>
              <a:rPr lang="en-US" dirty="0" smtClean="0"/>
              <a:t>Short titles</a:t>
            </a:r>
          </a:p>
          <a:p>
            <a:r>
              <a:rPr lang="en-US" dirty="0" smtClean="0"/>
              <a:t>Works by the US federal government</a:t>
            </a:r>
            <a:endParaRPr lang="en-US" dirty="0"/>
          </a:p>
        </p:txBody>
      </p:sp>
    </p:spTree>
    <p:extLst>
      <p:ext uri="{BB962C8B-B14F-4D97-AF65-F5344CB8AC3E}">
        <p14:creationId xmlns:p14="http://schemas.microsoft.com/office/powerpoint/2010/main" val="2368735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2420</Words>
  <Application>Microsoft Office PowerPoint</Application>
  <PresentationFormat>Widescreen</PresentationFormat>
  <Paragraphs>305</Paragraphs>
  <Slides>31</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Remix as Resistance and Discourse  John Vallier</vt:lpstr>
      <vt:lpstr>Agenda</vt:lpstr>
      <vt:lpstr>CAUTION!</vt:lpstr>
      <vt:lpstr>Castle Howard Lake by alh1 is licensed under CC BY NC ND. </vt:lpstr>
      <vt:lpstr>Cars by Philippe Put is licensed under CC BY NC.</vt:lpstr>
      <vt:lpstr>PowerPoint Presentation</vt:lpstr>
      <vt:lpstr>Intellectual Property Protections</vt:lpstr>
      <vt:lpstr>What does copyright protect?</vt:lpstr>
      <vt:lpstr>What is not protected by copyright?</vt:lpstr>
      <vt:lpstr>Is this protected by copyright? </vt:lpstr>
      <vt:lpstr>Is this protected by copyright? </vt:lpstr>
      <vt:lpstr>How long does copyright last?  </vt:lpstr>
      <vt:lpstr>How do you secure a valid ©? </vt:lpstr>
      <vt:lpstr>Asparagus by Pat Kight is licensed under CC BY NC ND.</vt:lpstr>
      <vt:lpstr>A copyright owner “has the exclusive rights to do and to authorize any of the following” (17 USC §106): </vt:lpstr>
      <vt:lpstr>Is this a photographer’s exclusive right? </vt:lpstr>
      <vt:lpstr>Is this a photographer’s exclusive right? </vt:lpstr>
      <vt:lpstr>Is it a photographer’s exclusive right to alter his photo, put it on tee shirts, and sell them? </vt:lpstr>
      <vt:lpstr>What if you want to use a work but you do not own its copyright?  </vt:lpstr>
      <vt:lpstr>What if you want to use a work but you do not own its copyright?  </vt:lpstr>
      <vt:lpstr>PowerPoint Presentation</vt:lpstr>
      <vt:lpstr>17 USC §107  Limitations on exclusive rights: Fair use </vt:lpstr>
      <vt:lpstr>Substantiality   Nature   Amount   Purpose   Effect on market</vt:lpstr>
      <vt:lpstr>Fair Use Trueisms</vt:lpstr>
      <vt:lpstr>Tools!</vt:lpstr>
      <vt:lpstr>Rogers  v.  Koons</vt:lpstr>
      <vt:lpstr>Campbell v. Acuff-Rose Music, Inc. </vt:lpstr>
      <vt:lpstr>Blanch v. Koons</vt:lpstr>
      <vt:lpstr>What is a license?</vt:lpstr>
      <vt:lpstr>Summary</vt:lpstr>
      <vt:lpstr>Thank you!</vt:lpstr>
    </vt:vector>
  </TitlesOfParts>
  <Company>University of Washington Libraries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Remix as Resistance and Discourse  John Valier</dc:title>
  <dc:creator>mfakouri</dc:creator>
  <cp:lastModifiedBy>Rochelle P. Lundy</cp:lastModifiedBy>
  <cp:revision>63</cp:revision>
  <dcterms:created xsi:type="dcterms:W3CDTF">2018-01-09T23:10:08Z</dcterms:created>
  <dcterms:modified xsi:type="dcterms:W3CDTF">2018-01-20T02:09:45Z</dcterms:modified>
</cp:coreProperties>
</file>