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67" r:id="rId4"/>
    <p:sldId id="266" r:id="rId5"/>
    <p:sldId id="262" r:id="rId6"/>
    <p:sldId id="265" r:id="rId7"/>
    <p:sldId id="263"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2E62"/>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2" autoAdjust="0"/>
    <p:restoredTop sz="94660"/>
  </p:normalViewPr>
  <p:slideViewPr>
    <p:cSldViewPr snapToGrid="0">
      <p:cViewPr>
        <p:scale>
          <a:sx n="50" d="100"/>
          <a:sy n="50" d="100"/>
        </p:scale>
        <p:origin x="1890" y="12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D4C229-563E-4BD1-A4C4-248F39FC07FA}" type="datetimeFigureOut">
              <a:rPr lang="en-US" smtClean="0"/>
              <a:t>2/21/2018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B47471-F2DE-4153-B9D5-394F75762AA4}" type="slidenum">
              <a:rPr lang="en-US" smtClean="0"/>
              <a:t>‹#›</a:t>
            </a:fld>
            <a:endParaRPr lang="en-US"/>
          </a:p>
        </p:txBody>
      </p:sp>
    </p:spTree>
    <p:extLst>
      <p:ext uri="{BB962C8B-B14F-4D97-AF65-F5344CB8AC3E}">
        <p14:creationId xmlns:p14="http://schemas.microsoft.com/office/powerpoint/2010/main" val="2312363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Single work but plural concept.  We should say </a:t>
            </a:r>
            <a:r>
              <a:rPr lang="en-US" i="1" dirty="0" smtClean="0"/>
              <a:t>copyrights. </a:t>
            </a:r>
          </a:p>
          <a:p>
            <a:endParaRPr lang="en-US" dirty="0" smtClean="0"/>
          </a:p>
          <a:p>
            <a:r>
              <a:rPr lang="en-US" dirty="0" smtClean="0"/>
              <a:t>What</a:t>
            </a:r>
            <a:r>
              <a:rPr lang="en-US" baseline="0" dirty="0" smtClean="0"/>
              <a:t> do these rights have in common? Why would we protect these things? </a:t>
            </a:r>
          </a:p>
          <a:p>
            <a:r>
              <a:rPr lang="en-US" baseline="0" dirty="0" smtClean="0"/>
              <a:t>They are ways to monetize creative works. Also publicize works. </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64A99AE-C15A-4405-A94F-1EE2CE5F7E60}" type="slidenum">
              <a:rPr lang="en-US" smtClean="0"/>
              <a:t>3</a:t>
            </a:fld>
            <a:endParaRPr lang="en-US"/>
          </a:p>
        </p:txBody>
      </p:sp>
    </p:spTree>
    <p:extLst>
      <p:ext uri="{BB962C8B-B14F-4D97-AF65-F5344CB8AC3E}">
        <p14:creationId xmlns:p14="http://schemas.microsoft.com/office/powerpoint/2010/main" val="35831136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Educational</a:t>
            </a:r>
            <a:r>
              <a:rPr lang="en-US" baseline="0" dirty="0" smtClean="0"/>
              <a:t> uses are examples of favored purposes of use.  Purpose is one of four factors. </a:t>
            </a:r>
            <a:endParaRPr lang="en-US" dirty="0"/>
          </a:p>
        </p:txBody>
      </p:sp>
      <p:sp>
        <p:nvSpPr>
          <p:cNvPr id="4" name="Slide Number Placeholder 3"/>
          <p:cNvSpPr>
            <a:spLocks noGrp="1"/>
          </p:cNvSpPr>
          <p:nvPr>
            <p:ph type="sldNum" sz="quarter" idx="10"/>
          </p:nvPr>
        </p:nvSpPr>
        <p:spPr/>
        <p:txBody>
          <a:bodyPr/>
          <a:lstStyle/>
          <a:p>
            <a:fld id="{064A99AE-C15A-4405-A94F-1EE2CE5F7E60}" type="slidenum">
              <a:rPr lang="en-US" smtClean="0"/>
              <a:t>4</a:t>
            </a:fld>
            <a:endParaRPr lang="en-US"/>
          </a:p>
        </p:txBody>
      </p:sp>
    </p:spTree>
    <p:extLst>
      <p:ext uri="{BB962C8B-B14F-4D97-AF65-F5344CB8AC3E}">
        <p14:creationId xmlns:p14="http://schemas.microsoft.com/office/powerpoint/2010/main" val="949012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296474F-5FB6-4180-9095-3EF84B4B35CF}" type="datetimeFigureOut">
              <a:rPr lang="en-US" smtClean="0"/>
              <a:t>2/21/2018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D4F1A8-1304-4BFC-AE60-811017D9DD0C}" type="slidenum">
              <a:rPr lang="en-US" smtClean="0"/>
              <a:t>‹#›</a:t>
            </a:fld>
            <a:endParaRPr lang="en-US"/>
          </a:p>
        </p:txBody>
      </p:sp>
    </p:spTree>
    <p:extLst>
      <p:ext uri="{BB962C8B-B14F-4D97-AF65-F5344CB8AC3E}">
        <p14:creationId xmlns:p14="http://schemas.microsoft.com/office/powerpoint/2010/main" val="2291509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96474F-5FB6-4180-9095-3EF84B4B35CF}" type="datetimeFigureOut">
              <a:rPr lang="en-US" smtClean="0"/>
              <a:t>2/21/2018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D4F1A8-1304-4BFC-AE60-811017D9DD0C}" type="slidenum">
              <a:rPr lang="en-US" smtClean="0"/>
              <a:t>‹#›</a:t>
            </a:fld>
            <a:endParaRPr lang="en-US"/>
          </a:p>
        </p:txBody>
      </p:sp>
    </p:spTree>
    <p:extLst>
      <p:ext uri="{BB962C8B-B14F-4D97-AF65-F5344CB8AC3E}">
        <p14:creationId xmlns:p14="http://schemas.microsoft.com/office/powerpoint/2010/main" val="1984263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96474F-5FB6-4180-9095-3EF84B4B35CF}" type="datetimeFigureOut">
              <a:rPr lang="en-US" smtClean="0"/>
              <a:t>2/21/2018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D4F1A8-1304-4BFC-AE60-811017D9DD0C}" type="slidenum">
              <a:rPr lang="en-US" smtClean="0"/>
              <a:t>‹#›</a:t>
            </a:fld>
            <a:endParaRPr lang="en-US"/>
          </a:p>
        </p:txBody>
      </p:sp>
    </p:spTree>
    <p:extLst>
      <p:ext uri="{BB962C8B-B14F-4D97-AF65-F5344CB8AC3E}">
        <p14:creationId xmlns:p14="http://schemas.microsoft.com/office/powerpoint/2010/main" val="2515081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96474F-5FB6-4180-9095-3EF84B4B35CF}" type="datetimeFigureOut">
              <a:rPr lang="en-US" smtClean="0"/>
              <a:t>2/21/2018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D4F1A8-1304-4BFC-AE60-811017D9DD0C}" type="slidenum">
              <a:rPr lang="en-US" smtClean="0"/>
              <a:t>‹#›</a:t>
            </a:fld>
            <a:endParaRPr lang="en-US"/>
          </a:p>
        </p:txBody>
      </p:sp>
    </p:spTree>
    <p:extLst>
      <p:ext uri="{BB962C8B-B14F-4D97-AF65-F5344CB8AC3E}">
        <p14:creationId xmlns:p14="http://schemas.microsoft.com/office/powerpoint/2010/main" val="2264570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96474F-5FB6-4180-9095-3EF84B4B35CF}" type="datetimeFigureOut">
              <a:rPr lang="en-US" smtClean="0"/>
              <a:t>2/21/2018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D4F1A8-1304-4BFC-AE60-811017D9DD0C}" type="slidenum">
              <a:rPr lang="en-US" smtClean="0"/>
              <a:t>‹#›</a:t>
            </a:fld>
            <a:endParaRPr lang="en-US"/>
          </a:p>
        </p:txBody>
      </p:sp>
    </p:spTree>
    <p:extLst>
      <p:ext uri="{BB962C8B-B14F-4D97-AF65-F5344CB8AC3E}">
        <p14:creationId xmlns:p14="http://schemas.microsoft.com/office/powerpoint/2010/main" val="2474575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296474F-5FB6-4180-9095-3EF84B4B35CF}" type="datetimeFigureOut">
              <a:rPr lang="en-US" smtClean="0"/>
              <a:t>2/21/2018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D4F1A8-1304-4BFC-AE60-811017D9DD0C}" type="slidenum">
              <a:rPr lang="en-US" smtClean="0"/>
              <a:t>‹#›</a:t>
            </a:fld>
            <a:endParaRPr lang="en-US"/>
          </a:p>
        </p:txBody>
      </p:sp>
    </p:spTree>
    <p:extLst>
      <p:ext uri="{BB962C8B-B14F-4D97-AF65-F5344CB8AC3E}">
        <p14:creationId xmlns:p14="http://schemas.microsoft.com/office/powerpoint/2010/main" val="3881120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296474F-5FB6-4180-9095-3EF84B4B35CF}" type="datetimeFigureOut">
              <a:rPr lang="en-US" smtClean="0"/>
              <a:t>2/21/2018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D4F1A8-1304-4BFC-AE60-811017D9DD0C}" type="slidenum">
              <a:rPr lang="en-US" smtClean="0"/>
              <a:t>‹#›</a:t>
            </a:fld>
            <a:endParaRPr lang="en-US"/>
          </a:p>
        </p:txBody>
      </p:sp>
    </p:spTree>
    <p:extLst>
      <p:ext uri="{BB962C8B-B14F-4D97-AF65-F5344CB8AC3E}">
        <p14:creationId xmlns:p14="http://schemas.microsoft.com/office/powerpoint/2010/main" val="273528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296474F-5FB6-4180-9095-3EF84B4B35CF}" type="datetimeFigureOut">
              <a:rPr lang="en-US" smtClean="0"/>
              <a:t>2/21/2018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D4F1A8-1304-4BFC-AE60-811017D9DD0C}" type="slidenum">
              <a:rPr lang="en-US" smtClean="0"/>
              <a:t>‹#›</a:t>
            </a:fld>
            <a:endParaRPr lang="en-US"/>
          </a:p>
        </p:txBody>
      </p:sp>
    </p:spTree>
    <p:extLst>
      <p:ext uri="{BB962C8B-B14F-4D97-AF65-F5344CB8AC3E}">
        <p14:creationId xmlns:p14="http://schemas.microsoft.com/office/powerpoint/2010/main" val="509256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96474F-5FB6-4180-9095-3EF84B4B35CF}" type="datetimeFigureOut">
              <a:rPr lang="en-US" smtClean="0"/>
              <a:t>2/21/2018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D4F1A8-1304-4BFC-AE60-811017D9DD0C}" type="slidenum">
              <a:rPr lang="en-US" smtClean="0"/>
              <a:t>‹#›</a:t>
            </a:fld>
            <a:endParaRPr lang="en-US"/>
          </a:p>
        </p:txBody>
      </p:sp>
    </p:spTree>
    <p:extLst>
      <p:ext uri="{BB962C8B-B14F-4D97-AF65-F5344CB8AC3E}">
        <p14:creationId xmlns:p14="http://schemas.microsoft.com/office/powerpoint/2010/main" val="1891253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96474F-5FB6-4180-9095-3EF84B4B35CF}" type="datetimeFigureOut">
              <a:rPr lang="en-US" smtClean="0"/>
              <a:t>2/21/2018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D4F1A8-1304-4BFC-AE60-811017D9DD0C}" type="slidenum">
              <a:rPr lang="en-US" smtClean="0"/>
              <a:t>‹#›</a:t>
            </a:fld>
            <a:endParaRPr lang="en-US"/>
          </a:p>
        </p:txBody>
      </p:sp>
    </p:spTree>
    <p:extLst>
      <p:ext uri="{BB962C8B-B14F-4D97-AF65-F5344CB8AC3E}">
        <p14:creationId xmlns:p14="http://schemas.microsoft.com/office/powerpoint/2010/main" val="1403220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96474F-5FB6-4180-9095-3EF84B4B35CF}" type="datetimeFigureOut">
              <a:rPr lang="en-US" smtClean="0"/>
              <a:t>2/21/2018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D4F1A8-1304-4BFC-AE60-811017D9DD0C}" type="slidenum">
              <a:rPr lang="en-US" smtClean="0"/>
              <a:t>‹#›</a:t>
            </a:fld>
            <a:endParaRPr lang="en-US"/>
          </a:p>
        </p:txBody>
      </p:sp>
    </p:spTree>
    <p:extLst>
      <p:ext uri="{BB962C8B-B14F-4D97-AF65-F5344CB8AC3E}">
        <p14:creationId xmlns:p14="http://schemas.microsoft.com/office/powerpoint/2010/main" val="3816585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96474F-5FB6-4180-9095-3EF84B4B35CF}" type="datetimeFigureOut">
              <a:rPr lang="en-US" smtClean="0"/>
              <a:t>2/21/2018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D4F1A8-1304-4BFC-AE60-811017D9DD0C}" type="slidenum">
              <a:rPr lang="en-US" smtClean="0"/>
              <a:t>‹#›</a:t>
            </a:fld>
            <a:endParaRPr lang="en-US"/>
          </a:p>
        </p:txBody>
      </p:sp>
    </p:spTree>
    <p:extLst>
      <p:ext uri="{BB962C8B-B14F-4D97-AF65-F5344CB8AC3E}">
        <p14:creationId xmlns:p14="http://schemas.microsoft.com/office/powerpoint/2010/main" val="8211219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tveyes.com/"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42955"/>
            <a:ext cx="9144000" cy="2909888"/>
          </a:xfrm>
        </p:spPr>
        <p:txBody>
          <a:bodyPr>
            <a:normAutofit/>
          </a:bodyPr>
          <a:lstStyle/>
          <a:p>
            <a:r>
              <a:rPr lang="en-US" sz="5400" b="1" dirty="0" smtClean="0"/>
              <a:t>YOU BE THE JUDGE!</a:t>
            </a:r>
            <a:br>
              <a:rPr lang="en-US" sz="5400" b="1" dirty="0" smtClean="0"/>
            </a:br>
            <a:r>
              <a:rPr lang="en-US" sz="5400" b="1" dirty="0" smtClean="0"/>
              <a:t/>
            </a:r>
            <a:br>
              <a:rPr lang="en-US" sz="5400" b="1" dirty="0" smtClean="0"/>
            </a:br>
            <a:r>
              <a:rPr lang="en-US" sz="5400" b="1" dirty="0" smtClean="0"/>
              <a:t>A Fair Use Workshop</a:t>
            </a:r>
            <a:endParaRPr lang="en-US" sz="5400" b="1" dirty="0"/>
          </a:p>
        </p:txBody>
      </p:sp>
      <p:sp>
        <p:nvSpPr>
          <p:cNvPr id="3" name="Subtitle 2"/>
          <p:cNvSpPr>
            <a:spLocks noGrp="1"/>
          </p:cNvSpPr>
          <p:nvPr>
            <p:ph type="subTitle" idx="1"/>
          </p:nvPr>
        </p:nvSpPr>
        <p:spPr>
          <a:xfrm>
            <a:off x="1524000" y="4359278"/>
            <a:ext cx="9144000" cy="1655762"/>
          </a:xfrm>
        </p:spPr>
        <p:txBody>
          <a:bodyPr>
            <a:normAutofit lnSpcReduction="10000"/>
          </a:bodyPr>
          <a:lstStyle/>
          <a:p>
            <a:r>
              <a:rPr lang="en-US" dirty="0" smtClean="0"/>
              <a:t>Rochelle Lundy </a:t>
            </a:r>
          </a:p>
          <a:p>
            <a:r>
              <a:rPr lang="en-US" dirty="0" smtClean="0"/>
              <a:t>&amp; </a:t>
            </a:r>
          </a:p>
          <a:p>
            <a:r>
              <a:rPr lang="en-US" dirty="0" smtClean="0"/>
              <a:t>Maryam </a:t>
            </a:r>
            <a:r>
              <a:rPr lang="en-US" dirty="0" err="1" smtClean="0"/>
              <a:t>Fakouri</a:t>
            </a:r>
            <a:endParaRPr lang="en-US" dirty="0" smtClean="0"/>
          </a:p>
          <a:p>
            <a:r>
              <a:rPr lang="en-US" dirty="0" smtClean="0"/>
              <a:t>March 1, 2018</a:t>
            </a:r>
            <a:endParaRPr lang="en-US" dirty="0"/>
          </a:p>
        </p:txBody>
      </p:sp>
    </p:spTree>
    <p:extLst>
      <p:ext uri="{BB962C8B-B14F-4D97-AF65-F5344CB8AC3E}">
        <p14:creationId xmlns:p14="http://schemas.microsoft.com/office/powerpoint/2010/main" val="931514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2" y="279398"/>
            <a:ext cx="10515600" cy="820738"/>
          </a:xfrm>
        </p:spPr>
        <p:txBody>
          <a:bodyPr/>
          <a:lstStyle/>
          <a:p>
            <a:pPr algn="ctr"/>
            <a:r>
              <a:rPr lang="en-US" b="1" dirty="0" smtClean="0">
                <a:solidFill>
                  <a:srgbClr val="922E62"/>
                </a:solidFill>
              </a:rPr>
              <a:t>Happy Fair Use Week!</a:t>
            </a:r>
            <a:endParaRPr lang="en-US" b="1" dirty="0">
              <a:solidFill>
                <a:srgbClr val="922E62"/>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37930" y="1068375"/>
            <a:ext cx="6720416" cy="5040312"/>
          </a:xfrm>
        </p:spPr>
      </p:pic>
      <p:sp>
        <p:nvSpPr>
          <p:cNvPr id="5" name="TextBox 4"/>
          <p:cNvSpPr txBox="1"/>
          <p:nvPr/>
        </p:nvSpPr>
        <p:spPr>
          <a:xfrm>
            <a:off x="2786070" y="6108687"/>
            <a:ext cx="6872276" cy="523220"/>
          </a:xfrm>
          <a:prstGeom prst="rect">
            <a:avLst/>
          </a:prstGeom>
          <a:noFill/>
        </p:spPr>
        <p:txBody>
          <a:bodyPr wrap="square" rtlCol="0">
            <a:spAutoFit/>
          </a:bodyPr>
          <a:lstStyle/>
          <a:p>
            <a:pPr algn="just"/>
            <a:r>
              <a:rPr lang="en-US" sz="1400" dirty="0" smtClean="0"/>
              <a:t>The fans cheering for Duran </a:t>
            </a:r>
            <a:r>
              <a:rPr lang="en-US" sz="1400" dirty="0" err="1" smtClean="0"/>
              <a:t>Duran</a:t>
            </a:r>
            <a:r>
              <a:rPr lang="en-US" sz="1400" dirty="0" smtClean="0"/>
              <a:t> at the Apollo, NYC by Andreas </a:t>
            </a:r>
            <a:r>
              <a:rPr lang="en-US" sz="1400" dirty="0" err="1" smtClean="0"/>
              <a:t>Komodromos</a:t>
            </a:r>
            <a:r>
              <a:rPr lang="en-US" sz="1400" dirty="0" smtClean="0"/>
              <a:t> is licensed under CC BY NC. </a:t>
            </a:r>
            <a:endParaRPr lang="en-US" sz="1400" dirty="0"/>
          </a:p>
        </p:txBody>
      </p:sp>
    </p:spTree>
    <p:extLst>
      <p:ext uri="{BB962C8B-B14F-4D97-AF65-F5344CB8AC3E}">
        <p14:creationId xmlns:p14="http://schemas.microsoft.com/office/powerpoint/2010/main" val="1268409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9667" y="609814"/>
            <a:ext cx="11437494" cy="1325563"/>
          </a:xfrm>
        </p:spPr>
        <p:txBody>
          <a:bodyPr>
            <a:normAutofit fontScale="90000"/>
          </a:bodyPr>
          <a:lstStyle/>
          <a:p>
            <a:r>
              <a:rPr lang="en-US" b="1" dirty="0">
                <a:latin typeface="+mn-lt"/>
              </a:rPr>
              <a:t>A</a:t>
            </a:r>
            <a:r>
              <a:rPr lang="en-US" b="1" dirty="0" smtClean="0">
                <a:latin typeface="+mn-lt"/>
              </a:rPr>
              <a:t> copyright owner “has the exclusive rights to do and to authorize any of the following” (17 USC §106): </a:t>
            </a:r>
            <a:endParaRPr lang="en-US" b="1" dirty="0">
              <a:latin typeface="+mn-lt"/>
            </a:endParaRPr>
          </a:p>
        </p:txBody>
      </p:sp>
      <p:sp>
        <p:nvSpPr>
          <p:cNvPr id="3" name="Content Placeholder 2"/>
          <p:cNvSpPr>
            <a:spLocks noGrp="1"/>
          </p:cNvSpPr>
          <p:nvPr>
            <p:ph idx="1"/>
          </p:nvPr>
        </p:nvSpPr>
        <p:spPr>
          <a:xfrm>
            <a:off x="838200" y="2261733"/>
            <a:ext cx="10515600" cy="4110932"/>
          </a:xfrm>
        </p:spPr>
        <p:txBody>
          <a:bodyPr>
            <a:normAutofit/>
          </a:bodyPr>
          <a:lstStyle/>
          <a:p>
            <a:pPr marL="0" indent="0">
              <a:buNone/>
            </a:pPr>
            <a:r>
              <a:rPr lang="en-US" sz="3200" dirty="0" smtClean="0">
                <a:latin typeface="Calibri"/>
              </a:rPr>
              <a:t>• </a:t>
            </a:r>
            <a:r>
              <a:rPr lang="en-US" sz="3200" dirty="0" smtClean="0"/>
              <a:t>Reproduce a work</a:t>
            </a:r>
          </a:p>
          <a:p>
            <a:pPr marL="0" indent="0">
              <a:buNone/>
            </a:pPr>
            <a:r>
              <a:rPr lang="en-US" sz="3200" dirty="0"/>
              <a:t>• </a:t>
            </a:r>
            <a:r>
              <a:rPr lang="en-US" sz="3200" dirty="0" smtClean="0"/>
              <a:t>Prepare a derivative work</a:t>
            </a:r>
          </a:p>
          <a:p>
            <a:pPr marL="0" indent="0">
              <a:buNone/>
            </a:pPr>
            <a:r>
              <a:rPr lang="en-US" sz="3200" dirty="0"/>
              <a:t>• </a:t>
            </a:r>
            <a:r>
              <a:rPr lang="en-US" sz="3200" dirty="0" smtClean="0"/>
              <a:t>Publicly distribute a work</a:t>
            </a:r>
          </a:p>
          <a:p>
            <a:pPr marL="0" indent="0">
              <a:buNone/>
            </a:pPr>
            <a:r>
              <a:rPr lang="en-US" sz="3200" dirty="0"/>
              <a:t>• </a:t>
            </a:r>
            <a:r>
              <a:rPr lang="en-US" sz="3200" dirty="0" smtClean="0"/>
              <a:t>Publicly display a work</a:t>
            </a:r>
          </a:p>
          <a:p>
            <a:pPr marL="0" indent="0">
              <a:buNone/>
            </a:pPr>
            <a:r>
              <a:rPr lang="en-US" sz="3200" dirty="0"/>
              <a:t>• </a:t>
            </a:r>
            <a:r>
              <a:rPr lang="en-US" sz="3200" dirty="0" smtClean="0"/>
              <a:t>Publicly perform a work</a:t>
            </a:r>
          </a:p>
          <a:p>
            <a:pPr marL="0" indent="0">
              <a:buNone/>
            </a:pPr>
            <a:r>
              <a:rPr lang="en-US" sz="3200" dirty="0"/>
              <a:t>• </a:t>
            </a:r>
            <a:r>
              <a:rPr lang="en-US" sz="3200" dirty="0" smtClean="0"/>
              <a:t>In the case of sound recordings, to perform the work publicly via digital audio transmission</a:t>
            </a:r>
          </a:p>
        </p:txBody>
      </p:sp>
    </p:spTree>
    <p:extLst>
      <p:ext uri="{BB962C8B-B14F-4D97-AF65-F5344CB8AC3E}">
        <p14:creationId xmlns:p14="http://schemas.microsoft.com/office/powerpoint/2010/main" val="16849037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4499" y="469508"/>
            <a:ext cx="10643016" cy="868362"/>
          </a:xfrm>
        </p:spPr>
        <p:txBody>
          <a:bodyPr>
            <a:noAutofit/>
          </a:bodyPr>
          <a:lstStyle/>
          <a:p>
            <a:r>
              <a:rPr lang="en-US" sz="3600" b="1" dirty="0" smtClean="0">
                <a:latin typeface="+mn-lt"/>
              </a:rPr>
              <a:t>17 USC §107  Limitations </a:t>
            </a:r>
            <a:r>
              <a:rPr lang="en-US" sz="3600" b="1" dirty="0">
                <a:latin typeface="+mn-lt"/>
              </a:rPr>
              <a:t>on exclusive rights: Fair use</a:t>
            </a:r>
            <a:br>
              <a:rPr lang="en-US" sz="3600" b="1" dirty="0">
                <a:latin typeface="+mn-lt"/>
              </a:rPr>
            </a:br>
            <a:endParaRPr lang="en-US" sz="3600" b="1" dirty="0">
              <a:latin typeface="+mn-lt"/>
            </a:endParaRPr>
          </a:p>
        </p:txBody>
      </p:sp>
      <p:sp>
        <p:nvSpPr>
          <p:cNvPr id="3" name="Content Placeholder 2"/>
          <p:cNvSpPr>
            <a:spLocks noGrp="1"/>
          </p:cNvSpPr>
          <p:nvPr>
            <p:ph idx="1"/>
          </p:nvPr>
        </p:nvSpPr>
        <p:spPr>
          <a:xfrm>
            <a:off x="764499" y="1337870"/>
            <a:ext cx="10118359" cy="5125390"/>
          </a:xfrm>
        </p:spPr>
        <p:txBody>
          <a:bodyPr>
            <a:noAutofit/>
          </a:bodyPr>
          <a:lstStyle/>
          <a:p>
            <a:pPr marL="0" indent="0" algn="just">
              <a:buNone/>
            </a:pPr>
            <a:r>
              <a:rPr lang="en-US" sz="2400" dirty="0" smtClean="0"/>
              <a:t>[</a:t>
            </a:r>
            <a:r>
              <a:rPr lang="en-US" sz="2400" dirty="0"/>
              <a:t>F]air use of a copyrighted work . . . for purposes such as criticism, comment, news reporting, teaching . . .  scholarship, or research, is not an infringement of copyright</a:t>
            </a:r>
            <a:r>
              <a:rPr lang="en-US" sz="2400" dirty="0" smtClean="0"/>
              <a:t>.  </a:t>
            </a:r>
            <a:r>
              <a:rPr lang="en-US" sz="2400" dirty="0"/>
              <a:t>In determining . . . fair use the factors to be considered shall include— </a:t>
            </a:r>
          </a:p>
          <a:p>
            <a:pPr marL="0" indent="0" algn="just">
              <a:buNone/>
            </a:pPr>
            <a:endParaRPr lang="en-US" sz="2400" dirty="0"/>
          </a:p>
          <a:p>
            <a:pPr marL="0" indent="0" algn="just">
              <a:buNone/>
            </a:pPr>
            <a:r>
              <a:rPr lang="en-US" sz="2400" dirty="0"/>
              <a:t>(1) the </a:t>
            </a:r>
            <a:r>
              <a:rPr lang="en-US" sz="2400" b="1" dirty="0"/>
              <a:t>purpose and character of the use</a:t>
            </a:r>
            <a:r>
              <a:rPr lang="en-US" sz="2400" b="1" dirty="0">
                <a:solidFill>
                  <a:schemeClr val="tx1">
                    <a:lumMod val="85000"/>
                    <a:lumOff val="15000"/>
                  </a:schemeClr>
                </a:solidFill>
              </a:rPr>
              <a:t>, </a:t>
            </a:r>
            <a:r>
              <a:rPr lang="en-US" sz="2400" dirty="0">
                <a:solidFill>
                  <a:schemeClr val="tx1">
                    <a:lumMod val="85000"/>
                    <a:lumOff val="15000"/>
                  </a:schemeClr>
                </a:solidFill>
              </a:rPr>
              <a:t>including whether such use is of a commercial nature or is for nonprofit educational purposes;</a:t>
            </a:r>
          </a:p>
          <a:p>
            <a:pPr marL="0" indent="0" algn="just">
              <a:buNone/>
            </a:pPr>
            <a:r>
              <a:rPr lang="en-US" sz="2400" dirty="0"/>
              <a:t>(2) the </a:t>
            </a:r>
            <a:r>
              <a:rPr lang="en-US" sz="2400" b="1" dirty="0"/>
              <a:t>nature of the copyrighted work</a:t>
            </a:r>
            <a:r>
              <a:rPr lang="en-US" sz="2400" dirty="0"/>
              <a:t>;</a:t>
            </a:r>
          </a:p>
          <a:p>
            <a:pPr marL="0" indent="0" algn="just">
              <a:buNone/>
            </a:pPr>
            <a:r>
              <a:rPr lang="en-US" sz="2400" dirty="0"/>
              <a:t>(3) the </a:t>
            </a:r>
            <a:r>
              <a:rPr lang="en-US" sz="2400" b="1" dirty="0"/>
              <a:t>amount and substantiality </a:t>
            </a:r>
            <a:r>
              <a:rPr lang="en-US" sz="2400" dirty="0"/>
              <a:t>of the portion used in relation to the copyrighted work as a whole; and</a:t>
            </a:r>
          </a:p>
          <a:p>
            <a:pPr marL="0" indent="0" algn="just">
              <a:buNone/>
            </a:pPr>
            <a:r>
              <a:rPr lang="en-US" sz="2400" dirty="0"/>
              <a:t>(4) the </a:t>
            </a:r>
            <a:r>
              <a:rPr lang="en-US" sz="2400" b="1" dirty="0"/>
              <a:t>effect</a:t>
            </a:r>
            <a:r>
              <a:rPr lang="en-US" sz="2400" dirty="0"/>
              <a:t> of the use upon the potential market for or value of the copyrighted work.</a:t>
            </a:r>
          </a:p>
          <a:p>
            <a:pPr marL="0" indent="0" algn="just">
              <a:buNone/>
            </a:pPr>
            <a:endParaRPr lang="en-US" sz="2400" dirty="0"/>
          </a:p>
          <a:p>
            <a:pPr marL="0" indent="0" algn="just">
              <a:buNone/>
            </a:pPr>
            <a:endParaRPr lang="en-US" sz="2200" dirty="0"/>
          </a:p>
          <a:p>
            <a:pPr marL="0" indent="0" algn="just">
              <a:buNone/>
            </a:pPr>
            <a:endParaRPr lang="en-US" sz="2200" dirty="0"/>
          </a:p>
        </p:txBody>
      </p:sp>
    </p:spTree>
    <p:extLst>
      <p:ext uri="{BB962C8B-B14F-4D97-AF65-F5344CB8AC3E}">
        <p14:creationId xmlns:p14="http://schemas.microsoft.com/office/powerpoint/2010/main" val="34335613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8696"/>
          </a:xfrm>
        </p:spPr>
        <p:txBody>
          <a:bodyPr/>
          <a:lstStyle/>
          <a:p>
            <a:pPr algn="ctr"/>
            <a:r>
              <a:rPr lang="en-US" b="1" dirty="0" smtClean="0"/>
              <a:t>Wright v. Warner Books, Inc. </a:t>
            </a:r>
            <a:endParaRPr lang="en-US" b="1"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82134" y="1535108"/>
            <a:ext cx="2931427" cy="4351338"/>
          </a:xfrm>
        </p:spPr>
      </p:pic>
      <p:sp>
        <p:nvSpPr>
          <p:cNvPr id="5" name="TextBox 4"/>
          <p:cNvSpPr txBox="1"/>
          <p:nvPr/>
        </p:nvSpPr>
        <p:spPr>
          <a:xfrm>
            <a:off x="396409" y="5829296"/>
            <a:ext cx="3565992" cy="830997"/>
          </a:xfrm>
          <a:prstGeom prst="rect">
            <a:avLst/>
          </a:prstGeom>
          <a:noFill/>
        </p:spPr>
        <p:txBody>
          <a:bodyPr wrap="square" rtlCol="0">
            <a:spAutoFit/>
          </a:bodyPr>
          <a:lstStyle/>
          <a:p>
            <a:r>
              <a:rPr lang="en-US" sz="1200" dirty="0" smtClean="0"/>
              <a:t>Native Son by Richard Wright 1938 book cover. Retrieved Feb. 21, 2018 from http://200.hc.com/timeline/1938-harper-brothers-publishes-richard-wrights-debut-story-collection/</a:t>
            </a:r>
            <a:endParaRPr lang="en-US" sz="1200" dirty="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34319" t="-1918" r="35460" b="12501"/>
          <a:stretch/>
        </p:blipFill>
        <p:spPr>
          <a:xfrm>
            <a:off x="9701231" y="1328734"/>
            <a:ext cx="2143125" cy="3328988"/>
          </a:xfrm>
          <a:prstGeom prst="rect">
            <a:avLst/>
          </a:prstGeom>
        </p:spPr>
      </p:pic>
      <p:sp>
        <p:nvSpPr>
          <p:cNvPr id="7" name="TextBox 6"/>
          <p:cNvSpPr txBox="1"/>
          <p:nvPr/>
        </p:nvSpPr>
        <p:spPr>
          <a:xfrm>
            <a:off x="9629794" y="4614858"/>
            <a:ext cx="2357445" cy="276999"/>
          </a:xfrm>
          <a:prstGeom prst="rect">
            <a:avLst/>
          </a:prstGeom>
          <a:noFill/>
        </p:spPr>
        <p:txBody>
          <a:bodyPr wrap="square" rtlCol="0">
            <a:spAutoFit/>
          </a:bodyPr>
          <a:lstStyle/>
          <a:p>
            <a:r>
              <a:rPr lang="en-US" sz="1200" dirty="0" smtClean="0"/>
              <a:t>Photo from Amazon.com</a:t>
            </a:r>
            <a:endParaRPr lang="en-US" sz="1200" dirty="0"/>
          </a:p>
        </p:txBody>
      </p:sp>
      <p:sp>
        <p:nvSpPr>
          <p:cNvPr id="9" name="TextBox 8"/>
          <p:cNvSpPr txBox="1"/>
          <p:nvPr/>
        </p:nvSpPr>
        <p:spPr>
          <a:xfrm>
            <a:off x="5848352" y="5124447"/>
            <a:ext cx="3328988" cy="276999"/>
          </a:xfrm>
          <a:prstGeom prst="rect">
            <a:avLst/>
          </a:prstGeom>
          <a:noFill/>
        </p:spPr>
        <p:txBody>
          <a:bodyPr wrap="square" rtlCol="0">
            <a:spAutoFit/>
          </a:bodyPr>
          <a:lstStyle/>
          <a:p>
            <a:r>
              <a:rPr lang="en-US" sz="1200" dirty="0" smtClean="0"/>
              <a:t>Letter by K P is licensed under CC BY. </a:t>
            </a:r>
            <a:endParaRPr lang="en-US" sz="1200" dirty="0"/>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4257" y="1128709"/>
            <a:ext cx="6096000" cy="1914525"/>
          </a:xfrm>
          <a:prstGeom prst="rect">
            <a:avLst/>
          </a:prstGeom>
        </p:spPr>
      </p:pic>
      <p:sp>
        <p:nvSpPr>
          <p:cNvPr id="11" name="TextBox 10"/>
          <p:cNvSpPr txBox="1"/>
          <p:nvPr/>
        </p:nvSpPr>
        <p:spPr>
          <a:xfrm>
            <a:off x="6000752" y="3024197"/>
            <a:ext cx="3543305" cy="461665"/>
          </a:xfrm>
          <a:prstGeom prst="rect">
            <a:avLst/>
          </a:prstGeom>
          <a:noFill/>
        </p:spPr>
        <p:txBody>
          <a:bodyPr wrap="square" rtlCol="0">
            <a:spAutoFit/>
          </a:bodyPr>
          <a:lstStyle/>
          <a:p>
            <a:r>
              <a:rPr lang="en-US" sz="1200" dirty="0" smtClean="0"/>
              <a:t>Yale University Old Campus by Angelo Mercado is licensed under CC BY NC ND. </a:t>
            </a:r>
            <a:endParaRPr lang="en-US" sz="1200" dirty="0"/>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52874" y="2643202"/>
            <a:ext cx="1828802" cy="272828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175690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70265"/>
          </a:xfrm>
        </p:spPr>
        <p:txBody>
          <a:bodyPr/>
          <a:lstStyle/>
          <a:p>
            <a:pPr algn="ctr"/>
            <a:r>
              <a:rPr lang="en-US" b="1" dirty="0" smtClean="0"/>
              <a:t>Gaylord v. United States</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15085" y="1676512"/>
            <a:ext cx="5246332" cy="2666885"/>
          </a:xfrm>
        </p:spPr>
      </p:pic>
      <p:sp>
        <p:nvSpPr>
          <p:cNvPr id="5" name="TextBox 4"/>
          <p:cNvSpPr txBox="1"/>
          <p:nvPr/>
        </p:nvSpPr>
        <p:spPr>
          <a:xfrm>
            <a:off x="2871788" y="5395754"/>
            <a:ext cx="6300787" cy="369332"/>
          </a:xfrm>
          <a:prstGeom prst="rect">
            <a:avLst/>
          </a:prstGeom>
          <a:noFill/>
        </p:spPr>
        <p:txBody>
          <a:bodyPr wrap="square" rtlCol="0">
            <a:spAutoFit/>
          </a:bodyPr>
          <a:lstStyle/>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217629377"/>
              </p:ext>
            </p:extLst>
          </p:nvPr>
        </p:nvGraphicFramePr>
        <p:xfrm>
          <a:off x="838200" y="3809846"/>
          <a:ext cx="165100" cy="331470"/>
        </p:xfrm>
        <a:graphic>
          <a:graphicData uri="http://schemas.openxmlformats.org/drawingml/2006/table">
            <a:tbl>
              <a:tblPr/>
              <a:tblGrid>
                <a:gridCol w="82550"/>
                <a:gridCol w="82550"/>
              </a:tblGrid>
              <a:tr h="162080">
                <a:tc>
                  <a:txBody>
                    <a:bodyPr/>
                    <a:lstStyle/>
                    <a:p>
                      <a:endParaRPr lang="en-US" dirty="0"/>
                    </a:p>
                  </a:txBody>
                  <a:tcPr marL="28575" marR="28575" marT="28575" marB="28575">
                    <a:lnL>
                      <a:noFill/>
                    </a:lnL>
                    <a:lnR>
                      <a:noFill/>
                    </a:lnR>
                    <a:lnT>
                      <a:noFill/>
                    </a:lnT>
                    <a:lnB>
                      <a:noFill/>
                    </a:lnB>
                  </a:tcPr>
                </a:tc>
                <a:tc>
                  <a:txBody>
                    <a:bodyPr/>
                    <a:lstStyle/>
                    <a:p>
                      <a:endParaRPr lang="en-US" dirty="0"/>
                    </a:p>
                  </a:txBody>
                  <a:tcPr marL="28575" marR="28575" marT="28575" marB="28575">
                    <a:lnL>
                      <a:noFill/>
                    </a:lnL>
                    <a:lnR>
                      <a:noFill/>
                    </a:lnR>
                    <a:lnT>
                      <a:noFill/>
                    </a:lnT>
                    <a:lnB>
                      <a:noFill/>
                    </a:lnB>
                  </a:tcPr>
                </a:tc>
              </a:tr>
            </a:tbl>
          </a:graphicData>
        </a:graphic>
      </p:graphicFrame>
      <p:sp>
        <p:nvSpPr>
          <p:cNvPr id="8" name="TextBox 7"/>
          <p:cNvSpPr txBox="1"/>
          <p:nvPr/>
        </p:nvSpPr>
        <p:spPr>
          <a:xfrm>
            <a:off x="6443661" y="4329101"/>
            <a:ext cx="5246332" cy="954107"/>
          </a:xfrm>
          <a:prstGeom prst="rect">
            <a:avLst/>
          </a:prstGeom>
          <a:noFill/>
        </p:spPr>
        <p:txBody>
          <a:bodyPr wrap="square" rtlCol="0">
            <a:spAutoFit/>
          </a:bodyPr>
          <a:lstStyle/>
          <a:p>
            <a:pPr algn="just"/>
            <a:r>
              <a:rPr lang="en-US" sz="1400" dirty="0" smtClean="0"/>
              <a:t>Deputy Defense Secretary Paul Wolfowitz spoke at the July 27, 2003, Postal Service dedication of the Korean War Veterans Memorial stamp on the National Mall.  Photo by Rudy Williams. Retrieved Feb. 21, 2018 from US Department of Defense Archive. </a:t>
            </a:r>
            <a:endParaRPr lang="en-US" sz="1400"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4954" y="1657367"/>
            <a:ext cx="5526556" cy="3686169"/>
          </a:xfrm>
          <a:prstGeom prst="rect">
            <a:avLst/>
          </a:prstGeom>
        </p:spPr>
      </p:pic>
      <p:sp>
        <p:nvSpPr>
          <p:cNvPr id="7" name="TextBox 6"/>
          <p:cNvSpPr txBox="1"/>
          <p:nvPr/>
        </p:nvSpPr>
        <p:spPr>
          <a:xfrm>
            <a:off x="469243" y="5329260"/>
            <a:ext cx="5526556" cy="523220"/>
          </a:xfrm>
          <a:prstGeom prst="rect">
            <a:avLst/>
          </a:prstGeom>
          <a:noFill/>
        </p:spPr>
        <p:txBody>
          <a:bodyPr wrap="square" rtlCol="0">
            <a:spAutoFit/>
          </a:bodyPr>
          <a:lstStyle/>
          <a:p>
            <a:pPr algn="just"/>
            <a:r>
              <a:rPr lang="en-US" sz="1400" dirty="0" smtClean="0"/>
              <a:t>A soldier leads his men through the snow at the Korean War Memorial by Jason Vines is licensed under CC BY NC. </a:t>
            </a:r>
            <a:endParaRPr lang="en-US" sz="1400" dirty="0"/>
          </a:p>
        </p:txBody>
      </p:sp>
    </p:spTree>
    <p:extLst>
      <p:ext uri="{BB962C8B-B14F-4D97-AF65-F5344CB8AC3E}">
        <p14:creationId xmlns:p14="http://schemas.microsoft.com/office/powerpoint/2010/main" val="4018944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8259" y="2208217"/>
            <a:ext cx="4891088" cy="1325563"/>
          </a:xfrm>
        </p:spPr>
        <p:txBody>
          <a:bodyPr/>
          <a:lstStyle/>
          <a:p>
            <a:r>
              <a:rPr lang="en-US" b="1" dirty="0" smtClean="0"/>
              <a:t>Fox News Network </a:t>
            </a:r>
            <a:br>
              <a:rPr lang="en-US" b="1" dirty="0" smtClean="0"/>
            </a:br>
            <a:r>
              <a:rPr lang="en-US" b="1" dirty="0" smtClean="0"/>
              <a:t>v. </a:t>
            </a:r>
            <a:r>
              <a:rPr lang="en-US" b="1" dirty="0" err="1" smtClean="0"/>
              <a:t>TVEyes</a:t>
            </a:r>
            <a:endParaRPr lang="en-US" b="1" dirty="0"/>
          </a:p>
        </p:txBody>
      </p:sp>
      <p:pic>
        <p:nvPicPr>
          <p:cNvPr id="4" name="Content Placeholder 3"/>
          <p:cNvPicPr>
            <a:picLocks noGrp="1" noChangeAspect="1"/>
          </p:cNvPicPr>
          <p:nvPr>
            <p:ph idx="1"/>
          </p:nvPr>
        </p:nvPicPr>
        <p:blipFill>
          <a:blip r:embed="rId2"/>
          <a:stretch>
            <a:fillRect/>
          </a:stretch>
        </p:blipFill>
        <p:spPr>
          <a:xfrm>
            <a:off x="6129347" y="250111"/>
            <a:ext cx="5012061" cy="61983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Box 4"/>
          <p:cNvSpPr txBox="1"/>
          <p:nvPr/>
        </p:nvSpPr>
        <p:spPr>
          <a:xfrm>
            <a:off x="742950" y="5114925"/>
            <a:ext cx="5157788" cy="646331"/>
          </a:xfrm>
          <a:prstGeom prst="rect">
            <a:avLst/>
          </a:prstGeom>
          <a:noFill/>
        </p:spPr>
        <p:txBody>
          <a:bodyPr wrap="square" rtlCol="0">
            <a:spAutoFit/>
          </a:bodyPr>
          <a:lstStyle/>
          <a:p>
            <a:r>
              <a:rPr lang="en-US" dirty="0" err="1" smtClean="0"/>
              <a:t>TVEyes</a:t>
            </a:r>
            <a:r>
              <a:rPr lang="en-US" dirty="0" smtClean="0"/>
              <a:t> homepage. Retrieved Feb. 21, 2018 from </a:t>
            </a:r>
            <a:r>
              <a:rPr lang="en-US" dirty="0" smtClean="0">
                <a:hlinkClick r:id="rId3"/>
              </a:rPr>
              <a:t>www.tveyes.com</a:t>
            </a:r>
            <a:r>
              <a:rPr lang="en-US" dirty="0" smtClean="0"/>
              <a:t>. </a:t>
            </a:r>
            <a:endParaRPr lang="en-US" dirty="0"/>
          </a:p>
        </p:txBody>
      </p:sp>
    </p:spTree>
    <p:extLst>
      <p:ext uri="{BB962C8B-B14F-4D97-AF65-F5344CB8AC3E}">
        <p14:creationId xmlns:p14="http://schemas.microsoft.com/office/powerpoint/2010/main" val="2906470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0025"/>
            <a:ext cx="10515600" cy="1325563"/>
          </a:xfrm>
        </p:spPr>
        <p:txBody>
          <a:bodyPr/>
          <a:lstStyle/>
          <a:p>
            <a:pPr algn="ctr"/>
            <a:r>
              <a:rPr lang="en-US" b="1" dirty="0" smtClean="0"/>
              <a:t>Thank you!</a:t>
            </a:r>
            <a:endParaRPr lang="en-US" b="1" dirty="0"/>
          </a:p>
        </p:txBody>
      </p:sp>
    </p:spTree>
    <p:extLst>
      <p:ext uri="{BB962C8B-B14F-4D97-AF65-F5344CB8AC3E}">
        <p14:creationId xmlns:p14="http://schemas.microsoft.com/office/powerpoint/2010/main" val="1747956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TotalTime>
  <Words>373</Words>
  <Application>Microsoft Office PowerPoint</Application>
  <PresentationFormat>Widescreen</PresentationFormat>
  <Paragraphs>41</Paragraphs>
  <Slides>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YOU BE THE JUDGE!  A Fair Use Workshop</vt:lpstr>
      <vt:lpstr>Happy Fair Use Week!</vt:lpstr>
      <vt:lpstr>A copyright owner “has the exclusive rights to do and to authorize any of the following” (17 USC §106): </vt:lpstr>
      <vt:lpstr>17 USC §107  Limitations on exclusive rights: Fair use </vt:lpstr>
      <vt:lpstr>Wright v. Warner Books, Inc. </vt:lpstr>
      <vt:lpstr>Gaylord v. United States</vt:lpstr>
      <vt:lpstr>Fox News Network  v. TVEyes</vt:lpstr>
      <vt:lpstr>Thank you!</vt:lpstr>
    </vt:vector>
  </TitlesOfParts>
  <Company>University of Washington Libraries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 BE THE JUDGE  A Fair Use Workshop</dc:title>
  <dc:creator>mfakouri</dc:creator>
  <cp:lastModifiedBy>mfakouri</cp:lastModifiedBy>
  <cp:revision>12</cp:revision>
  <dcterms:created xsi:type="dcterms:W3CDTF">2018-02-21T20:51:57Z</dcterms:created>
  <dcterms:modified xsi:type="dcterms:W3CDTF">2018-02-21T22:13:40Z</dcterms:modified>
</cp:coreProperties>
</file>