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Corsiva"/>
      <p:regular r:id="rId19"/>
      <p:bold r:id="rId20"/>
      <p:italic r:id="rId21"/>
      <p:boldItalic r:id="rId22"/>
    </p:embeddedFont>
    <p:embeddedFont>
      <p:font typeface="Garamond"/>
      <p:regular r:id="rId23"/>
      <p:bold r:id="rId24"/>
      <p:italic r:id="rId25"/>
      <p:boldItalic r:id="rId26"/>
    </p:embeddedFon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siva-bold.fntdata"/><Relationship Id="rId22" Type="http://schemas.openxmlformats.org/officeDocument/2006/relationships/font" Target="fonts/Corsiva-boldItalic.fntdata"/><Relationship Id="rId21" Type="http://schemas.openxmlformats.org/officeDocument/2006/relationships/font" Target="fonts/Corsiva-italic.fntdata"/><Relationship Id="rId24" Type="http://schemas.openxmlformats.org/officeDocument/2006/relationships/font" Target="fonts/Garamond-bold.fntdata"/><Relationship Id="rId23" Type="http://schemas.openxmlformats.org/officeDocument/2006/relationships/font" Target="fonts/Garamon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Garamond-boldItalic.fntdata"/><Relationship Id="rId25" Type="http://schemas.openxmlformats.org/officeDocument/2006/relationships/font" Target="fonts/Garamond-italic.fntdata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Corsiva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Assembled a list of 16 potential datasets from across these sources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Variety of data types - tabular, text, geospatial - and file formats - CSV/TSV, Excel, PDF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Wide range of recycling-related subjects: participation rates, material volumes, material values, transfer station maps, pick-up schedules, provider locations, policies and guidance, energy savings, emissions avoided</a:t>
            </a:r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-US" sz="1200">
                <a:latin typeface="Century Gothic"/>
                <a:ea typeface="Century Gothic"/>
                <a:cs typeface="Century Gothic"/>
                <a:sym typeface="Century Gothic"/>
              </a:rPr>
              <a:t>Format Conversion</a:t>
            </a:r>
          </a:p>
          <a:p>
            <a:pPr indent="-304800" lvl="0" marL="457200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Datasets will be converted to preferred open, machine-readable formats (TSV and Plain Text) where conversion does not result in data loss </a:t>
            </a:r>
          </a:p>
          <a:p>
            <a:pPr indent="-304800" lvl="0" marL="4572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‘Locked’ tabular data will be extracted with Tabula when feasible and made available in separate, machine-readable files  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-US" sz="1200">
                <a:latin typeface="Century Gothic"/>
                <a:ea typeface="Century Gothic"/>
                <a:cs typeface="Century Gothic"/>
                <a:sym typeface="Century Gothic"/>
              </a:rPr>
              <a:t>File Naming</a:t>
            </a:r>
          </a:p>
          <a:p>
            <a:pPr indent="-304800" lvl="0" marL="457200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Filenames will be comprised of a series of descriptive elements and utilize standardized abbreviations: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Century Gothic"/>
              <a:buChar char="•"/>
            </a:pPr>
            <a:r>
              <a:rPr i="1" lang="en-US" sz="1200">
                <a:latin typeface="Century Gothic"/>
                <a:ea typeface="Century Gothic"/>
                <a:cs typeface="Century Gothic"/>
                <a:sym typeface="Century Gothic"/>
              </a:rPr>
              <a:t>ElectronicPoundsCollected_WA_2017-04</a:t>
            </a:r>
          </a:p>
          <a:p>
            <a:pPr indent="-304800" lvl="0" marL="4572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Specific guidance for naming of derivative files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-US" sz="1200">
                <a:latin typeface="Century Gothic"/>
                <a:ea typeface="Century Gothic"/>
                <a:cs typeface="Century Gothic"/>
                <a:sym typeface="Century Gothic"/>
              </a:rPr>
              <a:t>Normalization and Cleaning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entury Gothic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Standard data cleaning procedures will be applied to tabular datasets as appropriate, with particular attention paid to cleaning of tabular data converted from non-machine-readable formats   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Cleaning templates will be developed for repeated application to serially produced datasets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-US" sz="1200">
                <a:latin typeface="Century Gothic"/>
                <a:ea typeface="Century Gothic"/>
                <a:cs typeface="Century Gothic"/>
                <a:sym typeface="Century Gothic"/>
              </a:rPr>
              <a:t>Versioning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entury Gothic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Date of most recent alteration provided in </a:t>
            </a:r>
            <a:r>
              <a:rPr i="1" lang="en-US" sz="1200">
                <a:latin typeface="Century Gothic"/>
                <a:ea typeface="Century Gothic"/>
                <a:cs typeface="Century Gothic"/>
                <a:sym typeface="Century Gothic"/>
              </a:rPr>
              <a:t>dct:modified</a:t>
            </a: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 metadata field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Version history documentation will reflect describe conversion of file formats, data cleaning/normalization procedures applied, and substantive data updates  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i="1"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-US" sz="1200">
                <a:latin typeface="Century Gothic"/>
                <a:ea typeface="Century Gothic"/>
                <a:cs typeface="Century Gothic"/>
                <a:sym typeface="Century Gothic"/>
              </a:rPr>
              <a:t>Licensing considerations: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1) Repository mission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Facilitate reuse of recycling data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Centralize access to recycling data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2)  Inventory of relevant datasets </a:t>
            </a:r>
          </a:p>
          <a:p>
            <a:pPr indent="-165100" lvl="0" marL="228600" rtl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Licenses were difficult to locate and more varied and more restrictive than expected</a:t>
            </a:r>
          </a:p>
          <a:p>
            <a:pPr indent="-165100" lvl="0" marL="228600" rtl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Even open data portals often failed to supply licensing information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i="1"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i="1"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i="1" lang="en-US" sz="1200">
                <a:latin typeface="Century Gothic"/>
                <a:ea typeface="Century Gothic"/>
                <a:cs typeface="Century Gothic"/>
                <a:sym typeface="Century Gothic"/>
              </a:rPr>
              <a:t>Licensing policy: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5100" lvl="0" marL="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Requires that licensing and citation information accompany all datasets</a:t>
            </a:r>
          </a:p>
          <a:p>
            <a:pPr indent="-165100" lvl="0" marL="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Encourages openness but retains flexibility to accept datasets under more restrictive terms when it furthers repository mission of centralizing access:</a:t>
            </a:r>
          </a:p>
          <a:p>
            <a:pPr indent="-177800" lvl="1" marL="6858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Public Domain and equivalent dedications will be treated as default licensing option and applied unless another option is specifically requested</a:t>
            </a:r>
          </a:p>
          <a:p>
            <a:pPr indent="-177800" lvl="1" marL="6858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Requests for open licenses will be granted as a matter of course</a:t>
            </a:r>
          </a:p>
          <a:p>
            <a:pPr indent="-177800" lvl="1" marL="6858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Requests for licenses that limit reuse will be considered on a case-by-case basis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158750" lvl="0" marL="228600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i="1" lang="en-US" sz="1200">
                <a:latin typeface="Century Gothic"/>
                <a:ea typeface="Century Gothic"/>
                <a:cs typeface="Century Gothic"/>
                <a:sym typeface="Century Gothic"/>
              </a:rPr>
              <a:t>DCAT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Selected due to:</a:t>
            </a:r>
          </a:p>
          <a:p>
            <a:pPr indent="-304800" lvl="1" marL="9144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Frequency of application to public sector data</a:t>
            </a:r>
          </a:p>
          <a:p>
            <a:pPr indent="-304800" lvl="1" marL="9144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Compatibility with CKAN</a:t>
            </a:r>
          </a:p>
          <a:p>
            <a:pPr indent="-304800" lvl="1" marL="9144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Inclusion of flexible fields, such as </a:t>
            </a:r>
            <a:r>
              <a:rPr i="1" lang="en-US" sz="1200">
                <a:latin typeface="Century Gothic"/>
                <a:ea typeface="Century Gothic"/>
                <a:cs typeface="Century Gothic"/>
                <a:sym typeface="Century Gothic"/>
              </a:rPr>
              <a:t>dcat:theme</a:t>
            </a: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i="1" lang="en-US" sz="1200">
                <a:latin typeface="Century Gothic"/>
                <a:ea typeface="Century Gothic"/>
                <a:cs typeface="Century Gothic"/>
                <a:sym typeface="Century Gothic"/>
              </a:rPr>
              <a:t>dcat:keyword</a:t>
            </a: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, that can be easily adapted to convey recycling-specific information through controlled vocabularies</a:t>
            </a:r>
          </a:p>
          <a:p>
            <a:pPr indent="-304800" lvl="1" marL="9144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Coverage of anticipated metadata requirements</a:t>
            </a:r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i="1" lang="en-US" sz="1200">
                <a:latin typeface="Century Gothic"/>
                <a:ea typeface="Century Gothic"/>
                <a:cs typeface="Century Gothic"/>
                <a:sym typeface="Century Gothic"/>
              </a:rPr>
              <a:t>Establish and Prioritize Repository Goals</a:t>
            </a:r>
          </a:p>
          <a:p>
            <a:pPr indent="-165100" lvl="0" marL="2286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Repository goals acted as criteria by which we could evaluate design and policy options</a:t>
            </a:r>
          </a:p>
          <a:p>
            <a:pPr indent="-165100" lvl="0" marL="228600" rtl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Ordering goals by priority allowed us to see when compromising on ideal practices might be of value to our users 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i="1" lang="en-US" sz="1200">
                <a:latin typeface="Century Gothic"/>
                <a:ea typeface="Century Gothic"/>
                <a:cs typeface="Century Gothic"/>
                <a:sym typeface="Century Gothic"/>
              </a:rPr>
              <a:t>Inventory Relevant Data</a:t>
            </a:r>
          </a:p>
          <a:p>
            <a:pPr indent="-165100" lvl="0" marL="228600" rtl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Examining domain datasets provided insight into the feasibility of potential curation actions and yielded information that contradicted our assumptions  </a:t>
            </a:r>
          </a:p>
          <a:p>
            <a:pPr indent="-165100" lvl="0" marL="228600" rtl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Understanding the extent of relevant data that could be excluded from the repository as a result of policy decisions forced us to carefully consider trade-offs</a:t>
            </a:r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165100" lvl="0" marL="2286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Garamond"/>
              <a:buChar char="•"/>
            </a:pPr>
            <a:r>
              <a:rPr lang="en-US" sz="1200">
                <a:latin typeface="Garamond"/>
                <a:ea typeface="Garamond"/>
                <a:cs typeface="Garamond"/>
                <a:sym typeface="Garamond"/>
              </a:rPr>
              <a:t>Recycling has become a near-universal option across the United States, but the specifics of recycling programs vary significantly between states, counties and municipalities</a:t>
            </a:r>
          </a:p>
          <a:p>
            <a:pPr indent="-165100" lvl="0" marL="228600" rtl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Garamond"/>
              <a:buChar char="•"/>
            </a:pPr>
            <a:r>
              <a:rPr lang="en-US" sz="1200">
                <a:latin typeface="Garamond"/>
                <a:ea typeface="Garamond"/>
                <a:cs typeface="Garamond"/>
                <a:sym typeface="Garamond"/>
              </a:rPr>
              <a:t>There do not appear to be any resources that consolidate recycling-related data across jurisdictions, and recycling data is often spread across multiple government agencies, units and vendors even within individual jurisdictions</a:t>
            </a:r>
          </a:p>
          <a:p>
            <a:pPr indent="-165100" lvl="0" marL="228600" rtl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Garamond"/>
              <a:buChar char="•"/>
            </a:pPr>
            <a:r>
              <a:rPr lang="en-US" sz="1200">
                <a:latin typeface="Garamond"/>
                <a:ea typeface="Garamond"/>
                <a:cs typeface="Garamond"/>
                <a:sym typeface="Garamond"/>
              </a:rPr>
              <a:t> As a result, comparative assessments of recycling programs are notoriously difficult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177800" lvl="1" marL="685800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lang="en-US" sz="1200">
                <a:latin typeface="Garamond"/>
                <a:ea typeface="Garamond"/>
                <a:cs typeface="Garamond"/>
                <a:sym typeface="Garamond"/>
              </a:rPr>
              <a:t>Provide centralized access to Washington recycling-related data originating at municipal, county and state levels</a:t>
            </a:r>
          </a:p>
          <a:p>
            <a:pPr indent="-177800" lvl="1" marL="685800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lang="en-US" sz="1200">
                <a:latin typeface="Garamond"/>
                <a:ea typeface="Garamond"/>
                <a:cs typeface="Garamond"/>
                <a:sym typeface="Garamond"/>
              </a:rPr>
              <a:t>Facilitate research and comparison of recycling programs and policies through curation that improves the machine-readability and interoperability of recycling-related datasets </a:t>
            </a:r>
          </a:p>
          <a:p>
            <a:pPr indent="-177800" lvl="1" marL="6858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Garamond"/>
              <a:buChar char="•"/>
            </a:pPr>
            <a:r>
              <a:rPr lang="en-US" sz="1200">
                <a:latin typeface="Garamond"/>
                <a:ea typeface="Garamond"/>
                <a:cs typeface="Garamond"/>
                <a:sym typeface="Garamond"/>
              </a:rPr>
              <a:t>Pilot a state-level recycling repository in order to assess challenges likely to confront recycling repositories launched on regional or national scales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Policy-makers and advocacy groups at municipal, county, state and federal levels</a:t>
            </a:r>
          </a:p>
          <a:p>
            <a:pPr lvl="0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-US" sz="1200">
                <a:latin typeface="Century Gothic"/>
                <a:ea typeface="Century Gothic"/>
                <a:cs typeface="Century Gothic"/>
                <a:sym typeface="Century Gothic"/>
              </a:rPr>
              <a:t>As a policy maker in Seattle, I want to find all the relevant data about recycling glass bottles so that I can make informed decisions about what to suggest for our city </a:t>
            </a:r>
          </a:p>
          <a:p>
            <a:pPr lvl="0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i="1" lang="en-US" sz="1200">
                <a:latin typeface="Century Gothic"/>
                <a:ea typeface="Century Gothic"/>
                <a:cs typeface="Century Gothic"/>
                <a:sym typeface="Century Gothic"/>
              </a:rPr>
              <a:t>→ </a:t>
            </a:r>
            <a:r>
              <a:rPr b="1" lang="en-US" sz="1200">
                <a:latin typeface="Century Gothic"/>
                <a:ea typeface="Century Gothic"/>
                <a:cs typeface="Century Gothic"/>
                <a:sym typeface="Century Gothic"/>
              </a:rPr>
              <a:t>Data about a </a:t>
            </a:r>
            <a:r>
              <a:rPr b="1" lang="en-US" sz="1200" u="sng">
                <a:latin typeface="Century Gothic"/>
                <a:ea typeface="Century Gothic"/>
                <a:cs typeface="Century Gothic"/>
                <a:sym typeface="Century Gothic"/>
              </a:rPr>
              <a:t>subject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Academics and researchers in environmental, urban planning, and public policy fields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-US" sz="1200">
                <a:latin typeface="Century Gothic"/>
                <a:ea typeface="Century Gothic"/>
                <a:cs typeface="Century Gothic"/>
                <a:sym typeface="Century Gothic"/>
              </a:rPr>
              <a:t>As a professor of urban planning specializing in green infrastructure, I want to examine how Seattle’s recycling participation rate has changed since 2010 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i="1" lang="en-US" sz="1200">
                <a:latin typeface="Century Gothic"/>
                <a:ea typeface="Century Gothic"/>
                <a:cs typeface="Century Gothic"/>
                <a:sym typeface="Century Gothic"/>
              </a:rPr>
              <a:t>→ </a:t>
            </a:r>
            <a:r>
              <a:rPr b="1" lang="en-US" sz="1200">
                <a:latin typeface="Century Gothic"/>
                <a:ea typeface="Century Gothic"/>
                <a:cs typeface="Century Gothic"/>
                <a:sym typeface="Century Gothic"/>
              </a:rPr>
              <a:t>Data about a </a:t>
            </a:r>
            <a:r>
              <a:rPr b="1" lang="en-US" sz="1200" u="sng">
                <a:latin typeface="Century Gothic"/>
                <a:ea typeface="Century Gothic"/>
                <a:cs typeface="Century Gothic"/>
                <a:sym typeface="Century Gothic"/>
              </a:rPr>
              <a:t>time period</a:t>
            </a:r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Educators, students, and interested members of the general public seeking recycling-related information</a:t>
            </a:r>
          </a:p>
          <a:p>
            <a:pPr lvl="0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-US" sz="1200">
                <a:latin typeface="Century Gothic"/>
                <a:ea typeface="Century Gothic"/>
                <a:cs typeface="Century Gothic"/>
                <a:sym typeface="Century Gothic"/>
              </a:rPr>
              <a:t>As someone who has recently moved from Portland to Seattle, I want to locate the closest transfer station to my new home that accepts dropoffs on weekends </a:t>
            </a:r>
          </a:p>
          <a:p>
            <a:pPr lvl="0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i="1" lang="en-US" sz="1200">
                <a:latin typeface="Century Gothic"/>
                <a:ea typeface="Century Gothic"/>
                <a:cs typeface="Century Gothic"/>
                <a:sym typeface="Century Gothic"/>
              </a:rPr>
              <a:t>→ </a:t>
            </a:r>
            <a:r>
              <a:rPr b="1" lang="en-US" sz="1200">
                <a:latin typeface="Century Gothic"/>
                <a:ea typeface="Century Gothic"/>
                <a:cs typeface="Century Gothic"/>
                <a:sym typeface="Century Gothic"/>
              </a:rPr>
              <a:t>Data about a </a:t>
            </a:r>
            <a:r>
              <a:rPr b="1" lang="en-US" sz="1200" u="sng">
                <a:latin typeface="Century Gothic"/>
                <a:ea typeface="Century Gothic"/>
                <a:cs typeface="Century Gothic"/>
                <a:sym typeface="Century Gothic"/>
              </a:rPr>
              <a:t>place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Corporate entities that provide recycling or waste management services, and entities that produce or rely on recycled materials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-US" sz="1200">
                <a:latin typeface="Century Gothic"/>
                <a:ea typeface="Century Gothic"/>
                <a:cs typeface="Century Gothic"/>
                <a:sym typeface="Century Gothic"/>
              </a:rPr>
              <a:t>As the CEO of a Spokane company accused of falsely claiming to use recycled materials, I want to find out who produced the dataset cited in the accusation and how that data was collected 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i="1" lang="en-US" sz="1200">
                <a:latin typeface="Century Gothic"/>
                <a:ea typeface="Century Gothic"/>
                <a:cs typeface="Century Gothic"/>
                <a:sym typeface="Century Gothic"/>
              </a:rPr>
              <a:t>→ </a:t>
            </a:r>
            <a:r>
              <a:rPr b="1" lang="en-US" sz="1200">
                <a:latin typeface="Century Gothic"/>
                <a:ea typeface="Century Gothic"/>
                <a:cs typeface="Century Gothic"/>
                <a:sym typeface="Century Gothic"/>
              </a:rPr>
              <a:t>Data compiled by a particular </a:t>
            </a:r>
            <a:r>
              <a:rPr b="1" lang="en-US" sz="1200" u="sng">
                <a:latin typeface="Century Gothic"/>
                <a:ea typeface="Century Gothic"/>
                <a:cs typeface="Century Gothic"/>
                <a:sym typeface="Century Gothic"/>
              </a:rPr>
              <a:t>author</a:t>
            </a:r>
            <a:r>
              <a:rPr b="1" lang="en-US" sz="1200"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b="1" lang="en-US" sz="1200" u="sng">
                <a:latin typeface="Century Gothic"/>
                <a:ea typeface="Century Gothic"/>
                <a:cs typeface="Century Gothic"/>
                <a:sym typeface="Century Gothic"/>
              </a:rPr>
              <a:t>collection method</a:t>
            </a:r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•"/>
            </a:pPr>
            <a:r>
              <a:rPr b="1" lang="en-US" sz="1200">
                <a:latin typeface="Century Gothic"/>
                <a:ea typeface="Century Gothic"/>
                <a:cs typeface="Century Gothic"/>
                <a:sym typeface="Century Gothic"/>
              </a:rPr>
              <a:t>Widely used </a:t>
            </a: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for civic data repositories and government open data portals</a:t>
            </a:r>
          </a:p>
          <a:p>
            <a:pPr indent="-304800" lvl="0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•"/>
            </a:pPr>
            <a:r>
              <a:rPr b="1" lang="en-US" sz="1200">
                <a:latin typeface="Century Gothic"/>
                <a:ea typeface="Century Gothic"/>
                <a:cs typeface="Century Gothic"/>
                <a:sym typeface="Century Gothic"/>
              </a:rPr>
              <a:t>Flexible metadata </a:t>
            </a: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and tagging features</a:t>
            </a:r>
          </a:p>
          <a:p>
            <a:pPr indent="-304800" lvl="0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•"/>
            </a:pPr>
            <a:r>
              <a:rPr b="1" lang="en-US" sz="1200">
                <a:latin typeface="Century Gothic"/>
                <a:ea typeface="Century Gothic"/>
                <a:cs typeface="Century Gothic"/>
                <a:sym typeface="Century Gothic"/>
              </a:rPr>
              <a:t>Open source</a:t>
            </a: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 nature promotes technical sustainability and facilitates customization</a:t>
            </a:r>
          </a:p>
          <a:p>
            <a:pPr indent="-304800" lvl="0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Offers </a:t>
            </a:r>
            <a:r>
              <a:rPr b="1" lang="en-US" sz="1200">
                <a:latin typeface="Century Gothic"/>
                <a:ea typeface="Century Gothic"/>
                <a:cs typeface="Century Gothic"/>
                <a:sym typeface="Century Gothic"/>
              </a:rPr>
              <a:t>interactive visualization tools, </a:t>
            </a: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including mapping interfaces</a:t>
            </a:r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i="1" lang="en-US" sz="1200">
                <a:latin typeface="Garamond"/>
                <a:ea typeface="Garamond"/>
                <a:cs typeface="Garamond"/>
                <a:sym typeface="Garamond"/>
              </a:rPr>
              <a:t>Submission Process</a:t>
            </a:r>
          </a:p>
          <a:p>
            <a:pPr indent="-165100" lvl="0" marL="2286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Garamond"/>
              <a:buChar char="•"/>
            </a:pPr>
            <a:r>
              <a:rPr lang="en-US" sz="1200">
                <a:latin typeface="Garamond"/>
                <a:ea typeface="Garamond"/>
                <a:cs typeface="Garamond"/>
                <a:sym typeface="Garamond"/>
              </a:rPr>
              <a:t>Submitters must propose a deposit by completing a structured form that requests information from which core metadata elements will be generated</a:t>
            </a:r>
          </a:p>
          <a:p>
            <a:pPr indent="-165100" lvl="0" marL="228600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lang="en-US" sz="1200">
                <a:latin typeface="Garamond"/>
                <a:ea typeface="Garamond"/>
                <a:cs typeface="Garamond"/>
                <a:sym typeface="Garamond"/>
              </a:rPr>
              <a:t>Datasets will be published only with approval of repository staff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Garamond"/>
              <a:ea typeface="Garamond"/>
              <a:cs typeface="Garamond"/>
              <a:sym typeface="Garamond"/>
            </a:endParaRP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i="1" lang="en-US" sz="1200">
                <a:latin typeface="Garamond"/>
                <a:ea typeface="Garamond"/>
                <a:cs typeface="Garamond"/>
                <a:sym typeface="Garamond"/>
              </a:rPr>
              <a:t>Content Criteria </a:t>
            </a:r>
          </a:p>
          <a:p>
            <a:pPr indent="-165100" lvl="0" marL="2286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Garamond"/>
              <a:buChar char="•"/>
            </a:pPr>
            <a:r>
              <a:rPr lang="en-US" sz="1200">
                <a:latin typeface="Garamond"/>
                <a:ea typeface="Garamond"/>
                <a:cs typeface="Garamond"/>
                <a:sym typeface="Garamond"/>
              </a:rPr>
              <a:t>All submissions must be datasets concerning recycling of any materials</a:t>
            </a:r>
          </a:p>
          <a:p>
            <a:pPr indent="-165100" lvl="0" marL="228600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lang="en-US" sz="1200">
                <a:latin typeface="Garamond"/>
                <a:ea typeface="Garamond"/>
                <a:cs typeface="Garamond"/>
                <a:sym typeface="Garamond"/>
              </a:rPr>
              <a:t>All submissions must pertain to Washington State, at the local, county or state level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Garamond"/>
              <a:ea typeface="Garamond"/>
              <a:cs typeface="Garamond"/>
              <a:sym typeface="Garamond"/>
            </a:endParaRP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i="1" lang="en-US" sz="1200">
                <a:latin typeface="Garamond"/>
                <a:ea typeface="Garamond"/>
                <a:cs typeface="Garamond"/>
                <a:sym typeface="Garamond"/>
              </a:rPr>
              <a:t>Format Criteria</a:t>
            </a:r>
          </a:p>
          <a:p>
            <a:pPr indent="-165100" lvl="0" marL="228600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Garamond"/>
              <a:buChar char="•"/>
            </a:pPr>
            <a:r>
              <a:rPr lang="en-US" sz="1200">
                <a:latin typeface="Garamond"/>
                <a:ea typeface="Garamond"/>
                <a:cs typeface="Garamond"/>
                <a:sym typeface="Garamond"/>
              </a:rPr>
              <a:t>No inherent limitations are placed on file format, but submission of non-proprietary, machine-readable formats is strongly encouraged</a:t>
            </a:r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i="1" lang="en-US" sz="1200">
                <a:latin typeface="Century Gothic"/>
                <a:ea typeface="Century Gothic"/>
                <a:cs typeface="Century Gothic"/>
                <a:sym typeface="Century Gothic"/>
              </a:rPr>
              <a:t>Preservation</a:t>
            </a:r>
          </a:p>
          <a:p>
            <a:pPr indent="-165100" lvl="0" marL="2286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Preservation support will vary with file format categories, following the IDEALS Resources and Information guidelines</a:t>
            </a:r>
          </a:p>
          <a:p>
            <a:pPr indent="-165100" lvl="0" marL="228600" rtl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Regular preservation actions include monitoring for file changes, format migration when necessary, in addition to other basic preservation practices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i="1" lang="en-US" sz="1200">
                <a:latin typeface="Century Gothic"/>
                <a:ea typeface="Century Gothic"/>
                <a:cs typeface="Century Gothic"/>
                <a:sym typeface="Century Gothic"/>
              </a:rPr>
              <a:t>Retention</a:t>
            </a:r>
          </a:p>
          <a:p>
            <a:pPr indent="-165100" lvl="0" marL="228600" rtl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Deposited datasets will be made publicly available online for a minimum period of 7 years, following which they will be archived in offline storage</a:t>
            </a:r>
          </a:p>
          <a:p>
            <a:pPr indent="-165100" lvl="0" marL="228600" rtl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User requests for adjustments to retention policies will be considered on a case-by-case basis</a:t>
            </a:r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04800" lvl="0" marL="4572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entury Gothic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Submissions will be acknowledged by display of an internally unique submission identifier and confirmed by email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entury Gothic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Persistent, universally unique identifiers will be obtained for datasets made publicly available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Authentication and virus scans will utilize CKAN’s basic authentication features and any necessary extensions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•"/>
            </a:pPr>
            <a:r>
              <a:rPr lang="en-US" sz="1200">
                <a:latin typeface="Century Gothic"/>
                <a:ea typeface="Century Gothic"/>
                <a:cs typeface="Century Gothic"/>
                <a:sym typeface="Century Gothic"/>
              </a:rPr>
              <a:t>Depositors must grant permission for the dataset to be distributed under the relevant license terms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•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Depositors must represent and warrant that:</a:t>
            </a:r>
          </a:p>
          <a:p>
            <a:pPr indent="-304800" lvl="2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They have authority to publish the dataset</a:t>
            </a:r>
          </a:p>
          <a:p>
            <a:pPr indent="-304800" lvl="2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Publication of the dataset will not infringe any intellectual property rights, privacy rights, or violate any employment or other contractual arrangements</a:t>
            </a:r>
          </a:p>
          <a:p>
            <a:pPr indent="-304800" lvl="2" marL="1371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dataset does not contain personally identifying information</a:t>
            </a:r>
          </a:p>
          <a:p>
            <a:pPr indent="-69850" lvl="0" marL="91440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Datasets will be reviewed for privacy- and sensitivity-related risks prior to acceptance and returned to depositors for revision if substantial redaction is required prior to publication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371600" y="3632201"/>
            <a:ext cx="9448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7909560" y="4314328"/>
            <a:ext cx="2910839" cy="374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371600" y="4323844"/>
            <a:ext cx="640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077200" y="143086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85777" y="4697360"/>
            <a:ext cx="10822033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681727" y="941438"/>
            <a:ext cx="10821840" cy="3478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5516714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79" name="Shape 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type="title"/>
          </p:nvPr>
        </p:nvSpPr>
        <p:spPr>
          <a:xfrm>
            <a:off x="685800" y="753531"/>
            <a:ext cx="10820400" cy="2802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024466" y="3649132"/>
            <a:ext cx="10130516" cy="999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7814452" y="38100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685800" y="379940"/>
            <a:ext cx="69914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6" name="Shape 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title"/>
          </p:nvPr>
        </p:nvSpPr>
        <p:spPr>
          <a:xfrm>
            <a:off x="1024466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303865" y="3365555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1024466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7814452" y="38100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685800" y="379940"/>
            <a:ext cx="69914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93" name="Shape 93"/>
          <p:cNvSpPr txBox="1"/>
          <p:nvPr/>
        </p:nvSpPr>
        <p:spPr>
          <a:xfrm>
            <a:off x="476250" y="93345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0984229" y="2701290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6" name="Shape 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type="title"/>
          </p:nvPr>
        </p:nvSpPr>
        <p:spPr>
          <a:xfrm>
            <a:off x="1024495" y="1124700"/>
            <a:ext cx="10146185" cy="25118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024466" y="3648314"/>
            <a:ext cx="10144653" cy="999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7814452" y="378883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685800" y="378883"/>
            <a:ext cx="69914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2202080"/>
            <a:ext cx="3456431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85799" y="2904565"/>
            <a:ext cx="3456431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4368800" y="2201333"/>
            <a:ext cx="3456431" cy="62653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4366857" y="2904066"/>
            <a:ext cx="3456431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5" type="body"/>
          </p:nvPr>
        </p:nvSpPr>
        <p:spPr>
          <a:xfrm>
            <a:off x="8051800" y="2192866"/>
            <a:ext cx="3456431" cy="62653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6" type="body"/>
          </p:nvPr>
        </p:nvSpPr>
        <p:spPr>
          <a:xfrm>
            <a:off x="8051800" y="2904565"/>
            <a:ext cx="3456431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4" type="body"/>
          </p:nvPr>
        </p:nvSpPr>
        <p:spPr>
          <a:xfrm>
            <a:off x="4374262" y="4191000"/>
            <a:ext cx="3448934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/>
          <p:nvPr>
            <p:ph idx="5" type="pic"/>
          </p:nvPr>
        </p:nvSpPr>
        <p:spPr>
          <a:xfrm>
            <a:off x="4374262" y="2362200"/>
            <a:ext cx="344893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6" type="body"/>
          </p:nvPr>
        </p:nvSpPr>
        <p:spPr>
          <a:xfrm>
            <a:off x="4374264" y="4873762"/>
            <a:ext cx="3448934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/>
          <p:nvPr>
            <p:ph idx="8" type="pic"/>
          </p:nvPr>
        </p:nvSpPr>
        <p:spPr>
          <a:xfrm>
            <a:off x="8049854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9" type="body"/>
          </p:nvPr>
        </p:nvSpPr>
        <p:spPr>
          <a:xfrm>
            <a:off x="8049731" y="4873760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4083937" y="-1203578"/>
            <a:ext cx="4024124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4" name="Shape 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type="title"/>
          </p:nvPr>
        </p:nvSpPr>
        <p:spPr>
          <a:xfrm rot="5400000">
            <a:off x="8525933" y="1667932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 rot="5400000">
            <a:off x="3175000" y="-1405466"/>
            <a:ext cx="3903133" cy="82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>
            <a:off x="7814452" y="37994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685800" y="381000"/>
            <a:ext cx="69914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685800" y="2194559"/>
            <a:ext cx="10820400" cy="4024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26" name="Shape 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>
            <p:ph type="title"/>
          </p:nvPr>
        </p:nvSpPr>
        <p:spPr>
          <a:xfrm>
            <a:off x="685800" y="753533"/>
            <a:ext cx="10820398" cy="2801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024466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7814452" y="38100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685800" y="381001"/>
            <a:ext cx="6991491" cy="364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2194558"/>
            <a:ext cx="5333999" cy="4024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6172200" y="2194558"/>
            <a:ext cx="5333999" cy="4024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914408" y="2183801"/>
            <a:ext cx="507999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685800" y="3132666"/>
            <a:ext cx="5311774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6400800" y="2183801"/>
            <a:ext cx="510539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x="6172200" y="3132666"/>
            <a:ext cx="5333999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685800" y="1524000"/>
            <a:ext cx="41148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995582" y="746758"/>
            <a:ext cx="6510618" cy="5471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889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685800" y="3124199"/>
            <a:ext cx="4114800" cy="30944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85800" y="1524000"/>
            <a:ext cx="687323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x="7861238" y="751241"/>
            <a:ext cx="3644961" cy="5467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3124199"/>
            <a:ext cx="6873239" cy="30944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685800" y="2194559"/>
            <a:ext cx="10820400" cy="4024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01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143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8595360" y="6356350"/>
            <a:ext cx="2910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685800" y="6355844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763000" y="38100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694943" y="1803405"/>
            <a:ext cx="11070336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-US" sz="594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b="0" baseline="30000" i="0" lang="en-US" sz="594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</a:t>
            </a:r>
            <a:r>
              <a:rPr b="0" i="0" lang="en-US" sz="603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RECYCLING</a:t>
            </a:r>
            <a:br>
              <a:rPr b="0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1" lang="en-US" sz="288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CURATION OF A RECYCLING DATA REPOSITORY</a:t>
            </a:r>
          </a:p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x="1371600" y="3632201"/>
            <a:ext cx="9448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Rose Frazier, Rochelle Lundy &amp; Rose Strickman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/>
              <a:t>CURATED DATASETS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2194559"/>
            <a:ext cx="10820400" cy="4024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Surveyed</a:t>
            </a:r>
            <a:r>
              <a:rPr lang="en-US" sz="3000"/>
              <a:t> data portals and government entity websites at the municipal, county, and state levels for </a:t>
            </a:r>
            <a:r>
              <a:rPr lang="en-US" sz="3000"/>
              <a:t>recycling-related datasets 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100" y="5266549"/>
            <a:ext cx="3749549" cy="89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400" y="4306177"/>
            <a:ext cx="4233749" cy="96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0650" y="5266550"/>
            <a:ext cx="4056647" cy="8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2137" y="4180687"/>
            <a:ext cx="36099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61174" y="5253800"/>
            <a:ext cx="3206539" cy="9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2895600" y="764372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TRANSFORMATION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1873923"/>
            <a:ext cx="10820400" cy="47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i="1" lang="en-US" sz="3000">
                <a:solidFill>
                  <a:srgbClr val="00FF00"/>
                </a:solidFill>
              </a:rPr>
              <a:t>Format Conversion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i="1" sz="3000"/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i="1"/>
          </a:p>
          <a:p>
            <a:pPr indent="457200" lvl="0" marL="1828800" rtl="0">
              <a:spcBef>
                <a:spcPts val="0"/>
              </a:spcBef>
              <a:buNone/>
            </a:pPr>
            <a:r>
              <a:rPr i="1" lang="en-US" sz="3000">
                <a:solidFill>
                  <a:srgbClr val="00FFFF"/>
                </a:solidFill>
              </a:rPr>
              <a:t>File Naming</a:t>
            </a:r>
          </a:p>
          <a:p>
            <a:pPr indent="457200" lvl="0" marL="1828800" rtl="0">
              <a:spcBef>
                <a:spcPts val="0"/>
              </a:spcBef>
              <a:buNone/>
            </a:pPr>
            <a:r>
              <a:t/>
            </a:r>
            <a:endParaRPr i="1" sz="30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i="1" sz="3000"/>
          </a:p>
          <a:p>
            <a:pPr indent="0" lvl="0" marL="3657600" rtl="0">
              <a:spcBef>
                <a:spcPts val="0"/>
              </a:spcBef>
              <a:buNone/>
            </a:pPr>
            <a:r>
              <a:rPr i="1" lang="en-US" sz="3000">
                <a:solidFill>
                  <a:srgbClr val="FFFF00"/>
                </a:solidFill>
              </a:rPr>
              <a:t>Normalization and Cleaning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i="1" sz="3000"/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i="1" sz="3200"/>
          </a:p>
          <a:p>
            <a:pPr indent="0" lvl="0" marL="8229600" rtl="0">
              <a:spcBef>
                <a:spcPts val="0"/>
              </a:spcBef>
              <a:buNone/>
            </a:pPr>
            <a:r>
              <a:rPr i="1" lang="en-US" sz="3000">
                <a:solidFill>
                  <a:srgbClr val="FF00FF"/>
                </a:solidFill>
              </a:rPr>
              <a:t>Versioning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2895600" y="764372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LICENSING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199275" y="3824900"/>
            <a:ext cx="11235600" cy="21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i="1" lang="en-US" sz="3200" u="none" cap="none" strike="noStrike">
                <a:solidFill>
                  <a:schemeClr val="lt1"/>
                </a:solidFill>
              </a:rPr>
              <a:t>Licensing </a:t>
            </a:r>
            <a:r>
              <a:rPr i="1" lang="en-US" sz="3200"/>
              <a:t>considerations</a:t>
            </a:r>
            <a:r>
              <a:rPr i="1" lang="en-US" sz="3200" u="none" cap="none" strike="noStrike">
                <a:solidFill>
                  <a:schemeClr val="lt1"/>
                </a:solidFill>
              </a:rPr>
              <a:t>: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1) Repository mission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2) Inventory of </a:t>
            </a:r>
            <a:r>
              <a:rPr lang="en-US" sz="2400"/>
              <a:t>relevant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datasets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/>
              <a:t>3) Licensing policy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91666"/>
              <a:buFont typeface="Arial"/>
              <a:buNone/>
            </a:pPr>
            <a:r>
              <a:t/>
            </a:r>
            <a:endParaRPr sz="24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91666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0949" y="2520649"/>
            <a:ext cx="7350900" cy="122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2749" y="3824900"/>
            <a:ext cx="4239025" cy="181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METADATA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541074" y="1948025"/>
            <a:ext cx="4304100" cy="4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i="1" lang="en-US" sz="3000"/>
              <a:t>cataloging standard of choice: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i="1" lang="en-US" sz="4000">
                <a:solidFill>
                  <a:srgbClr val="FF0000"/>
                </a:solidFill>
              </a:rPr>
              <a:t>DCAT</a:t>
            </a: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127000" lvl="1" marL="584200" marR="0" rtl="0" algn="l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525" y="3851425"/>
            <a:ext cx="3034549" cy="6710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5023200" y="1948025"/>
            <a:ext cx="6483000" cy="4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Required metadata elements include:</a:t>
            </a:r>
          </a:p>
          <a:p>
            <a:pPr indent="-266700" lvl="1" marL="68580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Char char="•"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Unique, persistent identifier</a:t>
            </a:r>
          </a:p>
          <a:p>
            <a:pPr indent="-266700" lvl="1" marL="68580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Char char="•"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Geographic scope</a:t>
            </a:r>
          </a:p>
          <a:p>
            <a:pPr indent="-266700" lvl="1" marL="68580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Char char="•"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Author and/or publisher</a:t>
            </a:r>
          </a:p>
          <a:p>
            <a:pPr indent="-266700" lvl="1" marL="68580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Char char="•"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collection method</a:t>
            </a:r>
          </a:p>
          <a:p>
            <a:pPr indent="-266700" lvl="1" marL="68580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Char char="•"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Keywords indicating recyclable item and material types mentioned</a:t>
            </a:r>
          </a:p>
          <a:p>
            <a:pPr indent="-266700" lvl="1" marL="685800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Char char="•"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Title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-US"/>
              <a:t>LESSONS LEARNED</a:t>
            </a:r>
          </a:p>
        </p:txBody>
      </p:sp>
      <p:sp>
        <p:nvSpPr>
          <p:cNvPr id="239" name="Shape 239"/>
          <p:cNvSpPr/>
          <p:nvPr/>
        </p:nvSpPr>
        <p:spPr>
          <a:xfrm>
            <a:off x="1140025" y="1800425"/>
            <a:ext cx="4560000" cy="4380600"/>
          </a:xfrm>
          <a:prstGeom prst="star5">
            <a:avLst>
              <a:gd fmla="val 20943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>
                <a:latin typeface="Corsiva"/>
                <a:ea typeface="Corsiva"/>
                <a:cs typeface="Corsiva"/>
                <a:sym typeface="Corsiva"/>
              </a:rPr>
              <a:t>Establish and Prioritize Repository Goals</a:t>
            </a:r>
          </a:p>
        </p:txBody>
      </p:sp>
      <p:sp>
        <p:nvSpPr>
          <p:cNvPr id="240" name="Shape 240"/>
          <p:cNvSpPr/>
          <p:nvPr/>
        </p:nvSpPr>
        <p:spPr>
          <a:xfrm>
            <a:off x="6644250" y="1879925"/>
            <a:ext cx="4061400" cy="4221600"/>
          </a:xfrm>
          <a:prstGeom prst="star5">
            <a:avLst>
              <a:gd fmla="val 21757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i="1" lang="en-US" sz="2400">
                <a:latin typeface="Corsiva"/>
                <a:ea typeface="Corsiva"/>
                <a:cs typeface="Corsiva"/>
                <a:sym typeface="Corsiva"/>
              </a:rPr>
              <a:t>Inventory Relevant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BACKGROUND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2194559"/>
            <a:ext cx="10820400" cy="4024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Recyclin</a:t>
            </a:r>
            <a:r>
              <a:rPr lang="en-US" sz="3000"/>
              <a:t>g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 become a near-universal option across the United States</a:t>
            </a:r>
            <a:r>
              <a:rPr lang="en-US" sz="3000"/>
              <a:t>, but the specifics of recycling programs vary significantly between</a:t>
            </a:r>
            <a:r>
              <a:rPr b="0" i="0" lang="en-US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states, counties and </a:t>
            </a:r>
            <a:r>
              <a:rPr lang="en-US" sz="3000"/>
              <a:t>municipalities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895600" y="764372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MISSION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1790199"/>
            <a:ext cx="10820400" cy="4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b="0" baseline="3000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Recycling </a:t>
            </a:r>
            <a:r>
              <a:rPr lang="en-US" sz="3200"/>
              <a:t>aims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to: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</a:pPr>
            <a:r>
              <a:rPr lang="en-US" sz="2500"/>
              <a:t>P</a:t>
            </a:r>
            <a:r>
              <a:rPr b="0" i="0" lang="en-US" sz="2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rovide</a:t>
            </a:r>
            <a:r>
              <a:rPr lang="en-US" sz="2500"/>
              <a:t> centralized </a:t>
            </a:r>
            <a:r>
              <a:rPr b="1" lang="en-US" sz="2500"/>
              <a:t>ACCESS</a:t>
            </a: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/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</a:pPr>
            <a:r>
              <a:rPr lang="en-US" sz="2500"/>
              <a:t>Facilitate research and comparison through</a:t>
            </a:r>
            <a:r>
              <a:rPr b="1" lang="en-US" sz="2500"/>
              <a:t> CURATION</a:t>
            </a: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500"/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Arial"/>
            </a:pPr>
            <a:r>
              <a:rPr lang="en-US" sz="2500"/>
              <a:t>Pilot a state-level recycling repository to </a:t>
            </a:r>
            <a:r>
              <a:rPr b="1" lang="en-US" sz="2500"/>
              <a:t>ASSESS CHALLENGES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2895600" y="764372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COMMUNITY </a:t>
            </a:r>
            <a:r>
              <a:rPr lang="en-US"/>
              <a:t>AND STORIES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60950" y="1942800"/>
            <a:ext cx="5713200" cy="29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Policy-makers and advocacy groups at municipal, county, state and federal levels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80000"/>
              </a:lnSpc>
              <a:spcBef>
                <a:spcPts val="0"/>
              </a:spcBef>
              <a:buNone/>
            </a:pPr>
            <a:r>
              <a:rPr i="1" lang="en-US" sz="1800">
                <a:solidFill>
                  <a:srgbClr val="FF0000"/>
                </a:solidFill>
              </a:rPr>
              <a:t>As a policy maker in Seattle, I want to find all the relevant data about recycling glass bottles so that I can make informed decisions about what to suggest for our city </a:t>
            </a:r>
          </a:p>
          <a:p>
            <a:pPr indent="0" lvl="0" marL="0" rtl="0">
              <a:lnSpc>
                <a:spcPct val="80000"/>
              </a:lnSpc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FF0000"/>
              </a:solidFill>
            </a:endParaRPr>
          </a:p>
          <a:p>
            <a:pPr indent="0" lvl="0" marL="0" rtl="0">
              <a:lnSpc>
                <a:spcPct val="80000"/>
              </a:lnSpc>
              <a:spcBef>
                <a:spcPts val="0"/>
              </a:spcBef>
              <a:buNone/>
            </a:pPr>
            <a:r>
              <a:rPr b="1" i="1" lang="en-US" sz="1800"/>
              <a:t>→ </a:t>
            </a:r>
            <a:r>
              <a:rPr b="1" lang="en-US" sz="1800"/>
              <a:t>Data about a </a:t>
            </a:r>
            <a:r>
              <a:rPr b="1" lang="en-US" sz="1800" u="sng"/>
              <a:t>subject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64" name="Shape 164"/>
          <p:cNvSpPr txBox="1"/>
          <p:nvPr/>
        </p:nvSpPr>
        <p:spPr>
          <a:xfrm>
            <a:off x="7000525" y="2547250"/>
            <a:ext cx="48987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Academics and researchers in environmental, urban planning, and public policy fields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rPr i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a professor of urban planning specializing in green infrastructure, I want to examine how Seattle’s recycling participation rate has changed since 2010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→ </a:t>
            </a: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about a </a:t>
            </a:r>
            <a:r>
              <a:rPr b="1" lang="en-US" sz="18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 period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2895600" y="578347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COMMUNITY </a:t>
            </a:r>
            <a:r>
              <a:rPr lang="en-US"/>
              <a:t>AND STORIES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20375" y="1639800"/>
            <a:ext cx="5700300" cy="3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Educators,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students, and interested mem</a:t>
            </a:r>
            <a:r>
              <a:rPr lang="en-US" sz="2400"/>
              <a:t>bers of the general public seeking r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ecycling</a:t>
            </a:r>
            <a:r>
              <a:rPr lang="en-US" sz="2400"/>
              <a:t>-related information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80000"/>
              </a:lnSpc>
              <a:spcBef>
                <a:spcPts val="0"/>
              </a:spcBef>
              <a:buNone/>
            </a:pPr>
            <a:r>
              <a:rPr i="1" lang="en-US" sz="1800">
                <a:solidFill>
                  <a:srgbClr val="FF0000"/>
                </a:solidFill>
              </a:rPr>
              <a:t>As someone who has recently moved from Portland to Seattle, I want to locate the closest transfer station to my new home that accepts dropoffs on weekends </a:t>
            </a:r>
          </a:p>
          <a:p>
            <a:pPr indent="0" lvl="0" marL="0" rtl="0">
              <a:lnSpc>
                <a:spcPct val="80000"/>
              </a:lnSpc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FF0000"/>
              </a:solidFill>
            </a:endParaRPr>
          </a:p>
          <a:p>
            <a:pPr indent="0" lvl="0" marL="0" rtl="0">
              <a:lnSpc>
                <a:spcPct val="80000"/>
              </a:lnSpc>
              <a:spcBef>
                <a:spcPts val="0"/>
              </a:spcBef>
              <a:buNone/>
            </a:pPr>
            <a:r>
              <a:rPr b="1" i="1" lang="en-US" sz="1800"/>
              <a:t>→ </a:t>
            </a:r>
            <a:r>
              <a:rPr b="1" lang="en-US" sz="1800"/>
              <a:t>Data about a </a:t>
            </a:r>
            <a:r>
              <a:rPr b="1" lang="en-US" sz="1800" u="sng"/>
              <a:t>place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 b="1" i="1" sz="1800" u="sng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6341350" y="2138575"/>
            <a:ext cx="5575800" cy="42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Corporate entities that provide recycling or waste management services, and entities that produce or rely on recycled materials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i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the CEO of a Spokane company accused of falsely claiming to use recycled materials, I want to find out who produced the dataset cited in the accusation and how that data was collected 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i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→ </a:t>
            </a: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compiled by a particular </a:t>
            </a:r>
            <a:r>
              <a:rPr b="1" lang="en-US" sz="18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author</a:t>
            </a: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b="1" lang="en-US" sz="18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collection method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REPOSITORY SOFTWARE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2194559"/>
            <a:ext cx="10820400" cy="4024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57894"/>
              <a:buFont typeface="Arial"/>
              <a:buNone/>
            </a:pPr>
            <a:r>
              <a:rPr i="1" lang="en-US" sz="3800"/>
              <a:t>CKAN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indent="-393700" lvl="0" marL="914400" marR="0" rtl="0" algn="l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n-US" sz="2600">
                <a:solidFill>
                  <a:srgbClr val="00FFFF"/>
                </a:solidFill>
              </a:rPr>
              <a:t>Widely used </a:t>
            </a:r>
            <a:r>
              <a:rPr lang="en-US" sz="2600"/>
              <a:t>for civic data repositories and government open data portals</a:t>
            </a:r>
          </a:p>
          <a:p>
            <a:pPr indent="-393700" lvl="0" marL="914400" marR="0" rtl="0" algn="l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n-US" sz="2600">
                <a:solidFill>
                  <a:srgbClr val="00FFFF"/>
                </a:solidFill>
              </a:rPr>
              <a:t>Flexible metadata </a:t>
            </a:r>
            <a:r>
              <a:rPr lang="en-US" sz="2600"/>
              <a:t>and tagging features</a:t>
            </a:r>
          </a:p>
          <a:p>
            <a:pPr indent="-393700" lvl="0" marL="9144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n-US" sz="2600">
                <a:solidFill>
                  <a:srgbClr val="00FFFF"/>
                </a:solidFill>
              </a:rPr>
              <a:t>Open source</a:t>
            </a:r>
            <a:r>
              <a:rPr lang="en-US" sz="2600"/>
              <a:t> nature promotes technical sustainability and facilitates customization</a:t>
            </a:r>
          </a:p>
          <a:p>
            <a:pPr indent="-393700" lvl="0" marL="914400" marR="0" rtl="0" algn="l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600"/>
              <a:t>Offers </a:t>
            </a:r>
            <a:r>
              <a:rPr b="1" lang="en-US" sz="2600">
                <a:solidFill>
                  <a:srgbClr val="00FFFF"/>
                </a:solidFill>
              </a:rPr>
              <a:t>interactive visualization tools, </a:t>
            </a:r>
            <a:r>
              <a:rPr lang="en-US" sz="2600"/>
              <a:t>including mapping interfaces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950" y="1437052"/>
            <a:ext cx="1416725" cy="14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2895600" y="797947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DEPOSITS</a:t>
            </a:r>
          </a:p>
        </p:txBody>
      </p:sp>
      <p:sp>
        <p:nvSpPr>
          <p:cNvPr id="184" name="Shape 184"/>
          <p:cNvSpPr/>
          <p:nvPr/>
        </p:nvSpPr>
        <p:spPr>
          <a:xfrm>
            <a:off x="4346400" y="797950"/>
            <a:ext cx="3242100" cy="306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latin typeface="Corsiva"/>
                <a:ea typeface="Corsiva"/>
                <a:cs typeface="Corsiva"/>
                <a:sym typeface="Corsiva"/>
              </a:rPr>
              <a:t>Submission Process</a:t>
            </a:r>
          </a:p>
        </p:txBody>
      </p:sp>
      <p:sp>
        <p:nvSpPr>
          <p:cNvPr id="185" name="Shape 185"/>
          <p:cNvSpPr/>
          <p:nvPr/>
        </p:nvSpPr>
        <p:spPr>
          <a:xfrm>
            <a:off x="944100" y="2974725"/>
            <a:ext cx="3242100" cy="306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600">
                <a:latin typeface="Corsiva"/>
                <a:ea typeface="Corsiva"/>
                <a:cs typeface="Corsiva"/>
                <a:sym typeface="Corsiva"/>
              </a:rPr>
              <a:t>Format Criteria</a:t>
            </a:r>
          </a:p>
        </p:txBody>
      </p:sp>
      <p:sp>
        <p:nvSpPr>
          <p:cNvPr id="186" name="Shape 186"/>
          <p:cNvSpPr/>
          <p:nvPr/>
        </p:nvSpPr>
        <p:spPr>
          <a:xfrm>
            <a:off x="7748700" y="3081600"/>
            <a:ext cx="3242100" cy="306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600">
                <a:latin typeface="Corsiva"/>
                <a:ea typeface="Corsiva"/>
                <a:cs typeface="Corsiva"/>
                <a:sym typeface="Corsiva"/>
              </a:rPr>
              <a:t>Content Criteria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PRESERVATION AND </a:t>
            </a:r>
            <a:r>
              <a:rPr lang="en-US"/>
              <a:t>RETENTION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2194550"/>
            <a:ext cx="4907400" cy="2276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-US" sz="2400"/>
              <a:t>Preservation</a:t>
            </a:r>
          </a:p>
          <a:p>
            <a:pPr indent="-215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monitoring for file changes</a:t>
            </a:r>
          </a:p>
          <a:p>
            <a:pPr indent="-215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/>
              <a:t>format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migration when necessary</a:t>
            </a:r>
          </a:p>
          <a:p>
            <a:pPr indent="-215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/>
              <a:t>other basic preservation practices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None/>
            </a:pPr>
            <a:r>
              <a:t/>
            </a:r>
            <a:endParaRPr sz="2000"/>
          </a:p>
        </p:txBody>
      </p:sp>
      <p:sp>
        <p:nvSpPr>
          <p:cNvPr id="193" name="Shape 193"/>
          <p:cNvSpPr txBox="1"/>
          <p:nvPr/>
        </p:nvSpPr>
        <p:spPr>
          <a:xfrm>
            <a:off x="6270175" y="3402275"/>
            <a:ext cx="5504400" cy="2707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Retention</a:t>
            </a:r>
          </a:p>
          <a:p>
            <a:pPr indent="-215900" lvl="0" marL="22860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publicly available online for a minimum period of 7 years</a:t>
            </a:r>
          </a:p>
          <a:p>
            <a:pPr indent="-215900" lvl="0" marL="22860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then archived in offline storage</a:t>
            </a:r>
          </a:p>
          <a:p>
            <a:pPr indent="-215900" lvl="0" marL="228600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adjustments considered on a case-by-case basis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2895600" y="840572"/>
            <a:ext cx="861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INGESTION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86950" y="1656600"/>
            <a:ext cx="54981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</a:pPr>
            <a:r>
              <a:rPr lang="en-US" sz="2400"/>
              <a:t>Email confirmation and internally unique submission ID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</a:pPr>
            <a:r>
              <a:rPr lang="en-US" sz="2400"/>
              <a:t>Persistent, universally unique identifiers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Authentication and virus scans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R</a:t>
            </a:r>
            <a:r>
              <a:rPr lang="en-US" sz="2400"/>
              <a:t>eview for privacy- and sensitivity-related risks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00" name="Shape 200"/>
          <p:cNvSpPr txBox="1"/>
          <p:nvPr/>
        </p:nvSpPr>
        <p:spPr>
          <a:xfrm>
            <a:off x="6216625" y="2382975"/>
            <a:ext cx="5700300" cy="3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Char char="•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Depositors must confirm:</a:t>
            </a:r>
          </a:p>
          <a:p>
            <a:pPr indent="-381000" lvl="2" marL="13716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•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permission for distribution</a:t>
            </a:r>
          </a:p>
          <a:p>
            <a:pPr indent="-381000" lvl="2" marL="13716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•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their authority to publish</a:t>
            </a:r>
          </a:p>
          <a:p>
            <a:pPr indent="-381000" lvl="2" marL="13716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•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rights infringement</a:t>
            </a:r>
          </a:p>
          <a:p>
            <a:pPr indent="-381000" lvl="2" marL="13716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•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personally identifying information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