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8" r:id="rId5"/>
    <p:sldId id="258" r:id="rId6"/>
    <p:sldId id="261" r:id="rId7"/>
    <p:sldId id="260" r:id="rId8"/>
    <p:sldId id="262" r:id="rId9"/>
    <p:sldId id="263" r:id="rId10"/>
    <p:sldId id="264" r:id="rId11"/>
    <p:sldId id="259" r:id="rId12"/>
    <p:sldId id="266" r:id="rId13"/>
    <p:sldId id="265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5E5D2-BA78-4BE3-9AB3-968CB6A7DB95}" v="10" dt="2019-04-04T18:28:29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9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ue" userId="2adacd62fe8472ca" providerId="LiveId" clId="{F375E5D2-BA78-4BE3-9AB3-968CB6A7DB95}"/>
    <pc:docChg chg="custSel addSld modSld modNotesMaster">
      <pc:chgData name="Daniel McCue" userId="2adacd62fe8472ca" providerId="LiveId" clId="{F375E5D2-BA78-4BE3-9AB3-968CB6A7DB95}" dt="2019-04-04T18:28:48.353" v="184" actId="14100"/>
      <pc:docMkLst>
        <pc:docMk/>
      </pc:docMkLst>
      <pc:sldChg chg="modSp">
        <pc:chgData name="Daniel McCue" userId="2adacd62fe8472ca" providerId="LiveId" clId="{F375E5D2-BA78-4BE3-9AB3-968CB6A7DB95}" dt="2019-04-04T18:23:20.201" v="68" actId="20577"/>
        <pc:sldMkLst>
          <pc:docMk/>
          <pc:sldMk cId="1669430859" sldId="257"/>
        </pc:sldMkLst>
        <pc:spChg chg="mod">
          <ac:chgData name="Daniel McCue" userId="2adacd62fe8472ca" providerId="LiveId" clId="{F375E5D2-BA78-4BE3-9AB3-968CB6A7DB95}" dt="2019-04-04T18:23:20.201" v="68" actId="20577"/>
          <ac:spMkLst>
            <pc:docMk/>
            <pc:sldMk cId="1669430859" sldId="257"/>
            <ac:spMk id="3" creationId="{00000000-0000-0000-0000-000000000000}"/>
          </ac:spMkLst>
        </pc:spChg>
      </pc:sldChg>
      <pc:sldChg chg="addSp delSp modSp add">
        <pc:chgData name="Daniel McCue" userId="2adacd62fe8472ca" providerId="LiveId" clId="{F375E5D2-BA78-4BE3-9AB3-968CB6A7DB95}" dt="2019-04-04T18:28:48.353" v="184" actId="14100"/>
        <pc:sldMkLst>
          <pc:docMk/>
          <pc:sldMk cId="1710515978" sldId="268"/>
        </pc:sldMkLst>
        <pc:spChg chg="mod">
          <ac:chgData name="Daniel McCue" userId="2adacd62fe8472ca" providerId="LiveId" clId="{F375E5D2-BA78-4BE3-9AB3-968CB6A7DB95}" dt="2019-04-04T18:28:12.622" v="178" actId="20577"/>
          <ac:spMkLst>
            <pc:docMk/>
            <pc:sldMk cId="1710515978" sldId="268"/>
            <ac:spMk id="2" creationId="{D1139E32-9196-4E5B-9941-EBCDD7379EE6}"/>
          </ac:spMkLst>
        </pc:spChg>
        <pc:spChg chg="del">
          <ac:chgData name="Daniel McCue" userId="2adacd62fe8472ca" providerId="LiveId" clId="{F375E5D2-BA78-4BE3-9AB3-968CB6A7DB95}" dt="2019-04-04T18:24:17.657" v="97" actId="931"/>
          <ac:spMkLst>
            <pc:docMk/>
            <pc:sldMk cId="1710515978" sldId="268"/>
            <ac:spMk id="3" creationId="{829CB896-7591-4982-8F92-3C2C11F56A99}"/>
          </ac:spMkLst>
        </pc:spChg>
        <pc:spChg chg="add del mod">
          <ac:chgData name="Daniel McCue" userId="2adacd62fe8472ca" providerId="LiveId" clId="{F375E5D2-BA78-4BE3-9AB3-968CB6A7DB95}" dt="2019-04-04T18:24:41.067" v="99" actId="931"/>
          <ac:spMkLst>
            <pc:docMk/>
            <pc:sldMk cId="1710515978" sldId="268"/>
            <ac:spMk id="7" creationId="{75FA7A09-C53C-45B2-9B54-43AF41F5E672}"/>
          </ac:spMkLst>
        </pc:spChg>
        <pc:spChg chg="add mod">
          <ac:chgData name="Daniel McCue" userId="2adacd62fe8472ca" providerId="LiveId" clId="{F375E5D2-BA78-4BE3-9AB3-968CB6A7DB95}" dt="2019-04-04T18:27:54.841" v="145" actId="1036"/>
          <ac:spMkLst>
            <pc:docMk/>
            <pc:sldMk cId="1710515978" sldId="268"/>
            <ac:spMk id="12" creationId="{8AD417D9-2A6F-4F1D-B30D-4A7CB5EC4265}"/>
          </ac:spMkLst>
        </pc:spChg>
        <pc:spChg chg="add mod">
          <ac:chgData name="Daniel McCue" userId="2adacd62fe8472ca" providerId="LiveId" clId="{F375E5D2-BA78-4BE3-9AB3-968CB6A7DB95}" dt="2019-04-04T18:28:48.353" v="184" actId="14100"/>
          <ac:spMkLst>
            <pc:docMk/>
            <pc:sldMk cId="1710515978" sldId="268"/>
            <ac:spMk id="13" creationId="{8616D1FD-D785-4651-8EEE-7CED1C19E0A9}"/>
          </ac:spMkLst>
        </pc:spChg>
        <pc:picChg chg="add del mod">
          <ac:chgData name="Daniel McCue" userId="2adacd62fe8472ca" providerId="LiveId" clId="{F375E5D2-BA78-4BE3-9AB3-968CB6A7DB95}" dt="2019-04-04T18:24:26.540" v="98" actId="478"/>
          <ac:picMkLst>
            <pc:docMk/>
            <pc:sldMk cId="1710515978" sldId="268"/>
            <ac:picMk id="5" creationId="{ED295621-8392-425F-84BB-2F4E7E530408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9" creationId="{EF64D5DE-3082-413D-B171-771ED2718D68}"/>
          </ac:picMkLst>
        </pc:picChg>
        <pc:picChg chg="add mod">
          <ac:chgData name="Daniel McCue" userId="2adacd62fe8472ca" providerId="LiveId" clId="{F375E5D2-BA78-4BE3-9AB3-968CB6A7DB95}" dt="2019-04-04T18:25:28.530" v="102" actId="1076"/>
          <ac:picMkLst>
            <pc:docMk/>
            <pc:sldMk cId="1710515978" sldId="268"/>
            <ac:picMk id="10" creationId="{5F0A76CF-6456-4E16-8F67-96172814C542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11" creationId="{5A07556E-CF33-4E0A-84DA-6889492927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861C55-573A-4575-87D0-721189A62B1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5B3346-D7F0-4D8C-A364-9CE3883C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Introductions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6ECC-B47E-4333-AF56-7D6B53A728C1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308-0B1A-4095-AE48-6FD04CA62E2F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625-5325-4108-BA4A-8AEA791FA3D9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814-A8AC-4A12-AC2A-0C83C165F5B0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E8B-BC27-47B1-A2BC-08723A697AC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D9A3-B737-42EF-8E68-5E109E88E2B3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65B-4C1B-49BA-8463-A1FAD4616F0A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0A16-7385-4340-A364-F0ABD84FB76E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088D-CD95-400F-B449-841C3EF2C34D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A382-CFF3-4E38-B3B0-A0A9802453AA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78A2-9AA6-4CED-BB30-45870680D252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4551-0335-48B6-85FF-7403C6145F24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quid_crystal_display" TargetMode="External"/><Relationship Id="rId3" Type="http://schemas.openxmlformats.org/officeDocument/2006/relationships/hyperlink" Target="https://en.wikipedia.org/wiki/Serial_communication" TargetMode="External"/><Relationship Id="rId7" Type="http://schemas.openxmlformats.org/officeDocument/2006/relationships/hyperlink" Target="https://en.wikipedia.org/wiki/Secure_Digital" TargetMode="External"/><Relationship Id="rId2" Type="http://schemas.openxmlformats.org/officeDocument/2006/relationships/hyperlink" Target="https://en.wikipedia.org/wiki/Synchronous_circu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_facto_standard" TargetMode="External"/><Relationship Id="rId5" Type="http://schemas.openxmlformats.org/officeDocument/2006/relationships/hyperlink" Target="https://en.wikipedia.org/wiki/Motorola" TargetMode="External"/><Relationship Id="rId4" Type="http://schemas.openxmlformats.org/officeDocument/2006/relationships/hyperlink" Target="https://en.wikipedia.org/wiki/Embedded_systems" TargetMode="Externa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olu.com/" TargetMode="External"/><Relationship Id="rId3" Type="http://schemas.openxmlformats.org/officeDocument/2006/relationships/hyperlink" Target="http://www.amazon.com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instructables.com/id/Arduino-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arduino.cc/" TargetMode="External"/><Relationship Id="rId4" Type="http://schemas.openxmlformats.org/officeDocument/2006/relationships/hyperlink" Target="http://www.introtoarduino.com/" TargetMode="External"/><Relationship Id="rId9" Type="http://schemas.openxmlformats.org/officeDocument/2006/relationships/hyperlink" Target="https://www.youtub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rduino.cc/en/Main/Softwa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endParaRPr lang="en-US" dirty="0"/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817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Serial Peripheral Interface</a:t>
            </a:r>
            <a:r>
              <a:rPr lang="en-US" dirty="0"/>
              <a:t> (</a:t>
            </a:r>
            <a:r>
              <a:rPr lang="en-US" b="1" dirty="0"/>
              <a:t>SPI</a:t>
            </a:r>
            <a:r>
              <a:rPr lang="en-US" dirty="0"/>
              <a:t>) is a </a:t>
            </a:r>
            <a:r>
              <a:rPr lang="en-US" dirty="0">
                <a:hlinkClick r:id="rId2" tooltip="Synchronous circuit"/>
              </a:rPr>
              <a:t>synchronous</a:t>
            </a:r>
            <a:r>
              <a:rPr lang="en-US" dirty="0"/>
              <a:t> </a:t>
            </a:r>
            <a:r>
              <a:rPr lang="en-US" dirty="0">
                <a:hlinkClick r:id="rId3" tooltip="Serial communication"/>
              </a:rPr>
              <a:t>serial communication</a:t>
            </a:r>
            <a:r>
              <a:rPr lang="en-US" dirty="0"/>
              <a:t> interface specification used for short distance communication, primarily in </a:t>
            </a:r>
            <a:r>
              <a:rPr lang="en-US" dirty="0">
                <a:hlinkClick r:id="rId4" tooltip="Embedded systems"/>
              </a:rPr>
              <a:t>embedded systems</a:t>
            </a:r>
            <a:r>
              <a:rPr lang="en-US" dirty="0"/>
              <a:t>. The interface was developed by </a:t>
            </a:r>
            <a:r>
              <a:rPr lang="en-US" dirty="0">
                <a:hlinkClick r:id="rId5" tooltip="Motorola"/>
              </a:rPr>
              <a:t>Motorola</a:t>
            </a:r>
            <a:r>
              <a:rPr lang="en-US" dirty="0"/>
              <a:t> in the mid 1980s and has become a </a:t>
            </a:r>
            <a:r>
              <a:rPr lang="en-US" i="1" dirty="0">
                <a:hlinkClick r:id="rId6" tooltip="De facto standard"/>
              </a:rPr>
              <a:t>de facto</a:t>
            </a:r>
            <a:r>
              <a:rPr lang="en-US" dirty="0">
                <a:hlinkClick r:id="rId6" tooltip="De facto standard"/>
              </a:rPr>
              <a:t> standard</a:t>
            </a:r>
            <a:r>
              <a:rPr lang="en-US" dirty="0"/>
              <a:t>. Typical applications include </a:t>
            </a:r>
            <a:r>
              <a:rPr lang="en-US" dirty="0">
                <a:hlinkClick r:id="rId7" tooltip="Secure Digital"/>
              </a:rPr>
              <a:t>Secure Digital</a:t>
            </a:r>
            <a:r>
              <a:rPr lang="en-US" dirty="0"/>
              <a:t> cards and </a:t>
            </a:r>
            <a:r>
              <a:rPr lang="en-US" dirty="0">
                <a:hlinkClick r:id="rId8" tooltip="Liquid crystal display"/>
              </a:rPr>
              <a:t>liquid crystal displays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/>
              <a:t>		Wikipedia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91669"/>
            <a:ext cx="5181600" cy="16192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4A1CF-FF80-4DE4-8EB5-86ED3EE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C356-196E-435E-9C24-CF5477F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2D509-7CC3-45B7-949D-A0BC60B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A2651-CFFA-4492-9EDC-A351F1BB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>
                <a:hlinkClick r:id="rId2"/>
              </a:rPr>
              <a:t>https://www.instructables.com/id/Arduino-Projects/</a:t>
            </a:r>
            <a:br>
              <a:rPr lang="en-US" sz="2000" b="1" dirty="0"/>
            </a:br>
            <a:r>
              <a:rPr lang="en-US" sz="2000" dirty="0"/>
              <a:t>A great source of inspiration</a:t>
            </a:r>
            <a:br>
              <a:rPr lang="en-US" sz="2000" dirty="0"/>
            </a:br>
            <a:r>
              <a:rPr lang="en-US" sz="2000" dirty="0"/>
              <a:t>Shows many cool projects you can accomplish with an Arduino</a:t>
            </a:r>
          </a:p>
          <a:p>
            <a:r>
              <a:rPr lang="en-US" sz="2000" b="1" dirty="0"/>
              <a:t>Introduction to Arduino: A piece of cake!</a:t>
            </a:r>
            <a:br>
              <a:rPr lang="en-US" sz="2000" b="1" dirty="0"/>
            </a:br>
            <a:r>
              <a:rPr lang="en-US" sz="2000" dirty="0"/>
              <a:t>Alan G. Smith (alan@introtoarduino.com)</a:t>
            </a:r>
            <a:br>
              <a:rPr lang="en-US" sz="2000" dirty="0"/>
            </a:br>
            <a:r>
              <a:rPr lang="en-US" sz="2000" dirty="0"/>
              <a:t>Hardcopy available at </a:t>
            </a:r>
            <a:r>
              <a:rPr lang="en-US" sz="2000" dirty="0">
                <a:hlinkClick r:id="rId3"/>
              </a:rPr>
              <a:t>http://www.amazon.com</a:t>
            </a:r>
            <a:br>
              <a:rPr lang="en-US" sz="2000" dirty="0"/>
            </a:br>
            <a:r>
              <a:rPr lang="en-US" sz="2000" dirty="0"/>
              <a:t>The most recent PDF is free at </a:t>
            </a:r>
            <a:r>
              <a:rPr lang="en-US" sz="2000" dirty="0">
                <a:hlinkClick r:id="rId4"/>
              </a:rPr>
              <a:t>http://www.introtoarduino.com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https://www.arduino.cc</a:t>
            </a:r>
            <a:br>
              <a:rPr lang="en-US" sz="2000" dirty="0"/>
            </a:br>
            <a:r>
              <a:rPr lang="en-US" sz="2000" dirty="0"/>
              <a:t>The official web site for Arduino</a:t>
            </a:r>
            <a:br>
              <a:rPr lang="en-US" sz="2000" dirty="0"/>
            </a:br>
            <a:r>
              <a:rPr lang="en-US" sz="2000" dirty="0"/>
              <a:t>Tutorials, documentation, example projects, shop</a:t>
            </a:r>
          </a:p>
          <a:p>
            <a:r>
              <a:rPr lang="en-US" sz="2000" dirty="0">
                <a:hlinkClick r:id="rId6"/>
              </a:rPr>
              <a:t>https://www.adafruit.com</a:t>
            </a:r>
            <a:br>
              <a:rPr lang="en-US" sz="2000" dirty="0"/>
            </a:br>
            <a:r>
              <a:rPr lang="en-US" sz="2000" dirty="0"/>
              <a:t>A DIY site loaded with Arduino and Raspberry Pi products</a:t>
            </a:r>
            <a:br>
              <a:rPr lang="en-US" sz="2000" dirty="0"/>
            </a:br>
            <a:r>
              <a:rPr lang="en-US" sz="2000" dirty="0"/>
              <a:t>Tutorials, step-by-step instructions, example projects, shop</a:t>
            </a:r>
          </a:p>
          <a:p>
            <a:r>
              <a:rPr lang="en-US" sz="2000" dirty="0">
                <a:hlinkClick r:id="rId7"/>
              </a:rPr>
              <a:t>https://www.sparkfun.com/</a:t>
            </a:r>
            <a:br>
              <a:rPr lang="en-US" sz="2000" dirty="0"/>
            </a:br>
            <a:r>
              <a:rPr lang="en-US" sz="2000" dirty="0"/>
              <a:t>An electronics retailer with lots of Arduino and Raspberry Pi products</a:t>
            </a:r>
          </a:p>
          <a:p>
            <a:r>
              <a:rPr lang="en-US" sz="2000" dirty="0">
                <a:hlinkClick r:id="rId8"/>
              </a:rPr>
              <a:t>https://www.pololu.com/</a:t>
            </a:r>
            <a:br>
              <a:rPr lang="en-US" sz="2000" dirty="0"/>
            </a:br>
            <a:r>
              <a:rPr lang="en-US" sz="2000" dirty="0"/>
              <a:t>An online retailer with lots of robotics components</a:t>
            </a:r>
          </a:p>
          <a:p>
            <a:r>
              <a:rPr lang="en-US" sz="2000" dirty="0">
                <a:hlinkClick r:id="rId9"/>
              </a:rPr>
              <a:t>https://www.youtube.com/</a:t>
            </a:r>
            <a:br>
              <a:rPr lang="en-US" sz="2000" dirty="0"/>
            </a:br>
            <a:r>
              <a:rPr lang="en-US" sz="2000" dirty="0"/>
              <a:t>Countless tutorial videos and example projects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Night Light – a simple circuit to switch on an LED when it gets dark</a:t>
            </a:r>
          </a:p>
          <a:p>
            <a:pPr lvl="1"/>
            <a:r>
              <a:rPr lang="en-US" dirty="0"/>
              <a:t>Demonstrates use of analog input and </a:t>
            </a:r>
            <a:r>
              <a:rPr lang="en-US"/>
              <a:t>digital output</a:t>
            </a:r>
            <a:endParaRPr lang="en-US" dirty="0"/>
          </a:p>
          <a:p>
            <a:r>
              <a:rPr lang="en-US" dirty="0"/>
              <a:t>PWM (https://www.youtube.com/watch?v=Y1QraI5i_XM)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Arduino hardware and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aware of the range of Arduino-supported boards and how to choose one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connect and operate Arduino hardware from a PC or 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create and run a program on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control a simple circuit from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starter list of resources for learning more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excited by the possibilities!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E874-E26C-4127-8064-81B41B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D67-5A2F-4DA7-A8E0-FA788D2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Computers, Microcontrollers,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Conventional computers can be described by 5 main components:</a:t>
            </a:r>
          </a:p>
          <a:p>
            <a:pPr lvl="1"/>
            <a:r>
              <a:rPr lang="en-US" dirty="0"/>
              <a:t>CPU – the Central Processing Unit executes instructions</a:t>
            </a:r>
          </a:p>
          <a:p>
            <a:pPr lvl="1"/>
            <a:r>
              <a:rPr lang="en-US" dirty="0"/>
              <a:t>Program memory – the instructions</a:t>
            </a:r>
          </a:p>
          <a:p>
            <a:pPr lvl="1"/>
            <a:r>
              <a:rPr lang="en-US" dirty="0"/>
              <a:t>Data memory – the data</a:t>
            </a:r>
          </a:p>
          <a:p>
            <a:pPr lvl="1"/>
            <a:r>
              <a:rPr lang="en-US" dirty="0"/>
              <a:t>I/O interfaces and devices – connecting disks, screens, keyboards, mice, etc.</a:t>
            </a:r>
          </a:p>
          <a:p>
            <a:pPr lvl="1"/>
            <a:r>
              <a:rPr lang="en-US" dirty="0"/>
              <a:t>Software -  Operating system, utility programs, applications</a:t>
            </a:r>
          </a:p>
          <a:p>
            <a:r>
              <a:rPr lang="en-US" dirty="0"/>
              <a:t>Microcontrollers are a computers on a chip typically including a CPU, and program and data memory with connectors for General Purpose Input and Output (GPIO).</a:t>
            </a:r>
          </a:p>
          <a:p>
            <a:r>
              <a:rPr lang="en-US" dirty="0"/>
              <a:t>Arduino is an open-source board design, originally designed in 2006, that is combined with a free, basic development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0ABD-C52B-43F1-B461-4C7F763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063B0-C600-4D8A-9481-6A8CCDA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9E32-9196-4E5B-9941-EBCDD73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</a:t>
            </a:r>
            <a:r>
              <a:rPr lang="en-US" dirty="0">
                <a:sym typeface="Wingdings" panose="05000000000000000000" pitchFamily="2" charset="2"/>
              </a:rPr>
              <a:t> Computer systems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4D5DE-3082-413D-B171-771ED271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23021" r="47418" b="63203"/>
          <a:stretch/>
        </p:blipFill>
        <p:spPr>
          <a:xfrm>
            <a:off x="1524000" y="3636303"/>
            <a:ext cx="1198880" cy="599440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0A76CF-6456-4E16-8F67-9617281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79" y="1771968"/>
            <a:ext cx="5116221" cy="435133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A07556E-CF33-4E0A-84DA-68894929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r="21957" b="69040"/>
          <a:stretch/>
        </p:blipFill>
        <p:spPr>
          <a:xfrm>
            <a:off x="2946399" y="3366111"/>
            <a:ext cx="1198881" cy="1347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417D9-2A6F-4F1D-B30D-4A7CB5EC4265}"/>
              </a:ext>
            </a:extLst>
          </p:cNvPr>
          <p:cNvSpPr/>
          <p:nvPr/>
        </p:nvSpPr>
        <p:spPr>
          <a:xfrm>
            <a:off x="995680" y="2548231"/>
            <a:ext cx="3541151" cy="2788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D1FD-D785-4651-8EEE-7CED1C19E0A9}"/>
              </a:ext>
            </a:extLst>
          </p:cNvPr>
          <p:cNvSpPr/>
          <p:nvPr/>
        </p:nvSpPr>
        <p:spPr>
          <a:xfrm>
            <a:off x="3508131" y="4360986"/>
            <a:ext cx="860667" cy="6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28E9-CD50-455C-8090-AAEE7D7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810F-5C1A-43DB-A377-2F5A94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83326" cy="1600200"/>
          </a:xfrm>
        </p:spPr>
        <p:txBody>
          <a:bodyPr>
            <a:normAutofit/>
          </a:bodyPr>
          <a:lstStyle/>
          <a:p>
            <a:r>
              <a:rPr lang="en-US" sz="4400" dirty="0"/>
              <a:t>Arduino Uno R3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705"/>
            <a:ext cx="5560788" cy="417059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Autofit/>
          </a:bodyPr>
          <a:lstStyle/>
          <a:p>
            <a:r>
              <a:rPr lang="en-US" sz="2000" dirty="0"/>
              <a:t>The canonical Arduino design</a:t>
            </a:r>
          </a:p>
          <a:p>
            <a:r>
              <a:rPr lang="en-US" sz="2000" dirty="0"/>
              <a:t>Focus is on experimentation and learning</a:t>
            </a:r>
          </a:p>
          <a:p>
            <a:r>
              <a:rPr lang="en-US" sz="2000" dirty="0"/>
              <a:t>Simple, low-cost, small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Modest processing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space for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space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Wide range of GPIO connectivity options for devices or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USB connection and good, free software development environment</a:t>
            </a:r>
          </a:p>
          <a:p>
            <a:r>
              <a:rPr lang="en-US" sz="2000" dirty="0"/>
              <a:t>Huge community of ‘makers’ providing videos, tutorials, examples, projects, devices, advice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DE921-EAE2-4A61-BF51-C1819980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ADA2A-1A32-4BF6-A3DA-634ABCF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457200"/>
            <a:ext cx="4816928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6576" y="284896"/>
            <a:ext cx="5181538" cy="63223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486" y="2057400"/>
            <a:ext cx="4816928" cy="38115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Free download from </a:t>
            </a:r>
            <a:r>
              <a:rPr lang="en-US" sz="2000" dirty="0">
                <a:hlinkClick r:id="rId4"/>
              </a:rPr>
              <a:t>https://www.arduino.cc/en/Main/Software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Simple, fixed program structure</a:t>
            </a:r>
          </a:p>
          <a:p>
            <a:endParaRPr lang="en-US" sz="2000" dirty="0"/>
          </a:p>
          <a:p>
            <a:r>
              <a:rPr lang="en-US" sz="2000" dirty="0"/>
              <a:t>Uses a programming language that is a simplified variant of </a:t>
            </a:r>
            <a:r>
              <a:rPr lang="en-US" sz="2000" dirty="0" err="1"/>
              <a:t>c++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Arduino </a:t>
            </a:r>
            <a:br>
              <a:rPr lang="en-US" dirty="0"/>
            </a:br>
            <a:r>
              <a:rPr lang="en-US" dirty="0"/>
              <a:t>variants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processor</a:t>
            </a:r>
          </a:p>
          <a:p>
            <a:r>
              <a:rPr lang="en-US" sz="2000" dirty="0"/>
              <a:t>Bigger programs</a:t>
            </a:r>
          </a:p>
          <a:p>
            <a:r>
              <a:rPr lang="en-US" sz="2000" dirty="0"/>
              <a:t>More data</a:t>
            </a:r>
          </a:p>
          <a:p>
            <a:r>
              <a:rPr lang="en-US" sz="2000" dirty="0"/>
              <a:t>More pins to connect devices</a:t>
            </a:r>
          </a:p>
          <a:p>
            <a:r>
              <a:rPr lang="en-US" sz="2000" dirty="0"/>
              <a:t>More portable</a:t>
            </a:r>
          </a:p>
          <a:p>
            <a:r>
              <a:rPr lang="en-US" sz="2000" dirty="0"/>
              <a:t>Different form factor</a:t>
            </a:r>
          </a:p>
          <a:p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0" y="457200"/>
            <a:ext cx="9013370" cy="5633357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70DFF-7C45-4454-96F0-5FFAF97B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BAAD7-5C00-4A81-9238-4C33C87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GPIO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17" y="751114"/>
            <a:ext cx="7595222" cy="5117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Simple direct connection for digital input and output</a:t>
            </a:r>
          </a:p>
          <a:p>
            <a:r>
              <a:rPr lang="en-US" sz="2000" dirty="0"/>
              <a:t>Simple direct connection for analog input</a:t>
            </a:r>
          </a:p>
          <a:p>
            <a:r>
              <a:rPr lang="en-US" sz="2000" dirty="0"/>
              <a:t>Onboard pulse width modulation (PWM)</a:t>
            </a:r>
          </a:p>
          <a:p>
            <a:r>
              <a:rPr lang="en-US" sz="2000" dirty="0"/>
              <a:t>3 ways to connect to other chips:</a:t>
            </a:r>
          </a:p>
          <a:p>
            <a:r>
              <a:rPr lang="en-US" sz="2000" dirty="0"/>
              <a:t>I2C – Inter-Integrated-Circuit</a:t>
            </a:r>
          </a:p>
          <a:p>
            <a:r>
              <a:rPr lang="en-US" sz="2000" dirty="0"/>
              <a:t>SPI – Serial Peripheral Interface</a:t>
            </a:r>
          </a:p>
          <a:p>
            <a:r>
              <a:rPr lang="en-US" sz="2000" dirty="0"/>
              <a:t>Serial – asynchronous serial</a:t>
            </a:r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B17AF-692E-40D9-8F5A-915641F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9E2-7975-43BC-BCE7-5F3D33D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I²C ( Inter-Integrated Circuit ), pronounced I-squared-C , is a synchronous , multi-master, multi-slave , packet switched , single-ended , serial computer bus invented in 1982 by Philips Semiconductor (now NXP Semiconductors ). It is widely used for attaching lower-speed peripheral ICs to processors and microcontrollers in short-distance, intra-board communication. Alternatively I²C is spelled I2C (pronounced I-two-C) or IIC (pronounced I-I-C).</a:t>
            </a:r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7E5A5-76BD-4285-96A4-A5DB195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09E3-8B64-4169-96B6-2028505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594</Words>
  <Application>Microsoft Office PowerPoint</Application>
  <PresentationFormat>Widescreen</PresentationFormat>
  <Paragraphs>102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Arduino</vt:lpstr>
      <vt:lpstr>Class Objectives</vt:lpstr>
      <vt:lpstr>Computers, Microcontrollers, Arduino</vt:lpstr>
      <vt:lpstr>Microcontrollers  Computer systems</vt:lpstr>
      <vt:lpstr>Arduino Uno R3</vt:lpstr>
      <vt:lpstr>Arduino Integrated  Development Environment</vt:lpstr>
      <vt:lpstr>Many Arduino  variants</vt:lpstr>
      <vt:lpstr>Arduino GPIO</vt:lpstr>
      <vt:lpstr>I2C</vt:lpstr>
      <vt:lpstr>SPI</vt:lpstr>
      <vt:lpstr>PowerPoint Presentation</vt:lpstr>
      <vt:lpstr>Resources</vt:lpstr>
      <vt:lpstr>Getting started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Daniel McCue</dc:creator>
  <cp:lastModifiedBy>Daniel McCue</cp:lastModifiedBy>
  <cp:revision>13</cp:revision>
  <dcterms:created xsi:type="dcterms:W3CDTF">2019-02-06T11:08:13Z</dcterms:created>
  <dcterms:modified xsi:type="dcterms:W3CDTF">2019-09-12T10:35:17Z</dcterms:modified>
</cp:coreProperties>
</file>