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87" d="100"/>
          <a:sy n="87" d="100"/>
        </p:scale>
        <p:origin x="480"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McCue" userId="2adacd62fe8472ca" providerId="LiveId" clId="{F735328F-C198-4038-BDAF-80B89E2E0AC0}"/>
    <pc:docChg chg="modSld">
      <pc:chgData name="Daniel McCue" userId="2adacd62fe8472ca" providerId="LiveId" clId="{F735328F-C198-4038-BDAF-80B89E2E0AC0}" dt="2019-04-28T21:17:31.452" v="56" actId="20577"/>
      <pc:docMkLst>
        <pc:docMk/>
      </pc:docMkLst>
      <pc:sldChg chg="modSp">
        <pc:chgData name="Daniel McCue" userId="2adacd62fe8472ca" providerId="LiveId" clId="{F735328F-C198-4038-BDAF-80B89E2E0AC0}" dt="2019-04-28T21:16:35.491" v="26" actId="20577"/>
        <pc:sldMkLst>
          <pc:docMk/>
          <pc:sldMk cId="3378591039" sldId="256"/>
        </pc:sldMkLst>
        <pc:spChg chg="mod">
          <ac:chgData name="Daniel McCue" userId="2adacd62fe8472ca" providerId="LiveId" clId="{F735328F-C198-4038-BDAF-80B89E2E0AC0}" dt="2019-04-28T21:16:35.491" v="26" actId="20577"/>
          <ac:spMkLst>
            <pc:docMk/>
            <pc:sldMk cId="3378591039" sldId="256"/>
            <ac:spMk id="3" creationId="{00000000-0000-0000-0000-000000000000}"/>
          </ac:spMkLst>
        </pc:spChg>
      </pc:sldChg>
      <pc:sldChg chg="modSp">
        <pc:chgData name="Daniel McCue" userId="2adacd62fe8472ca" providerId="LiveId" clId="{F735328F-C198-4038-BDAF-80B89E2E0AC0}" dt="2019-04-28T21:17:31.452" v="56" actId="20577"/>
        <pc:sldMkLst>
          <pc:docMk/>
          <pc:sldMk cId="2797844130" sldId="260"/>
        </pc:sldMkLst>
        <pc:spChg chg="mod">
          <ac:chgData name="Daniel McCue" userId="2adacd62fe8472ca" providerId="LiveId" clId="{F735328F-C198-4038-BDAF-80B89E2E0AC0}" dt="2019-04-28T21:17:31.452" v="56" actId="20577"/>
          <ac:spMkLst>
            <pc:docMk/>
            <pc:sldMk cId="2797844130" sldId="260"/>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4/28/2019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4/28/2019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4/28/2019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4/28/2019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4/28/2019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4/28/2019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4/28/2019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4/28/2019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4/28/2019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4/28/2019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4/28/2019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4/28/2019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4/28/2019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4/28/2019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4/28/2019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4/28/2019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4/28/2019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4/28/2019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www.elinux.or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Raspberry Pi</a:t>
            </a:r>
          </a:p>
        </p:txBody>
      </p:sp>
      <p:sp>
        <p:nvSpPr>
          <p:cNvPr id="3" name="Subtitle 2"/>
          <p:cNvSpPr>
            <a:spLocks noGrp="1"/>
          </p:cNvSpPr>
          <p:nvPr>
            <p:ph type="subTitle" idx="1"/>
          </p:nvPr>
        </p:nvSpPr>
        <p:spPr/>
        <p:txBody>
          <a:bodyPr/>
          <a:lstStyle/>
          <a:p>
            <a:r>
              <a:rPr lang="en-US" dirty="0"/>
              <a:t>Rochester </a:t>
            </a:r>
            <a:r>
              <a:rPr lang="en-US" dirty="0" err="1"/>
              <a:t>MakerSpace</a:t>
            </a:r>
            <a:endParaRPr lang="en-US" dirty="0"/>
          </a:p>
          <a:p>
            <a:r>
              <a:rPr lang="en-US" dirty="0"/>
              <a:t>2019</a:t>
            </a:r>
          </a:p>
        </p:txBody>
      </p:sp>
    </p:spTree>
    <p:extLst>
      <p:ext uri="{BB962C8B-B14F-4D97-AF65-F5344CB8AC3E}">
        <p14:creationId xmlns:p14="http://schemas.microsoft.com/office/powerpoint/2010/main" val="3378591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Raspberry Pi 3 B+</a:t>
            </a:r>
          </a:p>
        </p:txBody>
      </p:sp>
      <p:sp>
        <p:nvSpPr>
          <p:cNvPr id="3" name="Content Placeholder 2"/>
          <p:cNvSpPr>
            <a:spLocks noGrp="1"/>
          </p:cNvSpPr>
          <p:nvPr>
            <p:ph idx="1"/>
          </p:nvPr>
        </p:nvSpPr>
        <p:spPr/>
        <p:txBody>
          <a:bodyPr>
            <a:normAutofit fontScale="70000" lnSpcReduction="20000"/>
          </a:bodyPr>
          <a:lstStyle/>
          <a:p>
            <a:r>
              <a:rPr lang="en-US" dirty="0"/>
              <a:t>Broadcom BCM2837B0, Cortex-A53 (ARMv8) 64-bit </a:t>
            </a:r>
            <a:r>
              <a:rPr lang="en-US" dirty="0" err="1"/>
              <a:t>SoC</a:t>
            </a:r>
            <a:r>
              <a:rPr lang="en-US" dirty="0"/>
              <a:t> @ 1.4GHz</a:t>
            </a:r>
          </a:p>
          <a:p>
            <a:r>
              <a:rPr lang="en-US" dirty="0"/>
              <a:t>1GB LPDDR2 SDRAM</a:t>
            </a:r>
          </a:p>
          <a:p>
            <a:r>
              <a:rPr lang="en-US" dirty="0"/>
              <a:t>2.4GHz and 5GHz IEEE 802.11.b/g/n/ac wireless LAN, Bluetooth 4.2, BLE</a:t>
            </a:r>
          </a:p>
          <a:p>
            <a:r>
              <a:rPr lang="en-US" dirty="0"/>
              <a:t>Gigabit Ethernet over USB 2.0 (maximum throughput 300 Mbps)</a:t>
            </a:r>
          </a:p>
          <a:p>
            <a:r>
              <a:rPr lang="en-US" dirty="0"/>
              <a:t>Extended 40-pin GPIO header</a:t>
            </a:r>
          </a:p>
          <a:p>
            <a:r>
              <a:rPr lang="en-US" dirty="0"/>
              <a:t>Full-size HDMI</a:t>
            </a:r>
          </a:p>
          <a:p>
            <a:r>
              <a:rPr lang="en-US" dirty="0"/>
              <a:t>4 USB 2.0 ports</a:t>
            </a:r>
          </a:p>
          <a:p>
            <a:r>
              <a:rPr lang="en-US" dirty="0"/>
              <a:t>CSI camera port for connecting a Raspberry Pi camera</a:t>
            </a:r>
          </a:p>
          <a:p>
            <a:r>
              <a:rPr lang="en-US" dirty="0"/>
              <a:t>DSI display port for connecting a Raspberry Pi touchscreen display</a:t>
            </a:r>
          </a:p>
          <a:p>
            <a:r>
              <a:rPr lang="en-US" dirty="0"/>
              <a:t>4-pole stereo output and composite video port</a:t>
            </a:r>
          </a:p>
          <a:p>
            <a:r>
              <a:rPr lang="en-US" dirty="0"/>
              <a:t>Micro SD port for loading your operating system and storing data</a:t>
            </a:r>
          </a:p>
          <a:p>
            <a:r>
              <a:rPr lang="en-US" dirty="0"/>
              <a:t>5V/2.5A DC power input</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8249" t="2542" r="29995" b="2525"/>
          <a:stretch/>
        </p:blipFill>
        <p:spPr>
          <a:xfrm>
            <a:off x="8593515" y="2348422"/>
            <a:ext cx="2774196" cy="4207361"/>
          </a:xfrm>
          <a:prstGeom prst="rect">
            <a:avLst/>
          </a:prstGeom>
        </p:spPr>
      </p:pic>
    </p:spTree>
    <p:extLst>
      <p:ext uri="{BB962C8B-B14F-4D97-AF65-F5344CB8AC3E}">
        <p14:creationId xmlns:p14="http://schemas.microsoft.com/office/powerpoint/2010/main" val="3649584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a:t>
            </a:r>
          </a:p>
        </p:txBody>
      </p:sp>
      <p:sp>
        <p:nvSpPr>
          <p:cNvPr id="3" name="Content Placeholder 2"/>
          <p:cNvSpPr>
            <a:spLocks noGrp="1"/>
          </p:cNvSpPr>
          <p:nvPr>
            <p:ph idx="1"/>
          </p:nvPr>
        </p:nvSpPr>
        <p:spPr/>
        <p:txBody>
          <a:bodyPr>
            <a:normAutofit/>
          </a:bodyPr>
          <a:lstStyle/>
          <a:p>
            <a:r>
              <a:rPr lang="en-US" dirty="0"/>
              <a:t>The Raspberry Pi was created in February 2012 by the Raspberry Pi Foundation to promote and teach basic computer science in schools and colleges around the UK. </a:t>
            </a:r>
          </a:p>
          <a:p>
            <a:r>
              <a:rPr lang="en-US" dirty="0"/>
              <a:t>The Raspberry Pi Foundation is a UK-based charity that works to put the power of computing and digital making into the hands of people all over the world. We do this so that more people are able to harness the power of computing and digital technologies for work, to solve problems that matter to them, and to express themselves creatively.</a:t>
            </a:r>
          </a:p>
          <a:p>
            <a:r>
              <a:rPr lang="en-US" dirty="0"/>
              <a:t>More than 1M units sold in the first year, more than 4.5M by 2014</a:t>
            </a:r>
          </a:p>
        </p:txBody>
      </p:sp>
    </p:spTree>
    <p:extLst>
      <p:ext uri="{BB962C8B-B14F-4D97-AF65-F5344CB8AC3E}">
        <p14:creationId xmlns:p14="http://schemas.microsoft.com/office/powerpoint/2010/main" val="2813120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 with GPIO!</a:t>
            </a:r>
          </a:p>
        </p:txBody>
      </p:sp>
      <p:sp>
        <p:nvSpPr>
          <p:cNvPr id="3" name="Content Placeholder 2"/>
          <p:cNvSpPr>
            <a:spLocks noGrp="1"/>
          </p:cNvSpPr>
          <p:nvPr>
            <p:ph idx="1"/>
          </p:nvPr>
        </p:nvSpPr>
        <p:spPr>
          <a:xfrm>
            <a:off x="1154955" y="2603500"/>
            <a:ext cx="3122578" cy="3416300"/>
          </a:xfrm>
        </p:spPr>
        <p:txBody>
          <a:bodyPr/>
          <a:lstStyle/>
          <a:p>
            <a:r>
              <a:rPr lang="en-US" dirty="0"/>
              <a:t>At 1.4MHz, quad-core and 1MB of RAM, </a:t>
            </a:r>
            <a:r>
              <a:rPr lang="en-US" dirty="0" err="1"/>
              <a:t>RPi</a:t>
            </a:r>
            <a:r>
              <a:rPr lang="en-US" dirty="0"/>
              <a:t> is a capable small Linux system</a:t>
            </a:r>
          </a:p>
          <a:p>
            <a:r>
              <a:rPr lang="en-US" dirty="0"/>
              <a:t>GPIO adds possibility of creating different projects e.g., robots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3081" y="709612"/>
            <a:ext cx="6229350" cy="5438775"/>
          </a:xfrm>
          <a:prstGeom prst="rect">
            <a:avLst/>
          </a:prstGeom>
        </p:spPr>
      </p:pic>
    </p:spTree>
    <p:extLst>
      <p:ext uri="{BB962C8B-B14F-4D97-AF65-F5344CB8AC3E}">
        <p14:creationId xmlns:p14="http://schemas.microsoft.com/office/powerpoint/2010/main" val="1454895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vs. Arduino</a:t>
            </a:r>
          </a:p>
        </p:txBody>
      </p:sp>
      <p:sp>
        <p:nvSpPr>
          <p:cNvPr id="4" name="Content Placeholder 3"/>
          <p:cNvSpPr>
            <a:spLocks noGrp="1"/>
          </p:cNvSpPr>
          <p:nvPr>
            <p:ph sz="half" idx="1"/>
          </p:nvPr>
        </p:nvSpPr>
        <p:spPr/>
        <p:txBody>
          <a:bodyPr/>
          <a:lstStyle/>
          <a:p>
            <a:r>
              <a:rPr lang="en-US" dirty="0"/>
              <a:t>Pros</a:t>
            </a:r>
          </a:p>
          <a:p>
            <a:pPr lvl="1"/>
            <a:r>
              <a:rPr lang="en-US" dirty="0"/>
              <a:t>More RAM + Storage</a:t>
            </a:r>
          </a:p>
          <a:p>
            <a:pPr lvl="1"/>
            <a:r>
              <a:rPr lang="en-US" dirty="0"/>
              <a:t>More processing power</a:t>
            </a:r>
          </a:p>
          <a:p>
            <a:pPr lvl="1"/>
            <a:r>
              <a:rPr lang="en-US" dirty="0"/>
              <a:t>Debug in place</a:t>
            </a:r>
          </a:p>
          <a:p>
            <a:pPr lvl="1"/>
            <a:r>
              <a:rPr lang="en-US" dirty="0"/>
              <a:t>Multiple, concurrent programs</a:t>
            </a:r>
          </a:p>
          <a:p>
            <a:pPr lvl="1"/>
            <a:r>
              <a:rPr lang="en-US" dirty="0"/>
              <a:t>Built-in HDMI and camera interfaces</a:t>
            </a:r>
          </a:p>
          <a:p>
            <a:pPr lvl="1"/>
            <a:r>
              <a:rPr lang="en-US" dirty="0"/>
              <a:t>Built-in </a:t>
            </a:r>
            <a:r>
              <a:rPr lang="en-US" dirty="0" err="1"/>
              <a:t>WiFi</a:t>
            </a:r>
            <a:r>
              <a:rPr lang="en-US" dirty="0"/>
              <a:t> and Bluetooth </a:t>
            </a:r>
            <a:r>
              <a:rPr lang="en-US" dirty="0" err="1"/>
              <a:t>comms</a:t>
            </a:r>
            <a:endParaRPr lang="en-US" dirty="0"/>
          </a:p>
          <a:p>
            <a:pPr lvl="1"/>
            <a:r>
              <a:rPr lang="en-US" dirty="0"/>
              <a:t>Built-in Ethernet and 4 USB ports</a:t>
            </a:r>
          </a:p>
          <a:p>
            <a:pPr lvl="1"/>
            <a:r>
              <a:rPr lang="en-US" dirty="0"/>
              <a:t>Pluggable SD card to expand memory</a:t>
            </a:r>
          </a:p>
        </p:txBody>
      </p:sp>
      <p:sp>
        <p:nvSpPr>
          <p:cNvPr id="5" name="Content Placeholder 4"/>
          <p:cNvSpPr>
            <a:spLocks noGrp="1"/>
          </p:cNvSpPr>
          <p:nvPr>
            <p:ph sz="half" idx="2"/>
          </p:nvPr>
        </p:nvSpPr>
        <p:spPr/>
        <p:txBody>
          <a:bodyPr/>
          <a:lstStyle/>
          <a:p>
            <a:r>
              <a:rPr lang="en-US" dirty="0"/>
              <a:t>Cons</a:t>
            </a:r>
          </a:p>
          <a:p>
            <a:pPr lvl="1"/>
            <a:r>
              <a:rPr lang="en-US"/>
              <a:t>Non-real-time OS makes </a:t>
            </a:r>
            <a:r>
              <a:rPr lang="en-US" dirty="0"/>
              <a:t>real-time programming impractical</a:t>
            </a:r>
          </a:p>
          <a:p>
            <a:pPr lvl="1"/>
            <a:r>
              <a:rPr lang="en-US" dirty="0"/>
              <a:t>Requires some understanding of Linux</a:t>
            </a:r>
          </a:p>
          <a:p>
            <a:pPr lvl="1"/>
            <a:r>
              <a:rPr lang="en-US" dirty="0"/>
              <a:t>Much more configuration required</a:t>
            </a:r>
          </a:p>
          <a:p>
            <a:pPr lvl="1"/>
            <a:r>
              <a:rPr lang="en-US" dirty="0"/>
              <a:t>More electrical power required</a:t>
            </a:r>
          </a:p>
          <a:p>
            <a:pPr lvl="1"/>
            <a:r>
              <a:rPr lang="en-US" dirty="0"/>
              <a:t>No A/D inputs</a:t>
            </a:r>
          </a:p>
          <a:p>
            <a:pPr lvl="1"/>
            <a:r>
              <a:rPr lang="en-US" dirty="0"/>
              <a:t>Narrow input voltage tolerance</a:t>
            </a:r>
          </a:p>
        </p:txBody>
      </p:sp>
      <p:sp>
        <p:nvSpPr>
          <p:cNvPr id="6" name="TextBox 5"/>
          <p:cNvSpPr txBox="1"/>
          <p:nvPr/>
        </p:nvSpPr>
        <p:spPr>
          <a:xfrm>
            <a:off x="1472339" y="6152827"/>
            <a:ext cx="10042902" cy="461665"/>
          </a:xfrm>
          <a:prstGeom prst="rect">
            <a:avLst/>
          </a:prstGeom>
          <a:noFill/>
        </p:spPr>
        <p:txBody>
          <a:bodyPr wrap="square" rtlCol="0">
            <a:spAutoFit/>
          </a:bodyPr>
          <a:lstStyle/>
          <a:p>
            <a:r>
              <a:rPr lang="en-US" sz="2400" b="1" dirty="0"/>
              <a:t>Bottom Line: Choose the right tool for the job</a:t>
            </a:r>
          </a:p>
        </p:txBody>
      </p:sp>
    </p:spTree>
    <p:extLst>
      <p:ext uri="{BB962C8B-B14F-4D97-AF65-F5344CB8AC3E}">
        <p14:creationId xmlns:p14="http://schemas.microsoft.com/office/powerpoint/2010/main" val="2797844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5" name="Content Placeholder 4"/>
          <p:cNvSpPr>
            <a:spLocks noGrp="1"/>
          </p:cNvSpPr>
          <p:nvPr>
            <p:ph idx="1"/>
          </p:nvPr>
        </p:nvSpPr>
        <p:spPr/>
        <p:txBody>
          <a:bodyPr/>
          <a:lstStyle/>
          <a:p>
            <a:r>
              <a:rPr lang="en-US" dirty="0"/>
              <a:t>Check out these sources of information</a:t>
            </a:r>
          </a:p>
          <a:p>
            <a:pPr lvl="1"/>
            <a:r>
              <a:rPr lang="en-US" dirty="0"/>
              <a:t>Raspberry Pi Manual</a:t>
            </a:r>
          </a:p>
          <a:p>
            <a:pPr lvl="1"/>
            <a:r>
              <a:rPr lang="en-US" dirty="0"/>
              <a:t>Raspberrypi.org</a:t>
            </a:r>
          </a:p>
          <a:p>
            <a:pPr lvl="1"/>
            <a:r>
              <a:rPr lang="en-US" dirty="0">
                <a:hlinkClick r:id="rId2"/>
              </a:rPr>
              <a:t>www.elinux.org</a:t>
            </a:r>
            <a:endParaRPr lang="en-US" dirty="0"/>
          </a:p>
          <a:p>
            <a:pPr lvl="1"/>
            <a:r>
              <a:rPr lang="en-US" dirty="0"/>
              <a:t>Adafruit.com/category/105 – Raspberry Pi products and accessories</a:t>
            </a:r>
          </a:p>
          <a:p>
            <a:pPr lvl="1"/>
            <a:r>
              <a:rPr lang="en-US" dirty="0"/>
              <a:t>Youtube.com </a:t>
            </a:r>
          </a:p>
          <a:p>
            <a:r>
              <a:rPr lang="en-US" dirty="0"/>
              <a:t>Design a project or program and get started!</a:t>
            </a:r>
          </a:p>
          <a:p>
            <a:pPr lvl="1"/>
            <a:r>
              <a:rPr lang="en-US" dirty="0"/>
              <a:t>Lots of examples online if you are looking for inspiration</a:t>
            </a:r>
          </a:p>
        </p:txBody>
      </p:sp>
    </p:spTree>
    <p:extLst>
      <p:ext uri="{BB962C8B-B14F-4D97-AF65-F5344CB8AC3E}">
        <p14:creationId xmlns:p14="http://schemas.microsoft.com/office/powerpoint/2010/main" val="4036519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28</TotalTime>
  <Words>384</Words>
  <Application>Microsoft Office PowerPoint</Application>
  <PresentationFormat>Widescreen</PresentationFormat>
  <Paragraphs>50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Ion Boardroom</vt:lpstr>
      <vt:lpstr>Introduction to Raspberry Pi</vt:lpstr>
      <vt:lpstr>Raspberry Pi 3 B+</vt:lpstr>
      <vt:lpstr>History</vt:lpstr>
      <vt:lpstr>Linux with GPIO!</vt:lpstr>
      <vt:lpstr>Comparison vs. Arduino</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Raspberry Pi</dc:title>
  <dc:creator>Daniel McCue</dc:creator>
  <cp:lastModifiedBy>Daniel McCue</cp:lastModifiedBy>
  <cp:revision>4</cp:revision>
  <cp:lastPrinted>2019-03-17T13:33:39Z</cp:lastPrinted>
  <dcterms:created xsi:type="dcterms:W3CDTF">2019-03-17T13:06:33Z</dcterms:created>
  <dcterms:modified xsi:type="dcterms:W3CDTF">2019-04-28T21:17:31Z</dcterms:modified>
</cp:coreProperties>
</file>